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5" r:id="rId1"/>
  </p:sldMasterIdLst>
  <p:notesMasterIdLst>
    <p:notesMasterId r:id="rId17"/>
  </p:notesMasterIdLst>
  <p:sldIdLst>
    <p:sldId id="256" r:id="rId2"/>
    <p:sldId id="272" r:id="rId3"/>
    <p:sldId id="257" r:id="rId4"/>
    <p:sldId id="258" r:id="rId5"/>
    <p:sldId id="259" r:id="rId6"/>
    <p:sldId id="260" r:id="rId7"/>
    <p:sldId id="261" r:id="rId8"/>
    <p:sldId id="262" r:id="rId9"/>
    <p:sldId id="263" r:id="rId10"/>
    <p:sldId id="264" r:id="rId11"/>
    <p:sldId id="265" r:id="rId12"/>
    <p:sldId id="266" r:id="rId13"/>
    <p:sldId id="268" r:id="rId14"/>
    <p:sldId id="269" r:id="rId15"/>
    <p:sldId id="271"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FB7775-0353-CA45-7BA2-FEA5FCA6DD06}" v="13" dt="2025-10-15T21:03:51.3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9554" autoAdjust="0"/>
  </p:normalViewPr>
  <p:slideViewPr>
    <p:cSldViewPr snapToGrid="0">
      <p:cViewPr varScale="1">
        <p:scale>
          <a:sx n="53" d="100"/>
          <a:sy n="53" d="100"/>
        </p:scale>
        <p:origin x="53" y="322"/>
      </p:cViewPr>
      <p:guideLst/>
    </p:cSldViewPr>
  </p:slideViewPr>
  <p:notesTextViewPr>
    <p:cViewPr>
      <p:scale>
        <a:sx n="1" d="1"/>
        <a:sy n="1" d="1"/>
      </p:scale>
      <p:origin x="0" y="-57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IN" sz="1400" b="1" i="0" u="none" strike="noStrike" baseline="0"/>
              <a:t>Hofstede’s Cultural Dimensions: Japan vs UK</a:t>
            </a:r>
            <a:endParaRPr lang="en-IN"/>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IN"/>
        </a:p>
      </c:txPr>
    </c:title>
    <c:autoTitleDeleted val="0"/>
    <c:plotArea>
      <c:layout/>
      <c:lineChart>
        <c:grouping val="standard"/>
        <c:varyColors val="0"/>
        <c:ser>
          <c:idx val="0"/>
          <c:order val="0"/>
          <c:tx>
            <c:strRef>
              <c:f>Sheet1!$B$1</c:f>
              <c:strCache>
                <c:ptCount val="1"/>
                <c:pt idx="0">
                  <c:v>Japan (Score)</c:v>
                </c:pt>
              </c:strCache>
            </c:strRef>
          </c:tx>
          <c:spPr>
            <a:ln w="28575" cap="rnd">
              <a:solidFill>
                <a:schemeClr val="accent1"/>
              </a:solidFill>
              <a:round/>
            </a:ln>
            <a:effectLst/>
          </c:spPr>
          <c:marker>
            <c:symbol val="none"/>
          </c:marker>
          <c:cat>
            <c:strRef>
              <c:f>Sheet1!$A$2:$A$7</c:f>
              <c:strCache>
                <c:ptCount val="6"/>
                <c:pt idx="0">
                  <c:v>Power Distance (PDI)</c:v>
                </c:pt>
                <c:pt idx="1">
                  <c:v>Individualism (IDV)</c:v>
                </c:pt>
                <c:pt idx="2">
                  <c:v>Masculinity (MAS)</c:v>
                </c:pt>
                <c:pt idx="3">
                  <c:v>Uncertainty Avoidance (UAI)</c:v>
                </c:pt>
                <c:pt idx="4">
                  <c:v>Long-Term Orientation (LTO)</c:v>
                </c:pt>
                <c:pt idx="5">
                  <c:v>Indulgence (IVR)</c:v>
                </c:pt>
              </c:strCache>
            </c:strRef>
          </c:cat>
          <c:val>
            <c:numRef>
              <c:f>Sheet1!$B$2:$B$7</c:f>
              <c:numCache>
                <c:formatCode>General</c:formatCode>
                <c:ptCount val="6"/>
                <c:pt idx="0">
                  <c:v>54</c:v>
                </c:pt>
                <c:pt idx="1">
                  <c:v>46</c:v>
                </c:pt>
                <c:pt idx="2">
                  <c:v>95</c:v>
                </c:pt>
                <c:pt idx="3">
                  <c:v>92</c:v>
                </c:pt>
                <c:pt idx="4">
                  <c:v>88</c:v>
                </c:pt>
                <c:pt idx="5">
                  <c:v>42</c:v>
                </c:pt>
              </c:numCache>
            </c:numRef>
          </c:val>
          <c:smooth val="0"/>
          <c:extLst>
            <c:ext xmlns:c16="http://schemas.microsoft.com/office/drawing/2014/chart" uri="{C3380CC4-5D6E-409C-BE32-E72D297353CC}">
              <c16:uniqueId val="{00000000-09C5-4937-9D30-31152B46F54F}"/>
            </c:ext>
          </c:extLst>
        </c:ser>
        <c:ser>
          <c:idx val="1"/>
          <c:order val="1"/>
          <c:tx>
            <c:strRef>
              <c:f>Sheet1!$C$1</c:f>
              <c:strCache>
                <c:ptCount val="1"/>
                <c:pt idx="0">
                  <c:v>United Kingdom (Score)</c:v>
                </c:pt>
              </c:strCache>
            </c:strRef>
          </c:tx>
          <c:spPr>
            <a:ln w="28575" cap="rnd">
              <a:solidFill>
                <a:schemeClr val="accent2"/>
              </a:solidFill>
              <a:round/>
            </a:ln>
            <a:effectLst/>
          </c:spPr>
          <c:marker>
            <c:symbol val="none"/>
          </c:marker>
          <c:cat>
            <c:strRef>
              <c:f>Sheet1!$A$2:$A$7</c:f>
              <c:strCache>
                <c:ptCount val="6"/>
                <c:pt idx="0">
                  <c:v>Power Distance (PDI)</c:v>
                </c:pt>
                <c:pt idx="1">
                  <c:v>Individualism (IDV)</c:v>
                </c:pt>
                <c:pt idx="2">
                  <c:v>Masculinity (MAS)</c:v>
                </c:pt>
                <c:pt idx="3">
                  <c:v>Uncertainty Avoidance (UAI)</c:v>
                </c:pt>
                <c:pt idx="4">
                  <c:v>Long-Term Orientation (LTO)</c:v>
                </c:pt>
                <c:pt idx="5">
                  <c:v>Indulgence (IVR)</c:v>
                </c:pt>
              </c:strCache>
            </c:strRef>
          </c:cat>
          <c:val>
            <c:numRef>
              <c:f>Sheet1!$C$2:$C$7</c:f>
              <c:numCache>
                <c:formatCode>General</c:formatCode>
                <c:ptCount val="6"/>
                <c:pt idx="0">
                  <c:v>35</c:v>
                </c:pt>
                <c:pt idx="1">
                  <c:v>89</c:v>
                </c:pt>
                <c:pt idx="2">
                  <c:v>66</c:v>
                </c:pt>
                <c:pt idx="3">
                  <c:v>35</c:v>
                </c:pt>
                <c:pt idx="4">
                  <c:v>51</c:v>
                </c:pt>
                <c:pt idx="5">
                  <c:v>69</c:v>
                </c:pt>
              </c:numCache>
            </c:numRef>
          </c:val>
          <c:smooth val="0"/>
          <c:extLst>
            <c:ext xmlns:c16="http://schemas.microsoft.com/office/drawing/2014/chart" uri="{C3380CC4-5D6E-409C-BE32-E72D297353CC}">
              <c16:uniqueId val="{00000001-09C5-4937-9D30-31152B46F54F}"/>
            </c:ext>
          </c:extLst>
        </c:ser>
        <c:dLbls>
          <c:showLegendKey val="0"/>
          <c:showVal val="0"/>
          <c:showCatName val="0"/>
          <c:showSerName val="0"/>
          <c:showPercent val="0"/>
          <c:showBubbleSize val="0"/>
        </c:dLbls>
        <c:smooth val="0"/>
        <c:axId val="165058767"/>
        <c:axId val="165057327"/>
      </c:lineChart>
      <c:catAx>
        <c:axId val="165058767"/>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5057327"/>
        <c:crosses val="autoZero"/>
        <c:auto val="1"/>
        <c:lblAlgn val="ctr"/>
        <c:lblOffset val="100"/>
        <c:noMultiLvlLbl val="0"/>
      </c:catAx>
      <c:valAx>
        <c:axId val="165057327"/>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650587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8DFC4B-3660-44AC-B296-75BE1B529ABA}" type="datetimeFigureOut">
              <a:rPr lang="en-GB" smtClean="0"/>
              <a:t>15/10/2025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E7DBCB-4825-436F-ADCC-F9E21D5324F5}" type="slidenum">
              <a:rPr lang="en-GB" smtClean="0"/>
              <a:t>‹#›</a:t>
            </a:fld>
            <a:endParaRPr lang="en-GB"/>
          </a:p>
        </p:txBody>
      </p:sp>
    </p:spTree>
    <p:extLst>
      <p:ext uri="{BB962C8B-B14F-4D97-AF65-F5344CB8AC3E}">
        <p14:creationId xmlns:p14="http://schemas.microsoft.com/office/powerpoint/2010/main" val="240993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2</a:t>
            </a:fld>
            <a:endParaRPr lang="en-GB"/>
          </a:p>
        </p:txBody>
      </p:sp>
    </p:spTree>
    <p:extLst>
      <p:ext uri="{BB962C8B-B14F-4D97-AF65-F5344CB8AC3E}">
        <p14:creationId xmlns:p14="http://schemas.microsoft.com/office/powerpoint/2010/main" val="1469192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Intercultural communication is a key factor in deciding organisational success in the global business (</a:t>
            </a:r>
            <a:r>
              <a:rPr lang="en-GB" sz="1200" kern="1200" dirty="0" err="1">
                <a:solidFill>
                  <a:schemeClr val="tx1"/>
                </a:solidFill>
                <a:effectLst/>
                <a:latin typeface="+mn-lt"/>
                <a:ea typeface="+mn-ea"/>
                <a:cs typeface="+mn-cs"/>
              </a:rPr>
              <a:t>Sakikawa</a:t>
            </a:r>
            <a:r>
              <a:rPr lang="en-GB" sz="1200" kern="1200" dirty="0">
                <a:solidFill>
                  <a:schemeClr val="tx1"/>
                </a:solidFill>
                <a:effectLst/>
                <a:latin typeface="+mn-lt"/>
                <a:ea typeface="+mn-ea"/>
                <a:cs typeface="+mn-cs"/>
              </a:rPr>
              <a:t>, 2024). This presentation compares Japan and the United Kingdom, two countries having different communication patterns and values in the workplace. The examination utilises the Cultural Dimensions and the Context Theory of Hofstede and Hall respectively to learn to comprehend how these cultures’ view communication, leadership and decision making. The discussion also outlines typical challenges and emerging opportunities in the case of professionals in both regions working together. Also, recommendations are given to enhance knowledge, reduce misunderstandings and reinforce collaborations in international business environments.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3</a:t>
            </a:fld>
            <a:endParaRPr lang="en-GB"/>
          </a:p>
        </p:txBody>
      </p:sp>
    </p:spTree>
    <p:extLst>
      <p:ext uri="{BB962C8B-B14F-4D97-AF65-F5344CB8AC3E}">
        <p14:creationId xmlns:p14="http://schemas.microsoft.com/office/powerpoint/2010/main" val="8792991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the interdependent world of business today, intercultural communication is inevitable as people have to deal with each other across cultural lines on a daily basis. The way messages are received and sent is determined by the differences in language, values and behaviour. The knowledge of such differences facilitates better cooperation, lessens conflict, and improves decision making in global contexts (Global Business Culture, 2018). Analytical theories which can be used to explain and enhance communication between cultures include Hofstede Cultural Dimensions and Hall Context Theory theories.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4</a:t>
            </a:fld>
            <a:endParaRPr lang="en-GB"/>
          </a:p>
        </p:txBody>
      </p:sp>
    </p:spTree>
    <p:extLst>
      <p:ext uri="{BB962C8B-B14F-4D97-AF65-F5344CB8AC3E}">
        <p14:creationId xmlns:p14="http://schemas.microsoft.com/office/powerpoint/2010/main" val="14015569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Cultural Dimensions Model developed by Hofstede is a systematic means of comparing national cultures. It shows the differences between societies in terms of hierarchy acceptance, individual priorities, gender roles, risk tolerance and time orientation. The dimensions affect business communication, leadership and teamwork. A comparative chart of Japan and the UK show opposite values-Japan has high score on collectivism and uncertainty avoidance whereas the UK has high score on individualism and low power distance (</a:t>
            </a:r>
            <a:r>
              <a:rPr lang="en-GB" sz="1200" kern="1200" dirty="0" err="1">
                <a:solidFill>
                  <a:schemeClr val="tx1"/>
                </a:solidFill>
                <a:effectLst/>
                <a:latin typeface="+mn-lt"/>
                <a:ea typeface="+mn-ea"/>
                <a:cs typeface="+mn-cs"/>
              </a:rPr>
              <a:t>Sakikawa</a:t>
            </a:r>
            <a:r>
              <a:rPr lang="en-GB" sz="1200" kern="1200" dirty="0">
                <a:solidFill>
                  <a:schemeClr val="tx1"/>
                </a:solidFill>
                <a:effectLst/>
                <a:latin typeface="+mn-lt"/>
                <a:ea typeface="+mn-ea"/>
                <a:cs typeface="+mn-cs"/>
              </a:rPr>
              <a:t>, 2024). These contradictions describe dissimilar working relations.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5</a:t>
            </a:fld>
            <a:endParaRPr lang="en-GB"/>
          </a:p>
        </p:txBody>
      </p:sp>
    </p:spTree>
    <p:extLst>
      <p:ext uri="{BB962C8B-B14F-4D97-AF65-F5344CB8AC3E}">
        <p14:creationId xmlns:p14="http://schemas.microsoft.com/office/powerpoint/2010/main" val="2420305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model by Edward Hall emphasises the difference in the interpretation of meaning across cultures. Japan is a high context culture in which a lot of communication is nonverbal and based on mutual social signals. Silence can be an expression of respect or disapproval. On the other hand, the UK has a low-context culture which places importance on direct and explicit communication (Broeder, 2021). These two different styles affect meeting interactions, negotiation results, and feedback provision in international business, which needs to be sensitive and adaptable to succeed in cooperation.</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6</a:t>
            </a:fld>
            <a:endParaRPr lang="en-GB"/>
          </a:p>
        </p:txBody>
      </p:sp>
    </p:spTree>
    <p:extLst>
      <p:ext uri="{BB962C8B-B14F-4D97-AF65-F5344CB8AC3E}">
        <p14:creationId xmlns:p14="http://schemas.microsoft.com/office/powerpoint/2010/main" val="11357880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Japanese communication is based on respect and group harmony, which is called </a:t>
            </a:r>
            <a:r>
              <a:rPr lang="en-GB" sz="1200" kern="1200" dirty="0" err="1">
                <a:solidFill>
                  <a:schemeClr val="tx1"/>
                </a:solidFill>
                <a:effectLst/>
                <a:latin typeface="+mn-lt"/>
                <a:ea typeface="+mn-ea"/>
                <a:cs typeface="+mn-cs"/>
              </a:rPr>
              <a:t>wa</a:t>
            </a:r>
            <a:r>
              <a:rPr lang="en-GB" sz="1200" kern="1200" dirty="0">
                <a:solidFill>
                  <a:schemeClr val="tx1"/>
                </a:solidFill>
                <a:effectLst/>
                <a:latin typeface="+mn-lt"/>
                <a:ea typeface="+mn-ea"/>
                <a:cs typeface="+mn-cs"/>
              </a:rPr>
              <a:t>. Silence can be thoughtful and can be thoughtful, but not argumentative. Business meetings are usually hierarchical and employees seldom openly disagree with superiors. </a:t>
            </a:r>
            <a:r>
              <a:rPr lang="en-GB" sz="1200" kern="1200" dirty="0" err="1">
                <a:solidFill>
                  <a:schemeClr val="tx1"/>
                </a:solidFill>
                <a:effectLst/>
                <a:latin typeface="+mn-lt"/>
                <a:ea typeface="+mn-ea"/>
                <a:cs typeface="+mn-cs"/>
              </a:rPr>
              <a:t>Nemawashi</a:t>
            </a:r>
            <a:r>
              <a:rPr lang="en-GB" sz="1200" kern="1200" dirty="0">
                <a:solidFill>
                  <a:schemeClr val="tx1"/>
                </a:solidFill>
                <a:effectLst/>
                <a:latin typeface="+mn-lt"/>
                <a:ea typeface="+mn-ea"/>
                <a:cs typeface="+mn-cs"/>
              </a:rPr>
              <a:t>, which is informal deliberation prior to official decision making, ensures agreement and avoids conflict in the public (Ozeki and Travaglino, 2022). This indirect, collective style is conducive to unity but may slack decision-making when working with Western partners more used to individualised and fast communication styles.</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The business communication in the United Kingdom is usually direct and clear. There is a low power-distance culture as employees are allowed to express opinions even to top managers (Komisarof and </a:t>
            </a:r>
            <a:r>
              <a:rPr lang="en-GB" sz="1200" kern="1200" dirty="0" err="1">
                <a:solidFill>
                  <a:schemeClr val="tx1"/>
                </a:solidFill>
                <a:effectLst/>
                <a:latin typeface="+mn-lt"/>
                <a:ea typeface="+mn-ea"/>
                <a:cs typeface="+mn-cs"/>
              </a:rPr>
              <a:t>Akaliyski</a:t>
            </a:r>
            <a:r>
              <a:rPr lang="en-GB" sz="1200" kern="1200" dirty="0">
                <a:solidFill>
                  <a:schemeClr val="tx1"/>
                </a:solidFill>
                <a:effectLst/>
                <a:latin typeface="+mn-lt"/>
                <a:ea typeface="+mn-ea"/>
                <a:cs typeface="+mn-cs"/>
              </a:rPr>
              <a:t>, 2025). Sometimes meetings are short and to the point, and efficiency and brevity are highly regarded over long discourse. Feedback is often oral and instantaneous, which promotes clarity and efficiency in workplace communication.</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7</a:t>
            </a:fld>
            <a:endParaRPr lang="en-GB"/>
          </a:p>
        </p:txBody>
      </p:sp>
    </p:spTree>
    <p:extLst>
      <p:ext uri="{BB962C8B-B14F-4D97-AF65-F5344CB8AC3E}">
        <p14:creationId xmlns:p14="http://schemas.microsoft.com/office/powerpoint/2010/main" val="2963932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Japanese managers favoured long discussions and decision-making by consensus, which is characteristic of high-context communication and respect to hierarchy. This process was inefficient to the British staff, accustomed to direct communication and quick decision-making. The company initiated cross cultural awareness seminars and leadership development to bridge communication styles. This programme improved the knowledge, collaboration and performance of both cultural groups that proved the power of cultural adjustment in international business.</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8</a:t>
            </a:fld>
            <a:endParaRPr lang="en-GB"/>
          </a:p>
        </p:txBody>
      </p:sp>
    </p:spTree>
    <p:extLst>
      <p:ext uri="{BB962C8B-B14F-4D97-AF65-F5344CB8AC3E}">
        <p14:creationId xmlns:p14="http://schemas.microsoft.com/office/powerpoint/2010/main" val="2563610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Japanese and the UK have conflicting communication patterns which pose a major difficulty when working together internationally. Japanese work-related individuals are sensitive to signals, indirect responses and group decision-making, whereas British colleagues are open and efficient. Such differences tend to cause misunderstandings especially in meetings or negotiations. The informal nature of the UK can conflict with the expectations of the Japanese, so cultural awareness is necessary to prevent misunderstanding and help the process go more smoothly (Global Business Culture, 2018).</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9</a:t>
            </a:fld>
            <a:endParaRPr lang="en-GB"/>
          </a:p>
        </p:txBody>
      </p:sp>
    </p:spTree>
    <p:extLst>
      <p:ext uri="{BB962C8B-B14F-4D97-AF65-F5344CB8AC3E}">
        <p14:creationId xmlns:p14="http://schemas.microsoft.com/office/powerpoint/2010/main" val="1073284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challenges are mainly caused by strong cultural beliefs. The Japanese emphasis on stability and group harmony slows down decision-making but makes sure it is accurate. The open communication in the UK promotes quick results but can seem rude in Japan. Miscommunication of silence, gestures, or email wording usually results in misunderstandings, decreasing productivity, and undermining faith in cross-cultural business relationships unless dealt with appropriately (</a:t>
            </a:r>
            <a:r>
              <a:rPr lang="en-GB" sz="1200" kern="1200" dirty="0" err="1">
                <a:solidFill>
                  <a:schemeClr val="tx1"/>
                </a:solidFill>
                <a:effectLst/>
                <a:latin typeface="+mn-lt"/>
                <a:ea typeface="+mn-ea"/>
                <a:cs typeface="+mn-cs"/>
              </a:rPr>
              <a:t>Donzé</a:t>
            </a:r>
            <a:r>
              <a:rPr lang="en-GB" sz="1200" kern="1200" dirty="0">
                <a:solidFill>
                  <a:schemeClr val="tx1"/>
                </a:solidFill>
                <a:effectLst/>
                <a:latin typeface="+mn-lt"/>
                <a:ea typeface="+mn-ea"/>
                <a:cs typeface="+mn-cs"/>
              </a:rPr>
              <a:t> and Umemura, 2025).</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10</a:t>
            </a:fld>
            <a:endParaRPr lang="en-GB"/>
          </a:p>
        </p:txBody>
      </p:sp>
    </p:spTree>
    <p:extLst>
      <p:ext uri="{BB962C8B-B14F-4D97-AF65-F5344CB8AC3E}">
        <p14:creationId xmlns:p14="http://schemas.microsoft.com/office/powerpoint/2010/main" val="129835367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Japan-UK partnerships are rewarding despite the communication barriers. The British flexibility and innovativeness merge with Japanese precision and quality focus. The advantages of taking on the strengths of the other partner can be seen in both directions: UK organisations can learn to be more strategic, whereas Japanese firms can learn to be more open and make decisions quicker (Global Business Culture, 2018). When handled with cultural sensitivity, these synergies make the world more competitive, innovative, and sustainable in international cooperation.</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11</a:t>
            </a:fld>
            <a:endParaRPr lang="en-GB"/>
          </a:p>
        </p:txBody>
      </p:sp>
    </p:spTree>
    <p:extLst>
      <p:ext uri="{BB962C8B-B14F-4D97-AF65-F5344CB8AC3E}">
        <p14:creationId xmlns:p14="http://schemas.microsoft.com/office/powerpoint/2010/main" val="11637579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Cultural intelligence is a skill which need to be developed by international managers in global teams. Awareness of the indirect communication style in Japan and direct communication style in UK can be created through training programmes. Mistakes can be avoided with written conclusions and unambiguous confirmations. Japanese hierarchy and the British openness create trust. Having bilingual mediators/cultural liaisons can help to understand tone and intent, making collaboration and communication in both business settings more productive (Broeder, 2021).</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international communication strategy  can be used because it incorporates the strengths of both Japan and Britain. Bilingual documentation, frequent feedback meetings and intercultural training can be used to encourage teamwork in organisations. Language differences can be overcome with the help of visual communication tools. Hierarchy should be respected and at the same time, there should be open communication where each person respects the other and cooperates. This moderate practise not only helps avoid cultural misinterpretation but also increases productivity, innovation and long-term business success in global multicultural settings (</a:t>
            </a:r>
            <a:r>
              <a:rPr lang="en-GB" sz="1200" dirty="0"/>
              <a:t>(Global Business Culture, 2018</a:t>
            </a:r>
            <a:r>
              <a:rPr lang="en-GB" sz="1200" kern="1200" dirty="0">
                <a:solidFill>
                  <a:schemeClr val="tx1"/>
                </a:solidFill>
                <a:effectLst/>
                <a:latin typeface="+mn-lt"/>
                <a:ea typeface="+mn-ea"/>
                <a:cs typeface="+mn-cs"/>
              </a:rPr>
              <a:t>).</a:t>
            </a:r>
            <a:endParaRPr lang="en-IN"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12</a:t>
            </a:fld>
            <a:endParaRPr lang="en-GB"/>
          </a:p>
        </p:txBody>
      </p:sp>
    </p:spTree>
    <p:extLst>
      <p:ext uri="{BB962C8B-B14F-4D97-AF65-F5344CB8AC3E}">
        <p14:creationId xmlns:p14="http://schemas.microsoft.com/office/powerpoint/2010/main" val="2792070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case study of Japan and the UK proves that the success of businesses depends on cultural awareness. The Hofstede framework explains such values as hierarchy and individualism, whereas the theory created by Hall demonstrates the differences in the context of communication. Managers who identify these differences are able to alter their style in order to make interactions smoother, respectful and better results. By focusing on the flexibility, empathy, and awareness, leaders can develop better relations with international partners and prevent the expensive mistakes because of cultural misunderstanding, facilitating sustainable global collaboration.</a:t>
            </a:r>
            <a:endParaRPr lang="en-IN" sz="1200" kern="1200" dirty="0">
              <a:solidFill>
                <a:schemeClr val="tx1"/>
              </a:solidFill>
              <a:effectLst/>
              <a:latin typeface="+mn-lt"/>
              <a:ea typeface="+mn-ea"/>
              <a:cs typeface="+mn-cs"/>
            </a:endParaRPr>
          </a:p>
          <a:p>
            <a:br>
              <a:rPr lang="en-GB" sz="1200" kern="1200" dirty="0">
                <a:solidFill>
                  <a:schemeClr val="tx1"/>
                </a:solidFill>
                <a:effectLst/>
                <a:latin typeface="+mn-lt"/>
                <a:ea typeface="+mn-ea"/>
                <a:cs typeface="+mn-cs"/>
              </a:rPr>
            </a:br>
            <a:endParaRPr lang="en-IN" dirty="0">
              <a:effectLst/>
            </a:endParaRPr>
          </a:p>
          <a:p>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13</a:t>
            </a:fld>
            <a:endParaRPr lang="en-GB"/>
          </a:p>
        </p:txBody>
      </p:sp>
    </p:spTree>
    <p:extLst>
      <p:ext uri="{BB962C8B-B14F-4D97-AF65-F5344CB8AC3E}">
        <p14:creationId xmlns:p14="http://schemas.microsoft.com/office/powerpoint/2010/main" val="41006827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E7DBCB-4825-436F-ADCC-F9E21D5324F5}" type="slidenum">
              <a:rPr lang="en-GB" smtClean="0"/>
              <a:t>14</a:t>
            </a:fld>
            <a:endParaRPr lang="en-GB"/>
          </a:p>
        </p:txBody>
      </p:sp>
    </p:spTree>
    <p:extLst>
      <p:ext uri="{BB962C8B-B14F-4D97-AF65-F5344CB8AC3E}">
        <p14:creationId xmlns:p14="http://schemas.microsoft.com/office/powerpoint/2010/main" val="2534552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 &amp; A</a:t>
            </a:r>
          </a:p>
        </p:txBody>
      </p:sp>
      <p:sp>
        <p:nvSpPr>
          <p:cNvPr id="4" name="Slide Number Placeholder 3"/>
          <p:cNvSpPr>
            <a:spLocks noGrp="1"/>
          </p:cNvSpPr>
          <p:nvPr>
            <p:ph type="sldNum" sz="quarter" idx="5"/>
          </p:nvPr>
        </p:nvSpPr>
        <p:spPr/>
        <p:txBody>
          <a:bodyPr/>
          <a:lstStyle/>
          <a:p>
            <a:fld id="{9FE7DBCB-4825-436F-ADCC-F9E21D5324F5}" type="slidenum">
              <a:rPr lang="en-GB" smtClean="0"/>
              <a:t>15</a:t>
            </a:fld>
            <a:endParaRPr lang="en-GB"/>
          </a:p>
        </p:txBody>
      </p:sp>
    </p:spTree>
    <p:extLst>
      <p:ext uri="{BB962C8B-B14F-4D97-AF65-F5344CB8AC3E}">
        <p14:creationId xmlns:p14="http://schemas.microsoft.com/office/powerpoint/2010/main" val="36125605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B6515C80-ACEA-4F39-B409-CF086A13A4E8}" type="datetimeFigureOut">
              <a:rPr lang="en-GB" smtClean="0"/>
              <a:t>15/10/2025</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8766248B-89D9-47BB-82D9-64C3FFD3D188}"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4053116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15C80-ACEA-4F39-B409-CF086A13A4E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1167891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515C80-ACEA-4F39-B409-CF086A13A4E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6248B-89D9-47BB-82D9-64C3FFD3D188}"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208350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515C80-ACEA-4F39-B409-CF086A13A4E8}"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4268289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515C80-ACEA-4F39-B409-CF086A13A4E8}"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160522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515C80-ACEA-4F39-B409-CF086A13A4E8}"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9592788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515C80-ACEA-4F39-B409-CF086A13A4E8}"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10527233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515C80-ACEA-4F39-B409-CF086A13A4E8}"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2779845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515C80-ACEA-4F39-B409-CF086A13A4E8}"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2847515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15C80-ACEA-4F39-B409-CF086A13A4E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18002543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515C80-ACEA-4F39-B409-CF086A13A4E8}"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766248B-89D9-47BB-82D9-64C3FFD3D188}" type="slidenum">
              <a:rPr lang="en-GB" smtClean="0"/>
              <a:t>‹#›</a:t>
            </a:fld>
            <a:endParaRPr lang="en-GB"/>
          </a:p>
        </p:txBody>
      </p:sp>
    </p:spTree>
    <p:extLst>
      <p:ext uri="{BB962C8B-B14F-4D97-AF65-F5344CB8AC3E}">
        <p14:creationId xmlns:p14="http://schemas.microsoft.com/office/powerpoint/2010/main" val="636731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B6515C80-ACEA-4F39-B409-CF086A13A4E8}" type="datetimeFigureOut">
              <a:rPr lang="en-GB" smtClean="0"/>
              <a:t>15/10/2025</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8766248B-89D9-47BB-82D9-64C3FFD3D188}" type="slidenum">
              <a:rPr lang="en-GB" smtClean="0"/>
              <a:t>‹#›</a:t>
            </a:fld>
            <a:endParaRPr lang="en-GB"/>
          </a:p>
        </p:txBody>
      </p:sp>
    </p:spTree>
    <p:extLst>
      <p:ext uri="{BB962C8B-B14F-4D97-AF65-F5344CB8AC3E}">
        <p14:creationId xmlns:p14="http://schemas.microsoft.com/office/powerpoint/2010/main" val="203603413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21" r:id="rId6"/>
    <p:sldLayoutId id="2147483722" r:id="rId7"/>
    <p:sldLayoutId id="2147483723" r:id="rId8"/>
    <p:sldLayoutId id="2147483724" r:id="rId9"/>
    <p:sldLayoutId id="2147483725" r:id="rId10"/>
    <p:sldLayoutId id="2147483726"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globalbusinessculture.com/cultural-awareness/uk-japan-cultural-differences/"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global.toyota/pages/global_toyota/ir/library/annual/2023_001_integrated_en.pdf" TargetMode="External"/><Relationship Id="rId4" Type="http://schemas.openxmlformats.org/officeDocument/2006/relationships/hyperlink" Target="https://hidayatrizvi.com/cultural-differences-in-business-between-uk-and-japan/"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76A6F-83CA-639C-F508-60E57B61CA2A}"/>
              </a:ext>
            </a:extLst>
          </p:cNvPr>
          <p:cNvSpPr>
            <a:spLocks noGrp="1"/>
          </p:cNvSpPr>
          <p:nvPr>
            <p:ph type="ctrTitle"/>
          </p:nvPr>
        </p:nvSpPr>
        <p:spPr>
          <a:xfrm>
            <a:off x="1600200" y="1269843"/>
            <a:ext cx="8991600" cy="1645920"/>
          </a:xfrm>
        </p:spPr>
        <p:txBody>
          <a:bodyPr>
            <a:noAutofit/>
          </a:bodyPr>
          <a:lstStyle/>
          <a:p>
            <a:pPr algn="ctr"/>
            <a:r>
              <a:rPr lang="en-GB" sz="4400" dirty="0"/>
              <a:t>Bridging Cultural Differences: Japan vs UK in International Business Communication</a:t>
            </a:r>
          </a:p>
        </p:txBody>
      </p:sp>
      <p:sp>
        <p:nvSpPr>
          <p:cNvPr id="3" name="Subtitle 2">
            <a:extLst>
              <a:ext uri="{FF2B5EF4-FFF2-40B4-BE49-F238E27FC236}">
                <a16:creationId xmlns:a16="http://schemas.microsoft.com/office/drawing/2014/main" id="{185C2A27-289B-D99F-F571-82D6FCEDFCCD}"/>
              </a:ext>
            </a:extLst>
          </p:cNvPr>
          <p:cNvSpPr>
            <a:spLocks noGrp="1"/>
          </p:cNvSpPr>
          <p:nvPr>
            <p:ph type="subTitle" idx="1"/>
          </p:nvPr>
        </p:nvSpPr>
        <p:spPr>
          <a:xfrm>
            <a:off x="2695194" y="4458053"/>
            <a:ext cx="6801612" cy="1239894"/>
          </a:xfrm>
        </p:spPr>
        <p:txBody>
          <a:bodyPr vert="horz" lIns="91440" tIns="45720" rIns="91440" bIns="45720" rtlCol="0" anchor="t">
            <a:normAutofit/>
          </a:bodyPr>
          <a:lstStyle/>
          <a:p>
            <a:pPr algn="ctr"/>
            <a:r>
              <a:rPr lang="en-IN" dirty="0"/>
              <a:t>Name: Sanda Ancuta </a:t>
            </a:r>
            <a:r>
              <a:rPr lang="en-IN" dirty="0" err="1"/>
              <a:t>Vaneata</a:t>
            </a:r>
          </a:p>
          <a:p>
            <a:pPr algn="ctr"/>
            <a:r>
              <a:rPr lang="en-IN" dirty="0"/>
              <a:t>Module: </a:t>
            </a:r>
            <a:r>
              <a:rPr lang="en-IN" i="1" dirty="0"/>
              <a:t>International Business Communication</a:t>
            </a:r>
            <a:endParaRPr lang="en-IN" dirty="0"/>
          </a:p>
          <a:p>
            <a:pPr algn="ctr"/>
            <a:endParaRPr lang="en-IN" i="1" dirty="0">
              <a:cs typeface="Times New Roman"/>
            </a:endParaRPr>
          </a:p>
          <a:p>
            <a:pPr algn="ctr"/>
            <a:endParaRPr lang="en-IN" dirty="0">
              <a:cs typeface="Times New Roman"/>
            </a:endParaRPr>
          </a:p>
        </p:txBody>
      </p:sp>
    </p:spTree>
    <p:extLst>
      <p:ext uri="{BB962C8B-B14F-4D97-AF65-F5344CB8AC3E}">
        <p14:creationId xmlns:p14="http://schemas.microsoft.com/office/powerpoint/2010/main" val="10543323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7822B-EF2C-8622-8518-9F96E6904B28}"/>
              </a:ext>
            </a:extLst>
          </p:cNvPr>
          <p:cNvSpPr>
            <a:spLocks noGrp="1"/>
          </p:cNvSpPr>
          <p:nvPr>
            <p:ph type="title"/>
          </p:nvPr>
        </p:nvSpPr>
        <p:spPr/>
        <p:txBody>
          <a:bodyPr>
            <a:normAutofit/>
          </a:bodyPr>
          <a:lstStyle/>
          <a:p>
            <a:r>
              <a:rPr lang="en-GB" sz="4000" dirty="0"/>
              <a:t>List of Content</a:t>
            </a:r>
          </a:p>
        </p:txBody>
      </p:sp>
      <p:sp>
        <p:nvSpPr>
          <p:cNvPr id="3" name="Content Placeholder 2">
            <a:extLst>
              <a:ext uri="{FF2B5EF4-FFF2-40B4-BE49-F238E27FC236}">
                <a16:creationId xmlns:a16="http://schemas.microsoft.com/office/drawing/2014/main" id="{EA5C6963-5CF3-BE5B-79DA-BCA549688AD8}"/>
              </a:ext>
            </a:extLst>
          </p:cNvPr>
          <p:cNvSpPr>
            <a:spLocks noGrp="1"/>
          </p:cNvSpPr>
          <p:nvPr>
            <p:ph idx="1"/>
          </p:nvPr>
        </p:nvSpPr>
        <p:spPr/>
        <p:txBody>
          <a:bodyPr/>
          <a:lstStyle/>
          <a:p>
            <a:pPr>
              <a:lnSpc>
                <a:spcPct val="150000"/>
              </a:lnSpc>
            </a:pPr>
            <a:r>
              <a:rPr lang="en-IN" dirty="0"/>
              <a:t>Introduction : slide 3</a:t>
            </a:r>
          </a:p>
          <a:p>
            <a:pPr>
              <a:lnSpc>
                <a:spcPct val="150000"/>
              </a:lnSpc>
            </a:pPr>
            <a:r>
              <a:rPr lang="en-US" dirty="0"/>
              <a:t>Brief explanation of relevant communication theory : slide 4-6</a:t>
            </a:r>
          </a:p>
          <a:p>
            <a:pPr>
              <a:lnSpc>
                <a:spcPct val="150000"/>
              </a:lnSpc>
            </a:pPr>
            <a:r>
              <a:rPr lang="en-US" dirty="0"/>
              <a:t>Application to the selected culture using real examples : slide 7-8</a:t>
            </a:r>
          </a:p>
          <a:p>
            <a:pPr>
              <a:lnSpc>
                <a:spcPct val="150000"/>
              </a:lnSpc>
            </a:pPr>
            <a:r>
              <a:rPr lang="en-US" dirty="0"/>
              <a:t>Analysis of key challenges and opportunities: slide 9-11</a:t>
            </a:r>
          </a:p>
          <a:p>
            <a:pPr>
              <a:lnSpc>
                <a:spcPct val="150000"/>
              </a:lnSpc>
            </a:pPr>
            <a:r>
              <a:rPr lang="en-US" dirty="0"/>
              <a:t>Practical recommendations for international managers: slide 12-13</a:t>
            </a:r>
          </a:p>
          <a:p>
            <a:pPr>
              <a:lnSpc>
                <a:spcPct val="150000"/>
              </a:lnSpc>
            </a:pPr>
            <a:r>
              <a:rPr lang="en-GB" dirty="0"/>
              <a:t>Conclusion: slide 14</a:t>
            </a:r>
          </a:p>
          <a:p>
            <a:pPr>
              <a:lnSpc>
                <a:spcPct val="150000"/>
              </a:lnSpc>
            </a:pPr>
            <a:r>
              <a:rPr lang="en-GB" dirty="0"/>
              <a:t>References: slide 15</a:t>
            </a:r>
          </a:p>
        </p:txBody>
      </p:sp>
    </p:spTree>
    <p:extLst>
      <p:ext uri="{BB962C8B-B14F-4D97-AF65-F5344CB8AC3E}">
        <p14:creationId xmlns:p14="http://schemas.microsoft.com/office/powerpoint/2010/main" val="2996811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30B36-49A4-FF4E-36F4-D7CC1931AC31}"/>
              </a:ext>
            </a:extLst>
          </p:cNvPr>
          <p:cNvSpPr>
            <a:spLocks noGrp="1"/>
          </p:cNvSpPr>
          <p:nvPr>
            <p:ph type="title"/>
          </p:nvPr>
        </p:nvSpPr>
        <p:spPr>
          <a:xfrm>
            <a:off x="713232" y="365760"/>
            <a:ext cx="9692640" cy="1325562"/>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E19D757E-E022-FE9D-8490-A06D3219539E}"/>
              </a:ext>
            </a:extLst>
          </p:cNvPr>
          <p:cNvSpPr>
            <a:spLocks noGrp="1"/>
          </p:cNvSpPr>
          <p:nvPr>
            <p:ph idx="1"/>
          </p:nvPr>
        </p:nvSpPr>
        <p:spPr>
          <a:xfrm>
            <a:off x="1261872" y="1828801"/>
            <a:ext cx="8595360" cy="1335293"/>
          </a:xfrm>
        </p:spPr>
        <p:txBody>
          <a:bodyPr>
            <a:normAutofit/>
          </a:bodyPr>
          <a:lstStyle/>
          <a:p>
            <a:pPr marL="0" indent="0" algn="just">
              <a:lnSpc>
                <a:spcPct val="150000"/>
              </a:lnSpc>
              <a:buNone/>
            </a:pPr>
            <a:r>
              <a:rPr lang="en-US" sz="1200" dirty="0"/>
              <a:t>The purpose of the presentation is to </a:t>
            </a:r>
            <a:r>
              <a:rPr lang="en-US" sz="1200" dirty="0" err="1"/>
              <a:t>analyse</a:t>
            </a:r>
            <a:r>
              <a:rPr lang="en-US" sz="1200" dirty="0"/>
              <a:t> intercultural communication in international business with reference to Japan and the United Kingdom. It compares the cultural values which affect communication and management </a:t>
            </a:r>
            <a:r>
              <a:rPr lang="en-US" sz="1200" dirty="0" err="1"/>
              <a:t>practises</a:t>
            </a:r>
            <a:r>
              <a:rPr lang="en-US" sz="1200" dirty="0"/>
              <a:t> using the Hofstede and Hall frameworks. The discussion identifies significant challenges, opportunities, and suggestions to make cross-cultural business environments more effective.</a:t>
            </a:r>
            <a:endParaRPr lang="en-GB" sz="1200" dirty="0"/>
          </a:p>
        </p:txBody>
      </p:sp>
      <p:pic>
        <p:nvPicPr>
          <p:cNvPr id="5" name="Picture 4">
            <a:extLst>
              <a:ext uri="{FF2B5EF4-FFF2-40B4-BE49-F238E27FC236}">
                <a16:creationId xmlns:a16="http://schemas.microsoft.com/office/drawing/2014/main" id="{26386D88-EA55-8B41-B609-DD1ED770AB07}"/>
              </a:ext>
            </a:extLst>
          </p:cNvPr>
          <p:cNvPicPr>
            <a:picLocks noChangeAspect="1"/>
          </p:cNvPicPr>
          <p:nvPr/>
        </p:nvPicPr>
        <p:blipFill>
          <a:blip r:embed="rId3"/>
          <a:stretch>
            <a:fillRect/>
          </a:stretch>
        </p:blipFill>
        <p:spPr>
          <a:xfrm>
            <a:off x="3717463" y="3485974"/>
            <a:ext cx="4757074" cy="3006266"/>
          </a:xfrm>
          <a:prstGeom prst="rect">
            <a:avLst/>
          </a:prstGeom>
        </p:spPr>
      </p:pic>
    </p:spTree>
    <p:extLst>
      <p:ext uri="{BB962C8B-B14F-4D97-AF65-F5344CB8AC3E}">
        <p14:creationId xmlns:p14="http://schemas.microsoft.com/office/powerpoint/2010/main" val="42916736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9327C-3571-C41A-FCC9-64F47860068C}"/>
              </a:ext>
            </a:extLst>
          </p:cNvPr>
          <p:cNvSpPr>
            <a:spLocks noGrp="1"/>
          </p:cNvSpPr>
          <p:nvPr>
            <p:ph type="title"/>
          </p:nvPr>
        </p:nvSpPr>
        <p:spPr>
          <a:xfrm>
            <a:off x="566057" y="507999"/>
            <a:ext cx="10388455" cy="922065"/>
          </a:xfrm>
        </p:spPr>
        <p:txBody>
          <a:bodyPr>
            <a:normAutofit/>
          </a:bodyPr>
          <a:lstStyle/>
          <a:p>
            <a:pPr algn="ctr"/>
            <a:r>
              <a:rPr lang="en-US" sz="4000" dirty="0"/>
              <a:t>Explanation of Relevant Communication Theory</a:t>
            </a:r>
            <a:endParaRPr lang="en-GB" sz="4000" dirty="0"/>
          </a:p>
        </p:txBody>
      </p:sp>
      <p:sp>
        <p:nvSpPr>
          <p:cNvPr id="3" name="Content Placeholder 2">
            <a:extLst>
              <a:ext uri="{FF2B5EF4-FFF2-40B4-BE49-F238E27FC236}">
                <a16:creationId xmlns:a16="http://schemas.microsoft.com/office/drawing/2014/main" id="{DAA7CD14-EB23-C6AA-A650-D627FAD0ADEF}"/>
              </a:ext>
            </a:extLst>
          </p:cNvPr>
          <p:cNvSpPr>
            <a:spLocks noGrp="1"/>
          </p:cNvSpPr>
          <p:nvPr>
            <p:ph idx="1"/>
          </p:nvPr>
        </p:nvSpPr>
        <p:spPr>
          <a:xfrm>
            <a:off x="899885" y="1828801"/>
            <a:ext cx="9710057" cy="1233713"/>
          </a:xfrm>
        </p:spPr>
        <p:txBody>
          <a:bodyPr>
            <a:normAutofit/>
          </a:bodyPr>
          <a:lstStyle/>
          <a:p>
            <a:pPr marL="0" indent="0" algn="just">
              <a:lnSpc>
                <a:spcPct val="150000"/>
              </a:lnSpc>
              <a:buNone/>
            </a:pPr>
            <a:r>
              <a:rPr lang="en-US" sz="1200" dirty="0"/>
              <a:t>What is Intercultural Communication?</a:t>
            </a:r>
          </a:p>
          <a:p>
            <a:pPr algn="just">
              <a:lnSpc>
                <a:spcPct val="150000"/>
              </a:lnSpc>
            </a:pPr>
            <a:r>
              <a:rPr lang="en-US" sz="1200" dirty="0"/>
              <a:t>Intercultural communication takes place between people of different cultures. It affects negotiation, leadership and team work, which is the basis of successful global business partnership and comprehension (Jamil, et.al 2023).</a:t>
            </a:r>
          </a:p>
        </p:txBody>
      </p:sp>
      <p:pic>
        <p:nvPicPr>
          <p:cNvPr id="5" name="Picture 4">
            <a:extLst>
              <a:ext uri="{FF2B5EF4-FFF2-40B4-BE49-F238E27FC236}">
                <a16:creationId xmlns:a16="http://schemas.microsoft.com/office/drawing/2014/main" id="{4346BB94-33BA-4A73-72D8-DCEF84FA708D}"/>
              </a:ext>
            </a:extLst>
          </p:cNvPr>
          <p:cNvPicPr>
            <a:picLocks noChangeAspect="1"/>
          </p:cNvPicPr>
          <p:nvPr/>
        </p:nvPicPr>
        <p:blipFill>
          <a:blip r:embed="rId3"/>
          <a:stretch>
            <a:fillRect/>
          </a:stretch>
        </p:blipFill>
        <p:spPr>
          <a:xfrm>
            <a:off x="3509602" y="3241099"/>
            <a:ext cx="5172795" cy="3308329"/>
          </a:xfrm>
          <a:prstGeom prst="rect">
            <a:avLst/>
          </a:prstGeom>
        </p:spPr>
      </p:pic>
    </p:spTree>
    <p:extLst>
      <p:ext uri="{BB962C8B-B14F-4D97-AF65-F5344CB8AC3E}">
        <p14:creationId xmlns:p14="http://schemas.microsoft.com/office/powerpoint/2010/main" val="34628973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12F23-C3F7-60CA-DBD3-81E76521F553}"/>
              </a:ext>
            </a:extLst>
          </p:cNvPr>
          <p:cNvSpPr>
            <a:spLocks noGrp="1"/>
          </p:cNvSpPr>
          <p:nvPr>
            <p:ph type="title"/>
          </p:nvPr>
        </p:nvSpPr>
        <p:spPr>
          <a:xfrm>
            <a:off x="637177" y="798285"/>
            <a:ext cx="9692640" cy="986972"/>
          </a:xfrm>
        </p:spPr>
        <p:txBody>
          <a:bodyPr/>
          <a:lstStyle/>
          <a:p>
            <a:pPr algn="ctr"/>
            <a:r>
              <a:rPr lang="en-GB" sz="4000" dirty="0"/>
              <a:t>Hofstede’s</a:t>
            </a:r>
            <a:r>
              <a:rPr lang="en-GB" dirty="0"/>
              <a:t> Cultural Dimensions</a:t>
            </a:r>
          </a:p>
        </p:txBody>
      </p:sp>
      <p:sp>
        <p:nvSpPr>
          <p:cNvPr id="3" name="Content Placeholder 2">
            <a:extLst>
              <a:ext uri="{FF2B5EF4-FFF2-40B4-BE49-F238E27FC236}">
                <a16:creationId xmlns:a16="http://schemas.microsoft.com/office/drawing/2014/main" id="{F8ABEE21-0CF4-F3B8-F650-B26FCC947E31}"/>
              </a:ext>
            </a:extLst>
          </p:cNvPr>
          <p:cNvSpPr>
            <a:spLocks noGrp="1"/>
          </p:cNvSpPr>
          <p:nvPr>
            <p:ph idx="1"/>
          </p:nvPr>
        </p:nvSpPr>
        <p:spPr>
          <a:xfrm>
            <a:off x="637177" y="2576287"/>
            <a:ext cx="3455852" cy="2844797"/>
          </a:xfrm>
        </p:spPr>
        <p:txBody>
          <a:bodyPr>
            <a:normAutofit/>
          </a:bodyPr>
          <a:lstStyle/>
          <a:p>
            <a:pPr marL="0" indent="0" algn="just">
              <a:lnSpc>
                <a:spcPct val="150000"/>
              </a:lnSpc>
              <a:buNone/>
            </a:pPr>
            <a:r>
              <a:rPr lang="en-GB" sz="1200" dirty="0"/>
              <a:t>The Hofstede framework outlines six dimensions which describe how cultural values influence workplace behaviour and communication: power distance, individualism, masculinity, uncertainty avoidance, long-term orientation, and indulgence, providing information on how to do business in the world (Komisarof and </a:t>
            </a:r>
            <a:r>
              <a:rPr lang="en-GB" sz="1200" dirty="0" err="1"/>
              <a:t>Akaliyski</a:t>
            </a:r>
            <a:r>
              <a:rPr lang="en-GB" sz="1200" dirty="0"/>
              <a:t>, 2025).</a:t>
            </a:r>
            <a:endParaRPr lang="en-IN" sz="1200" dirty="0"/>
          </a:p>
        </p:txBody>
      </p:sp>
      <p:graphicFrame>
        <p:nvGraphicFramePr>
          <p:cNvPr id="4" name="Chart 3">
            <a:extLst>
              <a:ext uri="{FF2B5EF4-FFF2-40B4-BE49-F238E27FC236}">
                <a16:creationId xmlns:a16="http://schemas.microsoft.com/office/drawing/2014/main" id="{C02A1C95-99F6-C45E-EA9F-3B1F388A1AA5}"/>
              </a:ext>
            </a:extLst>
          </p:cNvPr>
          <p:cNvGraphicFramePr/>
          <p:nvPr>
            <p:extLst>
              <p:ext uri="{D42A27DB-BD31-4B8C-83A1-F6EECF244321}">
                <p14:modId xmlns:p14="http://schemas.microsoft.com/office/powerpoint/2010/main" val="1970144251"/>
              </p:ext>
            </p:extLst>
          </p:nvPr>
        </p:nvGraphicFramePr>
        <p:xfrm>
          <a:off x="4397830" y="2206170"/>
          <a:ext cx="6574972" cy="3585029"/>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7988448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546BCE-CC6E-EECC-AC9E-02CAFF18F41F}"/>
              </a:ext>
            </a:extLst>
          </p:cNvPr>
          <p:cNvSpPr>
            <a:spLocks noGrp="1"/>
          </p:cNvSpPr>
          <p:nvPr>
            <p:ph type="title"/>
          </p:nvPr>
        </p:nvSpPr>
        <p:spPr>
          <a:xfrm>
            <a:off x="594214" y="677864"/>
            <a:ext cx="9692640" cy="849493"/>
          </a:xfrm>
        </p:spPr>
        <p:txBody>
          <a:bodyPr>
            <a:normAutofit/>
          </a:bodyPr>
          <a:lstStyle/>
          <a:p>
            <a:pPr algn="ctr"/>
            <a:r>
              <a:rPr lang="en-GB" sz="4000" dirty="0"/>
              <a:t>Hall’s High vs Low Context Theory</a:t>
            </a:r>
          </a:p>
        </p:txBody>
      </p:sp>
      <p:sp>
        <p:nvSpPr>
          <p:cNvPr id="3" name="Content Placeholder 2">
            <a:extLst>
              <a:ext uri="{FF2B5EF4-FFF2-40B4-BE49-F238E27FC236}">
                <a16:creationId xmlns:a16="http://schemas.microsoft.com/office/drawing/2014/main" id="{6057747C-4921-8416-F7EF-A61F932067F7}"/>
              </a:ext>
            </a:extLst>
          </p:cNvPr>
          <p:cNvSpPr>
            <a:spLocks noGrp="1"/>
          </p:cNvSpPr>
          <p:nvPr>
            <p:ph idx="1"/>
          </p:nvPr>
        </p:nvSpPr>
        <p:spPr>
          <a:xfrm>
            <a:off x="1539094" y="2132125"/>
            <a:ext cx="8040915" cy="986971"/>
          </a:xfrm>
        </p:spPr>
        <p:txBody>
          <a:bodyPr/>
          <a:lstStyle/>
          <a:p>
            <a:pPr marL="0" indent="0">
              <a:lnSpc>
                <a:spcPct val="150000"/>
              </a:lnSpc>
              <a:buNone/>
            </a:pPr>
            <a:r>
              <a:rPr lang="en-GB" sz="1200" dirty="0"/>
              <a:t>The theory by Hall compares high- and low-context communication. Japan is dependent on non-verbal communication and mutual understanding whereas the United Kingdom is a country that depends on direct, explicit, and structured verbal communication.</a:t>
            </a:r>
          </a:p>
          <a:p>
            <a:endParaRPr lang="en-IN" dirty="0"/>
          </a:p>
        </p:txBody>
      </p:sp>
      <p:graphicFrame>
        <p:nvGraphicFramePr>
          <p:cNvPr id="4" name="Table 3">
            <a:extLst>
              <a:ext uri="{FF2B5EF4-FFF2-40B4-BE49-F238E27FC236}">
                <a16:creationId xmlns:a16="http://schemas.microsoft.com/office/drawing/2014/main" id="{A5F5B0BA-C685-09C5-065B-0A820E50FC46}"/>
              </a:ext>
            </a:extLst>
          </p:cNvPr>
          <p:cNvGraphicFramePr>
            <a:graphicFrameLocks noGrp="1"/>
          </p:cNvGraphicFramePr>
          <p:nvPr>
            <p:extLst>
              <p:ext uri="{D42A27DB-BD31-4B8C-83A1-F6EECF244321}">
                <p14:modId xmlns:p14="http://schemas.microsoft.com/office/powerpoint/2010/main" val="2181654632"/>
              </p:ext>
            </p:extLst>
          </p:nvPr>
        </p:nvGraphicFramePr>
        <p:xfrm>
          <a:off x="1539094" y="3429000"/>
          <a:ext cx="8040915" cy="2751136"/>
        </p:xfrm>
        <a:graphic>
          <a:graphicData uri="http://schemas.openxmlformats.org/drawingml/2006/table">
            <a:tbl>
              <a:tblPr firstRow="1" firstCol="1" bandRow="1">
                <a:tableStyleId>{B301B821-A1FF-4177-AEE7-76D212191A09}</a:tableStyleId>
              </a:tblPr>
              <a:tblGrid>
                <a:gridCol w="2680305">
                  <a:extLst>
                    <a:ext uri="{9D8B030D-6E8A-4147-A177-3AD203B41FA5}">
                      <a16:colId xmlns:a16="http://schemas.microsoft.com/office/drawing/2014/main" val="1064149512"/>
                    </a:ext>
                  </a:extLst>
                </a:gridCol>
                <a:gridCol w="2680305">
                  <a:extLst>
                    <a:ext uri="{9D8B030D-6E8A-4147-A177-3AD203B41FA5}">
                      <a16:colId xmlns:a16="http://schemas.microsoft.com/office/drawing/2014/main" val="1104437254"/>
                    </a:ext>
                  </a:extLst>
                </a:gridCol>
                <a:gridCol w="2680305">
                  <a:extLst>
                    <a:ext uri="{9D8B030D-6E8A-4147-A177-3AD203B41FA5}">
                      <a16:colId xmlns:a16="http://schemas.microsoft.com/office/drawing/2014/main" val="3497119927"/>
                    </a:ext>
                  </a:extLst>
                </a:gridCol>
              </a:tblGrid>
              <a:tr h="687784">
                <a:tc>
                  <a:txBody>
                    <a:bodyPr/>
                    <a:lstStyle/>
                    <a:p>
                      <a:pPr algn="just">
                        <a:lnSpc>
                          <a:spcPct val="150000"/>
                        </a:lnSpc>
                        <a:spcAft>
                          <a:spcPts val="1000"/>
                        </a:spcAft>
                        <a:buNone/>
                      </a:pPr>
                      <a:r>
                        <a:rPr lang="en-IN" sz="1200">
                          <a:effectLst/>
                        </a:rPr>
                        <a:t>Aspect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Japan (High-Context)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UK (Low-Context)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1807067"/>
                  </a:ext>
                </a:extLst>
              </a:tr>
              <a:tr h="687784">
                <a:tc>
                  <a:txBody>
                    <a:bodyPr/>
                    <a:lstStyle/>
                    <a:p>
                      <a:pPr algn="just">
                        <a:lnSpc>
                          <a:spcPct val="150000"/>
                        </a:lnSpc>
                        <a:spcAft>
                          <a:spcPts val="1000"/>
                        </a:spcAft>
                        <a:buNone/>
                      </a:pPr>
                      <a:r>
                        <a:rPr lang="en-IN" sz="1200">
                          <a:effectLst/>
                        </a:rPr>
                        <a:t>Message Style</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dirty="0">
                          <a:effectLst/>
                        </a:rPr>
                        <a:t>Implicit, indirect</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Explicit, direct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50276300"/>
                  </a:ext>
                </a:extLst>
              </a:tr>
              <a:tr h="687784">
                <a:tc>
                  <a:txBody>
                    <a:bodyPr/>
                    <a:lstStyle/>
                    <a:p>
                      <a:pPr algn="just">
                        <a:lnSpc>
                          <a:spcPct val="150000"/>
                        </a:lnSpc>
                        <a:spcAft>
                          <a:spcPts val="1000"/>
                        </a:spcAft>
                        <a:buNone/>
                      </a:pPr>
                      <a:r>
                        <a:rPr lang="en-IN" sz="1200">
                          <a:effectLst/>
                        </a:rPr>
                        <a:t>Communication Focus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dirty="0">
                          <a:effectLst/>
                        </a:rPr>
                        <a:t>Relationships &amp; harmony</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Clarity &amp; precision</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43687044"/>
                  </a:ext>
                </a:extLst>
              </a:tr>
              <a:tr h="687784">
                <a:tc>
                  <a:txBody>
                    <a:bodyPr/>
                    <a:lstStyle/>
                    <a:p>
                      <a:pPr algn="just">
                        <a:lnSpc>
                          <a:spcPct val="150000"/>
                        </a:lnSpc>
                        <a:spcAft>
                          <a:spcPts val="1000"/>
                        </a:spcAft>
                        <a:buNone/>
                      </a:pPr>
                      <a:r>
                        <a:rPr lang="en-IN" sz="1200">
                          <a:effectLst/>
                        </a:rPr>
                        <a:t>Feedback Approach</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Subtle, non-verbal</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dirty="0">
                          <a:effectLst/>
                        </a:rPr>
                        <a:t>Open, verbal</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99016853"/>
                  </a:ext>
                </a:extLst>
              </a:tr>
            </a:tbl>
          </a:graphicData>
        </a:graphic>
      </p:graphicFrame>
    </p:spTree>
    <p:extLst>
      <p:ext uri="{BB962C8B-B14F-4D97-AF65-F5344CB8AC3E}">
        <p14:creationId xmlns:p14="http://schemas.microsoft.com/office/powerpoint/2010/main" val="29003939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8529D-1CC9-9D7B-8287-9E38B1B4A040}"/>
              </a:ext>
            </a:extLst>
          </p:cNvPr>
          <p:cNvSpPr>
            <a:spLocks noGrp="1"/>
          </p:cNvSpPr>
          <p:nvPr>
            <p:ph type="title"/>
          </p:nvPr>
        </p:nvSpPr>
        <p:spPr>
          <a:xfrm>
            <a:off x="896112" y="388093"/>
            <a:ext cx="9692640" cy="1325562"/>
          </a:xfrm>
        </p:spPr>
        <p:txBody>
          <a:bodyPr>
            <a:normAutofit/>
          </a:bodyPr>
          <a:lstStyle/>
          <a:p>
            <a:pPr algn="ctr"/>
            <a:r>
              <a:rPr lang="en-US" sz="4000" dirty="0"/>
              <a:t>Application to the Culture </a:t>
            </a:r>
            <a:r>
              <a:rPr lang="en-US" sz="4000"/>
              <a:t>Using Examples</a:t>
            </a:r>
            <a:endParaRPr lang="en-GB" sz="4000" dirty="0"/>
          </a:p>
        </p:txBody>
      </p:sp>
      <p:sp>
        <p:nvSpPr>
          <p:cNvPr id="6" name="Text Placeholder 5">
            <a:extLst>
              <a:ext uri="{FF2B5EF4-FFF2-40B4-BE49-F238E27FC236}">
                <a16:creationId xmlns:a16="http://schemas.microsoft.com/office/drawing/2014/main" id="{EAB0835F-D09E-40DC-88BC-EF2541169A83}"/>
              </a:ext>
            </a:extLst>
          </p:cNvPr>
          <p:cNvSpPr>
            <a:spLocks noGrp="1"/>
          </p:cNvSpPr>
          <p:nvPr>
            <p:ph type="body" idx="1"/>
          </p:nvPr>
        </p:nvSpPr>
        <p:spPr>
          <a:xfrm>
            <a:off x="896112" y="1746928"/>
            <a:ext cx="4480560" cy="731520"/>
          </a:xfrm>
        </p:spPr>
        <p:txBody>
          <a:bodyPr>
            <a:normAutofit/>
          </a:bodyPr>
          <a:lstStyle/>
          <a:p>
            <a:pPr algn="ctr"/>
            <a:r>
              <a:rPr lang="en-GB" sz="1800" dirty="0"/>
              <a:t>Japan: Communication in Business</a:t>
            </a:r>
            <a:endParaRPr lang="en-IN" sz="1800" dirty="0"/>
          </a:p>
        </p:txBody>
      </p:sp>
      <p:sp>
        <p:nvSpPr>
          <p:cNvPr id="3" name="Content Placeholder 2">
            <a:extLst>
              <a:ext uri="{FF2B5EF4-FFF2-40B4-BE49-F238E27FC236}">
                <a16:creationId xmlns:a16="http://schemas.microsoft.com/office/drawing/2014/main" id="{3FB5C057-7A77-2C7B-EB3D-CCB029D2FE5F}"/>
              </a:ext>
            </a:extLst>
          </p:cNvPr>
          <p:cNvSpPr>
            <a:spLocks noGrp="1"/>
          </p:cNvSpPr>
          <p:nvPr>
            <p:ph sz="half" idx="2"/>
          </p:nvPr>
        </p:nvSpPr>
        <p:spPr>
          <a:xfrm>
            <a:off x="896112" y="2518085"/>
            <a:ext cx="4480560" cy="1691057"/>
          </a:xfrm>
        </p:spPr>
        <p:txBody>
          <a:bodyPr>
            <a:noAutofit/>
          </a:bodyPr>
          <a:lstStyle/>
          <a:p>
            <a:pPr marL="0" indent="0" algn="just">
              <a:lnSpc>
                <a:spcPct val="150000"/>
              </a:lnSpc>
              <a:buNone/>
            </a:pPr>
            <a:r>
              <a:rPr lang="en-US" sz="1200" dirty="0"/>
              <a:t>Japanese communication is based on the values of harmony, hierarchy, and indirectness guided by Hofstede aspect of collectivism and high-context culture as outlined by Hall. </a:t>
            </a:r>
          </a:p>
          <a:p>
            <a:pPr marL="0" indent="0" algn="just">
              <a:lnSpc>
                <a:spcPct val="150000"/>
              </a:lnSpc>
              <a:buNone/>
            </a:pPr>
            <a:r>
              <a:rPr lang="en-US" sz="1200" dirty="0"/>
              <a:t>For example, within Toyota, consensus ( </a:t>
            </a:r>
            <a:r>
              <a:rPr lang="en-US" sz="1200" dirty="0" err="1"/>
              <a:t>nemawashi</a:t>
            </a:r>
            <a:r>
              <a:rPr lang="en-US" sz="1200" dirty="0"/>
              <a:t> ) and respectful silence are stressed in meetings prior to </a:t>
            </a:r>
            <a:r>
              <a:rPr lang="en-US" sz="1200" dirty="0" err="1"/>
              <a:t>finalising</a:t>
            </a:r>
            <a:r>
              <a:rPr lang="en-US" sz="1200" dirty="0"/>
              <a:t> decisions.</a:t>
            </a:r>
            <a:endParaRPr lang="en-IN" sz="1200" dirty="0"/>
          </a:p>
        </p:txBody>
      </p:sp>
      <p:sp>
        <p:nvSpPr>
          <p:cNvPr id="7" name="Text Placeholder 6">
            <a:extLst>
              <a:ext uri="{FF2B5EF4-FFF2-40B4-BE49-F238E27FC236}">
                <a16:creationId xmlns:a16="http://schemas.microsoft.com/office/drawing/2014/main" id="{B6B77344-66AD-53BC-902F-6B76A70D30D3}"/>
              </a:ext>
            </a:extLst>
          </p:cNvPr>
          <p:cNvSpPr>
            <a:spLocks noGrp="1"/>
          </p:cNvSpPr>
          <p:nvPr>
            <p:ph type="body" sz="quarter" idx="3"/>
          </p:nvPr>
        </p:nvSpPr>
        <p:spPr>
          <a:xfrm>
            <a:off x="6108192" y="1786565"/>
            <a:ext cx="4480560" cy="731520"/>
          </a:xfrm>
        </p:spPr>
        <p:txBody>
          <a:bodyPr>
            <a:normAutofit/>
          </a:bodyPr>
          <a:lstStyle/>
          <a:p>
            <a:pPr algn="ctr"/>
            <a:r>
              <a:rPr lang="en-GB" sz="1800" dirty="0"/>
              <a:t>UK: Communication in Business</a:t>
            </a:r>
          </a:p>
        </p:txBody>
      </p:sp>
      <p:sp>
        <p:nvSpPr>
          <p:cNvPr id="8" name="Content Placeholder 7">
            <a:extLst>
              <a:ext uri="{FF2B5EF4-FFF2-40B4-BE49-F238E27FC236}">
                <a16:creationId xmlns:a16="http://schemas.microsoft.com/office/drawing/2014/main" id="{5F95D884-9EE7-1EB9-1A9A-46B102095C12}"/>
              </a:ext>
            </a:extLst>
          </p:cNvPr>
          <p:cNvSpPr>
            <a:spLocks noGrp="1"/>
          </p:cNvSpPr>
          <p:nvPr>
            <p:ph sz="quarter" idx="4"/>
          </p:nvPr>
        </p:nvSpPr>
        <p:spPr>
          <a:xfrm>
            <a:off x="6126480" y="2527431"/>
            <a:ext cx="4480560" cy="1681711"/>
          </a:xfrm>
        </p:spPr>
        <p:txBody>
          <a:bodyPr>
            <a:normAutofit/>
          </a:bodyPr>
          <a:lstStyle/>
          <a:p>
            <a:pPr marL="0" indent="0" algn="just">
              <a:lnSpc>
                <a:spcPct val="160000"/>
              </a:lnSpc>
              <a:buNone/>
            </a:pPr>
            <a:r>
              <a:rPr lang="en-US" sz="1200" dirty="0"/>
              <a:t>The UK communication is direct and explicit, which reflects the individualism of Hofstede and the low-context culture of Hall. </a:t>
            </a:r>
          </a:p>
          <a:p>
            <a:pPr marL="0" indent="0" algn="just">
              <a:lnSpc>
                <a:spcPct val="160000"/>
              </a:lnSpc>
              <a:buNone/>
            </a:pPr>
            <a:r>
              <a:rPr lang="en-US" sz="1200" dirty="0"/>
              <a:t>For example, in Toyota UK, communication is free and to the point, which encourages efficiency and openness in decision-making.</a:t>
            </a:r>
            <a:endParaRPr lang="en-IN" sz="1200" dirty="0"/>
          </a:p>
        </p:txBody>
      </p:sp>
      <p:pic>
        <p:nvPicPr>
          <p:cNvPr id="9" name="Picture 8">
            <a:extLst>
              <a:ext uri="{FF2B5EF4-FFF2-40B4-BE49-F238E27FC236}">
                <a16:creationId xmlns:a16="http://schemas.microsoft.com/office/drawing/2014/main" id="{DEDB98EE-F8E2-5769-65B8-833F064A08E0}"/>
              </a:ext>
            </a:extLst>
          </p:cNvPr>
          <p:cNvPicPr>
            <a:picLocks noChangeAspect="1"/>
          </p:cNvPicPr>
          <p:nvPr/>
        </p:nvPicPr>
        <p:blipFill>
          <a:blip r:embed="rId3"/>
          <a:stretch>
            <a:fillRect/>
          </a:stretch>
        </p:blipFill>
        <p:spPr>
          <a:xfrm>
            <a:off x="3733267" y="4770249"/>
            <a:ext cx="4018330" cy="1924365"/>
          </a:xfrm>
          <a:prstGeom prst="rect">
            <a:avLst/>
          </a:prstGeom>
        </p:spPr>
      </p:pic>
    </p:spTree>
    <p:extLst>
      <p:ext uri="{BB962C8B-B14F-4D97-AF65-F5344CB8AC3E}">
        <p14:creationId xmlns:p14="http://schemas.microsoft.com/office/powerpoint/2010/main" val="8595488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690E8-E79D-6C86-0FC3-4583BFC981F6}"/>
              </a:ext>
            </a:extLst>
          </p:cNvPr>
          <p:cNvSpPr>
            <a:spLocks noGrp="1"/>
          </p:cNvSpPr>
          <p:nvPr>
            <p:ph type="title"/>
          </p:nvPr>
        </p:nvSpPr>
        <p:spPr>
          <a:xfrm>
            <a:off x="915851" y="912708"/>
            <a:ext cx="9692640" cy="820465"/>
          </a:xfrm>
        </p:spPr>
        <p:txBody>
          <a:bodyPr>
            <a:normAutofit/>
          </a:bodyPr>
          <a:lstStyle/>
          <a:p>
            <a:pPr algn="ctr"/>
            <a:r>
              <a:rPr lang="en-GB" sz="4000" dirty="0"/>
              <a:t>Case Example: Toyota Japan-UK Collaboration</a:t>
            </a:r>
          </a:p>
        </p:txBody>
      </p:sp>
      <p:sp>
        <p:nvSpPr>
          <p:cNvPr id="3" name="Content Placeholder 2">
            <a:extLst>
              <a:ext uri="{FF2B5EF4-FFF2-40B4-BE49-F238E27FC236}">
                <a16:creationId xmlns:a16="http://schemas.microsoft.com/office/drawing/2014/main" id="{A3EE61BA-A0C8-5DB4-7F78-3731BE5A16ED}"/>
              </a:ext>
            </a:extLst>
          </p:cNvPr>
          <p:cNvSpPr>
            <a:spLocks noGrp="1"/>
          </p:cNvSpPr>
          <p:nvPr>
            <p:ph idx="1"/>
          </p:nvPr>
        </p:nvSpPr>
        <p:spPr>
          <a:xfrm>
            <a:off x="1249680" y="2021770"/>
            <a:ext cx="8595360" cy="943429"/>
          </a:xfrm>
        </p:spPr>
        <p:txBody>
          <a:bodyPr>
            <a:normAutofit/>
          </a:bodyPr>
          <a:lstStyle/>
          <a:p>
            <a:pPr marL="0" indent="0" algn="just">
              <a:lnSpc>
                <a:spcPct val="150000"/>
              </a:lnSpc>
              <a:buNone/>
            </a:pPr>
            <a:r>
              <a:rPr lang="en-GB" sz="1200" dirty="0"/>
              <a:t>In the UK plants owned by Toyota, the communication problem was experienced because the British employees found Japanese meetings slow and indirect. Structured cross-cultural training was used to address cultural differences in terms of hierarchy, feedback, and decision-making (Toyota, 2023).</a:t>
            </a:r>
            <a:endParaRPr lang="en-IN" sz="1200" dirty="0"/>
          </a:p>
        </p:txBody>
      </p:sp>
      <p:pic>
        <p:nvPicPr>
          <p:cNvPr id="4" name="Picture 3">
            <a:extLst>
              <a:ext uri="{FF2B5EF4-FFF2-40B4-BE49-F238E27FC236}">
                <a16:creationId xmlns:a16="http://schemas.microsoft.com/office/drawing/2014/main" id="{74928A9C-2387-4252-4D62-1910CA6684B9}"/>
              </a:ext>
            </a:extLst>
          </p:cNvPr>
          <p:cNvPicPr>
            <a:picLocks noChangeAspect="1"/>
          </p:cNvPicPr>
          <p:nvPr/>
        </p:nvPicPr>
        <p:blipFill>
          <a:blip r:embed="rId3"/>
          <a:stretch>
            <a:fillRect/>
          </a:stretch>
        </p:blipFill>
        <p:spPr>
          <a:xfrm>
            <a:off x="2296080" y="3556906"/>
            <a:ext cx="6502559" cy="2872922"/>
          </a:xfrm>
          <a:prstGeom prst="rect">
            <a:avLst/>
          </a:prstGeom>
        </p:spPr>
      </p:pic>
    </p:spTree>
    <p:extLst>
      <p:ext uri="{BB962C8B-B14F-4D97-AF65-F5344CB8AC3E}">
        <p14:creationId xmlns:p14="http://schemas.microsoft.com/office/powerpoint/2010/main" val="3871413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4026E-02B6-3FD2-3A35-E64FE9147FED}"/>
              </a:ext>
            </a:extLst>
          </p:cNvPr>
          <p:cNvSpPr>
            <a:spLocks noGrp="1"/>
          </p:cNvSpPr>
          <p:nvPr>
            <p:ph type="title"/>
          </p:nvPr>
        </p:nvSpPr>
        <p:spPr>
          <a:xfrm>
            <a:off x="713232" y="539931"/>
            <a:ext cx="9692640" cy="1325562"/>
          </a:xfrm>
        </p:spPr>
        <p:txBody>
          <a:bodyPr>
            <a:normAutofit/>
          </a:bodyPr>
          <a:lstStyle/>
          <a:p>
            <a:pPr algn="ctr"/>
            <a:r>
              <a:rPr lang="en-GB" sz="4000" dirty="0"/>
              <a:t>Analysis of Key Challenges and Opportunities</a:t>
            </a:r>
          </a:p>
        </p:txBody>
      </p:sp>
      <p:sp>
        <p:nvSpPr>
          <p:cNvPr id="3" name="Content Placeholder 2">
            <a:extLst>
              <a:ext uri="{FF2B5EF4-FFF2-40B4-BE49-F238E27FC236}">
                <a16:creationId xmlns:a16="http://schemas.microsoft.com/office/drawing/2014/main" id="{6333AEC7-9470-BDB9-2B4F-BC00BB863B1E}"/>
              </a:ext>
            </a:extLst>
          </p:cNvPr>
          <p:cNvSpPr>
            <a:spLocks noGrp="1"/>
          </p:cNvSpPr>
          <p:nvPr>
            <p:ph idx="1"/>
          </p:nvPr>
        </p:nvSpPr>
        <p:spPr>
          <a:xfrm>
            <a:off x="1261872" y="2336800"/>
            <a:ext cx="8595360" cy="493486"/>
          </a:xfrm>
        </p:spPr>
        <p:txBody>
          <a:bodyPr/>
          <a:lstStyle/>
          <a:p>
            <a:r>
              <a:rPr lang="en-GB" dirty="0"/>
              <a:t>Key Communication Challenge</a:t>
            </a:r>
          </a:p>
          <a:p>
            <a:pPr marL="0" indent="0">
              <a:buNone/>
            </a:pPr>
            <a:endParaRPr lang="en-GB" dirty="0"/>
          </a:p>
        </p:txBody>
      </p:sp>
      <p:graphicFrame>
        <p:nvGraphicFramePr>
          <p:cNvPr id="4" name="Table 3">
            <a:extLst>
              <a:ext uri="{FF2B5EF4-FFF2-40B4-BE49-F238E27FC236}">
                <a16:creationId xmlns:a16="http://schemas.microsoft.com/office/drawing/2014/main" id="{AA10AFE0-A962-6416-03DD-61424EFA00A7}"/>
              </a:ext>
            </a:extLst>
          </p:cNvPr>
          <p:cNvGraphicFramePr>
            <a:graphicFrameLocks noGrp="1"/>
          </p:cNvGraphicFramePr>
          <p:nvPr>
            <p:extLst>
              <p:ext uri="{D42A27DB-BD31-4B8C-83A1-F6EECF244321}">
                <p14:modId xmlns:p14="http://schemas.microsoft.com/office/powerpoint/2010/main" val="911709735"/>
              </p:ext>
            </p:extLst>
          </p:nvPr>
        </p:nvGraphicFramePr>
        <p:xfrm>
          <a:off x="1261872" y="3077029"/>
          <a:ext cx="8316685" cy="2902855"/>
        </p:xfrm>
        <a:graphic>
          <a:graphicData uri="http://schemas.openxmlformats.org/drawingml/2006/table">
            <a:tbl>
              <a:tblPr firstRow="1" firstCol="1" bandRow="1">
                <a:tableStyleId>{5C22544A-7EE6-4342-B048-85BDC9FD1C3A}</a:tableStyleId>
              </a:tblPr>
              <a:tblGrid>
                <a:gridCol w="2338119">
                  <a:extLst>
                    <a:ext uri="{9D8B030D-6E8A-4147-A177-3AD203B41FA5}">
                      <a16:colId xmlns:a16="http://schemas.microsoft.com/office/drawing/2014/main" val="1578617339"/>
                    </a:ext>
                  </a:extLst>
                </a:gridCol>
                <a:gridCol w="2631649">
                  <a:extLst>
                    <a:ext uri="{9D8B030D-6E8A-4147-A177-3AD203B41FA5}">
                      <a16:colId xmlns:a16="http://schemas.microsoft.com/office/drawing/2014/main" val="3160712179"/>
                    </a:ext>
                  </a:extLst>
                </a:gridCol>
                <a:gridCol w="3346917">
                  <a:extLst>
                    <a:ext uri="{9D8B030D-6E8A-4147-A177-3AD203B41FA5}">
                      <a16:colId xmlns:a16="http://schemas.microsoft.com/office/drawing/2014/main" val="3202920958"/>
                    </a:ext>
                  </a:extLst>
                </a:gridCol>
              </a:tblGrid>
              <a:tr h="580571">
                <a:tc>
                  <a:txBody>
                    <a:bodyPr/>
                    <a:lstStyle/>
                    <a:p>
                      <a:pPr algn="just">
                        <a:lnSpc>
                          <a:spcPct val="150000"/>
                        </a:lnSpc>
                        <a:spcAft>
                          <a:spcPts val="1000"/>
                        </a:spcAft>
                        <a:buNone/>
                      </a:pPr>
                      <a:r>
                        <a:rPr lang="en-IN" sz="1200">
                          <a:effectLst/>
                        </a:rPr>
                        <a:t>Aspect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Japan</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United Kingdom</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79137430"/>
                  </a:ext>
                </a:extLst>
              </a:tr>
              <a:tr h="580571">
                <a:tc>
                  <a:txBody>
                    <a:bodyPr/>
                    <a:lstStyle/>
                    <a:p>
                      <a:pPr algn="just">
                        <a:lnSpc>
                          <a:spcPct val="150000"/>
                        </a:lnSpc>
                        <a:spcAft>
                          <a:spcPts val="1000"/>
                        </a:spcAft>
                        <a:buNone/>
                      </a:pPr>
                      <a:r>
                        <a:rPr lang="en-IN" sz="1200">
                          <a:effectLst/>
                        </a:rPr>
                        <a:t>Communication Style</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dirty="0">
                          <a:effectLst/>
                        </a:rPr>
                        <a:t>Indirect, implicit</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Direct, explicit</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91009446"/>
                  </a:ext>
                </a:extLst>
              </a:tr>
              <a:tr h="580571">
                <a:tc>
                  <a:txBody>
                    <a:bodyPr/>
                    <a:lstStyle/>
                    <a:p>
                      <a:pPr algn="just">
                        <a:lnSpc>
                          <a:spcPct val="150000"/>
                        </a:lnSpc>
                        <a:spcAft>
                          <a:spcPts val="1000"/>
                        </a:spcAft>
                        <a:buNone/>
                      </a:pPr>
                      <a:r>
                        <a:rPr lang="en-IN" sz="1200">
                          <a:effectLst/>
                        </a:rPr>
                        <a:t>Decision-Making</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Group consensus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Individual initiative</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88590040"/>
                  </a:ext>
                </a:extLst>
              </a:tr>
              <a:tr h="580571">
                <a:tc>
                  <a:txBody>
                    <a:bodyPr/>
                    <a:lstStyle/>
                    <a:p>
                      <a:pPr algn="just">
                        <a:lnSpc>
                          <a:spcPct val="150000"/>
                        </a:lnSpc>
                        <a:spcAft>
                          <a:spcPts val="1000"/>
                        </a:spcAft>
                        <a:buNone/>
                      </a:pPr>
                      <a:r>
                        <a:rPr lang="en-IN" sz="1200">
                          <a:effectLst/>
                        </a:rPr>
                        <a:t>Feedback</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Subtle, non-verbal</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Open, verbal</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94600413"/>
                  </a:ext>
                </a:extLst>
              </a:tr>
              <a:tr h="580571">
                <a:tc>
                  <a:txBody>
                    <a:bodyPr/>
                    <a:lstStyle/>
                    <a:p>
                      <a:pPr algn="just">
                        <a:lnSpc>
                          <a:spcPct val="150000"/>
                        </a:lnSpc>
                        <a:spcAft>
                          <a:spcPts val="1000"/>
                        </a:spcAft>
                        <a:buNone/>
                      </a:pPr>
                      <a:r>
                        <a:rPr lang="en-IN" sz="1200">
                          <a:effectLst/>
                        </a:rPr>
                        <a:t>Meetings</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a:effectLst/>
                        </a:rPr>
                        <a:t>Formal, hierarchical</a:t>
                      </a:r>
                      <a:endParaRPr lang="en-IN" sz="12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50000"/>
                        </a:lnSpc>
                        <a:spcAft>
                          <a:spcPts val="1000"/>
                        </a:spcAft>
                        <a:buNone/>
                      </a:pPr>
                      <a:r>
                        <a:rPr lang="en-IN" sz="1200" dirty="0">
                          <a:effectLst/>
                        </a:rPr>
                        <a:t>Informal, participative</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9897346"/>
                  </a:ext>
                </a:extLst>
              </a:tr>
            </a:tbl>
          </a:graphicData>
        </a:graphic>
      </p:graphicFrame>
    </p:spTree>
    <p:extLst>
      <p:ext uri="{BB962C8B-B14F-4D97-AF65-F5344CB8AC3E}">
        <p14:creationId xmlns:p14="http://schemas.microsoft.com/office/powerpoint/2010/main" val="15296341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257A2D-ED24-4DB2-947C-4575F6DC4049}"/>
              </a:ext>
            </a:extLst>
          </p:cNvPr>
          <p:cNvSpPr>
            <a:spLocks noGrp="1"/>
          </p:cNvSpPr>
          <p:nvPr>
            <p:ph type="title"/>
          </p:nvPr>
        </p:nvSpPr>
        <p:spPr>
          <a:xfrm>
            <a:off x="1249679" y="804597"/>
            <a:ext cx="9144871" cy="714103"/>
          </a:xfrm>
        </p:spPr>
        <p:txBody>
          <a:bodyPr>
            <a:normAutofit/>
          </a:bodyPr>
          <a:lstStyle/>
          <a:p>
            <a:pPr algn="ctr"/>
            <a:r>
              <a:rPr lang="en-GB" sz="4000" dirty="0"/>
              <a:t>Reasons Behind These Challenges</a:t>
            </a:r>
          </a:p>
        </p:txBody>
      </p:sp>
      <p:sp>
        <p:nvSpPr>
          <p:cNvPr id="3" name="Content Placeholder 2">
            <a:extLst>
              <a:ext uri="{FF2B5EF4-FFF2-40B4-BE49-F238E27FC236}">
                <a16:creationId xmlns:a16="http://schemas.microsoft.com/office/drawing/2014/main" id="{69681D00-264E-191A-F608-D07621575A8B}"/>
              </a:ext>
            </a:extLst>
          </p:cNvPr>
          <p:cNvSpPr>
            <a:spLocks noGrp="1"/>
          </p:cNvSpPr>
          <p:nvPr>
            <p:ph idx="1"/>
          </p:nvPr>
        </p:nvSpPr>
        <p:spPr>
          <a:xfrm>
            <a:off x="1249679" y="1915430"/>
            <a:ext cx="9144871" cy="785451"/>
          </a:xfrm>
        </p:spPr>
        <p:txBody>
          <a:bodyPr/>
          <a:lstStyle/>
          <a:p>
            <a:pPr marL="0" indent="0" algn="just">
              <a:lnSpc>
                <a:spcPct val="150000"/>
              </a:lnSpc>
              <a:buNone/>
            </a:pPr>
            <a:r>
              <a:rPr lang="en-GB" sz="1200" dirty="0"/>
              <a:t>Japan has a high uncertainty avoidance and hierarchical structure, which contrasts with the UK, in terms of power distance and openness respectively. Delays and strained communication occur due to misunderstandings in tone, silence and wording (Rizvi, 2025).</a:t>
            </a:r>
          </a:p>
          <a:p>
            <a:pPr marL="0" indent="0">
              <a:buNone/>
            </a:pPr>
            <a:endParaRPr lang="en-IN" dirty="0"/>
          </a:p>
        </p:txBody>
      </p:sp>
      <p:pic>
        <p:nvPicPr>
          <p:cNvPr id="4" name="Picture 3" descr="Generated image">
            <a:extLst>
              <a:ext uri="{FF2B5EF4-FFF2-40B4-BE49-F238E27FC236}">
                <a16:creationId xmlns:a16="http://schemas.microsoft.com/office/drawing/2014/main" id="{BF0835D8-E392-1A05-BF06-2129E5B16BAC}"/>
              </a:ext>
            </a:extLst>
          </p:cNvPr>
          <p:cNvPicPr>
            <a:picLocks noChangeAspect="1"/>
          </p:cNvPicPr>
          <p:nvPr/>
        </p:nvPicPr>
        <p:blipFill rotWithShape="1">
          <a:blip r:embed="rId3">
            <a:extLst>
              <a:ext uri="{28A0092B-C50C-407E-A947-70E740481C1C}">
                <a14:useLocalDpi xmlns:a14="http://schemas.microsoft.com/office/drawing/2010/main" val="0"/>
              </a:ext>
            </a:extLst>
          </a:blip>
          <a:srcRect l="11167" t="18942" r="8407" b="7678"/>
          <a:stretch>
            <a:fillRect/>
          </a:stretch>
        </p:blipFill>
        <p:spPr bwMode="auto">
          <a:xfrm>
            <a:off x="2895376" y="2950739"/>
            <a:ext cx="5853476" cy="3560462"/>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648114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D890C-8C0C-3ABF-EA74-FA167C7B9CCE}"/>
              </a:ext>
            </a:extLst>
          </p:cNvPr>
          <p:cNvSpPr>
            <a:spLocks noGrp="1"/>
          </p:cNvSpPr>
          <p:nvPr>
            <p:ph type="title"/>
          </p:nvPr>
        </p:nvSpPr>
        <p:spPr>
          <a:xfrm>
            <a:off x="869987" y="769256"/>
            <a:ext cx="9692640" cy="936579"/>
          </a:xfrm>
        </p:spPr>
        <p:txBody>
          <a:bodyPr>
            <a:normAutofit/>
          </a:bodyPr>
          <a:lstStyle/>
          <a:p>
            <a:pPr algn="ctr"/>
            <a:r>
              <a:rPr lang="en-GB" sz="4000" dirty="0"/>
              <a:t>Opportunities</a:t>
            </a:r>
          </a:p>
        </p:txBody>
      </p:sp>
      <p:sp>
        <p:nvSpPr>
          <p:cNvPr id="3" name="Content Placeholder 2">
            <a:extLst>
              <a:ext uri="{FF2B5EF4-FFF2-40B4-BE49-F238E27FC236}">
                <a16:creationId xmlns:a16="http://schemas.microsoft.com/office/drawing/2014/main" id="{BA5EC71F-B93B-0CF4-6CAE-195D22DB3206}"/>
              </a:ext>
            </a:extLst>
          </p:cNvPr>
          <p:cNvSpPr>
            <a:spLocks noGrp="1"/>
          </p:cNvSpPr>
          <p:nvPr>
            <p:ph idx="1"/>
          </p:nvPr>
        </p:nvSpPr>
        <p:spPr>
          <a:xfrm>
            <a:off x="1097749" y="2653920"/>
            <a:ext cx="4148295" cy="2836984"/>
          </a:xfrm>
        </p:spPr>
        <p:txBody>
          <a:bodyPr>
            <a:normAutofit/>
          </a:bodyPr>
          <a:lstStyle/>
          <a:p>
            <a:pPr marL="0" indent="0" algn="just">
              <a:lnSpc>
                <a:spcPct val="150000"/>
              </a:lnSpc>
              <a:buNone/>
            </a:pPr>
            <a:r>
              <a:rPr lang="en-GB" sz="1200" dirty="0"/>
              <a:t>The discipline and long-term orientation of Japan will be combined with the creativity and openness of the UK to encourage innovation and flexibility, and improve intercultural business relations.</a:t>
            </a:r>
            <a:endParaRPr lang="en-IN" sz="1200" dirty="0"/>
          </a:p>
        </p:txBody>
      </p:sp>
      <p:pic>
        <p:nvPicPr>
          <p:cNvPr id="4" name="Picture 3">
            <a:extLst>
              <a:ext uri="{FF2B5EF4-FFF2-40B4-BE49-F238E27FC236}">
                <a16:creationId xmlns:a16="http://schemas.microsoft.com/office/drawing/2014/main" id="{064D8E45-46CD-733D-6AD8-D55E65F9F07C}"/>
              </a:ext>
            </a:extLst>
          </p:cNvPr>
          <p:cNvPicPr>
            <a:picLocks noChangeAspect="1"/>
          </p:cNvPicPr>
          <p:nvPr/>
        </p:nvPicPr>
        <p:blipFill>
          <a:blip r:embed="rId3"/>
          <a:stretch>
            <a:fillRect/>
          </a:stretch>
        </p:blipFill>
        <p:spPr>
          <a:xfrm>
            <a:off x="6096000" y="2444262"/>
            <a:ext cx="4148294" cy="3046642"/>
          </a:xfrm>
          <a:prstGeom prst="rect">
            <a:avLst/>
          </a:prstGeom>
          <a:ln>
            <a:noFill/>
          </a:ln>
          <a:effectLst>
            <a:softEdge rad="112500"/>
          </a:effectLst>
        </p:spPr>
      </p:pic>
    </p:spTree>
    <p:extLst>
      <p:ext uri="{BB962C8B-B14F-4D97-AF65-F5344CB8AC3E}">
        <p14:creationId xmlns:p14="http://schemas.microsoft.com/office/powerpoint/2010/main" val="3963369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3824F-37A4-CBEB-8B5C-CB48CF810A95}"/>
              </a:ext>
            </a:extLst>
          </p:cNvPr>
          <p:cNvSpPr>
            <a:spLocks noGrp="1"/>
          </p:cNvSpPr>
          <p:nvPr>
            <p:ph type="title"/>
          </p:nvPr>
        </p:nvSpPr>
        <p:spPr>
          <a:xfrm>
            <a:off x="984738" y="459545"/>
            <a:ext cx="9875989" cy="1325562"/>
          </a:xfrm>
        </p:spPr>
        <p:txBody>
          <a:bodyPr>
            <a:normAutofit/>
          </a:bodyPr>
          <a:lstStyle/>
          <a:p>
            <a:pPr algn="ctr"/>
            <a:r>
              <a:rPr lang="en-GB" sz="4000" dirty="0"/>
              <a:t>Practical Recommendations for International Managers</a:t>
            </a:r>
          </a:p>
        </p:txBody>
      </p:sp>
      <p:sp>
        <p:nvSpPr>
          <p:cNvPr id="3" name="Content Placeholder 2">
            <a:extLst>
              <a:ext uri="{FF2B5EF4-FFF2-40B4-BE49-F238E27FC236}">
                <a16:creationId xmlns:a16="http://schemas.microsoft.com/office/drawing/2014/main" id="{197AD8D5-A63F-E084-15B8-CC60DE7500F8}"/>
              </a:ext>
            </a:extLst>
          </p:cNvPr>
          <p:cNvSpPr>
            <a:spLocks noGrp="1"/>
          </p:cNvSpPr>
          <p:nvPr>
            <p:ph idx="1"/>
          </p:nvPr>
        </p:nvSpPr>
        <p:spPr>
          <a:xfrm>
            <a:off x="1261872" y="2426677"/>
            <a:ext cx="4306590" cy="3083169"/>
          </a:xfrm>
        </p:spPr>
        <p:txBody>
          <a:bodyPr>
            <a:normAutofit/>
          </a:bodyPr>
          <a:lstStyle/>
          <a:p>
            <a:pPr marL="0" indent="0" algn="just">
              <a:lnSpc>
                <a:spcPct val="150000"/>
              </a:lnSpc>
              <a:buNone/>
            </a:pPr>
            <a:r>
              <a:rPr lang="en-GB" sz="1400" dirty="0"/>
              <a:t>Recommendations</a:t>
            </a:r>
            <a:endParaRPr lang="en-IN" sz="1400" dirty="0"/>
          </a:p>
          <a:p>
            <a:pPr lvl="0" algn="just">
              <a:lnSpc>
                <a:spcPct val="150000"/>
              </a:lnSpc>
            </a:pPr>
            <a:r>
              <a:rPr lang="en-GB" sz="1400" dirty="0"/>
              <a:t>Provide intercultural communication training</a:t>
            </a:r>
            <a:endParaRPr lang="en-IN" sz="1400" dirty="0"/>
          </a:p>
          <a:p>
            <a:pPr lvl="0" algn="just">
              <a:lnSpc>
                <a:spcPct val="150000"/>
              </a:lnSpc>
            </a:pPr>
            <a:r>
              <a:rPr lang="en-GB" sz="1400" dirty="0"/>
              <a:t>Respect hierarchy and formality in Japan</a:t>
            </a:r>
            <a:endParaRPr lang="en-IN" sz="1400" dirty="0"/>
          </a:p>
          <a:p>
            <a:pPr lvl="0" algn="just">
              <a:lnSpc>
                <a:spcPct val="150000"/>
              </a:lnSpc>
            </a:pPr>
            <a:r>
              <a:rPr lang="en-GB" sz="1400" dirty="0"/>
              <a:t>Use clear, written communication in the UK</a:t>
            </a:r>
            <a:endParaRPr lang="en-IN" sz="1400" dirty="0"/>
          </a:p>
          <a:p>
            <a:pPr lvl="0" algn="just">
              <a:lnSpc>
                <a:spcPct val="150000"/>
              </a:lnSpc>
            </a:pPr>
            <a:r>
              <a:rPr lang="en-GB" sz="1400" dirty="0"/>
              <a:t>Encourage active listening and patience</a:t>
            </a:r>
            <a:endParaRPr lang="en-IN" sz="1400" dirty="0"/>
          </a:p>
          <a:p>
            <a:pPr lvl="0" algn="just">
              <a:lnSpc>
                <a:spcPct val="150000"/>
              </a:lnSpc>
            </a:pPr>
            <a:r>
              <a:rPr lang="en-GB" sz="1400" dirty="0"/>
              <a:t>Employ bilingual mediators when necessary</a:t>
            </a:r>
            <a:endParaRPr lang="en-IN" sz="1400" dirty="0"/>
          </a:p>
          <a:p>
            <a:endParaRPr lang="en-GB" dirty="0"/>
          </a:p>
        </p:txBody>
      </p:sp>
      <p:pic>
        <p:nvPicPr>
          <p:cNvPr id="4" name="Picture 3">
            <a:extLst>
              <a:ext uri="{FF2B5EF4-FFF2-40B4-BE49-F238E27FC236}">
                <a16:creationId xmlns:a16="http://schemas.microsoft.com/office/drawing/2014/main" id="{706E960C-B55E-60DF-7AD1-1574C8AFA0E4}"/>
              </a:ext>
            </a:extLst>
          </p:cNvPr>
          <p:cNvPicPr>
            <a:picLocks noChangeAspect="1"/>
          </p:cNvPicPr>
          <p:nvPr/>
        </p:nvPicPr>
        <p:blipFill>
          <a:blip r:embed="rId3"/>
          <a:stretch>
            <a:fillRect/>
          </a:stretch>
        </p:blipFill>
        <p:spPr>
          <a:xfrm>
            <a:off x="6623540" y="2551409"/>
            <a:ext cx="2986314" cy="2986314"/>
          </a:xfrm>
          <a:prstGeom prst="rect">
            <a:avLst/>
          </a:prstGeom>
        </p:spPr>
      </p:pic>
    </p:spTree>
    <p:extLst>
      <p:ext uri="{BB962C8B-B14F-4D97-AF65-F5344CB8AC3E}">
        <p14:creationId xmlns:p14="http://schemas.microsoft.com/office/powerpoint/2010/main" val="762800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B91B8-4F82-69C2-3EEC-DEBDAF39D189}"/>
              </a:ext>
            </a:extLst>
          </p:cNvPr>
          <p:cNvSpPr>
            <a:spLocks noGrp="1"/>
          </p:cNvSpPr>
          <p:nvPr>
            <p:ph type="title"/>
          </p:nvPr>
        </p:nvSpPr>
        <p:spPr>
          <a:xfrm>
            <a:off x="957072" y="517518"/>
            <a:ext cx="9692640" cy="1009151"/>
          </a:xfrm>
        </p:spPr>
        <p:txBody>
          <a:bodyPr>
            <a:normAutofit/>
          </a:bodyPr>
          <a:lstStyle/>
          <a:p>
            <a:pPr algn="ctr"/>
            <a:r>
              <a:rPr lang="en-GB" sz="4000" dirty="0"/>
              <a:t>CONCLUSION</a:t>
            </a:r>
          </a:p>
        </p:txBody>
      </p:sp>
      <p:sp>
        <p:nvSpPr>
          <p:cNvPr id="3" name="Content Placeholder 2">
            <a:extLst>
              <a:ext uri="{FF2B5EF4-FFF2-40B4-BE49-F238E27FC236}">
                <a16:creationId xmlns:a16="http://schemas.microsoft.com/office/drawing/2014/main" id="{75D8FBEC-3671-E14A-E051-A9B229A9ABF1}"/>
              </a:ext>
            </a:extLst>
          </p:cNvPr>
          <p:cNvSpPr>
            <a:spLocks noGrp="1"/>
          </p:cNvSpPr>
          <p:nvPr>
            <p:ph idx="1"/>
          </p:nvPr>
        </p:nvSpPr>
        <p:spPr>
          <a:xfrm>
            <a:off x="1259985" y="1828801"/>
            <a:ext cx="9086814" cy="1325562"/>
          </a:xfrm>
        </p:spPr>
        <p:txBody>
          <a:bodyPr>
            <a:normAutofit/>
          </a:bodyPr>
          <a:lstStyle/>
          <a:p>
            <a:pPr marL="0" indent="0" algn="just">
              <a:lnSpc>
                <a:spcPct val="150000"/>
              </a:lnSpc>
              <a:buNone/>
            </a:pPr>
            <a:r>
              <a:rPr lang="en-GB" sz="1200" dirty="0"/>
              <a:t>The differences in the communication patterns between the United Kingdom and Japan are well explained using the Hofstede and Hall theories. The knowledge of these cultural dimensions is the means of avoiding misunderstanding and enhancing cooperation. Effective international managers transform their communication styles, embrace differences in context and cross-cultural boundaries to ensure harmony, productivity and success in the long term of global business.</a:t>
            </a:r>
            <a:endParaRPr lang="en-IN" sz="1200" dirty="0"/>
          </a:p>
        </p:txBody>
      </p:sp>
      <p:pic>
        <p:nvPicPr>
          <p:cNvPr id="7" name="Picture 6">
            <a:extLst>
              <a:ext uri="{FF2B5EF4-FFF2-40B4-BE49-F238E27FC236}">
                <a16:creationId xmlns:a16="http://schemas.microsoft.com/office/drawing/2014/main" id="{35BFA5AA-8619-269F-448F-4B1D4F9578EE}"/>
              </a:ext>
            </a:extLst>
          </p:cNvPr>
          <p:cNvPicPr>
            <a:picLocks noChangeAspect="1"/>
          </p:cNvPicPr>
          <p:nvPr/>
        </p:nvPicPr>
        <p:blipFill>
          <a:blip r:embed="rId3"/>
          <a:stretch>
            <a:fillRect/>
          </a:stretch>
        </p:blipFill>
        <p:spPr>
          <a:xfrm>
            <a:off x="3791061" y="3456495"/>
            <a:ext cx="4024662" cy="3035745"/>
          </a:xfrm>
          <a:prstGeom prst="rect">
            <a:avLst/>
          </a:prstGeom>
        </p:spPr>
      </p:pic>
    </p:spTree>
    <p:extLst>
      <p:ext uri="{BB962C8B-B14F-4D97-AF65-F5344CB8AC3E}">
        <p14:creationId xmlns:p14="http://schemas.microsoft.com/office/powerpoint/2010/main" val="3542077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41152-88D6-F33C-9580-88E658A91CD4}"/>
              </a:ext>
            </a:extLst>
          </p:cNvPr>
          <p:cNvSpPr>
            <a:spLocks noGrp="1"/>
          </p:cNvSpPr>
          <p:nvPr>
            <p:ph type="title"/>
          </p:nvPr>
        </p:nvSpPr>
        <p:spPr>
          <a:xfrm>
            <a:off x="986101" y="216830"/>
            <a:ext cx="9692640" cy="915284"/>
          </a:xfrm>
        </p:spPr>
        <p:txBody>
          <a:bodyPr>
            <a:normAutofit/>
          </a:bodyPr>
          <a:lstStyle/>
          <a:p>
            <a:pPr algn="ctr">
              <a:lnSpc>
                <a:spcPct val="150000"/>
              </a:lnSpc>
            </a:pPr>
            <a:r>
              <a:rPr lang="en-GB" sz="4000" dirty="0"/>
              <a:t>References </a:t>
            </a:r>
          </a:p>
        </p:txBody>
      </p:sp>
      <p:sp>
        <p:nvSpPr>
          <p:cNvPr id="3" name="Content Placeholder 2">
            <a:extLst>
              <a:ext uri="{FF2B5EF4-FFF2-40B4-BE49-F238E27FC236}">
                <a16:creationId xmlns:a16="http://schemas.microsoft.com/office/drawing/2014/main" id="{EA8DD0A5-2E36-3DEF-3079-247FBB4CDFB8}"/>
              </a:ext>
            </a:extLst>
          </p:cNvPr>
          <p:cNvSpPr>
            <a:spLocks noGrp="1"/>
          </p:cNvSpPr>
          <p:nvPr>
            <p:ph idx="1"/>
          </p:nvPr>
        </p:nvSpPr>
        <p:spPr>
          <a:xfrm>
            <a:off x="333829" y="1277258"/>
            <a:ext cx="10490055" cy="5160712"/>
          </a:xfrm>
        </p:spPr>
        <p:txBody>
          <a:bodyPr>
            <a:noAutofit/>
          </a:bodyPr>
          <a:lstStyle/>
          <a:p>
            <a:pPr marL="0" indent="0" algn="just">
              <a:lnSpc>
                <a:spcPct val="100000"/>
              </a:lnSpc>
              <a:buNone/>
            </a:pPr>
            <a:r>
              <a:rPr lang="en-GB" sz="1200" b="1" dirty="0"/>
              <a:t>Online</a:t>
            </a:r>
            <a:endParaRPr lang="en-IN" sz="1200" dirty="0"/>
          </a:p>
          <a:p>
            <a:pPr algn="just">
              <a:lnSpc>
                <a:spcPct val="100000"/>
              </a:lnSpc>
            </a:pPr>
            <a:r>
              <a:rPr lang="en-GB" sz="1200" dirty="0"/>
              <a:t>Global Business Culture, (2018). </a:t>
            </a:r>
            <a:r>
              <a:rPr lang="en-GB" sz="1200" i="1" dirty="0"/>
              <a:t>Alive &amp; Kicking – UK/Japan Cultural Differences</a:t>
            </a:r>
            <a:r>
              <a:rPr lang="en-GB" sz="1200" dirty="0"/>
              <a:t>. [Online]. Available Through: &lt;</a:t>
            </a:r>
            <a:r>
              <a:rPr lang="en-GB" sz="1200" u="sng" dirty="0">
                <a:hlinkClick r:id="rId3"/>
              </a:rPr>
              <a:t>https://www.globalbusinessculture.com/cultural-awareness/uk-japan-cultural-differences/</a:t>
            </a:r>
            <a:r>
              <a:rPr lang="en-GB" sz="1200" dirty="0"/>
              <a:t>&gt; [Accessed on: 6</a:t>
            </a:r>
            <a:r>
              <a:rPr lang="en-GB" sz="1200" baseline="30000" dirty="0"/>
              <a:t>th</a:t>
            </a:r>
            <a:r>
              <a:rPr lang="en-GB" sz="1200" dirty="0"/>
              <a:t>  October, 2025].</a:t>
            </a:r>
            <a:endParaRPr lang="en-IN" sz="1200" dirty="0"/>
          </a:p>
          <a:p>
            <a:pPr algn="just">
              <a:lnSpc>
                <a:spcPct val="100000"/>
              </a:lnSpc>
            </a:pPr>
            <a:r>
              <a:rPr lang="en-GB" sz="1200" dirty="0"/>
              <a:t>Rizvi, H., (2025). </a:t>
            </a:r>
            <a:r>
              <a:rPr lang="en-GB" sz="1200" i="1" dirty="0"/>
              <a:t>Cultural Differences in Business Between UK and Japan</a:t>
            </a:r>
            <a:r>
              <a:rPr lang="en-GB" sz="1200" dirty="0"/>
              <a:t>. [Online]. Available Through: &lt;</a:t>
            </a:r>
            <a:r>
              <a:rPr lang="en-GB" sz="1200" u="sng" dirty="0">
                <a:hlinkClick r:id="rId4"/>
              </a:rPr>
              <a:t>https://hidayatrizvi.com/cultural-differences-in-business-between-uk-and-japan/</a:t>
            </a:r>
            <a:r>
              <a:rPr lang="en-GB" sz="1200" dirty="0"/>
              <a:t>&gt; [Accessed on: 6</a:t>
            </a:r>
            <a:r>
              <a:rPr lang="en-GB" sz="1200" baseline="30000" dirty="0"/>
              <a:t>th</a:t>
            </a:r>
            <a:r>
              <a:rPr lang="en-GB" sz="1200" dirty="0"/>
              <a:t>  October, 2025].</a:t>
            </a:r>
            <a:endParaRPr lang="en-IN" sz="1200" dirty="0"/>
          </a:p>
          <a:p>
            <a:pPr algn="just">
              <a:lnSpc>
                <a:spcPct val="100000"/>
              </a:lnSpc>
            </a:pPr>
            <a:r>
              <a:rPr lang="en-GB" sz="1200" dirty="0"/>
              <a:t>Toyota, (2023). </a:t>
            </a:r>
            <a:r>
              <a:rPr lang="en-GB" sz="1200" i="1" dirty="0"/>
              <a:t>Integrated Report 2023</a:t>
            </a:r>
            <a:r>
              <a:rPr lang="en-GB" sz="1200" dirty="0"/>
              <a:t>. [Online]. Available Through: &lt;</a:t>
            </a:r>
            <a:r>
              <a:rPr lang="en-GB" sz="1200" u="sng" dirty="0">
                <a:hlinkClick r:id="rId5"/>
              </a:rPr>
              <a:t>https://global.toyota/pages/global_toyota/ir/library/annual/2023_001_integrated_en.pdf</a:t>
            </a:r>
            <a:r>
              <a:rPr lang="en-GB" sz="1200" dirty="0"/>
              <a:t>&gt; [Accessed on: 6</a:t>
            </a:r>
            <a:r>
              <a:rPr lang="en-GB" sz="1200" baseline="30000" dirty="0"/>
              <a:t>th</a:t>
            </a:r>
            <a:r>
              <a:rPr lang="en-GB" sz="1200" dirty="0"/>
              <a:t>  October, 2025].</a:t>
            </a:r>
            <a:endParaRPr lang="en-IN" sz="1200" dirty="0"/>
          </a:p>
          <a:p>
            <a:pPr marL="0" indent="0" algn="just">
              <a:lnSpc>
                <a:spcPct val="100000"/>
              </a:lnSpc>
              <a:buNone/>
            </a:pPr>
            <a:r>
              <a:rPr lang="en-GB" sz="1200" b="1" dirty="0"/>
              <a:t>Books and Journals </a:t>
            </a:r>
            <a:endParaRPr lang="en-IN" sz="1200" dirty="0"/>
          </a:p>
          <a:p>
            <a:pPr algn="just">
              <a:lnSpc>
                <a:spcPct val="100000"/>
              </a:lnSpc>
            </a:pPr>
            <a:r>
              <a:rPr lang="en-GB" sz="1200" dirty="0"/>
              <a:t>Broeder, P., (2021). Informed communication in high context and low context cultures. </a:t>
            </a:r>
            <a:r>
              <a:rPr lang="en-GB" sz="1200" i="1" dirty="0"/>
              <a:t>Journal of Education, Innovation and Communication</a:t>
            </a:r>
            <a:r>
              <a:rPr lang="en-GB" sz="1200" dirty="0"/>
              <a:t>, </a:t>
            </a:r>
            <a:r>
              <a:rPr lang="en-GB" sz="1200" i="1" dirty="0"/>
              <a:t>3</a:t>
            </a:r>
            <a:r>
              <a:rPr lang="en-GB" sz="1200" dirty="0"/>
              <a:t>(1), pp.13-24.</a:t>
            </a:r>
            <a:endParaRPr lang="en-IN" sz="1200" dirty="0"/>
          </a:p>
          <a:p>
            <a:pPr algn="just">
              <a:lnSpc>
                <a:spcPct val="100000"/>
              </a:lnSpc>
            </a:pPr>
            <a:r>
              <a:rPr lang="en-GB" sz="1200" dirty="0" err="1"/>
              <a:t>Donzé</a:t>
            </a:r>
            <a:r>
              <a:rPr lang="en-GB" sz="1200" dirty="0"/>
              <a:t>, P.Y. and Umemura, M., (2025). Japan and the Great Divergence in Business History. </a:t>
            </a:r>
            <a:r>
              <a:rPr lang="en-GB" sz="1200" i="1" dirty="0"/>
              <a:t>Journal of Evolutionary Studies in Business</a:t>
            </a:r>
            <a:r>
              <a:rPr lang="en-GB" sz="1200" dirty="0"/>
              <a:t>, </a:t>
            </a:r>
            <a:r>
              <a:rPr lang="en-GB" sz="1200" i="1" dirty="0"/>
              <a:t>10</a:t>
            </a:r>
            <a:r>
              <a:rPr lang="en-GB" sz="1200" dirty="0"/>
              <a:t>(2), pp.1-12.</a:t>
            </a:r>
            <a:endParaRPr lang="en-IN" sz="1200" dirty="0"/>
          </a:p>
          <a:p>
            <a:pPr algn="just">
              <a:lnSpc>
                <a:spcPct val="100000"/>
              </a:lnSpc>
            </a:pPr>
            <a:r>
              <a:rPr lang="en-GB" sz="1200" dirty="0"/>
              <a:t>Jamil, </a:t>
            </a:r>
            <a:r>
              <a:rPr lang="en-GB" sz="1200" i="1" dirty="0"/>
              <a:t>et.al</a:t>
            </a:r>
            <a:r>
              <a:rPr lang="en-GB" sz="1200" dirty="0"/>
              <a:t> (2023). Cross-cultural study the macro variables and its impact on exchange rate regimes. </a:t>
            </a:r>
            <a:r>
              <a:rPr lang="en-GB" sz="1200" i="1" dirty="0"/>
              <a:t>Future Business Journal</a:t>
            </a:r>
            <a:r>
              <a:rPr lang="en-GB" sz="1200" dirty="0"/>
              <a:t>, </a:t>
            </a:r>
            <a:r>
              <a:rPr lang="en-GB" sz="1200" i="1" dirty="0"/>
              <a:t>9</a:t>
            </a:r>
            <a:r>
              <a:rPr lang="en-GB" sz="1200" dirty="0"/>
              <a:t>(1), p.9.</a:t>
            </a:r>
            <a:endParaRPr lang="en-IN" sz="1200" dirty="0"/>
          </a:p>
          <a:p>
            <a:pPr algn="just">
              <a:lnSpc>
                <a:spcPct val="100000"/>
              </a:lnSpc>
            </a:pPr>
            <a:r>
              <a:rPr lang="en-GB" sz="1200" dirty="0"/>
              <a:t>Komisarof, A. and </a:t>
            </a:r>
            <a:r>
              <a:rPr lang="en-GB" sz="1200" dirty="0" err="1"/>
              <a:t>Akaliyski</a:t>
            </a:r>
            <a:r>
              <a:rPr lang="en-GB" sz="1200" dirty="0"/>
              <a:t>, P., (2025). New developments in Hofstede’s Individualism-Collectivism: A guide for scholars, educators, trainers, and other practitioners. </a:t>
            </a:r>
            <a:r>
              <a:rPr lang="en-GB" sz="1200" i="1" dirty="0"/>
              <a:t>International Journal of Intercultural Relations</a:t>
            </a:r>
            <a:r>
              <a:rPr lang="en-GB" sz="1200" dirty="0"/>
              <a:t>, </a:t>
            </a:r>
            <a:r>
              <a:rPr lang="en-GB" sz="1200" i="1" dirty="0"/>
              <a:t>107</a:t>
            </a:r>
            <a:r>
              <a:rPr lang="en-GB" sz="1200" dirty="0"/>
              <a:t>, p.102200.</a:t>
            </a:r>
            <a:endParaRPr lang="en-IN" sz="1200" dirty="0"/>
          </a:p>
          <a:p>
            <a:pPr algn="just">
              <a:lnSpc>
                <a:spcPct val="100000"/>
              </a:lnSpc>
            </a:pPr>
            <a:r>
              <a:rPr lang="en-GB" sz="1200" dirty="0"/>
              <a:t>Ozeki, M. and Travaglino, G.A., (2022). A comparison between the UK and Japan on the effects of individualism/collectivism on the succession of group norms. </a:t>
            </a:r>
            <a:r>
              <a:rPr lang="en-GB" sz="1200" i="1" dirty="0"/>
              <a:t>THE JAPANESE JOURNAL OF EXPERIMENTAL SOCIAL PSYCHOLOGY</a:t>
            </a:r>
            <a:r>
              <a:rPr lang="en-GB" sz="1200" dirty="0"/>
              <a:t>, </a:t>
            </a:r>
            <a:r>
              <a:rPr lang="en-GB" sz="1200" i="1" dirty="0"/>
              <a:t>61</a:t>
            </a:r>
            <a:r>
              <a:rPr lang="en-GB" sz="1200" dirty="0"/>
              <a:t>(2), pp.81-86.</a:t>
            </a:r>
            <a:endParaRPr lang="en-IN" sz="1200" dirty="0"/>
          </a:p>
          <a:p>
            <a:pPr algn="just">
              <a:lnSpc>
                <a:spcPct val="100000"/>
              </a:lnSpc>
            </a:pPr>
            <a:r>
              <a:rPr lang="en-GB" sz="1200" dirty="0" err="1"/>
              <a:t>Sakikawa</a:t>
            </a:r>
            <a:r>
              <a:rPr lang="en-GB" sz="1200" dirty="0"/>
              <a:t>, T., (2024). </a:t>
            </a:r>
            <a:r>
              <a:rPr lang="en-GB" sz="1200" i="1" dirty="0"/>
              <a:t>The Connections Between National and Organizational Cultures: Evidence from the UK, the US, Saudi Arabia, and Japan</a:t>
            </a:r>
            <a:r>
              <a:rPr lang="en-GB" sz="1200" dirty="0"/>
              <a:t> (Doctoral dissertation, Chuo University).</a:t>
            </a:r>
            <a:endParaRPr lang="en-IN" sz="1200" dirty="0"/>
          </a:p>
        </p:txBody>
      </p:sp>
    </p:spTree>
    <p:extLst>
      <p:ext uri="{BB962C8B-B14F-4D97-AF65-F5344CB8AC3E}">
        <p14:creationId xmlns:p14="http://schemas.microsoft.com/office/powerpoint/2010/main" val="28914207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FCB8876-8DE1-6427-A70B-035635B1341E}"/>
              </a:ext>
            </a:extLst>
          </p:cNvPr>
          <p:cNvPicPr>
            <a:picLocks noChangeAspect="1"/>
          </p:cNvPicPr>
          <p:nvPr/>
        </p:nvPicPr>
        <p:blipFill>
          <a:blip r:embed="rId3"/>
          <a:stretch>
            <a:fillRect/>
          </a:stretch>
        </p:blipFill>
        <p:spPr>
          <a:xfrm>
            <a:off x="0" y="-1"/>
            <a:ext cx="11301046" cy="6858001"/>
          </a:xfrm>
          <a:prstGeom prst="rect">
            <a:avLst/>
          </a:prstGeom>
        </p:spPr>
      </p:pic>
    </p:spTree>
    <p:extLst>
      <p:ext uri="{BB962C8B-B14F-4D97-AF65-F5344CB8AC3E}">
        <p14:creationId xmlns:p14="http://schemas.microsoft.com/office/powerpoint/2010/main" val="2769214604"/>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Custom 1">
      <a:majorFont>
        <a:latin typeface="Times New Roman"/>
        <a:ea typeface=""/>
        <a:cs typeface=""/>
      </a:majorFont>
      <a:minorFont>
        <a:latin typeface="Times New Roman"/>
        <a:ea typeface=""/>
        <a:cs typeface=""/>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TM03457515[[fn=View]]</Template>
  <TotalTime>65</TotalTime>
  <Words>2285</Words>
  <Application>Microsoft Office PowerPoint</Application>
  <PresentationFormat>Widescreen</PresentationFormat>
  <Paragraphs>114</Paragraphs>
  <Slides>15</Slides>
  <Notes>14</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View</vt:lpstr>
      <vt:lpstr>Bridging Cultural Differences: Japan vs UK in International Business Communication</vt:lpstr>
      <vt:lpstr>List of Content</vt:lpstr>
      <vt:lpstr>Introduction</vt:lpstr>
      <vt:lpstr>Explanation of Relevant Communication Theory</vt:lpstr>
      <vt:lpstr>Hofstede’s Cultural Dimensions</vt:lpstr>
      <vt:lpstr>Hall’s High vs Low Context Theory</vt:lpstr>
      <vt:lpstr>Application to the Culture Using Examples</vt:lpstr>
      <vt:lpstr>Case Example: Toyota Japan-UK Collaboration</vt:lpstr>
      <vt:lpstr>Analysis of Key Challenges and Opportunities</vt:lpstr>
      <vt:lpstr>Reasons Behind These Challenges</vt:lpstr>
      <vt:lpstr>Opportunities</vt:lpstr>
      <vt:lpstr>Practical Recommendations for International Managers</vt:lpstr>
      <vt:lpstr>CONCLUSION</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Aakrati Rathore</dc:creator>
  <cp:lastModifiedBy>Aakrati Rathore</cp:lastModifiedBy>
  <cp:revision>5</cp:revision>
  <dcterms:created xsi:type="dcterms:W3CDTF">2025-10-06T07:54:57Z</dcterms:created>
  <dcterms:modified xsi:type="dcterms:W3CDTF">2025-10-15T21:04:50Z</dcterms:modified>
</cp:coreProperties>
</file>