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60" r:id="rId4"/>
    <p:sldId id="259" r:id="rId5"/>
    <p:sldId id="258" r:id="rId6"/>
    <p:sldId id="263" r:id="rId7"/>
    <p:sldId id="264" r:id="rId8"/>
    <p:sldId id="265" r:id="rId9"/>
    <p:sldId id="267" r:id="rId10"/>
    <p:sldId id="268" r:id="rId11"/>
    <p:sldId id="262" r:id="rId12"/>
    <p:sldId id="276" r:id="rId13"/>
    <p:sldId id="275" r:id="rId14"/>
    <p:sldId id="266" r:id="rId15"/>
    <p:sldId id="26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407" autoAdjust="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716888-2CFF-428B-9935-EFC77E97D3F3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http://en.wikipedia.org/wiki/Generation_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ujFJuj1S6I&amp;amp;amp;feature=related" TargetMode="External"/><Relationship Id="rId2" Type="http://schemas.openxmlformats.org/officeDocument/2006/relationships/hyperlink" Target="http://www.youtube.com/watch?v=Clp3pVEOZ5I&amp;amp;amp;feature=relate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rDAdaaupMno&amp;amp;amp;feature=channel" TargetMode="External"/><Relationship Id="rId4" Type="http://schemas.openxmlformats.org/officeDocument/2006/relationships/hyperlink" Target="http://www.youtube.com/watch?v=fVHnug8H1MM&amp;amp;amp;feature=channe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E1DuBesGYM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Work%E2%80%93life_balance" TargetMode="External"/><Relationship Id="rId5" Type="http://schemas.openxmlformats.org/officeDocument/2006/relationships/hyperlink" Target="http://www.guardian.co.uk/money/work-life-balance" TargetMode="External"/><Relationship Id="rId4" Type="http://schemas.openxmlformats.org/officeDocument/2006/relationships/hyperlink" Target="http://www.theworkfoundation.com/difference/e4wlb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16099"/>
            <a:ext cx="7772400" cy="1470025"/>
          </a:xfrm>
        </p:spPr>
        <p:txBody>
          <a:bodyPr/>
          <a:lstStyle/>
          <a:p>
            <a:r>
              <a:rPr lang="en-GB" dirty="0" smtClean="0"/>
              <a:t>Individual &amp; Organisational Behaviour ... part 2.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4414" y="6000768"/>
            <a:ext cx="6400800" cy="515924"/>
          </a:xfrm>
        </p:spPr>
        <p:txBody>
          <a:bodyPr>
            <a:normAutofit/>
          </a:bodyPr>
          <a:lstStyle/>
          <a:p>
            <a:r>
              <a:rPr lang="en-GB" sz="1000" dirty="0" smtClean="0"/>
              <a:t>Based on Mullins chapter 1, 9ed.</a:t>
            </a:r>
          </a:p>
          <a:p>
            <a:r>
              <a:rPr lang="en-GB" sz="1000" dirty="0" smtClean="0"/>
              <a:t>the Nature of Organisational Behaviour</a:t>
            </a:r>
            <a:endParaRPr lang="en-GB" sz="1000" dirty="0"/>
          </a:p>
        </p:txBody>
      </p:sp>
      <p:pic>
        <p:nvPicPr>
          <p:cNvPr id="3074" name="Picture 2" descr="C:\Documents and Settings\sc-jw\Local Settings\Temporary Internet Files\Content.IE5\8TEF4D2F\MC90044209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896" y="285728"/>
            <a:ext cx="1851025" cy="1139825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98652" y="5143512"/>
            <a:ext cx="82845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THE WORLD OF WORK, ORGANISATION MANAGEMENT &amp; BEHAVIOUR IS CHANGING.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1643042" y="3669573"/>
            <a:ext cx="6500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 smtClean="0"/>
              <a:t> Generations;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804" y="14286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Wiki: Gen Y</a:t>
            </a:r>
            <a:br>
              <a:rPr lang="en-GB" dirty="0" smtClean="0"/>
            </a:br>
            <a:r>
              <a:rPr lang="en-GB" sz="1300" dirty="0" smtClean="0">
                <a:hlinkClick r:id="rId2"/>
              </a:rPr>
              <a:t>http://en.wikipedia.org/wiki/Generation_Y</a:t>
            </a:r>
            <a:endParaRPr lang="en-GB" sz="13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160597"/>
            <a:ext cx="9144000" cy="4125923"/>
          </a:xfrm>
        </p:spPr>
        <p:txBody>
          <a:bodyPr>
            <a:noAutofit/>
          </a:bodyPr>
          <a:lstStyle/>
          <a:p>
            <a:r>
              <a:rPr lang="en-GB" sz="2000" b="1" dirty="0"/>
              <a:t>Generation Y</a:t>
            </a:r>
            <a:r>
              <a:rPr lang="en-GB" sz="2000" dirty="0"/>
              <a:t>, also known as the </a:t>
            </a:r>
            <a:r>
              <a:rPr lang="en-GB" sz="2000" b="1" dirty="0"/>
              <a:t>Millennial Generation</a:t>
            </a:r>
            <a:r>
              <a:rPr lang="en-GB" sz="2000" dirty="0"/>
              <a:t> (or </a:t>
            </a:r>
            <a:r>
              <a:rPr lang="en-GB" sz="2000" b="1" dirty="0" err="1"/>
              <a:t>Millennials</a:t>
            </a:r>
            <a:r>
              <a:rPr lang="en-GB" sz="2000" dirty="0" smtClean="0"/>
              <a:t>),</a:t>
            </a:r>
            <a:r>
              <a:rPr lang="en-GB" sz="2000" dirty="0"/>
              <a:t> </a:t>
            </a:r>
            <a:r>
              <a:rPr lang="en-GB" sz="2000" b="1" dirty="0"/>
              <a:t>Generation Next</a:t>
            </a:r>
            <a:r>
              <a:rPr lang="en-GB" sz="2000" dirty="0" smtClean="0"/>
              <a:t>,</a:t>
            </a:r>
            <a:r>
              <a:rPr lang="en-GB" sz="2000" dirty="0"/>
              <a:t> </a:t>
            </a:r>
            <a:r>
              <a:rPr lang="en-GB" sz="2000" b="1" dirty="0"/>
              <a:t>Net Generation</a:t>
            </a:r>
            <a:r>
              <a:rPr lang="en-GB" sz="2000" dirty="0" smtClean="0"/>
              <a:t>,</a:t>
            </a:r>
            <a:r>
              <a:rPr lang="en-GB" sz="2000" dirty="0"/>
              <a:t> </a:t>
            </a:r>
            <a:r>
              <a:rPr lang="en-GB" sz="2000" dirty="0" smtClean="0"/>
              <a:t>describes the demographic</a:t>
            </a:r>
            <a:r>
              <a:rPr lang="en-GB" sz="2000" dirty="0"/>
              <a:t> cohort following Generation X. As there are no precise dates for when the Millennial generation starts and ends, commentators have used birth dates ranging somewhere from the </a:t>
            </a:r>
            <a:r>
              <a:rPr lang="en-GB" sz="2000" b="1" dirty="0" smtClean="0"/>
              <a:t>mid-1970s</a:t>
            </a:r>
            <a:r>
              <a:rPr lang="en-GB" sz="2000" b="1" dirty="0"/>
              <a:t> to the early 2000s</a:t>
            </a:r>
            <a:r>
              <a:rPr lang="en-GB" sz="2000" dirty="0" smtClean="0"/>
              <a:t>.</a:t>
            </a:r>
          </a:p>
          <a:p>
            <a:pPr>
              <a:buNone/>
            </a:pPr>
            <a:endParaRPr lang="en-GB" sz="2000" baseline="30000" dirty="0" smtClean="0"/>
          </a:p>
          <a:p>
            <a:r>
              <a:rPr lang="en-GB" sz="2000" b="1" dirty="0" smtClean="0"/>
              <a:t>Technology: </a:t>
            </a:r>
            <a:r>
              <a:rPr lang="en-GB" sz="2000" dirty="0" smtClean="0"/>
              <a:t>Characteristics </a:t>
            </a:r>
            <a:r>
              <a:rPr lang="en-GB" sz="2000" dirty="0"/>
              <a:t>of the generation vary by region, depending on social and economic conditions. However, it is generally marked by an </a:t>
            </a:r>
            <a:r>
              <a:rPr lang="en-GB" sz="2000" b="1" dirty="0"/>
              <a:t>increased use and familiarity with communications, media, and digital technologies</a:t>
            </a:r>
            <a:r>
              <a:rPr lang="en-GB" sz="2000" dirty="0"/>
              <a:t>. In most parts of the world its upbringing was marked by an increase in </a:t>
            </a:r>
            <a:r>
              <a:rPr lang="en-GB" sz="2000" dirty="0" smtClean="0"/>
              <a:t>a neoliberal</a:t>
            </a:r>
            <a:r>
              <a:rPr lang="en-GB" sz="2000" dirty="0"/>
              <a:t> </a:t>
            </a:r>
            <a:r>
              <a:rPr lang="en-GB" sz="2000" dirty="0" smtClean="0"/>
              <a:t>(JW: enterprising) approach </a:t>
            </a:r>
            <a:r>
              <a:rPr lang="en-GB" sz="2000" dirty="0"/>
              <a:t>to </a:t>
            </a:r>
            <a:r>
              <a:rPr lang="en-GB" sz="2000" dirty="0" smtClean="0"/>
              <a:t>politics </a:t>
            </a:r>
            <a:r>
              <a:rPr lang="en-GB" sz="2000" dirty="0"/>
              <a:t>and economics</a:t>
            </a:r>
            <a:r>
              <a:rPr lang="en-GB" sz="2000" dirty="0" smtClean="0"/>
              <a:t>. </a:t>
            </a:r>
            <a:endParaRPr lang="en-GB" sz="2000" baseline="30000" dirty="0" smtClean="0"/>
          </a:p>
        </p:txBody>
      </p:sp>
      <p:pic>
        <p:nvPicPr>
          <p:cNvPr id="19463" name="Picture 7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500042"/>
            <a:ext cx="952500" cy="819150"/>
          </a:xfrm>
          <a:prstGeom prst="rect">
            <a:avLst/>
          </a:prstGeom>
          <a:noFill/>
        </p:spPr>
      </p:pic>
      <p:pic>
        <p:nvPicPr>
          <p:cNvPr id="19464" name="Picture 8" descr="C:\Users\James Williams\AppData\Local\Microsoft\Windows\Temporary Internet Files\Content.IE5\9GT2RYYQ\MC90008301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10" y="214290"/>
            <a:ext cx="1783994" cy="18416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3.bp.blogspot.com/_XbitGbB4e68/S_xYkOeA9CI/AAAAAAAAAMU/cxb0ac1BPyA/s1600/geny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285752"/>
            <a:ext cx="9156451" cy="62865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 Y </a:t>
            </a:r>
            <a:r>
              <a:rPr lang="en-GB" dirty="0" err="1" smtClean="0"/>
              <a:t>Vids</a:t>
            </a:r>
            <a:endParaRPr lang="en-GB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1"/>
          </p:nvPr>
        </p:nvSpPr>
        <p:spPr>
          <a:xfrm>
            <a:off x="0" y="1330133"/>
            <a:ext cx="9144000" cy="55338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400" dirty="0" smtClean="0"/>
              <a:t>Watch </a:t>
            </a:r>
            <a:r>
              <a:rPr lang="en-GB" sz="2400" dirty="0" err="1" smtClean="0"/>
              <a:t>vids</a:t>
            </a:r>
            <a:r>
              <a:rPr lang="en-GB" sz="2400" dirty="0" smtClean="0"/>
              <a:t> and write down any points you find interesting:</a:t>
            </a:r>
          </a:p>
          <a:p>
            <a:pPr>
              <a:buNone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'Net Generation' : Rethinking Talent, Management &amp; work: </a:t>
            </a:r>
            <a:r>
              <a:rPr lang="en-GB" sz="2000" dirty="0" smtClean="0">
                <a:hlinkClick r:id="rId2"/>
              </a:rPr>
              <a:t>http://www.youtube.com/watch?v=Clp3pVEOZ5I&amp;amp;amp;feature=related</a:t>
            </a:r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r>
              <a:rPr lang="en-GB" sz="2000" dirty="0" smtClean="0"/>
              <a:t>Don </a:t>
            </a:r>
            <a:r>
              <a:rPr lang="en-GB" sz="2000" dirty="0" err="1" smtClean="0"/>
              <a:t>Tapscott</a:t>
            </a:r>
            <a:r>
              <a:rPr lang="en-GB" sz="2000" dirty="0" smtClean="0"/>
              <a:t> "Growing up Digital“: </a:t>
            </a:r>
            <a:r>
              <a:rPr lang="en-GB" sz="2000" dirty="0" smtClean="0">
                <a:hlinkClick r:id="rId3"/>
              </a:rPr>
              <a:t>http://www.youtube.com/watch?v=qujFJuj1S6I&amp;amp;amp;feature=related</a:t>
            </a:r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r>
              <a:rPr lang="en-GB" sz="2000" dirty="0" smtClean="0"/>
              <a:t>What Motivates Gen Y and Boomer Talent: </a:t>
            </a:r>
            <a:r>
              <a:rPr lang="en-GB" sz="2000" dirty="0" smtClean="0">
                <a:hlinkClick r:id="rId4"/>
              </a:rPr>
              <a:t>http://www.youtube.com/watch?v=fVHnug8H1MM&amp;amp;amp;feature=channel</a:t>
            </a:r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pPr>
              <a:buNone/>
            </a:pPr>
            <a:r>
              <a:rPr lang="en-GB" sz="2000" dirty="0" err="1" smtClean="0"/>
              <a:t>Bg</a:t>
            </a:r>
            <a:r>
              <a:rPr lang="en-GB" sz="2000" dirty="0" smtClean="0"/>
              <a:t> info: Managing Generation Y: </a:t>
            </a:r>
            <a:r>
              <a:rPr lang="en-GB" sz="2000" dirty="0" smtClean="0">
                <a:hlinkClick r:id="rId5"/>
              </a:rPr>
              <a:t>http://www.youtube.com/watch?v=rDAdaaupMno&amp;amp;amp;feature=channel</a:t>
            </a:r>
            <a:r>
              <a:rPr lang="en-GB" sz="2000" dirty="0" smtClean="0"/>
              <a:t> </a:t>
            </a:r>
          </a:p>
          <a:p>
            <a:pPr>
              <a:buNone/>
            </a:pPr>
            <a:endParaRPr lang="en-GB" sz="2000" dirty="0" smtClean="0"/>
          </a:p>
          <a:p>
            <a:pPr>
              <a:buFont typeface="Arial" pitchFamily="34" charset="0"/>
              <a:buChar char="•"/>
            </a:pP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Work Ethic (Gen X &amp; Gen Y)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500174"/>
            <a:ext cx="9096075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 descr="http://www.elec-intro.com/EX/05-15-06/g-generation-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333778"/>
            <a:ext cx="2231414" cy="3309932"/>
          </a:xfrm>
          <a:prstGeom prst="rect">
            <a:avLst/>
          </a:prstGeom>
          <a:noFill/>
        </p:spPr>
      </p:pic>
      <p:pic>
        <p:nvPicPr>
          <p:cNvPr id="9" name="Picture 2" descr="http://hoboken411.com/wp-content/uploads/2007/12/hoboken-generation-y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14612" y="3357562"/>
            <a:ext cx="3061429" cy="3338691"/>
          </a:xfrm>
          <a:prstGeom prst="rect">
            <a:avLst/>
          </a:prstGeom>
          <a:noFill/>
        </p:spPr>
      </p:pic>
      <p:pic>
        <p:nvPicPr>
          <p:cNvPr id="10" name="Picture 4" descr="http://www.nt2099.com/J-ENT/books/pluggedin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00760" y="3357562"/>
            <a:ext cx="2571768" cy="3162281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2500298" y="2071678"/>
            <a:ext cx="6643702" cy="2857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0" y="2357430"/>
            <a:ext cx="2928926" cy="2857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14"/>
            <a:ext cx="8229600" cy="1143000"/>
          </a:xfrm>
        </p:spPr>
        <p:txBody>
          <a:bodyPr/>
          <a:lstStyle/>
          <a:p>
            <a:r>
              <a:rPr lang="en-GB" dirty="0" smtClean="0"/>
              <a:t>Gen Y economy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 smtClean="0"/>
              <a:t>Peter Pan Generation: </a:t>
            </a:r>
            <a:r>
              <a:rPr lang="en-GB" dirty="0" smtClean="0"/>
              <a:t>This generation is also sometimes referred to as the </a:t>
            </a:r>
            <a:r>
              <a:rPr lang="en-GB" i="1" dirty="0" smtClean="0"/>
              <a:t>Boomerang Generation</a:t>
            </a:r>
            <a:r>
              <a:rPr lang="en-GB" dirty="0" smtClean="0"/>
              <a:t> or </a:t>
            </a:r>
            <a:r>
              <a:rPr lang="en-GB" i="1" dirty="0" smtClean="0"/>
              <a:t>Peter Pan Generation</a:t>
            </a:r>
            <a:r>
              <a:rPr lang="en-GB" dirty="0" smtClean="0"/>
              <a:t>, because of the ... trend toward members living with their parents for longer than previous generations.</a:t>
            </a:r>
            <a:r>
              <a:rPr lang="en-GB" baseline="30000" dirty="0" smtClean="0"/>
              <a:t/>
            </a:r>
            <a:br>
              <a:rPr lang="en-GB" baseline="30000" dirty="0" smtClean="0"/>
            </a:br>
            <a:r>
              <a:rPr lang="en-GB" b="1" dirty="0" smtClean="0"/>
              <a:t> Boomerang Generation</a:t>
            </a:r>
            <a:r>
              <a:rPr lang="en-GB" dirty="0" smtClean="0"/>
              <a:t> is one of several terms applied to the current generation of young adults in Western culture.</a:t>
            </a:r>
            <a:r>
              <a:rPr lang="en-GB" baseline="30000" dirty="0" smtClean="0"/>
              <a:t> </a:t>
            </a:r>
            <a:r>
              <a:rPr lang="en-GB" dirty="0" smtClean="0"/>
              <a:t>They are so named for the frequency with which they choose to cohabitate with their parents after a brief period of living on their own–thus boomeranging back to their place of origin.</a:t>
            </a:r>
          </a:p>
          <a:p>
            <a:r>
              <a:rPr lang="en-GB" dirty="0" smtClean="0"/>
              <a:t>One cause </a:t>
            </a:r>
            <a:r>
              <a:rPr lang="en-GB" dirty="0" smtClean="0"/>
              <a:t>of this increased trend can be related to economic circumstances e.g. High-house prices and low employment.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Picture 6" descr="C:\Users\James Williams\AppData\Local\Microsoft\Windows\Temporary Internet Files\Content.IE5\0D2TLS6B\MP9004426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5072074"/>
            <a:ext cx="2330684" cy="15510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14"/>
            <a:ext cx="8229600" cy="1143000"/>
          </a:xfrm>
        </p:spPr>
        <p:txBody>
          <a:bodyPr/>
          <a:lstStyle/>
          <a:p>
            <a:r>
              <a:rPr lang="en-GB" dirty="0" smtClean="0"/>
              <a:t>Gen Y &amp; Adulthood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4525963"/>
          </a:xfrm>
        </p:spPr>
        <p:txBody>
          <a:bodyPr>
            <a:noAutofit/>
          </a:bodyPr>
          <a:lstStyle/>
          <a:p>
            <a:r>
              <a:rPr lang="en-GB" sz="2000" dirty="0" smtClean="0"/>
              <a:t>For </a:t>
            </a:r>
            <a:r>
              <a:rPr lang="en-GB" sz="2000" dirty="0" smtClean="0"/>
              <a:t>instance, one study by professors at Brigham Young University found that </a:t>
            </a:r>
            <a:r>
              <a:rPr lang="en-GB" sz="2000" dirty="0" smtClean="0"/>
              <a:t>students today are </a:t>
            </a:r>
            <a:r>
              <a:rPr lang="en-GB" sz="2000" dirty="0" smtClean="0"/>
              <a:t>more likely now to define "adult" based on certain personal abilities and characteristics rather than more traditional "rite of passage" events </a:t>
            </a:r>
            <a:r>
              <a:rPr lang="en-GB" sz="2000" dirty="0" smtClean="0"/>
              <a:t>e.g.</a:t>
            </a:r>
            <a:r>
              <a:rPr lang="en-GB" sz="2000" dirty="0" smtClean="0"/>
              <a:t> </a:t>
            </a:r>
            <a:r>
              <a:rPr lang="en-GB" sz="2000" dirty="0" smtClean="0"/>
              <a:t>leave home, job, </a:t>
            </a:r>
            <a:r>
              <a:rPr lang="en-GB" sz="2000" dirty="0" smtClean="0"/>
              <a:t>family.</a:t>
            </a:r>
            <a:endParaRPr lang="en-GB" sz="2000" dirty="0" smtClean="0"/>
          </a:p>
          <a:p>
            <a:pPr>
              <a:buNone/>
            </a:pPr>
            <a:endParaRPr lang="en-GB" sz="2000" baseline="30000" dirty="0"/>
          </a:p>
          <a:p>
            <a:r>
              <a:rPr lang="en-GB" sz="2000" dirty="0" smtClean="0"/>
              <a:t>Dr. Larry Nelson, one of the professors to perform the study, also noted that some </a:t>
            </a:r>
            <a:r>
              <a:rPr lang="en-GB" sz="2000" dirty="0" err="1" smtClean="0"/>
              <a:t>Millennials</a:t>
            </a:r>
            <a:r>
              <a:rPr lang="en-GB" sz="2000" dirty="0" smtClean="0"/>
              <a:t> are delaying the transition from childhood to adulthood as a response to mistakes made by their parents. "In prior generations, you get married and you start a career and you do that immediately. </a:t>
            </a:r>
            <a:r>
              <a:rPr lang="en-GB" sz="2000" dirty="0" err="1" smtClean="0"/>
              <a:t>Millennials</a:t>
            </a:r>
            <a:r>
              <a:rPr lang="en-GB" sz="2000" dirty="0" smtClean="0"/>
              <a:t> </a:t>
            </a:r>
            <a:r>
              <a:rPr lang="en-GB" sz="2000" dirty="0" smtClean="0"/>
              <a:t> also seek life enriching and fulfilling experiences.</a:t>
            </a:r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Gen </a:t>
            </a:r>
            <a:r>
              <a:rPr lang="en-GB" sz="2000" dirty="0" err="1" smtClean="0"/>
              <a:t>Yers</a:t>
            </a:r>
            <a:r>
              <a:rPr lang="en-GB" sz="2000" dirty="0" smtClean="0"/>
              <a:t> observed previous generation and now choose more freedom of choice, to travel, enjoy life, to have meaningful careers and more flexible working patterns.  </a:t>
            </a:r>
          </a:p>
          <a:p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4"/>
            <a:ext cx="8229600" cy="1143000"/>
          </a:xfrm>
        </p:spPr>
        <p:txBody>
          <a:bodyPr/>
          <a:lstStyle/>
          <a:p>
            <a:r>
              <a:rPr lang="en-GB" dirty="0" smtClean="0"/>
              <a:t>Gen Y &amp; Technology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197493"/>
          </a:xfrm>
        </p:spPr>
        <p:txBody>
          <a:bodyPr>
            <a:noAutofit/>
          </a:bodyPr>
          <a:lstStyle/>
          <a:p>
            <a:r>
              <a:rPr lang="en-GB" sz="2000" dirty="0"/>
              <a:t>The Millennial Generation (or Gen Y), like other generations, has been shaped by the events, leaders, developments and trends of its </a:t>
            </a:r>
            <a:r>
              <a:rPr lang="en-GB" sz="2000" dirty="0" smtClean="0"/>
              <a:t>time.</a:t>
            </a:r>
            <a:r>
              <a:rPr lang="en-GB" sz="2000" baseline="30000" dirty="0"/>
              <a:t> </a:t>
            </a:r>
            <a:r>
              <a:rPr lang="en-GB" sz="2000" dirty="0" smtClean="0"/>
              <a:t>The </a:t>
            </a:r>
            <a:r>
              <a:rPr lang="en-GB" sz="2000" b="1" dirty="0"/>
              <a:t>rise of instant </a:t>
            </a:r>
            <a:r>
              <a:rPr lang="en-GB" sz="2000" dirty="0"/>
              <a:t>communication technologies made possible through use of the internet, such as </a:t>
            </a:r>
            <a:r>
              <a:rPr lang="en-GB" sz="2000" b="1" dirty="0"/>
              <a:t>email</a:t>
            </a:r>
            <a:r>
              <a:rPr lang="en-GB" sz="2000" dirty="0"/>
              <a:t>, </a:t>
            </a:r>
            <a:r>
              <a:rPr lang="en-GB" sz="2000" b="1" dirty="0"/>
              <a:t>texting</a:t>
            </a:r>
            <a:r>
              <a:rPr lang="en-GB" sz="2000" dirty="0"/>
              <a:t>, and </a:t>
            </a:r>
            <a:r>
              <a:rPr lang="en-GB" sz="2000" b="1" dirty="0"/>
              <a:t>IM</a:t>
            </a:r>
            <a:r>
              <a:rPr lang="en-GB" sz="2000" dirty="0"/>
              <a:t> and new media used through websites like </a:t>
            </a:r>
            <a:r>
              <a:rPr lang="en-GB" sz="2000" b="1" dirty="0"/>
              <a:t>YouTube</a:t>
            </a:r>
            <a:r>
              <a:rPr lang="en-GB" sz="2000" dirty="0"/>
              <a:t> and social networking sites like </a:t>
            </a:r>
            <a:r>
              <a:rPr lang="en-GB" sz="2000" b="1" dirty="0" smtClean="0"/>
              <a:t>Facebook</a:t>
            </a:r>
            <a:r>
              <a:rPr lang="en-GB" sz="2000" dirty="0" smtClean="0"/>
              <a:t>, </a:t>
            </a:r>
            <a:r>
              <a:rPr lang="en-GB" sz="2000" dirty="0"/>
              <a:t>and </a:t>
            </a:r>
            <a:r>
              <a:rPr lang="en-GB" sz="2000" b="1" dirty="0"/>
              <a:t>Twitter</a:t>
            </a:r>
            <a:r>
              <a:rPr lang="en-GB" sz="2000" dirty="0"/>
              <a:t>, may explain the </a:t>
            </a:r>
            <a:r>
              <a:rPr lang="en-GB" sz="2000" dirty="0" err="1"/>
              <a:t>Millennials</a:t>
            </a:r>
            <a:r>
              <a:rPr lang="en-GB" sz="2000" dirty="0"/>
              <a:t>' reputation for </a:t>
            </a:r>
            <a:r>
              <a:rPr lang="en-GB" sz="2000" dirty="0" smtClean="0"/>
              <a:t>being </a:t>
            </a:r>
            <a:r>
              <a:rPr lang="en-GB" sz="2000" dirty="0"/>
              <a:t>peer-oriented </a:t>
            </a:r>
            <a:r>
              <a:rPr lang="en-GB" sz="2000" dirty="0" smtClean="0"/>
              <a:t>(JW: more social &amp; collaborative) due </a:t>
            </a:r>
            <a:r>
              <a:rPr lang="en-GB" sz="2000" dirty="0"/>
              <a:t>to easier facilitation of communication through technology</a:t>
            </a:r>
            <a:r>
              <a:rPr lang="en-GB" sz="2000" dirty="0" smtClean="0"/>
              <a:t>.</a:t>
            </a:r>
            <a:endParaRPr lang="en-GB" sz="2000" dirty="0"/>
          </a:p>
          <a:p>
            <a:r>
              <a:rPr lang="en-GB" sz="2000" b="1" dirty="0"/>
              <a:t>Expression and </a:t>
            </a:r>
            <a:r>
              <a:rPr lang="en-GB" sz="2000" b="1" dirty="0" smtClean="0"/>
              <a:t>acceptance </a:t>
            </a:r>
            <a:r>
              <a:rPr lang="en-GB" sz="2000" dirty="0"/>
              <a:t>has been highly important to this generation.  </a:t>
            </a:r>
            <a:endParaRPr lang="en-GB" sz="2000" dirty="0" smtClean="0"/>
          </a:p>
          <a:p>
            <a:r>
              <a:rPr lang="en-GB" sz="2000" dirty="0" smtClean="0"/>
              <a:t>In more well-developed nations, Generation Y members have found comfort in </a:t>
            </a:r>
            <a:r>
              <a:rPr lang="en-GB" sz="2000" b="1" dirty="0" smtClean="0"/>
              <a:t>online games</a:t>
            </a:r>
            <a:r>
              <a:rPr lang="en-GB" sz="2000" dirty="0"/>
              <a:t> and virtual worlds like </a:t>
            </a:r>
            <a:r>
              <a:rPr lang="en-GB" sz="2000" b="1" i="1" dirty="0"/>
              <a:t>World</a:t>
            </a:r>
            <a:r>
              <a:rPr lang="en-GB" sz="2000" i="1" dirty="0"/>
              <a:t> </a:t>
            </a:r>
            <a:r>
              <a:rPr lang="en-GB" sz="2000" b="1" i="1" dirty="0"/>
              <a:t>of</a:t>
            </a:r>
            <a:r>
              <a:rPr lang="en-GB" sz="2000" i="1" dirty="0"/>
              <a:t> </a:t>
            </a:r>
            <a:r>
              <a:rPr lang="en-GB" sz="2000" b="1" i="1" dirty="0" err="1"/>
              <a:t>Warcraft</a:t>
            </a:r>
            <a:r>
              <a:rPr lang="en-GB" sz="2000" dirty="0"/>
              <a:t> and </a:t>
            </a:r>
            <a:r>
              <a:rPr lang="en-GB" sz="2000" b="1" i="1" dirty="0"/>
              <a:t>Second</a:t>
            </a:r>
            <a:r>
              <a:rPr lang="en-GB" sz="2000" i="1" dirty="0"/>
              <a:t> </a:t>
            </a:r>
            <a:r>
              <a:rPr lang="en-GB" sz="2000" b="1" i="1" dirty="0"/>
              <a:t>Life</a:t>
            </a:r>
            <a:r>
              <a:rPr lang="en-GB" sz="2000" dirty="0" smtClean="0"/>
              <a:t>.</a:t>
            </a:r>
            <a:r>
              <a:rPr lang="en-GB" sz="2000" dirty="0"/>
              <a:t> </a:t>
            </a:r>
            <a:endParaRPr lang="en-GB" sz="2000" dirty="0" smtClean="0"/>
          </a:p>
          <a:p>
            <a:r>
              <a:rPr lang="en-GB" sz="2000" b="1" dirty="0" smtClean="0"/>
              <a:t>Flash </a:t>
            </a:r>
            <a:r>
              <a:rPr lang="en-GB" sz="2000" b="1" dirty="0"/>
              <a:t>mobbing</a:t>
            </a:r>
            <a:r>
              <a:rPr lang="en-GB" sz="2000" dirty="0"/>
              <a:t>, </a:t>
            </a:r>
            <a:r>
              <a:rPr lang="en-GB" sz="2000" b="1" dirty="0"/>
              <a:t>internet</a:t>
            </a:r>
            <a:r>
              <a:rPr lang="en-GB" sz="2000" dirty="0"/>
              <a:t> </a:t>
            </a:r>
            <a:r>
              <a:rPr lang="en-GB" sz="2000" b="1" dirty="0" smtClean="0"/>
              <a:t>meme</a:t>
            </a:r>
            <a:r>
              <a:rPr lang="en-GB" sz="2000" dirty="0" smtClean="0"/>
              <a:t> (net buzz / ideas spread through the net), </a:t>
            </a:r>
            <a:r>
              <a:rPr lang="en-GB" sz="2000" dirty="0"/>
              <a:t>and </a:t>
            </a:r>
            <a:r>
              <a:rPr lang="en-GB" sz="2000" b="1" dirty="0"/>
              <a:t>online</a:t>
            </a:r>
            <a:r>
              <a:rPr lang="en-GB" sz="2000" dirty="0"/>
              <a:t> </a:t>
            </a:r>
            <a:r>
              <a:rPr lang="en-GB" sz="2000" b="1" dirty="0"/>
              <a:t>communities</a:t>
            </a:r>
            <a:r>
              <a:rPr lang="en-GB" sz="2000" dirty="0"/>
              <a:t> have given some of the more expressive Generation Y members acceptance, </a:t>
            </a:r>
            <a:r>
              <a:rPr lang="en-GB" sz="2000" dirty="0" smtClean="0"/>
              <a:t>have given social individuals acceptance.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14"/>
            <a:ext cx="8229600" cy="1143000"/>
          </a:xfrm>
        </p:spPr>
        <p:txBody>
          <a:bodyPr/>
          <a:lstStyle/>
          <a:p>
            <a:r>
              <a:rPr lang="en-GB" dirty="0" smtClean="0"/>
              <a:t>Workforce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14422"/>
            <a:ext cx="9144000" cy="4911741"/>
          </a:xfrm>
        </p:spPr>
        <p:txBody>
          <a:bodyPr>
            <a:normAutofit/>
          </a:bodyPr>
          <a:lstStyle/>
          <a:p>
            <a:r>
              <a:rPr lang="en-GB" sz="2000" dirty="0" smtClean="0"/>
              <a:t>Studies </a:t>
            </a:r>
            <a:r>
              <a:rPr lang="en-GB" sz="2000" dirty="0"/>
              <a:t>predict that Generation Y will switch jobs frequently, holding far more than Generation X due to their great </a:t>
            </a:r>
            <a:r>
              <a:rPr lang="en-GB" sz="2000" dirty="0" smtClean="0"/>
              <a:t>expectations for </a:t>
            </a:r>
            <a:r>
              <a:rPr lang="en-GB" sz="2000" b="1" dirty="0" smtClean="0"/>
              <a:t>valuable and more equal working conditions</a:t>
            </a:r>
            <a:r>
              <a:rPr lang="en-GB" sz="2000" dirty="0" smtClean="0"/>
              <a:t>.</a:t>
            </a:r>
            <a:r>
              <a:rPr lang="en-GB" sz="2000" dirty="0"/>
              <a:t> To better understand this mindset, many large firms are currently studying this conflict and are trying to devise new programs to help older employees understand </a:t>
            </a:r>
            <a:r>
              <a:rPr lang="en-GB" sz="2000" dirty="0" err="1"/>
              <a:t>Millennials</a:t>
            </a:r>
            <a:r>
              <a:rPr lang="en-GB" sz="2000" dirty="0"/>
              <a:t>, while at the same time making </a:t>
            </a:r>
            <a:r>
              <a:rPr lang="en-GB" sz="2000" b="1" dirty="0" err="1"/>
              <a:t>Millennials</a:t>
            </a:r>
            <a:r>
              <a:rPr lang="en-GB" sz="2000" dirty="0"/>
              <a:t> </a:t>
            </a:r>
            <a:r>
              <a:rPr lang="en-GB" sz="2000" b="1" dirty="0"/>
              <a:t>more</a:t>
            </a:r>
            <a:r>
              <a:rPr lang="en-GB" sz="2000" dirty="0"/>
              <a:t> </a:t>
            </a:r>
            <a:r>
              <a:rPr lang="en-GB" sz="2000" b="1" dirty="0"/>
              <a:t>comfortable</a:t>
            </a:r>
            <a:r>
              <a:rPr lang="en-GB" sz="2000" dirty="0"/>
              <a:t>. </a:t>
            </a:r>
          </a:p>
          <a:p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Sense of identity</a:t>
            </a:r>
            <a:endParaRPr lang="en-GB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714488"/>
            <a:ext cx="8930194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5" descr="C:\Users\James Williams\AppData\Local\Microsoft\Windows\Temporary Internet Files\Content.IE5\0D2TLS6B\MP9004440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3571876"/>
            <a:ext cx="1930338" cy="2924650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4714876" y="2928934"/>
            <a:ext cx="4214842" cy="2857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14282" y="3214686"/>
            <a:ext cx="1714512" cy="2857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2" y="71414"/>
            <a:ext cx="7258072" cy="1143000"/>
          </a:xfrm>
        </p:spPr>
        <p:txBody>
          <a:bodyPr/>
          <a:lstStyle/>
          <a:p>
            <a:pPr algn="l"/>
            <a:r>
              <a:rPr lang="en-GB" b="1" dirty="0" smtClean="0"/>
              <a:t>Activity: </a:t>
            </a:r>
            <a:r>
              <a:rPr lang="en-GB" dirty="0" smtClean="0"/>
              <a:t>write down: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2" y="2760689"/>
            <a:ext cx="9144032" cy="4525963"/>
          </a:xfrm>
        </p:spPr>
        <p:txBody>
          <a:bodyPr/>
          <a:lstStyle/>
          <a:p>
            <a:r>
              <a:rPr lang="en-GB" dirty="0" smtClean="0"/>
              <a:t>What effect do you think </a:t>
            </a:r>
            <a:r>
              <a:rPr lang="en-GB" b="1" dirty="0" smtClean="0"/>
              <a:t>Computer Games </a:t>
            </a:r>
            <a:r>
              <a:rPr lang="en-GB" dirty="0" smtClean="0"/>
              <a:t>have had on the new Generation?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What effect do you think</a:t>
            </a:r>
            <a:br>
              <a:rPr lang="en-GB" dirty="0" smtClean="0"/>
            </a:br>
            <a:r>
              <a:rPr lang="en-GB" b="1" dirty="0" smtClean="0"/>
              <a:t>Internet </a:t>
            </a:r>
            <a:r>
              <a:rPr lang="en-GB" b="1" dirty="0"/>
              <a:t>T</a:t>
            </a:r>
            <a:r>
              <a:rPr lang="en-GB" b="1" dirty="0" smtClean="0"/>
              <a:t>echnology </a:t>
            </a:r>
            <a:r>
              <a:rPr lang="en-GB" dirty="0" smtClean="0"/>
              <a:t>has had</a:t>
            </a:r>
            <a:br>
              <a:rPr lang="en-GB" dirty="0" smtClean="0"/>
            </a:br>
            <a:r>
              <a:rPr lang="en-GB" dirty="0" smtClean="0"/>
              <a:t>on the new Generation? </a:t>
            </a:r>
            <a:endParaRPr lang="en-GB" dirty="0"/>
          </a:p>
        </p:txBody>
      </p:sp>
      <p:pic>
        <p:nvPicPr>
          <p:cNvPr id="18434" name="Picture 2" descr="http://www.freeiconsweb.com/Freeicons_big/Web2Icons_6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3357562"/>
            <a:ext cx="2411015" cy="3143248"/>
          </a:xfrm>
          <a:prstGeom prst="rect">
            <a:avLst/>
          </a:prstGeom>
          <a:noFill/>
        </p:spPr>
      </p:pic>
      <p:pic>
        <p:nvPicPr>
          <p:cNvPr id="6" name="Picture 4" descr="http://www.nintendos4u.co.uk/images/wii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05470" y="214290"/>
            <a:ext cx="2809868" cy="26342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Jane </a:t>
            </a:r>
            <a:r>
              <a:rPr lang="en-US" dirty="0" err="1" smtClean="0"/>
              <a:t>McGonigal</a:t>
            </a:r>
            <a:r>
              <a:rPr lang="en-US" dirty="0" smtClean="0"/>
              <a:t>: </a:t>
            </a:r>
            <a:br>
              <a:rPr lang="en-US" dirty="0" smtClean="0"/>
            </a:br>
            <a:r>
              <a:rPr lang="en-US" dirty="0" smtClean="0"/>
              <a:t>Gaming can make a better world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http://www.youtube.com/watch?v=dE1DuBesGYM</a:t>
            </a:r>
            <a:r>
              <a:rPr lang="en-US" dirty="0" smtClean="0"/>
              <a:t>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effect do you think the new generation will have on the workplace OR put another way how do you think Organisations will change as a result of the new generation?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Pop </a:t>
            </a:r>
            <a:r>
              <a:rPr lang="en-GB" dirty="0" smtClean="0"/>
              <a:t>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06" y="1214422"/>
            <a:ext cx="9072594" cy="4525963"/>
          </a:xfrm>
        </p:spPr>
        <p:txBody>
          <a:bodyPr>
            <a:normAutofit/>
          </a:bodyPr>
          <a:lstStyle/>
          <a:p>
            <a:r>
              <a:rPr lang="en-GB" sz="2000" dirty="0"/>
              <a:t>The </a:t>
            </a:r>
            <a:r>
              <a:rPr lang="en-GB" sz="2000" dirty="0" err="1"/>
              <a:t>Millennials</a:t>
            </a:r>
            <a:r>
              <a:rPr lang="en-GB" sz="2000" dirty="0"/>
              <a:t> grew up amid a time during which the Internet caused great change to all traditional media. </a:t>
            </a:r>
            <a:endParaRPr lang="en-GB" sz="2000" dirty="0" smtClean="0"/>
          </a:p>
          <a:p>
            <a:r>
              <a:rPr lang="en-GB" sz="2000" dirty="0" err="1" smtClean="0"/>
              <a:t>Millennials</a:t>
            </a:r>
            <a:r>
              <a:rPr lang="en-GB" sz="2000" dirty="0" smtClean="0"/>
              <a:t> </a:t>
            </a:r>
            <a:r>
              <a:rPr lang="en-GB" sz="2000" dirty="0"/>
              <a:t>have access to more media on demand than any previous </a:t>
            </a:r>
            <a:r>
              <a:rPr lang="en-GB" sz="2000" dirty="0" smtClean="0"/>
              <a:t>generation.</a:t>
            </a:r>
            <a:endParaRPr lang="en-GB" sz="2000" dirty="0"/>
          </a:p>
          <a:p>
            <a:r>
              <a:rPr lang="en-GB" sz="2000" dirty="0" smtClean="0"/>
              <a:t>Some </a:t>
            </a:r>
            <a:r>
              <a:rPr lang="en-GB" sz="2000" dirty="0"/>
              <a:t>have argued that the </a:t>
            </a:r>
            <a:r>
              <a:rPr lang="en-GB" sz="2000" dirty="0" err="1"/>
              <a:t>Millennials</a:t>
            </a:r>
            <a:r>
              <a:rPr lang="en-GB" sz="2000" dirty="0"/>
              <a:t> have "moved beyond" the ideological battles spawned by the </a:t>
            </a:r>
            <a:r>
              <a:rPr lang="en-GB" sz="2000" b="1" dirty="0"/>
              <a:t>counterculture</a:t>
            </a:r>
            <a:r>
              <a:rPr lang="en-GB" sz="2000" dirty="0"/>
              <a:t> of the 1960s, which persisted through the 1990s in the form of the </a:t>
            </a:r>
            <a:r>
              <a:rPr lang="en-GB" sz="2000" b="1" dirty="0"/>
              <a:t>culture</a:t>
            </a:r>
            <a:r>
              <a:rPr lang="en-GB" sz="2000" dirty="0"/>
              <a:t> </a:t>
            </a:r>
            <a:r>
              <a:rPr lang="en-GB" sz="2000" b="1" dirty="0"/>
              <a:t>wars</a:t>
            </a:r>
            <a:r>
              <a:rPr lang="en-GB" sz="2000" dirty="0" smtClean="0"/>
              <a:t>.</a:t>
            </a:r>
          </a:p>
          <a:p>
            <a:r>
              <a:rPr lang="en-GB" sz="2000" dirty="0"/>
              <a:t>Counterculture can also be described as deviating away form the norm of society, or what is perceived to be </a:t>
            </a:r>
            <a:r>
              <a:rPr lang="en-GB" sz="2000" dirty="0" smtClean="0"/>
              <a:t>normal.</a:t>
            </a:r>
            <a:endParaRPr lang="en-GB" sz="2000" dirty="0"/>
          </a:p>
          <a:p>
            <a:r>
              <a:rPr lang="en-GB" sz="2000" dirty="0" smtClean="0"/>
              <a:t>This </a:t>
            </a:r>
            <a:r>
              <a:rPr lang="en-GB" sz="2000" dirty="0"/>
              <a:t>is further documented in Strauss &amp; Howe's book titled </a:t>
            </a:r>
            <a:r>
              <a:rPr lang="en-GB" sz="2000" i="1" dirty="0" err="1"/>
              <a:t>Millennials</a:t>
            </a:r>
            <a:r>
              <a:rPr lang="en-GB" sz="2000" i="1" dirty="0"/>
              <a:t> Rising: The Next Great Generation</a:t>
            </a:r>
            <a:r>
              <a:rPr lang="en-GB" sz="2000" dirty="0"/>
              <a:t>, which describes the Millennial generation as "civic minded," rejecting the attitudes of the Baby Boomers and Generation X</a:t>
            </a:r>
            <a:r>
              <a:rPr lang="en-GB" sz="2000" dirty="0" smtClean="0"/>
              <a:t>.</a:t>
            </a:r>
            <a:endParaRPr lang="en-GB" sz="2000" dirty="0"/>
          </a:p>
          <a:p>
            <a:endParaRPr lang="en-GB" sz="2000" dirty="0"/>
          </a:p>
        </p:txBody>
      </p:sp>
      <p:pic>
        <p:nvPicPr>
          <p:cNvPr id="8" name="Picture 2" descr="C:\Users\James Williams\AppData\Local\Microsoft\Windows\Temporary Internet Files\Content.IE5\G26T3PNJ\MP9004443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5000636"/>
            <a:ext cx="2300456" cy="1530928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14282" y="142852"/>
            <a:ext cx="1406154" cy="369332"/>
          </a:xfrm>
          <a:prstGeom prst="rect">
            <a:avLst/>
          </a:prstGeom>
          <a:noFill/>
          <a:ln>
            <a:solidFill>
              <a:schemeClr val="accent1">
                <a:shade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Hidden slide.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 life balance</a:t>
            </a:r>
            <a:endParaRPr lang="en-GB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357298"/>
            <a:ext cx="9144000" cy="1710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508" name="Picture 4" descr="https://www.whitecasetrainee.com/images/side_images/workLifeBalance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67518" y="3143248"/>
            <a:ext cx="2362200" cy="3571876"/>
          </a:xfrm>
          <a:prstGeom prst="rect">
            <a:avLst/>
          </a:prstGeom>
          <a:noFill/>
        </p:spPr>
      </p:pic>
      <p:sp>
        <p:nvSpPr>
          <p:cNvPr id="6" name="Rectangle 5"/>
          <p:cNvSpPr/>
          <p:nvPr/>
        </p:nvSpPr>
        <p:spPr>
          <a:xfrm>
            <a:off x="714348" y="3429000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“UK </a:t>
            </a:r>
            <a:r>
              <a:rPr lang="en-GB" dirty="0"/>
              <a:t>organisations are increasingly aware of the business case for work-life balance. A work-life policy that respects individual, customer and organisational needs can be beneficial to all</a:t>
            </a:r>
            <a:r>
              <a:rPr lang="en-GB" dirty="0" smtClean="0"/>
              <a:t>.”</a:t>
            </a:r>
            <a:br>
              <a:rPr lang="en-GB" dirty="0" smtClean="0"/>
            </a:br>
            <a:r>
              <a:rPr lang="en-GB" b="1" dirty="0" err="1" smtClean="0"/>
              <a:t>Wlb</a:t>
            </a:r>
            <a:r>
              <a:rPr lang="en-GB" b="1" dirty="0" smtClean="0"/>
              <a:t> reports &amp; case-studies: </a:t>
            </a:r>
            <a:r>
              <a:rPr lang="en-GB" dirty="0" smtClean="0">
                <a:hlinkClick r:id="rId4"/>
              </a:rPr>
              <a:t>http://www.theworkfoundation.com/difference/e4wlb.aspx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0" y="5929330"/>
            <a:ext cx="71598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Wlb</a:t>
            </a:r>
            <a:r>
              <a:rPr lang="en-GB" b="1" dirty="0" smtClean="0"/>
              <a:t> news:</a:t>
            </a:r>
            <a:r>
              <a:rPr lang="en-GB" dirty="0" smtClean="0"/>
              <a:t> </a:t>
            </a:r>
            <a:r>
              <a:rPr lang="en-GB" dirty="0" smtClean="0">
                <a:hlinkClick r:id="rId5"/>
              </a:rPr>
              <a:t>http://www.guardian.co.uk/money/work-life-balance</a:t>
            </a:r>
            <a:endParaRPr lang="en-GB" dirty="0" smtClean="0"/>
          </a:p>
          <a:p>
            <a:r>
              <a:rPr lang="en-GB" b="1" dirty="0" err="1" smtClean="0"/>
              <a:t>Wlb</a:t>
            </a:r>
            <a:r>
              <a:rPr lang="en-GB" b="1" dirty="0" smtClean="0"/>
              <a:t> overview:</a:t>
            </a:r>
            <a:r>
              <a:rPr lang="en-GB" dirty="0" smtClean="0"/>
              <a:t> </a:t>
            </a:r>
            <a:r>
              <a:rPr lang="en-GB" dirty="0" smtClean="0">
                <a:hlinkClick r:id="rId6"/>
              </a:rPr>
              <a:t>http://en.wikipedia.org/wiki/Work%E2%80%93life_balance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14282" y="142852"/>
            <a:ext cx="1406154" cy="369332"/>
          </a:xfrm>
          <a:prstGeom prst="rect">
            <a:avLst/>
          </a:prstGeom>
          <a:noFill/>
          <a:ln>
            <a:solidFill>
              <a:schemeClr val="accent1">
                <a:shade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Hidden slide.</a:t>
            </a:r>
            <a:endParaRPr lang="en-GB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</TotalTime>
  <Words>346</Words>
  <Application>Microsoft Office PowerPoint</Application>
  <PresentationFormat>On-screen Show (4:3)</PresentationFormat>
  <Paragraphs>57</Paragraphs>
  <Slides>15</Slides>
  <Notes>0</Notes>
  <HiddenSlides>2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Individual &amp; Organisational Behaviour ... part 2.</vt:lpstr>
      <vt:lpstr>Wiki: Gen Y http://en.wikipedia.org/wiki/Generation_Y</vt:lpstr>
      <vt:lpstr>Slide 3</vt:lpstr>
      <vt:lpstr>Gen Y Vids</vt:lpstr>
      <vt:lpstr>The Work Ethic (Gen X &amp; Gen Y)</vt:lpstr>
      <vt:lpstr>Gen Y economy</vt:lpstr>
      <vt:lpstr>Gen Y &amp; Adulthood</vt:lpstr>
      <vt:lpstr>Gen Y &amp; Technology</vt:lpstr>
      <vt:lpstr>Workforce</vt:lpstr>
      <vt:lpstr>Sense of identity</vt:lpstr>
      <vt:lpstr>Activity: write down:</vt:lpstr>
      <vt:lpstr>Jane McGonigal:  Gaming can make a better world</vt:lpstr>
      <vt:lpstr>Activity</vt:lpstr>
      <vt:lpstr>Pop culture</vt:lpstr>
      <vt:lpstr>Work life balance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&amp; Individual Behaviour ... part 2.</dc:title>
  <dc:creator>James Williams</dc:creator>
  <cp:lastModifiedBy>edu-pm</cp:lastModifiedBy>
  <cp:revision>69</cp:revision>
  <dcterms:created xsi:type="dcterms:W3CDTF">2011-02-07T10:26:10Z</dcterms:created>
  <dcterms:modified xsi:type="dcterms:W3CDTF">2011-02-09T12:11:23Z</dcterms:modified>
</cp:coreProperties>
</file>