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4" d="100"/>
          <a:sy n="94" d="100"/>
        </p:scale>
        <p:origin x="226"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720229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000112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049265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791155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244018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2699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828031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867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354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478816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3/23/2023</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025439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3/23/2023</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523749"/>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9" r:id="rId4"/>
    <p:sldLayoutId id="2147483688" r:id="rId5"/>
    <p:sldLayoutId id="2147483680" r:id="rId6"/>
    <p:sldLayoutId id="2147483687" r:id="rId7"/>
    <p:sldLayoutId id="2147483686" r:id="rId8"/>
    <p:sldLayoutId id="2147483678" r:id="rId9"/>
    <p:sldLayoutId id="2147483679" r:id="rId10"/>
    <p:sldLayoutId id="2147483681"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ikea.com/us/en/this-is-ikea/sustainable-everyday"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32" name="Rectangle 20">
            <a:extLst>
              <a:ext uri="{FF2B5EF4-FFF2-40B4-BE49-F238E27FC236}">
                <a16:creationId xmlns:a16="http://schemas.microsoft.com/office/drawing/2014/main" id="{F69F96FE-C3F5-4F02-8428-78ADCB975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2E5DDED-69D9-57C2-CFB3-2F14A5697F78}"/>
              </a:ext>
            </a:extLst>
          </p:cNvPr>
          <p:cNvSpPr>
            <a:spLocks noGrp="1"/>
          </p:cNvSpPr>
          <p:nvPr>
            <p:ph type="subTitle" idx="1"/>
          </p:nvPr>
        </p:nvSpPr>
        <p:spPr>
          <a:xfrm>
            <a:off x="978042" y="5727782"/>
            <a:ext cx="10381316" cy="464358"/>
          </a:xfrm>
        </p:spPr>
        <p:txBody>
          <a:bodyPr anchor="ctr">
            <a:noAutofit/>
          </a:bodyPr>
          <a:lstStyle/>
          <a:p>
            <a:pPr algn="r"/>
            <a:r>
              <a:rPr lang="en-GB" sz="3200" dirty="0">
                <a:solidFill>
                  <a:srgbClr val="FF0000"/>
                </a:solidFill>
                <a:latin typeface="Arial Black" panose="020B0A04020102020204" pitchFamily="34" charset="0"/>
              </a:rPr>
              <a:t>IKEA and the Circular Economy</a:t>
            </a:r>
          </a:p>
        </p:txBody>
      </p:sp>
      <p:pic>
        <p:nvPicPr>
          <p:cNvPr id="15" name="Picture 3" descr="Icon&#10;&#10;Description automatically generated">
            <a:extLst>
              <a:ext uri="{FF2B5EF4-FFF2-40B4-BE49-F238E27FC236}">
                <a16:creationId xmlns:a16="http://schemas.microsoft.com/office/drawing/2014/main" id="{E16E4BAD-08F8-4D76-F3A7-BAB3B24168FE}"/>
              </a:ext>
            </a:extLst>
          </p:cNvPr>
          <p:cNvPicPr>
            <a:picLocks noChangeAspect="1"/>
          </p:cNvPicPr>
          <p:nvPr/>
        </p:nvPicPr>
        <p:blipFill rotWithShape="1">
          <a:blip r:embed="rId2"/>
          <a:srcRect t="25000"/>
          <a:stretch/>
        </p:blipFill>
        <p:spPr>
          <a:xfrm>
            <a:off x="6557553" y="1702186"/>
            <a:ext cx="4716457" cy="2653007"/>
          </a:xfrm>
          <a:prstGeom prst="rect">
            <a:avLst/>
          </a:prstGeom>
        </p:spPr>
      </p:pic>
      <p:cxnSp>
        <p:nvCxnSpPr>
          <p:cNvPr id="33" name="Straight Connector 22">
            <a:extLst>
              <a:ext uri="{FF2B5EF4-FFF2-40B4-BE49-F238E27FC236}">
                <a16:creationId xmlns:a16="http://schemas.microsoft.com/office/drawing/2014/main" id="{16BEECB0-0766-4C59-B86E-5D26B7D8EF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4990" y="5503528"/>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3829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83061-6832-CBD0-87E8-2A4A0FA094E6}"/>
              </a:ext>
            </a:extLst>
          </p:cNvPr>
          <p:cNvSpPr>
            <a:spLocks noGrp="1"/>
          </p:cNvSpPr>
          <p:nvPr>
            <p:ph type="ctrTitle"/>
          </p:nvPr>
        </p:nvSpPr>
        <p:spPr>
          <a:xfrm>
            <a:off x="1110343" y="876301"/>
            <a:ext cx="4985657" cy="3214006"/>
          </a:xfrm>
        </p:spPr>
        <p:txBody>
          <a:bodyPr anchor="b">
            <a:normAutofit/>
          </a:bodyPr>
          <a:lstStyle/>
          <a:p>
            <a:pPr>
              <a:lnSpc>
                <a:spcPct val="90000"/>
              </a:lnSpc>
            </a:pPr>
            <a:r>
              <a:rPr lang="en-GB" sz="1800" dirty="0">
                <a:latin typeface="Arial Black" panose="020B0A04020102020204" pitchFamily="34" charset="0"/>
              </a:rPr>
              <a:t>The circular economy is a business model that strives to eliminate waste and establish a closed loop of resource utilization. IKEA is a furniture retailer that has begun to incorporate circular economy principles into its operations.</a:t>
            </a:r>
          </a:p>
        </p:txBody>
      </p:sp>
      <p:sp>
        <p:nvSpPr>
          <p:cNvPr id="3" name="Subtitle 2">
            <a:extLst>
              <a:ext uri="{FF2B5EF4-FFF2-40B4-BE49-F238E27FC236}">
                <a16:creationId xmlns:a16="http://schemas.microsoft.com/office/drawing/2014/main" id="{32E5DDED-69D9-57C2-CFB3-2F14A5697F78}"/>
              </a:ext>
            </a:extLst>
          </p:cNvPr>
          <p:cNvSpPr>
            <a:spLocks noGrp="1"/>
          </p:cNvSpPr>
          <p:nvPr>
            <p:ph type="subTitle" idx="1"/>
          </p:nvPr>
        </p:nvSpPr>
        <p:spPr>
          <a:xfrm>
            <a:off x="1529739" y="5107576"/>
            <a:ext cx="3847365" cy="1043327"/>
          </a:xfrm>
        </p:spPr>
        <p:txBody>
          <a:bodyPr anchor="b">
            <a:normAutofit/>
          </a:bodyPr>
          <a:lstStyle/>
          <a:p>
            <a:r>
              <a:rPr lang="en-GB" dirty="0">
                <a:solidFill>
                  <a:srgbClr val="FF0000"/>
                </a:solidFill>
                <a:latin typeface="Arial Black" panose="020B0A04020102020204" pitchFamily="34" charset="0"/>
              </a:rPr>
              <a:t>introduction</a:t>
            </a:r>
          </a:p>
        </p:txBody>
      </p:sp>
      <p:cxnSp>
        <p:nvCxnSpPr>
          <p:cNvPr id="23" name="Straight Connector 22">
            <a:extLst>
              <a:ext uri="{FF2B5EF4-FFF2-40B4-BE49-F238E27FC236}">
                <a16:creationId xmlns:a16="http://schemas.microsoft.com/office/drawing/2014/main" id="{76A5D06F-DF26-4A88-BF73-C1B592E66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1995" y="3924728"/>
            <a:ext cx="0" cy="211571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15" name="Picture 3" descr="Icon&#10;&#10;Description automatically generated">
            <a:extLst>
              <a:ext uri="{FF2B5EF4-FFF2-40B4-BE49-F238E27FC236}">
                <a16:creationId xmlns:a16="http://schemas.microsoft.com/office/drawing/2014/main" id="{E16E4BAD-08F8-4D76-F3A7-BAB3B24168FE}"/>
              </a:ext>
            </a:extLst>
          </p:cNvPr>
          <p:cNvPicPr>
            <a:picLocks noChangeAspect="1"/>
          </p:cNvPicPr>
          <p:nvPr/>
        </p:nvPicPr>
        <p:blipFill rotWithShape="1">
          <a:blip r:embed="rId2"/>
          <a:srcRect l="20937" r="15877" b="-3"/>
          <a:stretch/>
        </p:blipFill>
        <p:spPr>
          <a:xfrm>
            <a:off x="6920318" y="854115"/>
            <a:ext cx="4379010" cy="5197947"/>
          </a:xfrm>
          <a:custGeom>
            <a:avLst/>
            <a:gdLst/>
            <a:ahLst/>
            <a:cxnLst/>
            <a:rect l="l" t="t" r="r" b="b"/>
            <a:pathLst>
              <a:path w="4379010" h="5197947">
                <a:moveTo>
                  <a:pt x="2189246" y="0"/>
                </a:moveTo>
                <a:lnTo>
                  <a:pt x="2189765" y="0"/>
                </a:lnTo>
                <a:cubicBezTo>
                  <a:pt x="3398870" y="0"/>
                  <a:pt x="4379010" y="980166"/>
                  <a:pt x="4379010" y="2189248"/>
                </a:cubicBezTo>
                <a:lnTo>
                  <a:pt x="4379010" y="5197947"/>
                </a:lnTo>
                <a:lnTo>
                  <a:pt x="0" y="5197947"/>
                </a:lnTo>
                <a:lnTo>
                  <a:pt x="0" y="2457757"/>
                </a:lnTo>
                <a:lnTo>
                  <a:pt x="0" y="2189248"/>
                </a:lnTo>
                <a:cubicBezTo>
                  <a:pt x="0" y="980166"/>
                  <a:pt x="980137" y="0"/>
                  <a:pt x="2189246" y="0"/>
                </a:cubicBezTo>
                <a:close/>
              </a:path>
            </a:pathLst>
          </a:custGeom>
        </p:spPr>
      </p:pic>
    </p:spTree>
    <p:extLst>
      <p:ext uri="{BB962C8B-B14F-4D97-AF65-F5344CB8AC3E}">
        <p14:creationId xmlns:p14="http://schemas.microsoft.com/office/powerpoint/2010/main" val="118509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83061-6832-CBD0-87E8-2A4A0FA094E6}"/>
              </a:ext>
            </a:extLst>
          </p:cNvPr>
          <p:cNvSpPr>
            <a:spLocks noGrp="1"/>
          </p:cNvSpPr>
          <p:nvPr>
            <p:ph type="ctrTitle"/>
          </p:nvPr>
        </p:nvSpPr>
        <p:spPr>
          <a:xfrm>
            <a:off x="1110343" y="876301"/>
            <a:ext cx="4985658" cy="2732520"/>
          </a:xfrm>
        </p:spPr>
        <p:txBody>
          <a:bodyPr anchor="b">
            <a:normAutofit/>
          </a:bodyPr>
          <a:lstStyle/>
          <a:p>
            <a:pPr>
              <a:lnSpc>
                <a:spcPct val="90000"/>
              </a:lnSpc>
            </a:pPr>
            <a:r>
              <a:rPr lang="en-GB" sz="1900" dirty="0">
                <a:latin typeface="Arial Black" panose="020B0A04020102020204" pitchFamily="34" charset="0"/>
              </a:rPr>
              <a:t>IKEA is a huge corporation with a sizable environmental impact.</a:t>
            </a:r>
            <a:br>
              <a:rPr lang="en-GB" sz="1900" dirty="0">
                <a:latin typeface="Arial Black" panose="020B0A04020102020204" pitchFamily="34" charset="0"/>
              </a:rPr>
            </a:br>
            <a:r>
              <a:rPr lang="en-GB" sz="1900" dirty="0">
                <a:latin typeface="Arial Black" panose="020B0A04020102020204" pitchFamily="34" charset="0"/>
              </a:rPr>
              <a:t>IKEA is expected to have emitted 24.9 million metric tons of greenhouse gases in 2020.</a:t>
            </a:r>
            <a:br>
              <a:rPr lang="en-GB" sz="1900" dirty="0">
                <a:latin typeface="Arial Black" panose="020B0A04020102020204" pitchFamily="34" charset="0"/>
              </a:rPr>
            </a:br>
            <a:r>
              <a:rPr lang="en-GB" sz="1900" dirty="0">
                <a:latin typeface="Arial Black" panose="020B0A04020102020204" pitchFamily="34" charset="0"/>
              </a:rPr>
              <a:t>The business also produces a lot of trash, such as single-use packaging and unsold goods.</a:t>
            </a:r>
          </a:p>
        </p:txBody>
      </p:sp>
      <p:sp>
        <p:nvSpPr>
          <p:cNvPr id="3" name="Subtitle 2">
            <a:extLst>
              <a:ext uri="{FF2B5EF4-FFF2-40B4-BE49-F238E27FC236}">
                <a16:creationId xmlns:a16="http://schemas.microsoft.com/office/drawing/2014/main" id="{32E5DDED-69D9-57C2-CFB3-2F14A5697F78}"/>
              </a:ext>
            </a:extLst>
          </p:cNvPr>
          <p:cNvSpPr>
            <a:spLocks noGrp="1"/>
          </p:cNvSpPr>
          <p:nvPr>
            <p:ph type="subTitle" idx="1"/>
          </p:nvPr>
        </p:nvSpPr>
        <p:spPr>
          <a:xfrm>
            <a:off x="1529739" y="5107576"/>
            <a:ext cx="3847365" cy="1043327"/>
          </a:xfrm>
        </p:spPr>
        <p:txBody>
          <a:bodyPr anchor="b">
            <a:normAutofit/>
          </a:bodyPr>
          <a:lstStyle/>
          <a:p>
            <a:pPr>
              <a:lnSpc>
                <a:spcPct val="110000"/>
              </a:lnSpc>
            </a:pPr>
            <a:r>
              <a:rPr lang="en-GB" dirty="0">
                <a:solidFill>
                  <a:srgbClr val="FF0000"/>
                </a:solidFill>
                <a:latin typeface="Arial Black" panose="020B0A04020102020204" pitchFamily="34" charset="0"/>
              </a:rPr>
              <a:t>IKEA's current environmental impact</a:t>
            </a:r>
            <a:endParaRPr lang="en-GB" dirty="0">
              <a:solidFill>
                <a:srgbClr val="FF0000"/>
              </a:solidFill>
            </a:endParaRPr>
          </a:p>
        </p:txBody>
      </p:sp>
      <p:cxnSp>
        <p:nvCxnSpPr>
          <p:cNvPr id="23" name="Straight Connector 22">
            <a:extLst>
              <a:ext uri="{FF2B5EF4-FFF2-40B4-BE49-F238E27FC236}">
                <a16:creationId xmlns:a16="http://schemas.microsoft.com/office/drawing/2014/main" id="{76A5D06F-DF26-4A88-BF73-C1B592E66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1995" y="3924728"/>
            <a:ext cx="0" cy="211571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15" name="Picture 3" descr="Icon&#10;&#10;Description automatically generated">
            <a:extLst>
              <a:ext uri="{FF2B5EF4-FFF2-40B4-BE49-F238E27FC236}">
                <a16:creationId xmlns:a16="http://schemas.microsoft.com/office/drawing/2014/main" id="{E16E4BAD-08F8-4D76-F3A7-BAB3B24168FE}"/>
              </a:ext>
            </a:extLst>
          </p:cNvPr>
          <p:cNvPicPr>
            <a:picLocks noChangeAspect="1"/>
          </p:cNvPicPr>
          <p:nvPr/>
        </p:nvPicPr>
        <p:blipFill rotWithShape="1">
          <a:blip r:embed="rId2"/>
          <a:srcRect l="20937" r="15877" b="-3"/>
          <a:stretch/>
        </p:blipFill>
        <p:spPr>
          <a:xfrm>
            <a:off x="6920318" y="854115"/>
            <a:ext cx="4379010" cy="5197947"/>
          </a:xfrm>
          <a:custGeom>
            <a:avLst/>
            <a:gdLst/>
            <a:ahLst/>
            <a:cxnLst/>
            <a:rect l="l" t="t" r="r" b="b"/>
            <a:pathLst>
              <a:path w="4379010" h="5197947">
                <a:moveTo>
                  <a:pt x="2189246" y="0"/>
                </a:moveTo>
                <a:lnTo>
                  <a:pt x="2189765" y="0"/>
                </a:lnTo>
                <a:cubicBezTo>
                  <a:pt x="3398870" y="0"/>
                  <a:pt x="4379010" y="980166"/>
                  <a:pt x="4379010" y="2189248"/>
                </a:cubicBezTo>
                <a:lnTo>
                  <a:pt x="4379010" y="5197947"/>
                </a:lnTo>
                <a:lnTo>
                  <a:pt x="0" y="5197947"/>
                </a:lnTo>
                <a:lnTo>
                  <a:pt x="0" y="2457757"/>
                </a:lnTo>
                <a:lnTo>
                  <a:pt x="0" y="2189248"/>
                </a:lnTo>
                <a:cubicBezTo>
                  <a:pt x="0" y="980166"/>
                  <a:pt x="980137" y="0"/>
                  <a:pt x="2189246" y="0"/>
                </a:cubicBezTo>
                <a:close/>
              </a:path>
            </a:pathLst>
          </a:custGeom>
        </p:spPr>
      </p:pic>
    </p:spTree>
    <p:extLst>
      <p:ext uri="{BB962C8B-B14F-4D97-AF65-F5344CB8AC3E}">
        <p14:creationId xmlns:p14="http://schemas.microsoft.com/office/powerpoint/2010/main" val="2404403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0">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83061-6832-CBD0-87E8-2A4A0FA094E6}"/>
              </a:ext>
            </a:extLst>
          </p:cNvPr>
          <p:cNvSpPr>
            <a:spLocks noGrp="1"/>
          </p:cNvSpPr>
          <p:nvPr>
            <p:ph type="ctrTitle"/>
          </p:nvPr>
        </p:nvSpPr>
        <p:spPr>
          <a:xfrm>
            <a:off x="1020535" y="876301"/>
            <a:ext cx="5592531" cy="4512128"/>
          </a:xfrm>
        </p:spPr>
        <p:txBody>
          <a:bodyPr anchor="b">
            <a:noAutofit/>
          </a:bodyPr>
          <a:lstStyle/>
          <a:p>
            <a:pPr>
              <a:lnSpc>
                <a:spcPct val="90000"/>
              </a:lnSpc>
            </a:pPr>
            <a:r>
              <a:rPr lang="en-GB" sz="1800" dirty="0">
                <a:latin typeface="Arial Black" panose="020B0A04020102020204" pitchFamily="34" charset="0"/>
              </a:rPr>
              <a:t>IKEA has put in place a number of efforts to lessen its impact on the environment and transition to a more circular business model.</a:t>
            </a:r>
            <a:br>
              <a:rPr lang="en-GB" sz="1800" dirty="0"/>
            </a:br>
            <a:r>
              <a:rPr lang="en-GB" sz="1800" dirty="0">
                <a:latin typeface="Arial Black" panose="020B0A04020102020204" pitchFamily="34" charset="0"/>
              </a:rPr>
              <a:t>These include:</a:t>
            </a:r>
            <a:br>
              <a:rPr lang="en-GB" sz="1800" dirty="0">
                <a:latin typeface="Arial Black" panose="020B0A04020102020204" pitchFamily="34" charset="0"/>
              </a:rPr>
            </a:br>
            <a:r>
              <a:rPr lang="en-GB" sz="1800" dirty="0">
                <a:latin typeface="Arial Black" panose="020B0A04020102020204" pitchFamily="34" charset="0"/>
              </a:rPr>
              <a:t>IKEA has made investments in solar and wind energy to lower its energy consumption and greenhouse gas emissions.</a:t>
            </a:r>
            <a:br>
              <a:rPr lang="en-GB" sz="1800" dirty="0">
                <a:latin typeface="Arial Black" panose="020B0A04020102020204" pitchFamily="34" charset="0"/>
              </a:rPr>
            </a:br>
            <a:r>
              <a:rPr lang="en-GB" sz="1800" dirty="0">
                <a:latin typeface="Arial Black" panose="020B0A04020102020204" pitchFamily="34" charset="0"/>
              </a:rPr>
              <a:t>Sustainable sourcing: The business strives to obtain sustainable resources for its goods, such as wood from FSC-certified forests and cotton from sustainable sources.</a:t>
            </a:r>
            <a:br>
              <a:rPr lang="en-GB" sz="1800" dirty="0">
                <a:latin typeface="Arial Black" panose="020B0A04020102020204" pitchFamily="34" charset="0"/>
              </a:rPr>
            </a:br>
            <a:r>
              <a:rPr lang="en-GB" sz="1800" dirty="0">
                <a:latin typeface="Arial Black" panose="020B0A04020102020204" pitchFamily="34" charset="0"/>
              </a:rPr>
              <a:t>Designing items in a circular manner is a priority for IKEA, which includes producing furniture that is simple to repair or recycle.</a:t>
            </a:r>
            <a:br>
              <a:rPr lang="en-GB" sz="1800" dirty="0">
                <a:latin typeface="Arial Black" panose="020B0A04020102020204" pitchFamily="34" charset="0"/>
              </a:rPr>
            </a:br>
            <a:r>
              <a:rPr lang="en-GB" sz="1800" dirty="0">
                <a:latin typeface="Arial Black" panose="020B0A04020102020204" pitchFamily="34" charset="0"/>
              </a:rPr>
              <a:t>IKEA has put in place take-back and resale schemes to cut down on waste and increase the lifespan of its items.</a:t>
            </a:r>
          </a:p>
        </p:txBody>
      </p:sp>
      <p:sp>
        <p:nvSpPr>
          <p:cNvPr id="3" name="Subtitle 2">
            <a:extLst>
              <a:ext uri="{FF2B5EF4-FFF2-40B4-BE49-F238E27FC236}">
                <a16:creationId xmlns:a16="http://schemas.microsoft.com/office/drawing/2014/main" id="{32E5DDED-69D9-57C2-CFB3-2F14A5697F78}"/>
              </a:ext>
            </a:extLst>
          </p:cNvPr>
          <p:cNvSpPr>
            <a:spLocks noGrp="1"/>
          </p:cNvSpPr>
          <p:nvPr>
            <p:ph type="subTitle" idx="1"/>
          </p:nvPr>
        </p:nvSpPr>
        <p:spPr>
          <a:xfrm>
            <a:off x="1529739" y="5107576"/>
            <a:ext cx="3847365" cy="1043327"/>
          </a:xfrm>
        </p:spPr>
        <p:txBody>
          <a:bodyPr anchor="b">
            <a:normAutofit/>
          </a:bodyPr>
          <a:lstStyle/>
          <a:p>
            <a:r>
              <a:rPr lang="en-GB" dirty="0">
                <a:solidFill>
                  <a:srgbClr val="FF0000"/>
                </a:solidFill>
                <a:latin typeface="Arial Black" panose="020B0A04020102020204" pitchFamily="34" charset="0"/>
              </a:rPr>
              <a:t>IKEA's circular economy initiatives</a:t>
            </a:r>
          </a:p>
        </p:txBody>
      </p:sp>
      <p:cxnSp>
        <p:nvCxnSpPr>
          <p:cNvPr id="28" name="Straight Connector 22">
            <a:extLst>
              <a:ext uri="{FF2B5EF4-FFF2-40B4-BE49-F238E27FC236}">
                <a16:creationId xmlns:a16="http://schemas.microsoft.com/office/drawing/2014/main" id="{76A5D06F-DF26-4A88-BF73-C1B592E66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1995" y="3924728"/>
            <a:ext cx="0" cy="211571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15" name="Picture 3" descr="Icon&#10;&#10;Description automatically generated">
            <a:extLst>
              <a:ext uri="{FF2B5EF4-FFF2-40B4-BE49-F238E27FC236}">
                <a16:creationId xmlns:a16="http://schemas.microsoft.com/office/drawing/2014/main" id="{E16E4BAD-08F8-4D76-F3A7-BAB3B24168FE}"/>
              </a:ext>
            </a:extLst>
          </p:cNvPr>
          <p:cNvPicPr>
            <a:picLocks noChangeAspect="1"/>
          </p:cNvPicPr>
          <p:nvPr/>
        </p:nvPicPr>
        <p:blipFill rotWithShape="1">
          <a:blip r:embed="rId2"/>
          <a:srcRect l="20937" r="15877" b="-3"/>
          <a:stretch/>
        </p:blipFill>
        <p:spPr>
          <a:xfrm>
            <a:off x="6920318" y="854115"/>
            <a:ext cx="4379010" cy="5197947"/>
          </a:xfrm>
          <a:custGeom>
            <a:avLst/>
            <a:gdLst/>
            <a:ahLst/>
            <a:cxnLst/>
            <a:rect l="l" t="t" r="r" b="b"/>
            <a:pathLst>
              <a:path w="4379010" h="5197947">
                <a:moveTo>
                  <a:pt x="2189246" y="0"/>
                </a:moveTo>
                <a:lnTo>
                  <a:pt x="2189765" y="0"/>
                </a:lnTo>
                <a:cubicBezTo>
                  <a:pt x="3398870" y="0"/>
                  <a:pt x="4379010" y="980166"/>
                  <a:pt x="4379010" y="2189248"/>
                </a:cubicBezTo>
                <a:lnTo>
                  <a:pt x="4379010" y="5197947"/>
                </a:lnTo>
                <a:lnTo>
                  <a:pt x="0" y="5197947"/>
                </a:lnTo>
                <a:lnTo>
                  <a:pt x="0" y="2457757"/>
                </a:lnTo>
                <a:lnTo>
                  <a:pt x="0" y="2189248"/>
                </a:lnTo>
                <a:cubicBezTo>
                  <a:pt x="0" y="980166"/>
                  <a:pt x="980137" y="0"/>
                  <a:pt x="2189246" y="0"/>
                </a:cubicBezTo>
                <a:close/>
              </a:path>
            </a:pathLst>
          </a:custGeom>
        </p:spPr>
      </p:pic>
    </p:spTree>
    <p:extLst>
      <p:ext uri="{BB962C8B-B14F-4D97-AF65-F5344CB8AC3E}">
        <p14:creationId xmlns:p14="http://schemas.microsoft.com/office/powerpoint/2010/main" val="3061096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83061-6832-CBD0-87E8-2A4A0FA094E6}"/>
              </a:ext>
            </a:extLst>
          </p:cNvPr>
          <p:cNvSpPr>
            <a:spLocks noGrp="1"/>
          </p:cNvSpPr>
          <p:nvPr>
            <p:ph type="ctrTitle"/>
          </p:nvPr>
        </p:nvSpPr>
        <p:spPr>
          <a:xfrm>
            <a:off x="1020536" y="876301"/>
            <a:ext cx="5372097" cy="3826328"/>
          </a:xfrm>
        </p:spPr>
        <p:txBody>
          <a:bodyPr anchor="b">
            <a:noAutofit/>
          </a:bodyPr>
          <a:lstStyle/>
          <a:p>
            <a:pPr>
              <a:lnSpc>
                <a:spcPct val="90000"/>
              </a:lnSpc>
            </a:pPr>
            <a:r>
              <a:rPr lang="en-GB" sz="1800" dirty="0">
                <a:latin typeface="Arial Black" panose="020B0A04020102020204" pitchFamily="34" charset="0"/>
              </a:rPr>
              <a:t>IKEA may lessen its impact on the environment and perhaps make long-term financial savings by applying circular economy ideas.</a:t>
            </a:r>
            <a:br>
              <a:rPr lang="en-GB" sz="1800" dirty="0">
                <a:latin typeface="Arial Black" panose="020B0A04020102020204" pitchFamily="34" charset="0"/>
              </a:rPr>
            </a:br>
            <a:r>
              <a:rPr lang="en-GB" sz="1800" dirty="0">
                <a:latin typeface="Arial Black" panose="020B0A04020102020204" pitchFamily="34" charset="0"/>
              </a:rPr>
              <a:t>The following are some advantages of these efforts:</a:t>
            </a:r>
            <a:br>
              <a:rPr lang="en-GB" sz="1800" dirty="0">
                <a:latin typeface="Arial Black" panose="020B0A04020102020204" pitchFamily="34" charset="0"/>
              </a:rPr>
            </a:br>
            <a:r>
              <a:rPr lang="en-GB" sz="1800" dirty="0">
                <a:latin typeface="Arial Black" panose="020B0A04020102020204" pitchFamily="34" charset="0"/>
              </a:rPr>
              <a:t>Saving money on operating expenses is possible for IKEA by cutting back on waste and energy use.</a:t>
            </a:r>
            <a:br>
              <a:rPr lang="en-GB" sz="1800" dirty="0">
                <a:latin typeface="Arial Black" panose="020B0A04020102020204" pitchFamily="34" charset="0"/>
              </a:rPr>
            </a:br>
            <a:r>
              <a:rPr lang="en-GB" sz="1800" dirty="0">
                <a:latin typeface="Arial Black" panose="020B0A04020102020204" pitchFamily="34" charset="0"/>
              </a:rPr>
              <a:t>The implementation of circular economy ideas can boost IKEA's brand value because consumers are becoming more concerned about sustainability.</a:t>
            </a:r>
            <a:br>
              <a:rPr lang="en-GB" sz="1800" dirty="0">
                <a:latin typeface="Arial Black" panose="020B0A04020102020204" pitchFamily="34" charset="0"/>
              </a:rPr>
            </a:br>
            <a:r>
              <a:rPr lang="en-GB" sz="1800" dirty="0">
                <a:latin typeface="Arial Black" panose="020B0A04020102020204" pitchFamily="34" charset="0"/>
              </a:rPr>
              <a:t>Loyalty among customers may increase as a result of IKEA's commitment to sustainability, as opposed to other retailers who have not adopted similar measures.</a:t>
            </a:r>
          </a:p>
        </p:txBody>
      </p:sp>
      <p:sp>
        <p:nvSpPr>
          <p:cNvPr id="3" name="Subtitle 2">
            <a:extLst>
              <a:ext uri="{FF2B5EF4-FFF2-40B4-BE49-F238E27FC236}">
                <a16:creationId xmlns:a16="http://schemas.microsoft.com/office/drawing/2014/main" id="{32E5DDED-69D9-57C2-CFB3-2F14A5697F78}"/>
              </a:ext>
            </a:extLst>
          </p:cNvPr>
          <p:cNvSpPr>
            <a:spLocks noGrp="1"/>
          </p:cNvSpPr>
          <p:nvPr>
            <p:ph type="subTitle" idx="1"/>
          </p:nvPr>
        </p:nvSpPr>
        <p:spPr>
          <a:xfrm>
            <a:off x="1923991" y="5460035"/>
            <a:ext cx="3847365" cy="1043327"/>
          </a:xfrm>
        </p:spPr>
        <p:txBody>
          <a:bodyPr anchor="b">
            <a:normAutofit/>
          </a:bodyPr>
          <a:lstStyle/>
          <a:p>
            <a:pPr>
              <a:lnSpc>
                <a:spcPct val="110000"/>
              </a:lnSpc>
            </a:pPr>
            <a:r>
              <a:rPr lang="en-GB" dirty="0">
                <a:solidFill>
                  <a:srgbClr val="FF0000"/>
                </a:solidFill>
                <a:latin typeface="Arial Black" panose="020B0A04020102020204" pitchFamily="34" charset="0"/>
              </a:rPr>
              <a:t>Benefits of IKEA's circular economy initiatives</a:t>
            </a:r>
          </a:p>
        </p:txBody>
      </p:sp>
      <p:cxnSp>
        <p:nvCxnSpPr>
          <p:cNvPr id="23" name="Straight Connector 22">
            <a:extLst>
              <a:ext uri="{FF2B5EF4-FFF2-40B4-BE49-F238E27FC236}">
                <a16:creationId xmlns:a16="http://schemas.microsoft.com/office/drawing/2014/main" id="{76A5D06F-DF26-4A88-BF73-C1B592E66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1995" y="3924728"/>
            <a:ext cx="0" cy="211571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15" name="Picture 3" descr="Icon&#10;&#10;Description automatically generated">
            <a:extLst>
              <a:ext uri="{FF2B5EF4-FFF2-40B4-BE49-F238E27FC236}">
                <a16:creationId xmlns:a16="http://schemas.microsoft.com/office/drawing/2014/main" id="{E16E4BAD-08F8-4D76-F3A7-BAB3B24168FE}"/>
              </a:ext>
            </a:extLst>
          </p:cNvPr>
          <p:cNvPicPr>
            <a:picLocks noChangeAspect="1"/>
          </p:cNvPicPr>
          <p:nvPr/>
        </p:nvPicPr>
        <p:blipFill rotWithShape="1">
          <a:blip r:embed="rId2"/>
          <a:srcRect l="20937" r="15877" b="-3"/>
          <a:stretch/>
        </p:blipFill>
        <p:spPr>
          <a:xfrm>
            <a:off x="6920318" y="854115"/>
            <a:ext cx="4379010" cy="5197947"/>
          </a:xfrm>
          <a:custGeom>
            <a:avLst/>
            <a:gdLst/>
            <a:ahLst/>
            <a:cxnLst/>
            <a:rect l="l" t="t" r="r" b="b"/>
            <a:pathLst>
              <a:path w="4379010" h="5197947">
                <a:moveTo>
                  <a:pt x="2189246" y="0"/>
                </a:moveTo>
                <a:lnTo>
                  <a:pt x="2189765" y="0"/>
                </a:lnTo>
                <a:cubicBezTo>
                  <a:pt x="3398870" y="0"/>
                  <a:pt x="4379010" y="980166"/>
                  <a:pt x="4379010" y="2189248"/>
                </a:cubicBezTo>
                <a:lnTo>
                  <a:pt x="4379010" y="5197947"/>
                </a:lnTo>
                <a:lnTo>
                  <a:pt x="0" y="5197947"/>
                </a:lnTo>
                <a:lnTo>
                  <a:pt x="0" y="2457757"/>
                </a:lnTo>
                <a:lnTo>
                  <a:pt x="0" y="2189248"/>
                </a:lnTo>
                <a:cubicBezTo>
                  <a:pt x="0" y="980166"/>
                  <a:pt x="980137" y="0"/>
                  <a:pt x="2189246" y="0"/>
                </a:cubicBezTo>
                <a:close/>
              </a:path>
            </a:pathLst>
          </a:custGeom>
        </p:spPr>
      </p:pic>
    </p:spTree>
    <p:extLst>
      <p:ext uri="{BB962C8B-B14F-4D97-AF65-F5344CB8AC3E}">
        <p14:creationId xmlns:p14="http://schemas.microsoft.com/office/powerpoint/2010/main" val="1386598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83061-6832-CBD0-87E8-2A4A0FA094E6}"/>
              </a:ext>
            </a:extLst>
          </p:cNvPr>
          <p:cNvSpPr>
            <a:spLocks noGrp="1"/>
          </p:cNvSpPr>
          <p:nvPr>
            <p:ph type="ctrTitle"/>
          </p:nvPr>
        </p:nvSpPr>
        <p:spPr>
          <a:xfrm>
            <a:off x="828075" y="876301"/>
            <a:ext cx="5267926" cy="2732520"/>
          </a:xfrm>
        </p:spPr>
        <p:txBody>
          <a:bodyPr anchor="b">
            <a:noAutofit/>
          </a:bodyPr>
          <a:lstStyle/>
          <a:p>
            <a:pPr>
              <a:lnSpc>
                <a:spcPct val="90000"/>
              </a:lnSpc>
            </a:pPr>
            <a:r>
              <a:rPr lang="en-GB" sz="1600" dirty="0">
                <a:latin typeface="Arial Black" panose="020B0A04020102020204" pitchFamily="34" charset="0"/>
              </a:rPr>
              <a:t>IKEA may encounter a number of difficulties and constraints as it attempts to implement circular economy ideas.</a:t>
            </a:r>
            <a:br>
              <a:rPr lang="en-GB" sz="1600" dirty="0">
                <a:latin typeface="Arial Black" panose="020B0A04020102020204" pitchFamily="34" charset="0"/>
              </a:rPr>
            </a:br>
            <a:r>
              <a:rPr lang="en-GB" sz="1600" dirty="0">
                <a:latin typeface="Arial Black" panose="020B0A04020102020204" pitchFamily="34" charset="0"/>
              </a:rPr>
              <a:t>These comprise Cost: Investing in renewable energy sources or transitioning to sustainable materials are two circular economy strategies that may be costly to accomplish. A limited supply of sustainable materials: It could be challenging to find sustainable materials on the scale needed by a major corporation like IKEA.</a:t>
            </a:r>
            <a:br>
              <a:rPr lang="en-GB" sz="1600" dirty="0">
                <a:latin typeface="Arial Black" panose="020B0A04020102020204" pitchFamily="34" charset="0"/>
              </a:rPr>
            </a:br>
            <a:r>
              <a:rPr lang="en-GB" sz="1600" dirty="0">
                <a:latin typeface="Arial Black" panose="020B0A04020102020204" pitchFamily="34" charset="0"/>
              </a:rPr>
              <a:t>IKEA depends on suppliers for its products, and some of them can be reluctant to accept new sustainability measures if they are not commercially feasible.</a:t>
            </a:r>
          </a:p>
        </p:txBody>
      </p:sp>
      <p:sp>
        <p:nvSpPr>
          <p:cNvPr id="3" name="Subtitle 2">
            <a:extLst>
              <a:ext uri="{FF2B5EF4-FFF2-40B4-BE49-F238E27FC236}">
                <a16:creationId xmlns:a16="http://schemas.microsoft.com/office/drawing/2014/main" id="{32E5DDED-69D9-57C2-CFB3-2F14A5697F78}"/>
              </a:ext>
            </a:extLst>
          </p:cNvPr>
          <p:cNvSpPr>
            <a:spLocks noGrp="1"/>
          </p:cNvSpPr>
          <p:nvPr>
            <p:ph type="subTitle" idx="1"/>
          </p:nvPr>
        </p:nvSpPr>
        <p:spPr>
          <a:xfrm>
            <a:off x="1529739" y="5107576"/>
            <a:ext cx="3847365" cy="1043327"/>
          </a:xfrm>
        </p:spPr>
        <p:txBody>
          <a:bodyPr anchor="b">
            <a:normAutofit/>
          </a:bodyPr>
          <a:lstStyle/>
          <a:p>
            <a:r>
              <a:rPr lang="en-GB" dirty="0">
                <a:solidFill>
                  <a:srgbClr val="FF0000"/>
                </a:solidFill>
                <a:latin typeface="Arial Black" panose="020B0A04020102020204" pitchFamily="34" charset="0"/>
              </a:rPr>
              <a:t>Challenges and limitations</a:t>
            </a:r>
          </a:p>
        </p:txBody>
      </p:sp>
      <p:cxnSp>
        <p:nvCxnSpPr>
          <p:cNvPr id="23" name="Straight Connector 22">
            <a:extLst>
              <a:ext uri="{FF2B5EF4-FFF2-40B4-BE49-F238E27FC236}">
                <a16:creationId xmlns:a16="http://schemas.microsoft.com/office/drawing/2014/main" id="{76A5D06F-DF26-4A88-BF73-C1B592E66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1995" y="3924728"/>
            <a:ext cx="0" cy="211571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15" name="Picture 3" descr="Icon&#10;&#10;Description automatically generated">
            <a:extLst>
              <a:ext uri="{FF2B5EF4-FFF2-40B4-BE49-F238E27FC236}">
                <a16:creationId xmlns:a16="http://schemas.microsoft.com/office/drawing/2014/main" id="{E16E4BAD-08F8-4D76-F3A7-BAB3B24168FE}"/>
              </a:ext>
            </a:extLst>
          </p:cNvPr>
          <p:cNvPicPr>
            <a:picLocks noChangeAspect="1"/>
          </p:cNvPicPr>
          <p:nvPr/>
        </p:nvPicPr>
        <p:blipFill rotWithShape="1">
          <a:blip r:embed="rId2"/>
          <a:srcRect l="20937" r="15877" b="-3"/>
          <a:stretch/>
        </p:blipFill>
        <p:spPr>
          <a:xfrm>
            <a:off x="6920318" y="854115"/>
            <a:ext cx="4379010" cy="5197947"/>
          </a:xfrm>
          <a:custGeom>
            <a:avLst/>
            <a:gdLst/>
            <a:ahLst/>
            <a:cxnLst/>
            <a:rect l="l" t="t" r="r" b="b"/>
            <a:pathLst>
              <a:path w="4379010" h="5197947">
                <a:moveTo>
                  <a:pt x="2189246" y="0"/>
                </a:moveTo>
                <a:lnTo>
                  <a:pt x="2189765" y="0"/>
                </a:lnTo>
                <a:cubicBezTo>
                  <a:pt x="3398870" y="0"/>
                  <a:pt x="4379010" y="980166"/>
                  <a:pt x="4379010" y="2189248"/>
                </a:cubicBezTo>
                <a:lnTo>
                  <a:pt x="4379010" y="5197947"/>
                </a:lnTo>
                <a:lnTo>
                  <a:pt x="0" y="5197947"/>
                </a:lnTo>
                <a:lnTo>
                  <a:pt x="0" y="2457757"/>
                </a:lnTo>
                <a:lnTo>
                  <a:pt x="0" y="2189248"/>
                </a:lnTo>
                <a:cubicBezTo>
                  <a:pt x="0" y="980166"/>
                  <a:pt x="980137" y="0"/>
                  <a:pt x="2189246" y="0"/>
                </a:cubicBezTo>
                <a:close/>
              </a:path>
            </a:pathLst>
          </a:custGeom>
        </p:spPr>
      </p:pic>
    </p:spTree>
    <p:extLst>
      <p:ext uri="{BB962C8B-B14F-4D97-AF65-F5344CB8AC3E}">
        <p14:creationId xmlns:p14="http://schemas.microsoft.com/office/powerpoint/2010/main" val="3353998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83061-6832-CBD0-87E8-2A4A0FA094E6}"/>
              </a:ext>
            </a:extLst>
          </p:cNvPr>
          <p:cNvSpPr>
            <a:spLocks noGrp="1"/>
          </p:cNvSpPr>
          <p:nvPr>
            <p:ph type="ctrTitle"/>
          </p:nvPr>
        </p:nvSpPr>
        <p:spPr>
          <a:xfrm>
            <a:off x="828075" y="876301"/>
            <a:ext cx="5267926" cy="2732520"/>
          </a:xfrm>
        </p:spPr>
        <p:txBody>
          <a:bodyPr anchor="b">
            <a:normAutofit/>
          </a:bodyPr>
          <a:lstStyle/>
          <a:p>
            <a:pPr>
              <a:lnSpc>
                <a:spcPct val="90000"/>
              </a:lnSpc>
            </a:pPr>
            <a:r>
              <a:rPr lang="en-GB" sz="1900">
                <a:latin typeface="Arial Black" panose="020B0A04020102020204" pitchFamily="34" charset="0"/>
              </a:rPr>
              <a:t>IKEA has taken measures to incorporate the ideas of the circular economy into its operations, but there is still potential for development.</a:t>
            </a:r>
            <a:br>
              <a:rPr lang="en-GB" sz="1900">
                <a:latin typeface="Arial Black" panose="020B0A04020102020204" pitchFamily="34" charset="0"/>
              </a:rPr>
            </a:br>
            <a:r>
              <a:rPr lang="en-GB" sz="1900">
                <a:latin typeface="Arial Black" panose="020B0A04020102020204" pitchFamily="34" charset="0"/>
              </a:rPr>
              <a:t>IKEA can lessen its influence on the environment and maybe save money in the long run by investing in sustainable practices. It can also enhance its brand reputation and increase consumer loyalty.</a:t>
            </a:r>
          </a:p>
        </p:txBody>
      </p:sp>
      <p:sp>
        <p:nvSpPr>
          <p:cNvPr id="3" name="Subtitle 2">
            <a:extLst>
              <a:ext uri="{FF2B5EF4-FFF2-40B4-BE49-F238E27FC236}">
                <a16:creationId xmlns:a16="http://schemas.microsoft.com/office/drawing/2014/main" id="{32E5DDED-69D9-57C2-CFB3-2F14A5697F78}"/>
              </a:ext>
            </a:extLst>
          </p:cNvPr>
          <p:cNvSpPr>
            <a:spLocks noGrp="1"/>
          </p:cNvSpPr>
          <p:nvPr>
            <p:ph type="subTitle" idx="1"/>
          </p:nvPr>
        </p:nvSpPr>
        <p:spPr>
          <a:xfrm>
            <a:off x="1529739" y="5107576"/>
            <a:ext cx="3847365" cy="1043327"/>
          </a:xfrm>
        </p:spPr>
        <p:txBody>
          <a:bodyPr anchor="b">
            <a:normAutofit/>
          </a:bodyPr>
          <a:lstStyle/>
          <a:p>
            <a:r>
              <a:rPr lang="en-GB" dirty="0">
                <a:solidFill>
                  <a:srgbClr val="FF0000"/>
                </a:solidFill>
                <a:latin typeface="Arial Black" panose="020B0A04020102020204" pitchFamily="34" charset="0"/>
              </a:rPr>
              <a:t>conclusion</a:t>
            </a:r>
          </a:p>
        </p:txBody>
      </p:sp>
      <p:cxnSp>
        <p:nvCxnSpPr>
          <p:cNvPr id="23" name="Straight Connector 22">
            <a:extLst>
              <a:ext uri="{FF2B5EF4-FFF2-40B4-BE49-F238E27FC236}">
                <a16:creationId xmlns:a16="http://schemas.microsoft.com/office/drawing/2014/main" id="{76A5D06F-DF26-4A88-BF73-C1B592E66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1995" y="3924728"/>
            <a:ext cx="0" cy="211571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pic>
        <p:nvPicPr>
          <p:cNvPr id="15" name="Picture 3" descr="Icon&#10;&#10;Description automatically generated">
            <a:extLst>
              <a:ext uri="{FF2B5EF4-FFF2-40B4-BE49-F238E27FC236}">
                <a16:creationId xmlns:a16="http://schemas.microsoft.com/office/drawing/2014/main" id="{E16E4BAD-08F8-4D76-F3A7-BAB3B24168FE}"/>
              </a:ext>
            </a:extLst>
          </p:cNvPr>
          <p:cNvPicPr>
            <a:picLocks noChangeAspect="1"/>
          </p:cNvPicPr>
          <p:nvPr/>
        </p:nvPicPr>
        <p:blipFill rotWithShape="1">
          <a:blip r:embed="rId2"/>
          <a:srcRect l="20937" r="15877" b="-3"/>
          <a:stretch/>
        </p:blipFill>
        <p:spPr>
          <a:xfrm>
            <a:off x="6920318" y="854115"/>
            <a:ext cx="4379010" cy="5197947"/>
          </a:xfrm>
          <a:custGeom>
            <a:avLst/>
            <a:gdLst/>
            <a:ahLst/>
            <a:cxnLst/>
            <a:rect l="l" t="t" r="r" b="b"/>
            <a:pathLst>
              <a:path w="4379010" h="5197947">
                <a:moveTo>
                  <a:pt x="2189246" y="0"/>
                </a:moveTo>
                <a:lnTo>
                  <a:pt x="2189765" y="0"/>
                </a:lnTo>
                <a:cubicBezTo>
                  <a:pt x="3398870" y="0"/>
                  <a:pt x="4379010" y="980166"/>
                  <a:pt x="4379010" y="2189248"/>
                </a:cubicBezTo>
                <a:lnTo>
                  <a:pt x="4379010" y="5197947"/>
                </a:lnTo>
                <a:lnTo>
                  <a:pt x="0" y="5197947"/>
                </a:lnTo>
                <a:lnTo>
                  <a:pt x="0" y="2457757"/>
                </a:lnTo>
                <a:lnTo>
                  <a:pt x="0" y="2189248"/>
                </a:lnTo>
                <a:cubicBezTo>
                  <a:pt x="0" y="980166"/>
                  <a:pt x="980137" y="0"/>
                  <a:pt x="2189246" y="0"/>
                </a:cubicBezTo>
                <a:close/>
              </a:path>
            </a:pathLst>
          </a:custGeom>
        </p:spPr>
      </p:pic>
    </p:spTree>
    <p:extLst>
      <p:ext uri="{BB962C8B-B14F-4D97-AF65-F5344CB8AC3E}">
        <p14:creationId xmlns:p14="http://schemas.microsoft.com/office/powerpoint/2010/main" val="1155184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1C0BCA8-B9D5-4F84-B063-ABE683EE0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Icon&#10;&#10;Description automatically generated">
            <a:extLst>
              <a:ext uri="{FF2B5EF4-FFF2-40B4-BE49-F238E27FC236}">
                <a16:creationId xmlns:a16="http://schemas.microsoft.com/office/drawing/2014/main" id="{E16E4BAD-08F8-4D76-F3A7-BAB3B24168FE}"/>
              </a:ext>
            </a:extLst>
          </p:cNvPr>
          <p:cNvPicPr>
            <a:picLocks noChangeAspect="1"/>
          </p:cNvPicPr>
          <p:nvPr/>
        </p:nvPicPr>
        <p:blipFill rotWithShape="1">
          <a:blip r:embed="rId2"/>
          <a:srcRect t="25000"/>
          <a:stretch/>
        </p:blipFill>
        <p:spPr>
          <a:xfrm>
            <a:off x="21" y="11"/>
            <a:ext cx="12191979" cy="6857989"/>
          </a:xfrm>
          <a:prstGeom prst="rect">
            <a:avLst/>
          </a:prstGeom>
        </p:spPr>
      </p:pic>
      <p:sp>
        <p:nvSpPr>
          <p:cNvPr id="23" name="Freeform: Shape 22">
            <a:extLst>
              <a:ext uri="{FF2B5EF4-FFF2-40B4-BE49-F238E27FC236}">
                <a16:creationId xmlns:a16="http://schemas.microsoft.com/office/drawing/2014/main" id="{3148D7B7-CAFA-4089-A365-6371A76FE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custGeom>
            <a:avLst/>
            <a:gdLst>
              <a:gd name="connsiteX0" fmla="*/ 3144236 w 12192000"/>
              <a:gd name="connsiteY0" fmla="*/ 859953 h 6858000"/>
              <a:gd name="connsiteX1" fmla="*/ 954990 w 12192000"/>
              <a:gd name="connsiteY1" fmla="*/ 3049201 h 6858000"/>
              <a:gd name="connsiteX2" fmla="*/ 954990 w 12192000"/>
              <a:gd name="connsiteY2" fmla="*/ 3317710 h 6858000"/>
              <a:gd name="connsiteX3" fmla="*/ 954990 w 12192000"/>
              <a:gd name="connsiteY3" fmla="*/ 6057900 h 6858000"/>
              <a:gd name="connsiteX4" fmla="*/ 5334000 w 12192000"/>
              <a:gd name="connsiteY4" fmla="*/ 6057900 h 6858000"/>
              <a:gd name="connsiteX5" fmla="*/ 5334000 w 12192000"/>
              <a:gd name="connsiteY5" fmla="*/ 3049201 h 6858000"/>
              <a:gd name="connsiteX6" fmla="*/ 3144755 w 12192000"/>
              <a:gd name="connsiteY6" fmla="*/ 859953 h 6858000"/>
              <a:gd name="connsiteX7" fmla="*/ 0 w 12192000"/>
              <a:gd name="connsiteY7" fmla="*/ 0 h 6858000"/>
              <a:gd name="connsiteX8" fmla="*/ 12192000 w 12192000"/>
              <a:gd name="connsiteY8" fmla="*/ 0 h 6858000"/>
              <a:gd name="connsiteX9" fmla="*/ 12192000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3144236" y="859953"/>
                </a:moveTo>
                <a:cubicBezTo>
                  <a:pt x="1935127" y="859953"/>
                  <a:pt x="954990" y="1840119"/>
                  <a:pt x="954990" y="3049201"/>
                </a:cubicBezTo>
                <a:lnTo>
                  <a:pt x="954990" y="3317710"/>
                </a:lnTo>
                <a:lnTo>
                  <a:pt x="954990" y="6057900"/>
                </a:lnTo>
                <a:lnTo>
                  <a:pt x="5334000" y="6057900"/>
                </a:lnTo>
                <a:lnTo>
                  <a:pt x="5334000" y="3049201"/>
                </a:lnTo>
                <a:cubicBezTo>
                  <a:pt x="5334000" y="1840119"/>
                  <a:pt x="4353860" y="859953"/>
                  <a:pt x="3144755" y="859953"/>
                </a:cubicBezTo>
                <a:close/>
                <a:moveTo>
                  <a:pt x="0" y="0"/>
                </a:moveTo>
                <a:lnTo>
                  <a:pt x="12192000" y="0"/>
                </a:lnTo>
                <a:lnTo>
                  <a:pt x="12192000" y="6858000"/>
                </a:lnTo>
                <a:lnTo>
                  <a:pt x="0" y="6858000"/>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083061-6832-CBD0-87E8-2A4A0FA094E6}"/>
              </a:ext>
            </a:extLst>
          </p:cNvPr>
          <p:cNvSpPr>
            <a:spLocks noGrp="1"/>
          </p:cNvSpPr>
          <p:nvPr>
            <p:ph type="ctrTitle"/>
          </p:nvPr>
        </p:nvSpPr>
        <p:spPr>
          <a:xfrm>
            <a:off x="252922" y="1161232"/>
            <a:ext cx="11352171" cy="4772640"/>
          </a:xfrm>
        </p:spPr>
        <p:txBody>
          <a:bodyPr anchor="b">
            <a:normAutofit fontScale="90000"/>
          </a:bodyPr>
          <a:lstStyle/>
          <a:p>
            <a:pPr>
              <a:lnSpc>
                <a:spcPct val="90000"/>
              </a:lnSpc>
            </a:pPr>
            <a:r>
              <a:rPr lang="en-GB" sz="1800" dirty="0">
                <a:solidFill>
                  <a:srgbClr val="FFFFFF"/>
                </a:solidFill>
                <a:latin typeface="Arial Black" panose="020B0A04020102020204" pitchFamily="34" charset="0"/>
              </a:rPr>
              <a:t>IKEA. (2021). Sustainability at IKEA. Retrieved March 22, 2023, from </a:t>
            </a:r>
            <a:r>
              <a:rPr lang="en-GB" sz="1800" dirty="0">
                <a:solidFill>
                  <a:srgbClr val="FFFFFF"/>
                </a:solidFill>
                <a:latin typeface="Arial Black" panose="020B0A04020102020204" pitchFamily="34" charset="0"/>
                <a:hlinkClick r:id="rId3"/>
              </a:rPr>
              <a:t>https://www.ikea.com/us/en/this-is-ikea/sustainable-everyday</a:t>
            </a:r>
            <a:br>
              <a:rPr lang="en-GB" sz="1800" dirty="0">
                <a:solidFill>
                  <a:srgbClr val="FFFFFF"/>
                </a:solidFill>
                <a:latin typeface="Arial Black" panose="020B0A04020102020204" pitchFamily="34" charset="0"/>
              </a:rPr>
            </a:br>
            <a:br>
              <a:rPr lang="en-GB" sz="1800" dirty="0">
                <a:solidFill>
                  <a:srgbClr val="FFFFFF"/>
                </a:solidFill>
                <a:latin typeface="Arial Black" panose="020B0A04020102020204" pitchFamily="34" charset="0"/>
              </a:rPr>
            </a:br>
            <a:r>
              <a:rPr lang="en-GB" sz="1800" dirty="0" err="1">
                <a:solidFill>
                  <a:srgbClr val="FFFFFF"/>
                </a:solidFill>
                <a:latin typeface="Arial Black" panose="020B0A04020102020204" pitchFamily="34" charset="0"/>
              </a:rPr>
              <a:t>Kirchherr</a:t>
            </a:r>
            <a:r>
              <a:rPr lang="en-GB" sz="1800" dirty="0">
                <a:solidFill>
                  <a:srgbClr val="FFFFFF"/>
                </a:solidFill>
                <a:latin typeface="Arial Black" panose="020B0A04020102020204" pitchFamily="34" charset="0"/>
              </a:rPr>
              <a:t>, J., </a:t>
            </a:r>
            <a:r>
              <a:rPr lang="en-GB" sz="1800" dirty="0" err="1">
                <a:solidFill>
                  <a:srgbClr val="FFFFFF"/>
                </a:solidFill>
                <a:latin typeface="Arial Black" panose="020B0A04020102020204" pitchFamily="34" charset="0"/>
              </a:rPr>
              <a:t>Reike</a:t>
            </a:r>
            <a:r>
              <a:rPr lang="en-GB" sz="1800" dirty="0">
                <a:solidFill>
                  <a:srgbClr val="FFFFFF"/>
                </a:solidFill>
                <a:latin typeface="Arial Black" panose="020B0A04020102020204" pitchFamily="34" charset="0"/>
              </a:rPr>
              <a:t>, D., &amp; </a:t>
            </a:r>
            <a:r>
              <a:rPr lang="en-GB" sz="1800" dirty="0" err="1">
                <a:solidFill>
                  <a:srgbClr val="FFFFFF"/>
                </a:solidFill>
                <a:latin typeface="Arial Black" panose="020B0A04020102020204" pitchFamily="34" charset="0"/>
              </a:rPr>
              <a:t>Hekkert</a:t>
            </a:r>
            <a:r>
              <a:rPr lang="en-GB" sz="1800" dirty="0">
                <a:solidFill>
                  <a:srgbClr val="FFFFFF"/>
                </a:solidFill>
                <a:latin typeface="Arial Black" panose="020B0A04020102020204" pitchFamily="34" charset="0"/>
              </a:rPr>
              <a:t>, M. (2017). Conceptualizing the circular economy: An analysis of 114 definitions. Resources, Conservation and Recycling, 127, 221-232. </a:t>
            </a:r>
            <a:r>
              <a:rPr lang="en-GB" sz="1800" dirty="0" err="1">
                <a:solidFill>
                  <a:srgbClr val="FFFFFF"/>
                </a:solidFill>
                <a:latin typeface="Arial Black" panose="020B0A04020102020204" pitchFamily="34" charset="0"/>
              </a:rPr>
              <a:t>doi</a:t>
            </a:r>
            <a:r>
              <a:rPr lang="en-GB" sz="1800" dirty="0">
                <a:solidFill>
                  <a:srgbClr val="FFFFFF"/>
                </a:solidFill>
                <a:latin typeface="Arial Black" panose="020B0A04020102020204" pitchFamily="34" charset="0"/>
              </a:rPr>
              <a:t>: 10.1016/j.resconrec.2017.09.005</a:t>
            </a:r>
            <a:br>
              <a:rPr lang="en-GB" sz="1800" dirty="0">
                <a:solidFill>
                  <a:srgbClr val="FFFFFF"/>
                </a:solidFill>
                <a:latin typeface="Arial Black" panose="020B0A04020102020204" pitchFamily="34" charset="0"/>
              </a:rPr>
            </a:br>
            <a:br>
              <a:rPr lang="en-GB" sz="1800" dirty="0">
                <a:solidFill>
                  <a:srgbClr val="FFFFFF"/>
                </a:solidFill>
                <a:latin typeface="Arial Black" panose="020B0A04020102020204" pitchFamily="34" charset="0"/>
              </a:rPr>
            </a:br>
            <a:r>
              <a:rPr lang="en-GB" sz="1800" dirty="0" err="1">
                <a:solidFill>
                  <a:srgbClr val="FFFFFF"/>
                </a:solidFill>
                <a:latin typeface="Arial Black" panose="020B0A04020102020204" pitchFamily="34" charset="0"/>
              </a:rPr>
              <a:t>Bhutta</a:t>
            </a:r>
            <a:r>
              <a:rPr lang="en-GB" sz="1800" dirty="0">
                <a:solidFill>
                  <a:srgbClr val="FFFFFF"/>
                </a:solidFill>
                <a:latin typeface="Arial Black" panose="020B0A04020102020204" pitchFamily="34" charset="0"/>
              </a:rPr>
              <a:t>, K. S., &amp; </a:t>
            </a:r>
            <a:r>
              <a:rPr lang="en-GB" sz="1800" dirty="0" err="1">
                <a:solidFill>
                  <a:srgbClr val="FFFFFF"/>
                </a:solidFill>
                <a:latin typeface="Arial Black" panose="020B0A04020102020204" pitchFamily="34" charset="0"/>
              </a:rPr>
              <a:t>Huisingh</a:t>
            </a:r>
            <a:r>
              <a:rPr lang="en-GB" sz="1800" dirty="0">
                <a:solidFill>
                  <a:srgbClr val="FFFFFF"/>
                </a:solidFill>
                <a:latin typeface="Arial Black" panose="020B0A04020102020204" pitchFamily="34" charset="0"/>
              </a:rPr>
              <a:t>, D. (2019). A review of circular economy research in the construction sector. Journal of Cleaner Production, 208, 1302-1320. </a:t>
            </a:r>
            <a:r>
              <a:rPr lang="en-GB" sz="1800" dirty="0" err="1">
                <a:solidFill>
                  <a:srgbClr val="FFFFFF"/>
                </a:solidFill>
                <a:latin typeface="Arial Black" panose="020B0A04020102020204" pitchFamily="34" charset="0"/>
              </a:rPr>
              <a:t>doi</a:t>
            </a:r>
            <a:r>
              <a:rPr lang="en-GB" sz="1800" dirty="0">
                <a:solidFill>
                  <a:srgbClr val="FFFFFF"/>
                </a:solidFill>
                <a:latin typeface="Arial Black" panose="020B0A04020102020204" pitchFamily="34" charset="0"/>
              </a:rPr>
              <a:t>: 10.1016/j.jclepro.2018.09.278</a:t>
            </a:r>
            <a:br>
              <a:rPr lang="en-GB" sz="1800" dirty="0">
                <a:solidFill>
                  <a:srgbClr val="FFFFFF"/>
                </a:solidFill>
                <a:latin typeface="Arial Black" panose="020B0A04020102020204" pitchFamily="34" charset="0"/>
              </a:rPr>
            </a:br>
            <a:br>
              <a:rPr lang="en-GB" sz="1800" dirty="0">
                <a:solidFill>
                  <a:srgbClr val="FFFFFF"/>
                </a:solidFill>
                <a:latin typeface="Arial Black" panose="020B0A04020102020204" pitchFamily="34" charset="0"/>
              </a:rPr>
            </a:br>
            <a:r>
              <a:rPr lang="en-GB" sz="1800" dirty="0" err="1">
                <a:solidFill>
                  <a:srgbClr val="FFFFFF"/>
                </a:solidFill>
                <a:latin typeface="Arial Black" panose="020B0A04020102020204" pitchFamily="34" charset="0"/>
              </a:rPr>
              <a:t>Velenturf</a:t>
            </a:r>
            <a:r>
              <a:rPr lang="en-GB" sz="1800" dirty="0">
                <a:solidFill>
                  <a:srgbClr val="FFFFFF"/>
                </a:solidFill>
                <a:latin typeface="Arial Black" panose="020B0A04020102020204" pitchFamily="34" charset="0"/>
              </a:rPr>
              <a:t>, A. P., &amp; Purnell, P. (2019). Circular economy research in the global south: Research gaps and research opportunities. Resources, Conservation and Recycling, 145, 75-84. </a:t>
            </a:r>
            <a:r>
              <a:rPr lang="en-GB" sz="1800" dirty="0" err="1">
                <a:solidFill>
                  <a:srgbClr val="FFFFFF"/>
                </a:solidFill>
                <a:latin typeface="Arial Black" panose="020B0A04020102020204" pitchFamily="34" charset="0"/>
              </a:rPr>
              <a:t>doi</a:t>
            </a:r>
            <a:r>
              <a:rPr lang="en-GB" sz="1800" dirty="0">
                <a:solidFill>
                  <a:srgbClr val="FFFFFF"/>
                </a:solidFill>
                <a:latin typeface="Arial Black" panose="020B0A04020102020204" pitchFamily="34" charset="0"/>
              </a:rPr>
              <a:t>: 10.1016/j.resconrec.2019.02.032</a:t>
            </a:r>
            <a:br>
              <a:rPr lang="en-GB" sz="1800" dirty="0">
                <a:solidFill>
                  <a:srgbClr val="FFFFFF"/>
                </a:solidFill>
                <a:latin typeface="Arial Black" panose="020B0A04020102020204" pitchFamily="34" charset="0"/>
              </a:rPr>
            </a:br>
            <a:br>
              <a:rPr lang="en-GB" sz="1800" dirty="0">
                <a:solidFill>
                  <a:srgbClr val="FFFFFF"/>
                </a:solidFill>
                <a:latin typeface="Arial Black" panose="020B0A04020102020204" pitchFamily="34" charset="0"/>
              </a:rPr>
            </a:br>
            <a:r>
              <a:rPr lang="en-GB" sz="1800" dirty="0" err="1">
                <a:solidFill>
                  <a:srgbClr val="FFFFFF"/>
                </a:solidFill>
                <a:latin typeface="Arial Black" panose="020B0A04020102020204" pitchFamily="34" charset="0"/>
              </a:rPr>
              <a:t>Stahel</a:t>
            </a:r>
            <a:r>
              <a:rPr lang="en-GB" sz="1800" dirty="0">
                <a:solidFill>
                  <a:srgbClr val="FFFFFF"/>
                </a:solidFill>
                <a:latin typeface="Arial Black" panose="020B0A04020102020204" pitchFamily="34" charset="0"/>
              </a:rPr>
              <a:t>, W. R. (2016). The circular economy. Nature, 531(7595), 435-438. </a:t>
            </a:r>
            <a:r>
              <a:rPr lang="en-GB" sz="1800" dirty="0" err="1">
                <a:solidFill>
                  <a:srgbClr val="FFFFFF"/>
                </a:solidFill>
                <a:latin typeface="Arial Black" panose="020B0A04020102020204" pitchFamily="34" charset="0"/>
              </a:rPr>
              <a:t>doi</a:t>
            </a:r>
            <a:r>
              <a:rPr lang="en-GB" sz="1800" dirty="0">
                <a:solidFill>
                  <a:srgbClr val="FFFFFF"/>
                </a:solidFill>
                <a:latin typeface="Arial Black" panose="020B0A04020102020204" pitchFamily="34" charset="0"/>
              </a:rPr>
              <a:t>: 10.1038/531435a</a:t>
            </a:r>
            <a:br>
              <a:rPr lang="en-GB" sz="1800" dirty="0">
                <a:solidFill>
                  <a:srgbClr val="FFFFFF"/>
                </a:solidFill>
                <a:latin typeface="Arial Black" panose="020B0A04020102020204" pitchFamily="34" charset="0"/>
              </a:rPr>
            </a:br>
            <a:br>
              <a:rPr lang="en-GB" sz="1800" dirty="0">
                <a:solidFill>
                  <a:srgbClr val="FFFFFF"/>
                </a:solidFill>
                <a:latin typeface="Arial Black" panose="020B0A04020102020204" pitchFamily="34" charset="0"/>
              </a:rPr>
            </a:br>
            <a:r>
              <a:rPr lang="en-GB" sz="1800" dirty="0">
                <a:solidFill>
                  <a:srgbClr val="FFFFFF"/>
                </a:solidFill>
                <a:latin typeface="Arial Black" panose="020B0A04020102020204" pitchFamily="34" charset="0"/>
              </a:rPr>
              <a:t>Boons, F., &amp; </a:t>
            </a:r>
            <a:r>
              <a:rPr lang="en-GB" sz="1800" dirty="0" err="1">
                <a:solidFill>
                  <a:srgbClr val="FFFFFF"/>
                </a:solidFill>
                <a:latin typeface="Arial Black" panose="020B0A04020102020204" pitchFamily="34" charset="0"/>
              </a:rPr>
              <a:t>Lüdeke</a:t>
            </a:r>
            <a:r>
              <a:rPr lang="en-GB" sz="1800" dirty="0">
                <a:solidFill>
                  <a:srgbClr val="FFFFFF"/>
                </a:solidFill>
                <a:latin typeface="Arial Black" panose="020B0A04020102020204" pitchFamily="34" charset="0"/>
              </a:rPr>
              <a:t>-Freund, F. (2013). Business models for sustainable innovation: State-of-the-art and steps towards a research agenda. Journal of Cleaner Production, 45, 9-19. </a:t>
            </a:r>
            <a:r>
              <a:rPr lang="en-GB" sz="1800" dirty="0" err="1">
                <a:solidFill>
                  <a:srgbClr val="FFFFFF"/>
                </a:solidFill>
                <a:latin typeface="Arial Black" panose="020B0A04020102020204" pitchFamily="34" charset="0"/>
              </a:rPr>
              <a:t>doi</a:t>
            </a:r>
            <a:r>
              <a:rPr lang="en-GB" sz="1800" dirty="0">
                <a:solidFill>
                  <a:srgbClr val="FFFFFF"/>
                </a:solidFill>
                <a:latin typeface="Arial Black" panose="020B0A04020102020204" pitchFamily="34" charset="0"/>
              </a:rPr>
              <a:t>: 10.1016/j.jclepro.2012.07.007</a:t>
            </a:r>
            <a:br>
              <a:rPr lang="en-GB" sz="1800" dirty="0">
                <a:solidFill>
                  <a:srgbClr val="FFFFFF"/>
                </a:solidFill>
                <a:latin typeface="Arial Black" panose="020B0A04020102020204" pitchFamily="34" charset="0"/>
              </a:rPr>
            </a:br>
            <a:br>
              <a:rPr lang="en-GB" sz="1200" dirty="0">
                <a:solidFill>
                  <a:srgbClr val="FFFFFF"/>
                </a:solidFill>
                <a:latin typeface="Arial Black" panose="020B0A04020102020204" pitchFamily="34" charset="0"/>
              </a:rPr>
            </a:br>
            <a:endParaRPr lang="en-GB" sz="1200" dirty="0">
              <a:solidFill>
                <a:srgbClr val="FFFFFF"/>
              </a:solidFill>
              <a:latin typeface="Arial Black" panose="020B0A04020102020204" pitchFamily="34" charset="0"/>
            </a:endParaRPr>
          </a:p>
        </p:txBody>
      </p:sp>
      <p:sp>
        <p:nvSpPr>
          <p:cNvPr id="3" name="Subtitle 2">
            <a:extLst>
              <a:ext uri="{FF2B5EF4-FFF2-40B4-BE49-F238E27FC236}">
                <a16:creationId xmlns:a16="http://schemas.microsoft.com/office/drawing/2014/main" id="{32E5DDED-69D9-57C2-CFB3-2F14A5697F78}"/>
              </a:ext>
            </a:extLst>
          </p:cNvPr>
          <p:cNvSpPr>
            <a:spLocks noGrp="1"/>
          </p:cNvSpPr>
          <p:nvPr>
            <p:ph type="subTitle" idx="1"/>
          </p:nvPr>
        </p:nvSpPr>
        <p:spPr>
          <a:xfrm>
            <a:off x="1654003" y="4993240"/>
            <a:ext cx="3566660" cy="1631296"/>
          </a:xfrm>
        </p:spPr>
        <p:txBody>
          <a:bodyPr anchor="b">
            <a:normAutofit/>
          </a:bodyPr>
          <a:lstStyle/>
          <a:p>
            <a:r>
              <a:rPr lang="en-GB" dirty="0">
                <a:solidFill>
                  <a:srgbClr val="FF0000"/>
                </a:solidFill>
                <a:latin typeface="Arial Black" panose="020B0A04020102020204" pitchFamily="34" charset="0"/>
              </a:rPr>
              <a:t>references</a:t>
            </a:r>
          </a:p>
        </p:txBody>
      </p:sp>
      <p:cxnSp>
        <p:nvCxnSpPr>
          <p:cNvPr id="25" name="Straight Connector 24">
            <a:extLst>
              <a:ext uri="{FF2B5EF4-FFF2-40B4-BE49-F238E27FC236}">
                <a16:creationId xmlns:a16="http://schemas.microsoft.com/office/drawing/2014/main" id="{7476E355-DC49-4AFB-88DE-62B854B9B3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3462" y="4003443"/>
            <a:ext cx="0" cy="2054457"/>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761632"/>
      </p:ext>
    </p:extLst>
  </p:cSld>
  <p:clrMapOvr>
    <a:masterClrMapping/>
  </p:clrMapOvr>
</p:sld>
</file>

<file path=ppt/theme/theme1.xml><?xml version="1.0" encoding="utf-8"?>
<a:theme xmlns:a="http://schemas.openxmlformats.org/drawingml/2006/main" name="Vault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733</Words>
  <Application>Microsoft Office PowerPoint</Application>
  <PresentationFormat>Widescreen</PresentationFormat>
  <Paragraphs>15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Arial Black</vt:lpstr>
      <vt:lpstr>Georgia Pro Light</vt:lpstr>
      <vt:lpstr>VaultVTI</vt:lpstr>
      <vt:lpstr>PowerPoint Presentation</vt:lpstr>
      <vt:lpstr>The circular economy is a business model that strives to eliminate waste and establish a closed loop of resource utilization. IKEA is a furniture retailer that has begun to incorporate circular economy principles into its operations.</vt:lpstr>
      <vt:lpstr>IKEA is a huge corporation with a sizable environmental impact. IKEA is expected to have emitted 24.9 million metric tons of greenhouse gases in 2020. The business also produces a lot of trash, such as single-use packaging and unsold goods.</vt:lpstr>
      <vt:lpstr>IKEA has put in place a number of efforts to lessen its impact on the environment and transition to a more circular business model. These include: IKEA has made investments in solar and wind energy to lower its energy consumption and greenhouse gas emissions. Sustainable sourcing: The business strives to obtain sustainable resources for its goods, such as wood from FSC-certified forests and cotton from sustainable sources. Designing items in a circular manner is a priority for IKEA, which includes producing furniture that is simple to repair or recycle. IKEA has put in place take-back and resale schemes to cut down on waste and increase the lifespan of its items.</vt:lpstr>
      <vt:lpstr>IKEA may lessen its impact on the environment and perhaps make long-term financial savings by applying circular economy ideas. The following are some advantages of these efforts: Saving money on operating expenses is possible for IKEA by cutting back on waste and energy use. The implementation of circular economy ideas can boost IKEA's brand value because consumers are becoming more concerned about sustainability. Loyalty among customers may increase as a result of IKEA's commitment to sustainability, as opposed to other retailers who have not adopted similar measures.</vt:lpstr>
      <vt:lpstr>IKEA may encounter a number of difficulties and constraints as it attempts to implement circular economy ideas. These comprise Cost: Investing in renewable energy sources or transitioning to sustainable materials are two circular economy strategies that may be costly to accomplish. A limited supply of sustainable materials: It could be challenging to find sustainable materials on the scale needed by a major corporation like IKEA. IKEA depends on suppliers for its products, and some of them can be reluctant to accept new sustainability measures if they are not commercially feasible.</vt:lpstr>
      <vt:lpstr>IKEA has taken measures to incorporate the ideas of the circular economy into its operations, but there is still potential for development. IKEA can lessen its influence on the environment and maybe save money in the long run by investing in sustainable practices. It can also enhance its brand reputation and increase consumer loyalty.</vt:lpstr>
      <vt:lpstr>IKEA. (2021). Sustainability at IKEA. Retrieved March 22, 2023, from https://www.ikea.com/us/en/this-is-ikea/sustainable-everyday  Kirchherr, J., Reike, D., &amp; Hekkert, M. (2017). Conceptualizing the circular economy: An analysis of 114 definitions. Resources, Conservation and Recycling, 127, 221-232. doi: 10.1016/j.resconrec.2017.09.005  Bhutta, K. S., &amp; Huisingh, D. (2019). A review of circular economy research in the construction sector. Journal of Cleaner Production, 208, 1302-1320. doi: 10.1016/j.jclepro.2018.09.278  Velenturf, A. P., &amp; Purnell, P. (2019). Circular economy research in the global south: Research gaps and research opportunities. Resources, Conservation and Recycling, 145, 75-84. doi: 10.1016/j.resconrec.2019.02.032  Stahel, W. R. (2016). The circular economy. Nature, 531(7595), 435-438. doi: 10.1038/531435a  Boons, F., &amp; Lüdeke-Freund, F. (2013). Business models for sustainable innovation: State-of-the-art and steps towards a research agenda. Journal of Cleaner Production, 45, 9-19. doi: 10.1016/j.jclepro.2012.07.007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Mirabela Voican (1907947)</dc:creator>
  <cp:lastModifiedBy>Mirabela Voican (1907947)</cp:lastModifiedBy>
  <cp:revision>1</cp:revision>
  <dcterms:created xsi:type="dcterms:W3CDTF">2023-03-23T22:19:48Z</dcterms:created>
  <dcterms:modified xsi:type="dcterms:W3CDTF">2023-03-23T23:18:35Z</dcterms:modified>
</cp:coreProperties>
</file>