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4" d="100"/>
          <a:sy n="84" d="100"/>
        </p:scale>
        <p:origin x="-930" y="59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153ED1-7D51-4E87-A89C-7FA006F3031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369738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153ED1-7D51-4E87-A89C-7FA006F3031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995032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153ED1-7D51-4E87-A89C-7FA006F3031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2701906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153ED1-7D51-4E87-A89C-7FA006F3031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3585394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153ED1-7D51-4E87-A89C-7FA006F3031C}" type="datetimeFigureOut">
              <a:rPr lang="en-GB" smtClean="0"/>
              <a:t>07/01/2018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2414384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153ED1-7D51-4E87-A89C-7FA006F3031C}" type="datetimeFigureOut">
              <a:rPr lang="en-GB" smtClean="0"/>
              <a:t>07/01/2018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2189944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153ED1-7D51-4E87-A89C-7FA006F3031C}" type="datetimeFigureOut">
              <a:rPr lang="en-GB" smtClean="0"/>
              <a:t>07/01/2018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167354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153ED1-7D51-4E87-A89C-7FA006F3031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175982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153ED1-7D51-4E87-A89C-7FA006F3031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281152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153ED1-7D51-4E87-A89C-7FA006F3031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1940766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153ED1-7D51-4E87-A89C-7FA006F3031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80965-F01B-48A8-8FCF-603046BB26C3}" type="slidenum">
              <a:rPr lang="en-GB" smtClean="0"/>
              <a:t>‹#›</a:t>
            </a:fld>
            <a:endParaRPr lang="en-GB"/>
          </a:p>
        </p:txBody>
      </p:sp>
    </p:spTree>
    <p:extLst>
      <p:ext uri="{BB962C8B-B14F-4D97-AF65-F5344CB8AC3E}">
        <p14:creationId xmlns:p14="http://schemas.microsoft.com/office/powerpoint/2010/main" val="3712801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53ED1-7D51-4E87-A89C-7FA006F3031C}" type="datetimeFigureOut">
              <a:rPr lang="en-GB" smtClean="0"/>
              <a:t>07/01/2018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C80965-F01B-48A8-8FCF-603046BB26C3}" type="slidenum">
              <a:rPr lang="en-GB" smtClean="0"/>
              <a:t>‹#›</a:t>
            </a:fld>
            <a:endParaRPr lang="en-GB"/>
          </a:p>
        </p:txBody>
      </p:sp>
    </p:spTree>
    <p:extLst>
      <p:ext uri="{BB962C8B-B14F-4D97-AF65-F5344CB8AC3E}">
        <p14:creationId xmlns:p14="http://schemas.microsoft.com/office/powerpoint/2010/main" val="4035842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unicef.org.uk/rights-respecting-schools/" TargetMode="External"/><Relationship Id="rId3" Type="http://schemas.openxmlformats.org/officeDocument/2006/relationships/hyperlink" Target="https://www.estyn.gov.wales/sites/default/files/documents/ESTYN_Annual%20Report%202015_2016_English.pdf" TargetMode="External"/><Relationship Id="rId7" Type="http://schemas.openxmlformats.org/officeDocument/2006/relationships/hyperlink" Target="https://www.theguardian.com/education/2012/mar/12/school-councils-number-lip-service" TargetMode="External"/><Relationship Id="rId2" Type="http://schemas.openxmlformats.org/officeDocument/2006/relationships/hyperlink" Target="http://harvardpress.typepad.com/hup_publicity/2013/03/the-process-of-education-jerome-bruner-1960.html" TargetMode="External"/><Relationship Id="rId1" Type="http://schemas.openxmlformats.org/officeDocument/2006/relationships/slideLayout" Target="../slideLayouts/slideLayout7.xml"/><Relationship Id="rId6" Type="http://schemas.openxmlformats.org/officeDocument/2006/relationships/hyperlink" Target="http://learning.gov.wales/docs/learningwales/publications/130425-personal-and-social-education-framework-en.pdf" TargetMode="External"/><Relationship Id="rId11" Type="http://schemas.openxmlformats.org/officeDocument/2006/relationships/hyperlink" Target="https://www.unicef.org.uk/what-we-do/un-convention-child-rights/" TargetMode="External"/><Relationship Id="rId5" Type="http://schemas.openxmlformats.org/officeDocument/2006/relationships/hyperlink" Target="http://www.eis.org.uk/public.asp?id=674" TargetMode="External"/><Relationship Id="rId10" Type="http://schemas.openxmlformats.org/officeDocument/2006/relationships/hyperlink" Target="https://probaway.wordpress.com/2013/08/18/philosophers-squared-b-f-skinner/" TargetMode="External"/><Relationship Id="rId4" Type="http://schemas.openxmlformats.org/officeDocument/2006/relationships/hyperlink" Target="https://getrevising.co.uk/grids/comparison_of_marxism_and_functionalism" TargetMode="External"/><Relationship Id="rId9" Type="http://schemas.openxmlformats.org/officeDocument/2006/relationships/hyperlink" Target="https://www.gov.uk/school-discipline-exclus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36995" y="-100613"/>
            <a:ext cx="4805720" cy="1569660"/>
          </a:xfrm>
          <a:prstGeom prst="rect">
            <a:avLst/>
          </a:prstGeom>
        </p:spPr>
        <p:txBody>
          <a:bodyPr wrap="square">
            <a:spAutoFit/>
          </a:bodyPr>
          <a:lstStyle/>
          <a:p>
            <a:pPr algn="ctr"/>
            <a:r>
              <a:rPr lang="en-GB" sz="3200" b="1" dirty="0" smtClean="0">
                <a:ln w="12700">
                  <a:solidFill>
                    <a:schemeClr val="tx2">
                      <a:satMod val="155000"/>
                    </a:schemeClr>
                  </a:solidFill>
                  <a:prstDash val="solid"/>
                </a:ln>
                <a:solidFill>
                  <a:schemeClr val="accent1">
                    <a:lumMod val="20000"/>
                    <a:lumOff val="80000"/>
                  </a:schemeClr>
                </a:solidFill>
                <a:effectLst>
                  <a:outerShdw blurRad="41275" dist="20320" dir="1800000" algn="tl" rotWithShape="0">
                    <a:srgbClr val="000000">
                      <a:alpha val="40000"/>
                    </a:srgbClr>
                  </a:outerShdw>
                </a:effectLst>
                <a:latin typeface="AR JULIAN" panose="02000000000000000000" pitchFamily="2" charset="0"/>
              </a:rPr>
              <a:t>Exploring </a:t>
            </a:r>
          </a:p>
          <a:p>
            <a:pPr algn="ctr"/>
            <a:r>
              <a:rPr lang="en-GB" sz="3200" b="1" dirty="0" smtClean="0">
                <a:ln w="12700">
                  <a:solidFill>
                    <a:schemeClr val="tx2">
                      <a:satMod val="155000"/>
                    </a:schemeClr>
                  </a:solidFill>
                  <a:prstDash val="solid"/>
                </a:ln>
                <a:solidFill>
                  <a:schemeClr val="accent1">
                    <a:lumMod val="20000"/>
                    <a:lumOff val="80000"/>
                  </a:schemeClr>
                </a:solidFill>
                <a:effectLst>
                  <a:outerShdw blurRad="41275" dist="20320" dir="1800000" algn="tl" rotWithShape="0">
                    <a:srgbClr val="000000">
                      <a:alpha val="40000"/>
                    </a:srgbClr>
                  </a:outerShdw>
                </a:effectLst>
                <a:latin typeface="AR JULIAN" panose="02000000000000000000" pitchFamily="2" charset="0"/>
              </a:rPr>
              <a:t>the hidden </a:t>
            </a:r>
          </a:p>
          <a:p>
            <a:pPr algn="ctr"/>
            <a:r>
              <a:rPr lang="en-GB" sz="3200" b="1" dirty="0" smtClean="0">
                <a:ln w="12700">
                  <a:solidFill>
                    <a:schemeClr val="tx2">
                      <a:satMod val="155000"/>
                    </a:schemeClr>
                  </a:solidFill>
                  <a:prstDash val="solid"/>
                </a:ln>
                <a:solidFill>
                  <a:schemeClr val="accent1">
                    <a:lumMod val="20000"/>
                    <a:lumOff val="80000"/>
                  </a:schemeClr>
                </a:solidFill>
                <a:effectLst>
                  <a:outerShdw blurRad="41275" dist="20320" dir="1800000" algn="tl" rotWithShape="0">
                    <a:srgbClr val="000000">
                      <a:alpha val="40000"/>
                    </a:srgbClr>
                  </a:outerShdw>
                </a:effectLst>
                <a:latin typeface="AR JULIAN" panose="02000000000000000000" pitchFamily="2" charset="0"/>
              </a:rPr>
              <a:t>curriculum…</a:t>
            </a:r>
            <a:endParaRPr lang="en-GB" sz="3200" b="1" dirty="0">
              <a:ln w="12700">
                <a:solidFill>
                  <a:schemeClr val="tx2">
                    <a:satMod val="155000"/>
                  </a:schemeClr>
                </a:solidFill>
                <a:prstDash val="solid"/>
              </a:ln>
              <a:solidFill>
                <a:schemeClr val="accent1">
                  <a:lumMod val="20000"/>
                  <a:lumOff val="80000"/>
                </a:schemeClr>
              </a:solidFill>
              <a:effectLst>
                <a:outerShdw blurRad="41275" dist="20320" dir="1800000" algn="tl" rotWithShape="0">
                  <a:srgbClr val="000000">
                    <a:alpha val="40000"/>
                  </a:srgbClr>
                </a:outerShdw>
              </a:effectLst>
              <a:latin typeface="AR JULIAN" panose="02000000000000000000" pitchFamily="2" charset="0"/>
            </a:endParaRPr>
          </a:p>
        </p:txBody>
      </p:sp>
      <p:sp>
        <p:nvSpPr>
          <p:cNvPr id="5" name="Oval 4"/>
          <p:cNvSpPr/>
          <p:nvPr/>
        </p:nvSpPr>
        <p:spPr>
          <a:xfrm>
            <a:off x="2721140" y="-11863"/>
            <a:ext cx="4536504" cy="2492896"/>
          </a:xfrm>
          <a:prstGeom prst="ellipse">
            <a:avLst/>
          </a:prstGeom>
          <a:gradFill>
            <a:gsLst>
              <a:gs pos="100000">
                <a:schemeClr val="accent1">
                  <a:tint val="66000"/>
                  <a:satMod val="160000"/>
                  <a:lumMod val="64000"/>
                </a:schemeClr>
              </a:gs>
              <a:gs pos="100000">
                <a:schemeClr val="accent1">
                  <a:tint val="44500"/>
                  <a:satMod val="160000"/>
                </a:schemeClr>
              </a:gs>
              <a:gs pos="100000">
                <a:schemeClr val="accent1">
                  <a:tint val="23500"/>
                  <a:satMod val="160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lnSpcReduction="10000"/>
          </a:bodyPr>
          <a:lstStyle/>
          <a:p>
            <a:pPr algn="just">
              <a:defRPr/>
            </a:pPr>
            <a:r>
              <a:rPr lang="en-US" sz="1200" b="1" u="sng" dirty="0" smtClean="0">
                <a:cs typeface="Arial" charset="0"/>
              </a:rPr>
              <a:t>…through </a:t>
            </a:r>
            <a:r>
              <a:rPr lang="en-US" sz="1200" b="1" u="sng" dirty="0">
                <a:cs typeface="Arial" charset="0"/>
              </a:rPr>
              <a:t>the School Council</a:t>
            </a:r>
            <a:r>
              <a:rPr lang="en-US" sz="1200" b="1" u="sng" dirty="0" smtClean="0">
                <a:cs typeface="Arial" charset="0"/>
              </a:rPr>
              <a:t>.</a:t>
            </a:r>
            <a:endParaRPr lang="en-US" sz="1200" b="1" u="sng" dirty="0">
              <a:cs typeface="Arial" charset="0"/>
            </a:endParaRPr>
          </a:p>
          <a:p>
            <a:pPr algn="just">
              <a:defRPr/>
            </a:pPr>
            <a:r>
              <a:rPr lang="en-US" sz="1050" dirty="0">
                <a:cs typeface="Arial" charset="0"/>
              </a:rPr>
              <a:t>Every term the whole school divides into family groups across the school years. Using the *RRSA guidelines, each group will focus on a right of the child.</a:t>
            </a:r>
            <a:r>
              <a:rPr lang="en-GB" altLang="en-US" sz="1050" dirty="0"/>
              <a:t> The government is committed to </a:t>
            </a:r>
            <a:r>
              <a:rPr lang="en-GB" altLang="en-US" sz="1050" dirty="0" smtClean="0"/>
              <a:t>the promotion </a:t>
            </a:r>
            <a:r>
              <a:rPr lang="en-GB" altLang="en-US" sz="1050" dirty="0"/>
              <a:t>and protection of  Children’s </a:t>
            </a:r>
            <a:r>
              <a:rPr lang="en-GB" altLang="en-US" sz="1050" dirty="0" smtClean="0"/>
              <a:t>rights</a:t>
            </a:r>
            <a:r>
              <a:rPr lang="en-GB" altLang="en-US" sz="1050" dirty="0"/>
              <a:t>: </a:t>
            </a:r>
          </a:p>
          <a:p>
            <a:pPr algn="just"/>
            <a:r>
              <a:rPr lang="en-GB" altLang="en-US" sz="1050" b="1" i="1" dirty="0" smtClean="0"/>
              <a:t>*UNCRC Article 12:</a:t>
            </a:r>
          </a:p>
          <a:p>
            <a:pPr algn="just"/>
            <a:r>
              <a:rPr lang="en-GB" altLang="en-US" sz="1050" b="1" i="1" dirty="0" smtClean="0"/>
              <a:t>   When adults are making decisions that</a:t>
            </a:r>
          </a:p>
          <a:p>
            <a:pPr algn="just"/>
            <a:r>
              <a:rPr lang="en-GB" altLang="en-US" sz="1050" b="1" i="1" dirty="0" smtClean="0"/>
              <a:t> affect children, children have the right to say what they think should happen and have their opinions taken into account.</a:t>
            </a:r>
          </a:p>
        </p:txBody>
      </p:sp>
      <p:sp>
        <p:nvSpPr>
          <p:cNvPr id="7" name="Rounded Rectangle 6"/>
          <p:cNvSpPr/>
          <p:nvPr/>
        </p:nvSpPr>
        <p:spPr>
          <a:xfrm>
            <a:off x="2967929" y="2396996"/>
            <a:ext cx="2981398" cy="22305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a:t>S</a:t>
            </a:r>
            <a:r>
              <a:rPr lang="en-GB" sz="1200" b="1" u="sng" dirty="0" smtClean="0"/>
              <a:t>chool </a:t>
            </a:r>
            <a:r>
              <a:rPr lang="en-GB" sz="1200" b="1" u="sng" dirty="0" smtClean="0"/>
              <a:t>values</a:t>
            </a:r>
            <a:r>
              <a:rPr lang="en-GB" sz="1200" dirty="0" smtClean="0"/>
              <a:t>.</a:t>
            </a:r>
          </a:p>
          <a:p>
            <a:pPr algn="ctr"/>
            <a:r>
              <a:rPr lang="en-GB" sz="1200" dirty="0" smtClean="0"/>
              <a:t>Such v</a:t>
            </a:r>
            <a:r>
              <a:rPr lang="en-GB" sz="1050" dirty="0" smtClean="0"/>
              <a:t>alues  are </a:t>
            </a:r>
            <a:r>
              <a:rPr lang="en-GB" sz="1050" dirty="0" smtClean="0"/>
              <a:t>what the school means for the children, it is how the children </a:t>
            </a:r>
            <a:r>
              <a:rPr lang="en-GB" sz="1050" dirty="0" smtClean="0"/>
              <a:t>perceive </a:t>
            </a:r>
            <a:r>
              <a:rPr lang="en-GB" sz="1050" dirty="0" smtClean="0"/>
              <a:t>the </a:t>
            </a:r>
            <a:r>
              <a:rPr lang="en-GB" sz="1050" dirty="0" smtClean="0"/>
              <a:t>school </a:t>
            </a:r>
            <a:r>
              <a:rPr lang="en-GB" sz="1050" dirty="0" smtClean="0"/>
              <a:t>and becomes  </a:t>
            </a:r>
            <a:r>
              <a:rPr lang="en-GB" sz="1050" dirty="0" smtClean="0"/>
              <a:t>part of them and their education, rather than being dictated to. Estyn annual report 2015 – 2016 writes that through the inspections, they have found that more schools are  taking an active part to involve the children to define their school and making it part of their lives. In doing this schools have been improving, as pupils are gaining more respect and ownership of their own work.</a:t>
            </a:r>
            <a:endParaRPr lang="en-GB" sz="1050" dirty="0"/>
          </a:p>
        </p:txBody>
      </p:sp>
      <p:sp>
        <p:nvSpPr>
          <p:cNvPr id="10" name="Round Single Corner Rectangle 9"/>
          <p:cNvSpPr/>
          <p:nvPr/>
        </p:nvSpPr>
        <p:spPr>
          <a:xfrm>
            <a:off x="98523" y="4697834"/>
            <a:ext cx="4383926" cy="2160165"/>
          </a:xfrm>
          <a:prstGeom prst="round1Rect">
            <a:avLst/>
          </a:prstGeom>
          <a:gradFill>
            <a:gsLst>
              <a:gs pos="0">
                <a:schemeClr val="accent1">
                  <a:tint val="66000"/>
                  <a:satMod val="160000"/>
                  <a:lumMod val="100000"/>
                </a:schemeClr>
              </a:gs>
              <a:gs pos="100000">
                <a:schemeClr val="accent1">
                  <a:tint val="44500"/>
                  <a:satMod val="160000"/>
                </a:schemeClr>
              </a:gs>
              <a:gs pos="100000">
                <a:schemeClr val="accent1">
                  <a:tint val="23500"/>
                  <a:satMod val="160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smtClean="0">
                <a:solidFill>
                  <a:schemeClr val="accent2">
                    <a:lumMod val="50000"/>
                  </a:schemeClr>
                </a:solidFill>
              </a:rPr>
              <a:t>Should children have their say?</a:t>
            </a:r>
          </a:p>
          <a:p>
            <a:pPr algn="ctr"/>
            <a:r>
              <a:rPr lang="en-GB" sz="1050" dirty="0" smtClean="0">
                <a:solidFill>
                  <a:schemeClr val="accent2">
                    <a:lumMod val="50000"/>
                  </a:schemeClr>
                </a:solidFill>
              </a:rPr>
              <a:t>*Skinner 1904 – 1990 believed that life had  made his decisions and that is how life should be, and that control should be given to the likes of teachers and police, however in society today and within our schools we encourage our children, the next generation, to be heard, </a:t>
            </a:r>
            <a:r>
              <a:rPr lang="en-GB" sz="1050" dirty="0" smtClean="0">
                <a:solidFill>
                  <a:schemeClr val="accent2">
                    <a:lumMod val="50000"/>
                  </a:schemeClr>
                </a:solidFill>
              </a:rPr>
              <a:t>working together, </a:t>
            </a:r>
            <a:r>
              <a:rPr lang="en-GB" sz="1050" dirty="0" smtClean="0">
                <a:solidFill>
                  <a:schemeClr val="accent2">
                    <a:lumMod val="50000"/>
                  </a:schemeClr>
                </a:solidFill>
              </a:rPr>
              <a:t> </a:t>
            </a:r>
            <a:r>
              <a:rPr lang="en-GB" sz="1050" dirty="0" smtClean="0">
                <a:solidFill>
                  <a:schemeClr val="accent2">
                    <a:lumMod val="50000"/>
                  </a:schemeClr>
                </a:solidFill>
              </a:rPr>
              <a:t>discuss and make decisions together. *Bruner 1915 – 2016  thought the complete opposite to Skinner and how teachers and staff should listen to the knowledge and new ideas that children have, </a:t>
            </a:r>
            <a:r>
              <a:rPr lang="en-GB" sz="1050" dirty="0" smtClean="0">
                <a:solidFill>
                  <a:schemeClr val="accent2">
                    <a:lumMod val="50000"/>
                  </a:schemeClr>
                </a:solidFill>
              </a:rPr>
              <a:t>they may have already </a:t>
            </a:r>
            <a:r>
              <a:rPr lang="en-GB" sz="1050" dirty="0" smtClean="0">
                <a:solidFill>
                  <a:schemeClr val="accent2">
                    <a:lumMod val="50000"/>
                  </a:schemeClr>
                </a:solidFill>
              </a:rPr>
              <a:t>experienced </a:t>
            </a:r>
            <a:r>
              <a:rPr lang="en-GB" sz="1050" dirty="0" smtClean="0">
                <a:solidFill>
                  <a:schemeClr val="accent2">
                    <a:lumMod val="50000"/>
                  </a:schemeClr>
                </a:solidFill>
              </a:rPr>
              <a:t>or</a:t>
            </a:r>
            <a:r>
              <a:rPr lang="en-GB" sz="1050" dirty="0" smtClean="0">
                <a:solidFill>
                  <a:schemeClr val="accent2">
                    <a:lumMod val="50000"/>
                  </a:schemeClr>
                </a:solidFill>
              </a:rPr>
              <a:t> </a:t>
            </a:r>
            <a:r>
              <a:rPr lang="en-GB" sz="1050" dirty="0" smtClean="0">
                <a:solidFill>
                  <a:schemeClr val="accent2">
                    <a:lumMod val="50000"/>
                  </a:schemeClr>
                </a:solidFill>
              </a:rPr>
              <a:t>learned through other groups, family or friends. This is how the whole school council works, it </a:t>
            </a:r>
            <a:r>
              <a:rPr lang="en-GB" sz="1050" smtClean="0">
                <a:solidFill>
                  <a:schemeClr val="accent2">
                    <a:lumMod val="50000"/>
                  </a:schemeClr>
                </a:solidFill>
              </a:rPr>
              <a:t>is </a:t>
            </a:r>
            <a:r>
              <a:rPr lang="en-GB" sz="1050" smtClean="0">
                <a:solidFill>
                  <a:schemeClr val="accent2">
                    <a:lumMod val="50000"/>
                  </a:schemeClr>
                </a:solidFill>
              </a:rPr>
              <a:t>not a </a:t>
            </a:r>
            <a:r>
              <a:rPr lang="en-GB" sz="1050" dirty="0" smtClean="0">
                <a:solidFill>
                  <a:schemeClr val="accent2">
                    <a:lumMod val="50000"/>
                  </a:schemeClr>
                </a:solidFill>
              </a:rPr>
              <a:t>small group of hand picked children, it is however children from reception to Year 6, mixed in family groups, not being spoken at from the staff member, but everybody having an idea, suggestion and all being noted.</a:t>
            </a:r>
          </a:p>
        </p:txBody>
      </p:sp>
      <p:sp>
        <p:nvSpPr>
          <p:cNvPr id="11" name="Rounded Rectangle 10"/>
          <p:cNvSpPr/>
          <p:nvPr/>
        </p:nvSpPr>
        <p:spPr>
          <a:xfrm>
            <a:off x="65990" y="1471316"/>
            <a:ext cx="2799750" cy="3226518"/>
          </a:xfrm>
          <a:prstGeom prst="roundRect">
            <a:avLst/>
          </a:prstGeom>
          <a:solidFill>
            <a:schemeClr val="accent1">
              <a:alpha val="2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a:solidFill>
                  <a:schemeClr val="tx1"/>
                </a:solidFill>
              </a:rPr>
              <a:t>S</a:t>
            </a:r>
            <a:r>
              <a:rPr lang="en-GB" sz="1200" u="sng" dirty="0" smtClean="0">
                <a:solidFill>
                  <a:schemeClr val="tx1"/>
                </a:solidFill>
              </a:rPr>
              <a:t>chool rules</a:t>
            </a:r>
          </a:p>
          <a:p>
            <a:pPr algn="ctr"/>
            <a:r>
              <a:rPr lang="en-GB" sz="1050" dirty="0" smtClean="0">
                <a:solidFill>
                  <a:schemeClr val="tx1"/>
                </a:solidFill>
              </a:rPr>
              <a:t>Bullying is something that goes on in every school, finding out what is being said, who is being targeting and where it take place can only come from the children themselves.</a:t>
            </a:r>
          </a:p>
          <a:p>
            <a:pPr algn="ctr"/>
            <a:r>
              <a:rPr lang="en-GB" sz="1050" dirty="0" smtClean="0">
                <a:solidFill>
                  <a:schemeClr val="tx1"/>
                </a:solidFill>
              </a:rPr>
              <a:t>Often children may get hurt physically mentally or emotionally from another child and can </a:t>
            </a:r>
            <a:r>
              <a:rPr lang="en-GB" sz="1050" dirty="0" smtClean="0">
                <a:solidFill>
                  <a:schemeClr val="tx1"/>
                </a:solidFill>
              </a:rPr>
              <a:t>reoccur many</a:t>
            </a:r>
            <a:r>
              <a:rPr lang="en-GB" sz="1050" dirty="0" smtClean="0">
                <a:solidFill>
                  <a:schemeClr val="tx1"/>
                </a:solidFill>
              </a:rPr>
              <a:t> </a:t>
            </a:r>
            <a:r>
              <a:rPr lang="en-GB" sz="1050" dirty="0" smtClean="0">
                <a:solidFill>
                  <a:schemeClr val="tx1"/>
                </a:solidFill>
              </a:rPr>
              <a:t>times a day, however the child could also </a:t>
            </a:r>
            <a:r>
              <a:rPr lang="en-GB" sz="1050" dirty="0" smtClean="0">
                <a:solidFill>
                  <a:schemeClr val="tx1"/>
                </a:solidFill>
              </a:rPr>
              <a:t>disclose </a:t>
            </a:r>
            <a:r>
              <a:rPr lang="en-GB" sz="1050" dirty="0" smtClean="0">
                <a:solidFill>
                  <a:schemeClr val="tx1"/>
                </a:solidFill>
              </a:rPr>
              <a:t>to </a:t>
            </a:r>
            <a:r>
              <a:rPr lang="en-GB" sz="1050" dirty="0" smtClean="0">
                <a:solidFill>
                  <a:schemeClr val="tx1"/>
                </a:solidFill>
              </a:rPr>
              <a:t>different adults throughout the day, therefore nothing being done about the accusations. An anti-bullying policy, compiled from the children can identify the extent and nature of the bullying and </a:t>
            </a:r>
            <a:r>
              <a:rPr lang="en-GB" sz="1050" dirty="0" smtClean="0">
                <a:solidFill>
                  <a:schemeClr val="tx1"/>
                </a:solidFill>
              </a:rPr>
              <a:t> </a:t>
            </a:r>
            <a:r>
              <a:rPr lang="en-GB" sz="1050" dirty="0" smtClean="0">
                <a:solidFill>
                  <a:schemeClr val="tx1"/>
                </a:solidFill>
              </a:rPr>
              <a:t>it also  stays in lines with the *Human rights act of 1998, which states </a:t>
            </a:r>
            <a:r>
              <a:rPr lang="en-GB" sz="1050" dirty="0" smtClean="0">
                <a:solidFill>
                  <a:schemeClr val="tx1"/>
                </a:solidFill>
              </a:rPr>
              <a:t> that </a:t>
            </a:r>
            <a:r>
              <a:rPr lang="en-GB" sz="1050" dirty="0" smtClean="0">
                <a:solidFill>
                  <a:schemeClr val="tx1"/>
                </a:solidFill>
              </a:rPr>
              <a:t>everyone has a right to education, and </a:t>
            </a:r>
            <a:r>
              <a:rPr lang="en-GB" sz="1050" dirty="0" smtClean="0">
                <a:solidFill>
                  <a:schemeClr val="tx1"/>
                </a:solidFill>
              </a:rPr>
              <a:t>this should </a:t>
            </a:r>
            <a:r>
              <a:rPr lang="en-GB" sz="1050" dirty="0" smtClean="0">
                <a:solidFill>
                  <a:schemeClr val="tx1"/>
                </a:solidFill>
              </a:rPr>
              <a:t>be </a:t>
            </a:r>
            <a:r>
              <a:rPr lang="en-GB" sz="1050" dirty="0" smtClean="0">
                <a:solidFill>
                  <a:schemeClr val="tx1"/>
                </a:solidFill>
              </a:rPr>
              <a:t>accessible  </a:t>
            </a:r>
            <a:r>
              <a:rPr lang="en-GB" sz="1050" dirty="0" smtClean="0">
                <a:solidFill>
                  <a:schemeClr val="tx1"/>
                </a:solidFill>
              </a:rPr>
              <a:t>without </a:t>
            </a:r>
            <a:r>
              <a:rPr lang="en-GB" sz="1050" dirty="0" smtClean="0">
                <a:solidFill>
                  <a:schemeClr val="tx1"/>
                </a:solidFill>
              </a:rPr>
              <a:t>harassment.</a:t>
            </a:r>
          </a:p>
          <a:p>
            <a:pPr algn="ctr"/>
            <a:r>
              <a:rPr lang="en-GB" sz="1050" dirty="0" smtClean="0"/>
              <a:t>.  </a:t>
            </a:r>
            <a:endParaRPr lang="en-GB" sz="1050" dirty="0"/>
          </a:p>
        </p:txBody>
      </p:sp>
      <p:sp>
        <p:nvSpPr>
          <p:cNvPr id="12" name="Rounded Rectangle 11"/>
          <p:cNvSpPr/>
          <p:nvPr/>
        </p:nvSpPr>
        <p:spPr>
          <a:xfrm>
            <a:off x="6023125" y="1877473"/>
            <a:ext cx="3061142" cy="2682836"/>
          </a:xfrm>
          <a:prstGeom prst="roundRect">
            <a:avLst/>
          </a:prstGeom>
          <a:solidFill>
            <a:schemeClr val="accent1">
              <a:lumMod val="50000"/>
              <a:alpha val="96000"/>
            </a:schemeClr>
          </a:solid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smtClean="0"/>
              <a:t>Other hidden curriculum.</a:t>
            </a:r>
          </a:p>
          <a:p>
            <a:pPr algn="ctr"/>
            <a:r>
              <a:rPr lang="en-GB" sz="1050" dirty="0"/>
              <a:t>T</a:t>
            </a:r>
            <a:r>
              <a:rPr lang="en-GB" sz="1050" dirty="0" smtClean="0"/>
              <a:t>here </a:t>
            </a:r>
            <a:r>
              <a:rPr lang="en-GB" sz="1050" dirty="0" smtClean="0"/>
              <a:t>are many subjects other than the school council and these include:-</a:t>
            </a:r>
          </a:p>
          <a:p>
            <a:pPr algn="ctr"/>
            <a:r>
              <a:rPr lang="en-GB" sz="1050" dirty="0" smtClean="0"/>
              <a:t>.School uniform</a:t>
            </a:r>
          </a:p>
          <a:p>
            <a:pPr algn="ctr"/>
            <a:r>
              <a:rPr lang="en-GB" sz="1050" dirty="0" smtClean="0"/>
              <a:t>. Eco-schools</a:t>
            </a:r>
          </a:p>
          <a:p>
            <a:pPr algn="ctr"/>
            <a:r>
              <a:rPr lang="en-GB" sz="1050" dirty="0" smtClean="0"/>
              <a:t>.Healthy Schools</a:t>
            </a:r>
          </a:p>
          <a:p>
            <a:pPr algn="ctr"/>
            <a:r>
              <a:rPr lang="en-GB" sz="1050" dirty="0" smtClean="0"/>
              <a:t>.Restorative practice</a:t>
            </a:r>
          </a:p>
          <a:p>
            <a:pPr algn="ctr"/>
            <a:r>
              <a:rPr lang="en-GB" sz="1050" dirty="0" smtClean="0"/>
              <a:t>.Classroom behaviour </a:t>
            </a:r>
          </a:p>
          <a:p>
            <a:pPr algn="ctr"/>
            <a:r>
              <a:rPr lang="en-GB" sz="1050" dirty="0" smtClean="0"/>
              <a:t>.Reward schemes </a:t>
            </a:r>
          </a:p>
          <a:p>
            <a:pPr algn="ctr"/>
            <a:r>
              <a:rPr lang="en-GB" sz="1050" dirty="0" smtClean="0"/>
              <a:t>.</a:t>
            </a:r>
            <a:r>
              <a:rPr lang="en-GB" sz="1050" dirty="0" err="1" smtClean="0"/>
              <a:t>Helpur</a:t>
            </a:r>
            <a:r>
              <a:rPr lang="en-GB" sz="1050" dirty="0" smtClean="0"/>
              <a:t> </a:t>
            </a:r>
            <a:r>
              <a:rPr lang="en-GB" sz="1050" dirty="0" err="1" smtClean="0"/>
              <a:t>ar</a:t>
            </a:r>
            <a:r>
              <a:rPr lang="en-GB" sz="1050" dirty="0" smtClean="0"/>
              <a:t> y </a:t>
            </a:r>
            <a:r>
              <a:rPr lang="en-GB" sz="1050" dirty="0" err="1" smtClean="0"/>
              <a:t>dydd</a:t>
            </a:r>
            <a:endParaRPr lang="en-GB" sz="1050" dirty="0" smtClean="0"/>
          </a:p>
          <a:p>
            <a:pPr algn="ctr"/>
            <a:r>
              <a:rPr lang="en-GB" sz="1050" dirty="0" smtClean="0"/>
              <a:t>However these are not a necessity to learning but are an everyday life skill for our pupils. As th</a:t>
            </a:r>
            <a:r>
              <a:rPr lang="en-GB" sz="1050" dirty="0"/>
              <a:t>e</a:t>
            </a:r>
            <a:r>
              <a:rPr lang="en-GB" sz="1050" dirty="0" smtClean="0"/>
              <a:t> </a:t>
            </a:r>
            <a:r>
              <a:rPr lang="en-GB" sz="1050" dirty="0" smtClean="0"/>
              <a:t>*PSE </a:t>
            </a:r>
            <a:r>
              <a:rPr lang="en-GB" sz="1050" dirty="0" smtClean="0"/>
              <a:t>framework is becoming more of an influence on the curriculum, then these </a:t>
            </a:r>
            <a:r>
              <a:rPr lang="en-GB" sz="1050" dirty="0" smtClean="0"/>
              <a:t>areas, </a:t>
            </a:r>
            <a:r>
              <a:rPr lang="en-GB" sz="1050" dirty="0" smtClean="0"/>
              <a:t>as mentioned </a:t>
            </a:r>
            <a:r>
              <a:rPr lang="en-GB" sz="1050" dirty="0" smtClean="0"/>
              <a:t>above,  </a:t>
            </a:r>
            <a:r>
              <a:rPr lang="en-GB" sz="1050" dirty="0" smtClean="0"/>
              <a:t>will </a:t>
            </a:r>
            <a:r>
              <a:rPr lang="en-GB" sz="1050" dirty="0" smtClean="0"/>
              <a:t> become </a:t>
            </a:r>
            <a:r>
              <a:rPr lang="en-GB" sz="1050" dirty="0" smtClean="0"/>
              <a:t> a </a:t>
            </a:r>
            <a:r>
              <a:rPr lang="en-GB" sz="1050" dirty="0" smtClean="0"/>
              <a:t>more </a:t>
            </a:r>
            <a:r>
              <a:rPr lang="en-GB" sz="1050" dirty="0" smtClean="0"/>
              <a:t>dominate fixture in our schools</a:t>
            </a:r>
            <a:r>
              <a:rPr lang="en-GB" sz="1050" dirty="0" smtClean="0"/>
              <a:t>..</a:t>
            </a:r>
            <a:endParaRPr lang="en-GB" sz="1050" dirty="0"/>
          </a:p>
        </p:txBody>
      </p:sp>
      <p:sp>
        <p:nvSpPr>
          <p:cNvPr id="13" name="Round Single Corner Rectangle 12"/>
          <p:cNvSpPr/>
          <p:nvPr/>
        </p:nvSpPr>
        <p:spPr>
          <a:xfrm>
            <a:off x="4572000" y="4523015"/>
            <a:ext cx="4572000" cy="2377980"/>
          </a:xfrm>
          <a:prstGeom prst="round1Rect">
            <a:avLst/>
          </a:prstGeom>
          <a:gradFill>
            <a:gsLst>
              <a:gs pos="0">
                <a:schemeClr val="accent1">
                  <a:tint val="66000"/>
                  <a:satMod val="160000"/>
                  <a:lumMod val="0"/>
                  <a:lumOff val="100000"/>
                </a:schemeClr>
              </a:gs>
              <a:gs pos="100000">
                <a:schemeClr val="accent1">
                  <a:tint val="44500"/>
                  <a:satMod val="160000"/>
                </a:schemeClr>
              </a:gs>
              <a:gs pos="100000">
                <a:schemeClr val="accent1">
                  <a:tint val="23500"/>
                  <a:satMod val="160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smtClean="0">
                <a:solidFill>
                  <a:schemeClr val="accent1">
                    <a:lumMod val="75000"/>
                  </a:schemeClr>
                </a:solidFill>
              </a:rPr>
              <a:t>Conclusion.</a:t>
            </a:r>
          </a:p>
          <a:p>
            <a:pPr algn="ctr"/>
            <a:r>
              <a:rPr lang="en-GB" sz="1000" dirty="0" smtClean="0">
                <a:solidFill>
                  <a:schemeClr val="accent1">
                    <a:lumMod val="75000"/>
                  </a:schemeClr>
                </a:solidFill>
              </a:rPr>
              <a:t>Reggio Emilia is an approach to learning where the lead comes from the children, a teaching which had started in Italy , is a driving force for children to understand their world, through their curiosity and knowledge . This is also a very functionalist way of learning , to generate an understanding of each other and learning in our ever increasing, diverse, cultural society. </a:t>
            </a:r>
            <a:r>
              <a:rPr lang="en-GB" sz="1000" dirty="0">
                <a:solidFill>
                  <a:schemeClr val="accent1">
                    <a:lumMod val="75000"/>
                  </a:schemeClr>
                </a:solidFill>
              </a:rPr>
              <a:t>S</a:t>
            </a:r>
            <a:r>
              <a:rPr lang="en-GB" sz="1000" dirty="0" smtClean="0">
                <a:solidFill>
                  <a:schemeClr val="accent1">
                    <a:lumMod val="75000"/>
                  </a:schemeClr>
                </a:solidFill>
              </a:rPr>
              <a:t>chools, as well as those outside the educational department, need to listen to each other more and show that having a healthy discussion, listening to each other and learning, society can become a better place and children will learn more when their understanding is better. This is how the whole school council can  prepare  one another for discussion, as well as  having their say on a subject that impacts them and acting upon the outcome.</a:t>
            </a:r>
          </a:p>
          <a:p>
            <a:pPr algn="ctr"/>
            <a:r>
              <a:rPr lang="en-GB" sz="1000" dirty="0" smtClean="0">
                <a:solidFill>
                  <a:schemeClr val="accent1">
                    <a:lumMod val="75000"/>
                  </a:schemeClr>
                </a:solidFill>
              </a:rPr>
              <a:t>Although the government does not keep a record on school councils, as according the *Guardian 2012, they are great for making improvements on your school as well as achieving the official PSE  curriculum through wellbeing of children.</a:t>
            </a:r>
            <a:endParaRPr lang="en-GB" sz="1000" dirty="0">
              <a:solidFill>
                <a:schemeClr val="accent1">
                  <a:lumMod val="75000"/>
                </a:schemeClr>
              </a:solidFill>
            </a:endParaRPr>
          </a:p>
        </p:txBody>
      </p:sp>
      <p:cxnSp>
        <p:nvCxnSpPr>
          <p:cNvPr id="3" name="Straight Arrow Connector 2"/>
          <p:cNvCxnSpPr>
            <a:stCxn id="5" idx="3"/>
          </p:cNvCxnSpPr>
          <p:nvPr/>
        </p:nvCxnSpPr>
        <p:spPr>
          <a:xfrm flipH="1">
            <a:off x="2627784" y="2115957"/>
            <a:ext cx="757712" cy="36507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9" name="Straight Arrow Connector 8"/>
          <p:cNvCxnSpPr/>
          <p:nvPr/>
        </p:nvCxnSpPr>
        <p:spPr>
          <a:xfrm>
            <a:off x="5865274" y="2154225"/>
            <a:ext cx="504056" cy="24529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6" name="Straight Arrow Connector 15"/>
          <p:cNvCxnSpPr/>
          <p:nvPr/>
        </p:nvCxnSpPr>
        <p:spPr>
          <a:xfrm>
            <a:off x="4989392" y="2376434"/>
            <a:ext cx="0" cy="33248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6199" y="12378"/>
            <a:ext cx="1943851" cy="1482770"/>
          </a:xfrm>
          <a:prstGeom prst="rect">
            <a:avLst/>
          </a:prstGeom>
          <a:noFill/>
          <a:ln w="349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7110089" y="1498182"/>
            <a:ext cx="1955426" cy="400110"/>
          </a:xfrm>
          <a:prstGeom prst="rect">
            <a:avLst/>
          </a:prstGeom>
          <a:noFill/>
        </p:spPr>
        <p:txBody>
          <a:bodyPr wrap="square" rtlCol="0">
            <a:spAutoFit/>
          </a:bodyPr>
          <a:lstStyle/>
          <a:p>
            <a:r>
              <a:rPr lang="en-GB" sz="1000" dirty="0" smtClean="0"/>
              <a:t>Part of a Whole School Council </a:t>
            </a:r>
            <a:r>
              <a:rPr lang="en-GB" sz="1000" dirty="0" smtClean="0"/>
              <a:t>display </a:t>
            </a:r>
            <a:r>
              <a:rPr lang="en-GB" sz="1000" dirty="0" smtClean="0"/>
              <a:t>in a primary </a:t>
            </a:r>
            <a:r>
              <a:rPr lang="en-GB" sz="1000" dirty="0" smtClean="0"/>
              <a:t>school,  2017</a:t>
            </a:r>
            <a:endParaRPr lang="en-GB" sz="1000" dirty="0"/>
          </a:p>
        </p:txBody>
      </p:sp>
    </p:spTree>
    <p:extLst>
      <p:ext uri="{BB962C8B-B14F-4D97-AF65-F5344CB8AC3E}">
        <p14:creationId xmlns:p14="http://schemas.microsoft.com/office/powerpoint/2010/main" val="2544559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3744416" cy="523220"/>
          </a:xfrm>
          <a:prstGeom prst="rect">
            <a:avLst/>
          </a:prstGeom>
        </p:spPr>
        <p:txBody>
          <a:bodyPr wrap="square">
            <a:spAutoFit/>
          </a:bodyPr>
          <a:lstStyle/>
          <a:p>
            <a:r>
              <a:rPr lang="en-GB" sz="2800" b="1" dirty="0">
                <a:ln w="12700">
                  <a:solidFill>
                    <a:schemeClr val="tx2">
                      <a:satMod val="155000"/>
                    </a:schemeClr>
                  </a:solidFill>
                  <a:prstDash val="solid"/>
                </a:ln>
                <a:solidFill>
                  <a:schemeClr val="accent1">
                    <a:lumMod val="20000"/>
                    <a:lumOff val="80000"/>
                  </a:schemeClr>
                </a:solidFill>
                <a:effectLst>
                  <a:outerShdw blurRad="41275" dist="20320" dir="1800000" algn="tl" rotWithShape="0">
                    <a:srgbClr val="000000">
                      <a:alpha val="40000"/>
                    </a:srgbClr>
                  </a:outerShdw>
                </a:effectLst>
                <a:latin typeface="AR JULIAN" panose="02000000000000000000" pitchFamily="2" charset="0"/>
              </a:rPr>
              <a:t>Reference</a:t>
            </a:r>
            <a:endParaRPr lang="en-GB" sz="2800" dirty="0"/>
          </a:p>
        </p:txBody>
      </p:sp>
      <p:sp>
        <p:nvSpPr>
          <p:cNvPr id="3" name="Rectangle 2"/>
          <p:cNvSpPr/>
          <p:nvPr/>
        </p:nvSpPr>
        <p:spPr>
          <a:xfrm>
            <a:off x="179512" y="523221"/>
            <a:ext cx="8928992" cy="7017306"/>
          </a:xfrm>
          <a:prstGeom prst="rect">
            <a:avLst/>
          </a:prstGeom>
        </p:spPr>
        <p:txBody>
          <a:bodyPr wrap="square">
            <a:spAutoFit/>
          </a:bodyPr>
          <a:lstStyle/>
          <a:p>
            <a:pPr>
              <a:lnSpc>
                <a:spcPct val="150000"/>
              </a:lnSpc>
            </a:pPr>
            <a:r>
              <a:rPr lang="en-GB" sz="1000" dirty="0"/>
              <a:t>*Brunner  J.S.  1915 – 2016 </a:t>
            </a:r>
            <a:r>
              <a:rPr lang="en-GB" sz="1000" dirty="0">
                <a:hlinkClick r:id="rId2"/>
              </a:rPr>
              <a:t>http://harvardpress.typepad.com/hup_publicity/2013/03/the-process-of-education-jerome-bruner-1960.html</a:t>
            </a:r>
            <a:r>
              <a:rPr lang="en-GB" sz="1000" dirty="0"/>
              <a:t> Last viewed 5th January </a:t>
            </a:r>
            <a:r>
              <a:rPr lang="en-GB" sz="1000" dirty="0" smtClean="0"/>
              <a:t>2018</a:t>
            </a:r>
          </a:p>
          <a:p>
            <a:pPr>
              <a:lnSpc>
                <a:spcPct val="150000"/>
              </a:lnSpc>
            </a:pPr>
            <a:endParaRPr lang="en-GB" sz="1000" dirty="0"/>
          </a:p>
          <a:p>
            <a:pPr>
              <a:lnSpc>
                <a:spcPct val="150000"/>
              </a:lnSpc>
            </a:pPr>
            <a:r>
              <a:rPr lang="en-GB" sz="1000" dirty="0" smtClean="0"/>
              <a:t>Donaldson,  G. (2015)  </a:t>
            </a:r>
            <a:r>
              <a:rPr lang="en-GB" sz="1000" i="1" dirty="0" smtClean="0"/>
              <a:t>Successful Futures. Independent Review of Curriculum and Assessment arrangements in Wales. </a:t>
            </a:r>
            <a:r>
              <a:rPr lang="en-GB" sz="1000" dirty="0" smtClean="0"/>
              <a:t>OGL</a:t>
            </a:r>
            <a:endParaRPr lang="en-GB" sz="1000" i="1" dirty="0"/>
          </a:p>
          <a:p>
            <a:pPr>
              <a:lnSpc>
                <a:spcPct val="150000"/>
              </a:lnSpc>
            </a:pPr>
            <a:endParaRPr lang="en-GB" sz="1000" dirty="0"/>
          </a:p>
          <a:p>
            <a:pPr>
              <a:lnSpc>
                <a:spcPct val="150000"/>
              </a:lnSpc>
            </a:pPr>
            <a:r>
              <a:rPr lang="en-GB" sz="1000" dirty="0" smtClean="0"/>
              <a:t>*</a:t>
            </a:r>
            <a:r>
              <a:rPr lang="en-GB" sz="1000" dirty="0"/>
              <a:t>Estyn Report 2015 – 2016 </a:t>
            </a:r>
            <a:r>
              <a:rPr lang="en-GB" sz="1000" dirty="0">
                <a:hlinkClick r:id="rId3"/>
              </a:rPr>
              <a:t>https://www.estyn.gov.wales/sites/default/files/documents/ESTYN_Annual%20Report%202015_2016_English.pdf</a:t>
            </a:r>
            <a:r>
              <a:rPr lang="en-GB" sz="1000" dirty="0"/>
              <a:t> </a:t>
            </a:r>
          </a:p>
          <a:p>
            <a:pPr>
              <a:lnSpc>
                <a:spcPct val="150000"/>
              </a:lnSpc>
            </a:pPr>
            <a:r>
              <a:rPr lang="en-GB" sz="1000" dirty="0"/>
              <a:t>Last viewed 4</a:t>
            </a:r>
            <a:r>
              <a:rPr lang="en-GB" sz="1000" baseline="30000" dirty="0"/>
              <a:t>th</a:t>
            </a:r>
            <a:r>
              <a:rPr lang="en-GB" sz="1000" dirty="0"/>
              <a:t> January </a:t>
            </a:r>
            <a:r>
              <a:rPr lang="en-GB" sz="1000" dirty="0" smtClean="0"/>
              <a:t>2018</a:t>
            </a:r>
          </a:p>
          <a:p>
            <a:pPr>
              <a:lnSpc>
                <a:spcPct val="150000"/>
              </a:lnSpc>
            </a:pPr>
            <a:endParaRPr lang="en-GB" sz="1000" dirty="0"/>
          </a:p>
          <a:p>
            <a:pPr>
              <a:lnSpc>
                <a:spcPct val="150000"/>
              </a:lnSpc>
            </a:pPr>
            <a:r>
              <a:rPr lang="en-GB" sz="1000" dirty="0" smtClean="0"/>
              <a:t>Functional </a:t>
            </a:r>
            <a:r>
              <a:rPr lang="en-GB" sz="1000" dirty="0"/>
              <a:t>view  2013 </a:t>
            </a:r>
            <a:r>
              <a:rPr lang="en-GB" sz="1000" dirty="0">
                <a:hlinkClick r:id="rId4"/>
              </a:rPr>
              <a:t>https://getrevising.co.uk/grids/comparison_of_marxism_and_functionalism</a:t>
            </a:r>
            <a:r>
              <a:rPr lang="en-GB" sz="1000" dirty="0"/>
              <a:t> Last viewed 5th January </a:t>
            </a:r>
            <a:r>
              <a:rPr lang="en-GB" sz="1000" dirty="0" smtClean="0"/>
              <a:t>2018</a:t>
            </a:r>
          </a:p>
          <a:p>
            <a:pPr>
              <a:lnSpc>
                <a:spcPct val="150000"/>
              </a:lnSpc>
            </a:pPr>
            <a:endParaRPr lang="en-GB" sz="1000" dirty="0"/>
          </a:p>
          <a:p>
            <a:pPr>
              <a:lnSpc>
                <a:spcPct val="150000"/>
              </a:lnSpc>
            </a:pPr>
            <a:r>
              <a:rPr lang="en-GB" sz="1000" dirty="0"/>
              <a:t>*Human Rights Act 1998 </a:t>
            </a:r>
            <a:r>
              <a:rPr lang="en-GB" sz="1000" dirty="0">
                <a:hlinkClick r:id="rId5"/>
              </a:rPr>
              <a:t>http://www.eis.org.uk/public.asp?id=674</a:t>
            </a:r>
            <a:r>
              <a:rPr lang="en-GB" sz="1000" dirty="0"/>
              <a:t> </a:t>
            </a:r>
          </a:p>
          <a:p>
            <a:pPr>
              <a:lnSpc>
                <a:spcPct val="150000"/>
              </a:lnSpc>
            </a:pPr>
            <a:r>
              <a:rPr lang="en-GB" sz="1000" dirty="0"/>
              <a:t>Last viewed 4</a:t>
            </a:r>
            <a:r>
              <a:rPr lang="en-GB" sz="1000" baseline="30000" dirty="0"/>
              <a:t>th</a:t>
            </a:r>
            <a:r>
              <a:rPr lang="en-GB" sz="1000" dirty="0"/>
              <a:t> January 2018</a:t>
            </a:r>
          </a:p>
          <a:p>
            <a:pPr>
              <a:lnSpc>
                <a:spcPct val="150000"/>
              </a:lnSpc>
            </a:pPr>
            <a:endParaRPr lang="en-GB" sz="1000" dirty="0"/>
          </a:p>
          <a:p>
            <a:pPr>
              <a:lnSpc>
                <a:spcPct val="150000"/>
              </a:lnSpc>
            </a:pPr>
            <a:r>
              <a:rPr lang="en-GB" sz="1000" dirty="0"/>
              <a:t>*PSE framework </a:t>
            </a:r>
            <a:r>
              <a:rPr lang="en-GB" sz="1000" dirty="0">
                <a:hlinkClick r:id="rId6"/>
              </a:rPr>
              <a:t>http://learning.gov.wales/docs/learningwales/publications/130425-personal-and-social-education-framework-en.pdf</a:t>
            </a:r>
            <a:r>
              <a:rPr lang="en-GB" sz="1000" dirty="0"/>
              <a:t> Last viewed 4th January 2018</a:t>
            </a:r>
          </a:p>
          <a:p>
            <a:pPr>
              <a:lnSpc>
                <a:spcPct val="150000"/>
              </a:lnSpc>
            </a:pPr>
            <a:endParaRPr lang="en-GB" sz="1000" dirty="0" smtClean="0"/>
          </a:p>
          <a:p>
            <a:pPr>
              <a:lnSpc>
                <a:spcPct val="150000"/>
              </a:lnSpc>
            </a:pPr>
            <a:r>
              <a:rPr lang="en-GB" sz="1000" dirty="0"/>
              <a:t>* The </a:t>
            </a:r>
            <a:r>
              <a:rPr lang="en-GB" sz="1000" dirty="0" smtClean="0"/>
              <a:t>Guardian </a:t>
            </a:r>
            <a:r>
              <a:rPr lang="en-GB" sz="1000" dirty="0"/>
              <a:t>2012 </a:t>
            </a:r>
            <a:r>
              <a:rPr lang="en-GB" sz="1000" dirty="0">
                <a:hlinkClick r:id="rId7"/>
              </a:rPr>
              <a:t>https://www.theguardian.com/education/2012/mar/12/school-councils-number-lip-service</a:t>
            </a:r>
            <a:r>
              <a:rPr lang="en-GB" sz="1000" dirty="0"/>
              <a:t> Last viewed 5th January 2018</a:t>
            </a:r>
          </a:p>
          <a:p>
            <a:pPr>
              <a:lnSpc>
                <a:spcPct val="150000"/>
              </a:lnSpc>
            </a:pPr>
            <a:endParaRPr lang="en-GB" sz="1000" dirty="0" smtClean="0"/>
          </a:p>
          <a:p>
            <a:pPr>
              <a:lnSpc>
                <a:spcPct val="150000"/>
              </a:lnSpc>
            </a:pPr>
            <a:r>
              <a:rPr lang="en-GB" sz="1000" dirty="0" smtClean="0"/>
              <a:t>*</a:t>
            </a:r>
            <a:r>
              <a:rPr lang="en-GB" sz="1000" dirty="0"/>
              <a:t>Right Respecting Schools Award. </a:t>
            </a:r>
            <a:r>
              <a:rPr lang="en-GB" sz="1000" dirty="0">
                <a:hlinkClick r:id="rId8"/>
              </a:rPr>
              <a:t>https://www.unicef.org.uk/rights-respecting-schools/</a:t>
            </a:r>
            <a:r>
              <a:rPr lang="en-GB" sz="1000" dirty="0"/>
              <a:t> Last viewed 28</a:t>
            </a:r>
            <a:r>
              <a:rPr lang="en-GB" sz="1000" baseline="30000" dirty="0"/>
              <a:t>th</a:t>
            </a:r>
            <a:r>
              <a:rPr lang="en-GB" sz="1000" dirty="0"/>
              <a:t> December 2017 </a:t>
            </a:r>
          </a:p>
          <a:p>
            <a:pPr>
              <a:lnSpc>
                <a:spcPct val="150000"/>
              </a:lnSpc>
            </a:pPr>
            <a:endParaRPr lang="en-GB" sz="1000" dirty="0" smtClean="0"/>
          </a:p>
          <a:p>
            <a:pPr>
              <a:lnSpc>
                <a:spcPct val="150000"/>
              </a:lnSpc>
            </a:pPr>
            <a:r>
              <a:rPr lang="en-GB" sz="1000" dirty="0" smtClean="0"/>
              <a:t>*</a:t>
            </a:r>
            <a:r>
              <a:rPr lang="en-GB" sz="1000" dirty="0"/>
              <a:t>School rules from Government.uk. </a:t>
            </a:r>
            <a:r>
              <a:rPr lang="en-GB" sz="1000" dirty="0">
                <a:hlinkClick r:id="rId9"/>
              </a:rPr>
              <a:t>https://www.gov.uk/school-discipline-exclusions</a:t>
            </a:r>
            <a:r>
              <a:rPr lang="en-GB" sz="1000" dirty="0"/>
              <a:t> Last viewed 1st January 2018 </a:t>
            </a:r>
          </a:p>
          <a:p>
            <a:pPr>
              <a:lnSpc>
                <a:spcPct val="150000"/>
              </a:lnSpc>
            </a:pPr>
            <a:endParaRPr lang="en-GB" sz="1000" dirty="0" smtClean="0"/>
          </a:p>
          <a:p>
            <a:pPr>
              <a:lnSpc>
                <a:spcPct val="150000"/>
              </a:lnSpc>
            </a:pPr>
            <a:r>
              <a:rPr lang="en-GB" sz="1000" dirty="0" smtClean="0"/>
              <a:t>*</a:t>
            </a:r>
            <a:r>
              <a:rPr lang="en-GB" sz="1000" dirty="0"/>
              <a:t>Skinner, B.F.  1904 – 1990 </a:t>
            </a:r>
            <a:r>
              <a:rPr lang="en-GB" sz="1000" dirty="0">
                <a:hlinkClick r:id="rId10"/>
              </a:rPr>
              <a:t>https://probaway.wordpress.com/2013/08/18/philosophers-squared-b-f-skinner/</a:t>
            </a:r>
            <a:r>
              <a:rPr lang="en-GB" sz="1000" dirty="0"/>
              <a:t> Last viewed 5</a:t>
            </a:r>
            <a:r>
              <a:rPr lang="en-GB" sz="1000" baseline="30000" dirty="0"/>
              <a:t>th</a:t>
            </a:r>
            <a:r>
              <a:rPr lang="en-GB" sz="1000" dirty="0"/>
              <a:t> January 2018</a:t>
            </a:r>
          </a:p>
          <a:p>
            <a:pPr>
              <a:lnSpc>
                <a:spcPct val="150000"/>
              </a:lnSpc>
            </a:pPr>
            <a:endParaRPr lang="en-GB" sz="1000" dirty="0"/>
          </a:p>
          <a:p>
            <a:pPr>
              <a:lnSpc>
                <a:spcPct val="150000"/>
              </a:lnSpc>
            </a:pPr>
            <a:r>
              <a:rPr lang="en-GB" sz="1000" dirty="0" smtClean="0"/>
              <a:t>*</a:t>
            </a:r>
            <a:r>
              <a:rPr lang="en-GB" sz="1000" dirty="0"/>
              <a:t>United Nations  Convention on the Rights of a Child. </a:t>
            </a:r>
            <a:r>
              <a:rPr lang="en-GB" sz="1000" dirty="0">
                <a:hlinkClick r:id="rId11"/>
              </a:rPr>
              <a:t>https://www.unicef.org.uk/what-we-do/un-convention-child-rights/</a:t>
            </a:r>
            <a:r>
              <a:rPr lang="en-GB" sz="1000" dirty="0"/>
              <a:t> Last viewed 28</a:t>
            </a:r>
            <a:r>
              <a:rPr lang="en-GB" sz="1000" baseline="30000" dirty="0"/>
              <a:t>th</a:t>
            </a:r>
            <a:r>
              <a:rPr lang="en-GB" sz="1000" dirty="0"/>
              <a:t> December 2017</a:t>
            </a:r>
          </a:p>
          <a:p>
            <a:pPr>
              <a:lnSpc>
                <a:spcPct val="150000"/>
              </a:lnSpc>
            </a:pPr>
            <a:endParaRPr lang="en-GB" sz="1000" dirty="0"/>
          </a:p>
          <a:p>
            <a:pPr>
              <a:lnSpc>
                <a:spcPct val="150000"/>
              </a:lnSpc>
            </a:pPr>
            <a:r>
              <a:rPr lang="en-GB" sz="1000" dirty="0"/>
              <a:t>*</a:t>
            </a:r>
            <a:r>
              <a:rPr lang="en-GB" sz="1000" dirty="0" smtClean="0"/>
              <a:t>Walton, A and Goddard, G. (2009). </a:t>
            </a:r>
            <a:r>
              <a:rPr lang="en-GB" sz="1000" i="1" dirty="0" smtClean="0"/>
              <a:t>Supporting every child: </a:t>
            </a:r>
            <a:r>
              <a:rPr lang="en-GB" sz="1000" dirty="0" smtClean="0"/>
              <a:t>Learning Matters.</a:t>
            </a:r>
          </a:p>
          <a:p>
            <a:pPr>
              <a:lnSpc>
                <a:spcPct val="150000"/>
              </a:lnSpc>
            </a:pPr>
            <a:endParaRPr lang="en-GB" sz="1000" dirty="0"/>
          </a:p>
          <a:p>
            <a:pPr>
              <a:lnSpc>
                <a:spcPct val="150000"/>
              </a:lnSpc>
            </a:pPr>
            <a:endParaRPr lang="en-GB" sz="1000" dirty="0"/>
          </a:p>
          <a:p>
            <a:pPr>
              <a:lnSpc>
                <a:spcPct val="150000"/>
              </a:lnSpc>
            </a:pPr>
            <a:endParaRPr lang="en-GB" sz="1000" dirty="0"/>
          </a:p>
          <a:p>
            <a:pPr>
              <a:lnSpc>
                <a:spcPct val="150000"/>
              </a:lnSpc>
            </a:pPr>
            <a:endParaRPr lang="en-GB" sz="1000" dirty="0"/>
          </a:p>
          <a:p>
            <a:pPr marL="171450" indent="-171450">
              <a:lnSpc>
                <a:spcPct val="150000"/>
              </a:lnSpc>
              <a:buFont typeface="Arial" charset="0"/>
              <a:buChar char="•"/>
            </a:pPr>
            <a:endParaRPr lang="en-GB" sz="1000" dirty="0"/>
          </a:p>
        </p:txBody>
      </p:sp>
    </p:spTree>
    <p:extLst>
      <p:ext uri="{BB962C8B-B14F-4D97-AF65-F5344CB8AC3E}">
        <p14:creationId xmlns:p14="http://schemas.microsoft.com/office/powerpoint/2010/main" val="72055299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574</TotalTime>
  <Words>964</Words>
  <Application>Microsoft Office PowerPoint</Application>
  <PresentationFormat>On-screen Show (4:3)</PresentationFormat>
  <Paragraphs>59</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Miss John</dc:creator>
  <cp:lastModifiedBy>Miss John</cp:lastModifiedBy>
  <cp:revision>25</cp:revision>
  <dcterms:created xsi:type="dcterms:W3CDTF">2018-01-04T13:19:10Z</dcterms:created>
  <dcterms:modified xsi:type="dcterms:W3CDTF">2018-01-07T10:58:00Z</dcterms:modified>
</cp:coreProperties>
</file>