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55"/>
  </p:notesMasterIdLst>
  <p:sldIdLst>
    <p:sldId id="266" r:id="rId26"/>
    <p:sldId id="271" r:id="rId27"/>
    <p:sldId id="272" r:id="rId28"/>
    <p:sldId id="274" r:id="rId29"/>
    <p:sldId id="273" r:id="rId30"/>
    <p:sldId id="275" r:id="rId31"/>
    <p:sldId id="276" r:id="rId32"/>
    <p:sldId id="277" r:id="rId33"/>
    <p:sldId id="279" r:id="rId34"/>
    <p:sldId id="281" r:id="rId35"/>
    <p:sldId id="282" r:id="rId36"/>
    <p:sldId id="283" r:id="rId37"/>
    <p:sldId id="284" r:id="rId38"/>
    <p:sldId id="285" r:id="rId39"/>
    <p:sldId id="286" r:id="rId40"/>
    <p:sldId id="287" r:id="rId41"/>
    <p:sldId id="288" r:id="rId42"/>
    <p:sldId id="289" r:id="rId43"/>
    <p:sldId id="290" r:id="rId44"/>
    <p:sldId id="291" r:id="rId45"/>
    <p:sldId id="292" r:id="rId46"/>
    <p:sldId id="293" r:id="rId47"/>
    <p:sldId id="294" r:id="rId48"/>
    <p:sldId id="295" r:id="rId49"/>
    <p:sldId id="296" r:id="rId50"/>
    <p:sldId id="297" r:id="rId51"/>
    <p:sldId id="298" r:id="rId52"/>
    <p:sldId id="299" r:id="rId53"/>
    <p:sldId id="300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3245" autoAdjust="0"/>
  </p:normalViewPr>
  <p:slideViewPr>
    <p:cSldViewPr snapToGrid="0">
      <p:cViewPr varScale="1">
        <p:scale>
          <a:sx n="81" d="100"/>
          <a:sy n="81" d="100"/>
        </p:scale>
        <p:origin x="17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slide" Target="slides/slide25.xml"/><Relationship Id="rId55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1602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0210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192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8873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0616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759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4368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1343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8318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0703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0791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9474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081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182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8400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9085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4908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80108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46490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8579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75542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1776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98500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84093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13391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328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Whirlwind</a:t>
            </a:r>
          </a:p>
          <a:p>
            <a:r>
              <a:rPr lang="en-US" sz="8000" b="1" dirty="0"/>
              <a:t>Recap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 lnSpcReduction="10000"/>
          </a:bodyPr>
          <a:lstStyle/>
          <a:p>
            <a:r>
              <a:rPr lang="en-US" sz="3200" b="1" dirty="0"/>
              <a:t>Whirlwind Recap</a:t>
            </a:r>
          </a:p>
          <a:p>
            <a:pPr marL="685800" lvl="2" indent="0">
              <a:buNone/>
            </a:pPr>
            <a:endParaRPr lang="en-US" sz="2200" b="1" dirty="0"/>
          </a:p>
          <a:p>
            <a:r>
              <a:rPr lang="en-US" sz="3200" b="1" dirty="0"/>
              <a:t>Experimental Design</a:t>
            </a:r>
          </a:p>
          <a:p>
            <a:pPr marL="685800" lvl="2" indent="0">
              <a:buNone/>
            </a:pPr>
            <a:endParaRPr lang="en-US" sz="2200" b="1" dirty="0"/>
          </a:p>
          <a:p>
            <a:r>
              <a:rPr lang="en-US" sz="3200" b="1" dirty="0"/>
              <a:t>Linear Regression Exercise</a:t>
            </a:r>
          </a:p>
          <a:p>
            <a:pPr marL="685800" lvl="2" indent="0">
              <a:buNone/>
            </a:pPr>
            <a:endParaRPr lang="en-US" sz="2200" b="1" dirty="0"/>
          </a:p>
          <a:p>
            <a:r>
              <a:rPr lang="en-US" sz="3200" b="1" dirty="0"/>
              <a:t>Inferential Exercise </a:t>
            </a:r>
          </a:p>
          <a:p>
            <a:pPr marL="685800" lvl="2" indent="0">
              <a:buNone/>
            </a:pPr>
            <a:endParaRPr lang="en-US" sz="2200" b="1" dirty="0"/>
          </a:p>
          <a:p>
            <a:r>
              <a:rPr lang="en-GB" sz="3200" b="1" dirty="0"/>
              <a:t>Assignment Q&amp;A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0817A-7DF7-05AD-F14C-08F680B751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000" dirty="0"/>
              <a:t>Week 7 – Basic </a:t>
            </a:r>
            <a:r>
              <a:rPr lang="en-US" sz="4000" dirty="0" err="1"/>
              <a:t>Maths</a:t>
            </a:r>
            <a:endParaRPr lang="en-US" sz="4000" dirty="0"/>
          </a:p>
          <a:p>
            <a:pPr lvl="2"/>
            <a:r>
              <a:rPr lang="en-US" sz="3200" dirty="0"/>
              <a:t>Positive and Negative numbers</a:t>
            </a:r>
          </a:p>
          <a:p>
            <a:pPr lvl="2"/>
            <a:r>
              <a:rPr lang="en-US" sz="3200" dirty="0"/>
              <a:t>Fractions</a:t>
            </a:r>
          </a:p>
          <a:p>
            <a:pPr lvl="2"/>
            <a:r>
              <a:rPr lang="en-US" sz="3200" dirty="0"/>
              <a:t>Decimals</a:t>
            </a:r>
          </a:p>
          <a:p>
            <a:pPr lvl="2"/>
            <a:r>
              <a:rPr lang="en-US" sz="3200" dirty="0"/>
              <a:t>BIDMAS (Order of Computation)</a:t>
            </a:r>
          </a:p>
          <a:p>
            <a:pPr lvl="2"/>
            <a:r>
              <a:rPr lang="en-US" sz="3200" dirty="0"/>
              <a:t>Exponents and Roots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258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6E49E-C9EA-137A-025B-ECD91D6C39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2540"/>
            <a:ext cx="11481847" cy="4275117"/>
          </a:xfrm>
        </p:spPr>
        <p:txBody>
          <a:bodyPr>
            <a:normAutofit fontScale="92500" lnSpcReduction="10000"/>
          </a:bodyPr>
          <a:lstStyle/>
          <a:p>
            <a:r>
              <a:rPr lang="en-US" sz="4000" dirty="0"/>
              <a:t>Week 8 – Statistics</a:t>
            </a:r>
          </a:p>
          <a:p>
            <a:r>
              <a:rPr lang="en-US" sz="4000" dirty="0"/>
              <a:t>Frequency Distributions</a:t>
            </a:r>
          </a:p>
          <a:p>
            <a:pPr lvl="2"/>
            <a:r>
              <a:rPr lang="en-US" sz="3200" dirty="0"/>
              <a:t>Min, Max and Range</a:t>
            </a:r>
          </a:p>
          <a:p>
            <a:pPr lvl="2"/>
            <a:r>
              <a:rPr lang="en-US" sz="3200" dirty="0"/>
              <a:t>Tallying</a:t>
            </a:r>
          </a:p>
          <a:p>
            <a:pPr lvl="2"/>
            <a:r>
              <a:rPr lang="en-US" sz="3200" dirty="0"/>
              <a:t>Grouped Frequency Distributions</a:t>
            </a:r>
          </a:p>
          <a:p>
            <a:pPr lvl="2"/>
            <a:r>
              <a:rPr lang="en-US" sz="3200" dirty="0"/>
              <a:t>Frequency Polygon</a:t>
            </a:r>
          </a:p>
          <a:p>
            <a:pPr lvl="4"/>
            <a:r>
              <a:rPr lang="en-US" sz="3000" dirty="0"/>
              <a:t>Normal Curve</a:t>
            </a:r>
          </a:p>
          <a:p>
            <a:pPr lvl="4"/>
            <a:r>
              <a:rPr lang="en-US" sz="3000" dirty="0"/>
              <a:t>Skewed Distribution</a:t>
            </a:r>
          </a:p>
          <a:p>
            <a:pPr lvl="2"/>
            <a:r>
              <a:rPr lang="en-US" sz="3200" dirty="0"/>
              <a:t>Cumulative Frequency Curve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483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EB161F-F955-98CB-4EBA-BF3C17181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01288"/>
            <a:ext cx="11481847" cy="4358244"/>
          </a:xfrm>
        </p:spPr>
        <p:txBody>
          <a:bodyPr>
            <a:normAutofit fontScale="85000" lnSpcReduction="20000"/>
          </a:bodyPr>
          <a:lstStyle/>
          <a:p>
            <a:r>
              <a:rPr lang="en-US" sz="4000" dirty="0"/>
              <a:t>Week 8 – Statistics</a:t>
            </a:r>
          </a:p>
          <a:p>
            <a:r>
              <a:rPr lang="en-US" sz="4000" dirty="0"/>
              <a:t>Frequency Distributions</a:t>
            </a:r>
          </a:p>
          <a:p>
            <a:pPr lvl="2"/>
            <a:r>
              <a:rPr lang="en-US" sz="3200" dirty="0"/>
              <a:t>Univariate Vs Multivariate</a:t>
            </a:r>
          </a:p>
          <a:p>
            <a:pPr lvl="2"/>
            <a:r>
              <a:rPr lang="en-US" sz="3200" dirty="0"/>
              <a:t>Descriptive and Inferential Stats</a:t>
            </a:r>
          </a:p>
          <a:p>
            <a:pPr lvl="2"/>
            <a:r>
              <a:rPr lang="en-US" sz="3200" dirty="0"/>
              <a:t>Variables</a:t>
            </a:r>
          </a:p>
          <a:p>
            <a:pPr lvl="5"/>
            <a:r>
              <a:rPr lang="en-US" sz="2750" dirty="0"/>
              <a:t>Discrete and Continuous Variables</a:t>
            </a:r>
          </a:p>
          <a:p>
            <a:pPr lvl="5"/>
            <a:r>
              <a:rPr lang="en-US" sz="2750" dirty="0"/>
              <a:t>Independent and Dependent Variables</a:t>
            </a:r>
          </a:p>
          <a:p>
            <a:pPr lvl="2"/>
            <a:r>
              <a:rPr lang="en-US" sz="3200" dirty="0"/>
              <a:t>Scales of Measurement</a:t>
            </a:r>
          </a:p>
          <a:p>
            <a:pPr lvl="5"/>
            <a:r>
              <a:rPr lang="en-US" sz="2750" dirty="0"/>
              <a:t>Nominal – </a:t>
            </a:r>
            <a:r>
              <a:rPr lang="en-US" sz="2750" dirty="0" err="1"/>
              <a:t>Categorised</a:t>
            </a:r>
            <a:endParaRPr lang="en-US" sz="2750" dirty="0"/>
          </a:p>
          <a:p>
            <a:pPr lvl="5"/>
            <a:r>
              <a:rPr lang="en-US" sz="2750" dirty="0"/>
              <a:t>Ordinal – Ranking</a:t>
            </a:r>
          </a:p>
          <a:p>
            <a:pPr lvl="5"/>
            <a:r>
              <a:rPr lang="en-US" sz="2750" dirty="0"/>
              <a:t>Ratio – Measured from Zero</a:t>
            </a:r>
          </a:p>
          <a:p>
            <a:pPr lvl="5"/>
            <a:r>
              <a:rPr lang="en-US" sz="2750" dirty="0"/>
              <a:t>Interval – Relative merit on equal units of Measurement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3057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7857F-20FB-07B7-F3FF-0AD43F9F0C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000" dirty="0"/>
              <a:t>Week 9 – Descriptive Statistics</a:t>
            </a:r>
          </a:p>
          <a:p>
            <a:r>
              <a:rPr lang="en-US" sz="4000" dirty="0"/>
              <a:t>Frequency Distributions</a:t>
            </a:r>
          </a:p>
          <a:p>
            <a:pPr lvl="2"/>
            <a:r>
              <a:rPr lang="en-US" sz="2800" dirty="0"/>
              <a:t>Measures of Central Tendency</a:t>
            </a:r>
          </a:p>
          <a:p>
            <a:pPr lvl="3"/>
            <a:r>
              <a:rPr lang="en-US" sz="2800" dirty="0"/>
              <a:t>Mean</a:t>
            </a:r>
          </a:p>
          <a:p>
            <a:pPr lvl="3"/>
            <a:r>
              <a:rPr lang="en-US" sz="2800" dirty="0"/>
              <a:t>Median – Middle Value</a:t>
            </a:r>
          </a:p>
          <a:p>
            <a:pPr lvl="3"/>
            <a:r>
              <a:rPr lang="en-US" sz="2800" dirty="0"/>
              <a:t>Mode – Most Frequently Occurring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92D072-082F-E82E-0A0F-EBB21B044D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5286" y="3539369"/>
            <a:ext cx="1562318" cy="5156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0D2801-9340-87FB-BF98-D67EF3E097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0145" y="2229262"/>
            <a:ext cx="4851855" cy="2620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480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4C434BB-8A9B-90E0-EA9F-BA4B70355A7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US" sz="4000" dirty="0"/>
                  <a:t>Week 9 – Descriptive Statistics</a:t>
                </a:r>
              </a:p>
              <a:p>
                <a:r>
                  <a:rPr lang="en-US" sz="4000" dirty="0"/>
                  <a:t>Frequency Distributions</a:t>
                </a:r>
              </a:p>
              <a:p>
                <a:pPr lvl="2"/>
                <a:r>
                  <a:rPr lang="en-US" sz="3200" dirty="0"/>
                  <a:t>Measures of Variability</a:t>
                </a:r>
                <a:endParaRPr lang="en-US" sz="3000" dirty="0"/>
              </a:p>
              <a:p>
                <a:pPr lvl="4"/>
                <a:r>
                  <a:rPr lang="en-US" sz="3000" dirty="0"/>
                  <a:t>Range:                                    MAX – MIN</a:t>
                </a:r>
              </a:p>
              <a:p>
                <a:pPr lvl="4"/>
                <a:r>
                  <a:rPr lang="en-US" sz="3000" dirty="0"/>
                  <a:t>Deviation                               </a:t>
                </a:r>
              </a:p>
              <a:p>
                <a:pPr lvl="4"/>
                <a:r>
                  <a:rPr lang="en-US" sz="3000" dirty="0"/>
                  <a:t>Variance (SD</a:t>
                </a:r>
                <a:r>
                  <a:rPr lang="en-US" sz="3000" baseline="30000" dirty="0"/>
                  <a:t>2</a:t>
                </a:r>
                <a:r>
                  <a:rPr lang="en-US" sz="3000" dirty="0"/>
                  <a:t>)</a:t>
                </a:r>
              </a:p>
              <a:p>
                <a:pPr lvl="4"/>
                <a:r>
                  <a:rPr lang="en-US" sz="3000" dirty="0"/>
                  <a:t>Standard Deviation (SD)	   SD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US" sz="300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US" sz="3000" b="0" i="1" smtClean="0">
                            <a:latin typeface="Cambria Math" panose="02040503050406030204" pitchFamily="18" charset="0"/>
                          </a:rPr>
                          <m:t>𝑆𝐷</m:t>
                        </m:r>
                        <m:r>
                          <a:rPr lang="en-US" sz="3000" b="0" i="1" baseline="30000" smtClean="0">
                            <a:latin typeface="Cambria Math" panose="02040503050406030204" pitchFamily="18" charset="0"/>
                          </a:rPr>
                          <m:t>2</m:t>
                        </m:r>
                      </m:e>
                    </m:rad>
                  </m:oMath>
                </a14:m>
                <a:endParaRPr lang="en-GB" sz="3600" b="0" i="0" dirty="0">
                  <a:solidFill>
                    <a:srgbClr val="E8EAED"/>
                  </a:solidFill>
                  <a:effectLst/>
                  <a:latin typeface="arial" panose="020B0604020202020204" pitchFamily="34" charset="0"/>
                </a:endParaRP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4C434BB-8A9B-90E0-EA9F-BA4B70355A7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699" t="-6133" b="-5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787BF1DB-F5ED-5576-0EDC-DDBA36DFE1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0943" y="3884767"/>
            <a:ext cx="809738" cy="3429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2C4DF4-4243-530A-8EB6-2303797D58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0937" y="4227715"/>
            <a:ext cx="1653790" cy="515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748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1D4AC-ED26-75D8-955F-52DCC6C94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0665"/>
            <a:ext cx="11481847" cy="4227616"/>
          </a:xfrm>
        </p:spPr>
        <p:txBody>
          <a:bodyPr>
            <a:normAutofit/>
          </a:bodyPr>
          <a:lstStyle/>
          <a:p>
            <a:r>
              <a:rPr lang="en-US" sz="4000" dirty="0"/>
              <a:t>Week 9 – Descriptive Statistics</a:t>
            </a:r>
          </a:p>
          <a:p>
            <a:r>
              <a:rPr lang="en-US" sz="4000" dirty="0"/>
              <a:t>Correlation Coefficients</a:t>
            </a:r>
          </a:p>
          <a:p>
            <a:pPr lvl="2"/>
            <a:r>
              <a:rPr lang="en-US" sz="2800" dirty="0"/>
              <a:t>Pearson Correlation Coefficient</a:t>
            </a:r>
          </a:p>
          <a:p>
            <a:pPr marL="685800" lvl="2" indent="0">
              <a:buNone/>
            </a:pPr>
            <a:endParaRPr lang="en-US" sz="3200" dirty="0"/>
          </a:p>
          <a:p>
            <a:pPr marL="685800" lvl="2" indent="0">
              <a:buNone/>
            </a:pPr>
            <a:endParaRPr lang="en-US" sz="3200" dirty="0"/>
          </a:p>
          <a:p>
            <a:pPr lvl="2"/>
            <a:r>
              <a:rPr lang="en-US" sz="2800" dirty="0"/>
              <a:t>Spearman Rank Correlation Coefficient</a:t>
            </a:r>
          </a:p>
          <a:p>
            <a:pPr lvl="2"/>
            <a:endParaRPr lang="en-US" sz="2800" dirty="0"/>
          </a:p>
          <a:p>
            <a:pPr lvl="2"/>
            <a:endParaRPr lang="en-US" sz="2800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B21EF6-A786-8768-B009-159F4BF0B3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4620" y="3212302"/>
            <a:ext cx="5289907" cy="9543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B717948-9222-E289-C236-D6B90B69AE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9060" y="4823226"/>
            <a:ext cx="1541029" cy="574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458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01288"/>
                <a:ext cx="11481847" cy="4358244"/>
              </a:xfrm>
            </p:spPr>
            <p:txBody>
              <a:bodyPr>
                <a:normAutofit/>
              </a:bodyPr>
              <a:lstStyle/>
              <a:p>
                <a:r>
                  <a:rPr lang="en-US" sz="4000" dirty="0"/>
                  <a:t>Week 10 – </a:t>
                </a:r>
              </a:p>
              <a:p>
                <a:r>
                  <a:rPr lang="en-US" sz="4000" dirty="0"/>
                  <a:t>Linear Regression</a:t>
                </a:r>
              </a:p>
              <a:p>
                <a:pPr lvl="1"/>
                <a:r>
                  <a:rPr lang="en-GB" sz="2800" dirty="0">
                    <a:latin typeface="Cambria Math" panose="02040503050406030204" pitchFamily="18" charset="0"/>
                  </a:rPr>
                  <a:t>Used to predict values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2800" b="1" dirty="0"/>
                  <a:t> = b</a:t>
                </a:r>
                <a:r>
                  <a:rPr lang="en-GB" sz="2800" b="1" baseline="-25000" dirty="0"/>
                  <a:t>0</a:t>
                </a:r>
                <a:r>
                  <a:rPr lang="en-GB" sz="2800" b="1" dirty="0"/>
                  <a:t>+b</a:t>
                </a:r>
                <a:r>
                  <a:rPr lang="en-GB" sz="2800" b="1" baseline="-25000" dirty="0"/>
                  <a:t>1</a:t>
                </a:r>
                <a:r>
                  <a:rPr lang="en-GB" sz="2800" b="1" dirty="0"/>
                  <a:t>X</a:t>
                </a:r>
              </a:p>
              <a:p>
                <a:r>
                  <a:rPr lang="en-US" sz="4000" dirty="0"/>
                  <a:t>Standard Error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𝒆𝒔𝒕</m:t>
                        </m:r>
                      </m:sub>
                    </m:sSub>
                    <m:r>
                      <a:rPr lang="en-GB" sz="2800" b="1" dirty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800" b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𝐒</m:t>
                        </m:r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𝑫</m:t>
                        </m:r>
                        <m:r>
                          <a:rPr lang="en-GB" sz="2800" b="1" i="1" baseline="-25000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  <m:rad>
                          <m:radPr>
                            <m:degHide m:val="on"/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sz="2800" b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𝟏</m:t>
                            </m:r>
                            <m:r>
                              <a:rPr lang="en-GB" sz="2800" b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𝒓</m:t>
                            </m:r>
                          </m:e>
                        </m:rad>
                        <m:sSubSup>
                          <m:sSubSupPr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2800" b="1" i="1" baseline="-25000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𝒚</m:t>
                            </m:r>
                          </m:sub>
                          <m:sup>
                            <m:r>
                              <a:rPr lang="en-GB" sz="2800" b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bSup>
                      </m:e>
                    </m:d>
                    <m:rad>
                      <m:radPr>
                        <m:degHide m:val="on"/>
                        <m:ctrlPr>
                          <a:rPr lang="en-GB" sz="2800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sz="2800" b="1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800" b="1" i="1" dirty="0">
                                <a:latin typeface="Cambria Math" panose="02040503050406030204" pitchFamily="18" charset="0"/>
                              </a:rPr>
                              <m:t>𝑵</m:t>
                            </m:r>
                            <m:r>
                              <a:rPr lang="en-GB" sz="2800" b="1" dirty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800" b="1" dirty="0">
                                <a:latin typeface="Cambria Math" panose="02040503050406030204" pitchFamily="18" charset="0"/>
                              </a:rPr>
                              <m:t>𝟏</m:t>
                            </m:r>
                          </m:num>
                          <m:den>
                            <m:r>
                              <a:rPr lang="en-GB" sz="2800" b="1" i="1" dirty="0">
                                <a:latin typeface="Cambria Math" panose="02040503050406030204" pitchFamily="18" charset="0"/>
                              </a:rPr>
                              <m:t>𝑵</m:t>
                            </m:r>
                            <m:r>
                              <a:rPr lang="en-GB" sz="2800" b="1" dirty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800" b="1" dirty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den>
                        </m:f>
                      </m:e>
                    </m:rad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01288"/>
                <a:ext cx="11481847" cy="4358244"/>
              </a:xfrm>
              <a:blipFill>
                <a:blip r:embed="rId3"/>
                <a:stretch>
                  <a:fillRect l="-1699" t="-39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66045E56-6447-6F58-A86A-1A86A11C2B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7456474" y="2476332"/>
            <a:ext cx="4377307" cy="2955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938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01288"/>
                <a:ext cx="11475561" cy="4358244"/>
              </a:xfrm>
            </p:spPr>
            <p:txBody>
              <a:bodyPr>
                <a:normAutofit/>
              </a:bodyPr>
              <a:lstStyle/>
              <a:p>
                <a:r>
                  <a:rPr lang="en-US" sz="4000" dirty="0"/>
                  <a:t>Week 10 – Inferential Statistics</a:t>
                </a:r>
              </a:p>
              <a:p>
                <a:r>
                  <a:rPr lang="en-US" sz="3600" dirty="0"/>
                  <a:t>Probability Percentage</a:t>
                </a:r>
              </a:p>
              <a:p>
                <a:r>
                  <a:rPr lang="en-US" sz="3600" dirty="0"/>
                  <a:t>Sampling</a:t>
                </a:r>
              </a:p>
              <a:p>
                <a:pPr algn="ctr"/>
                <a:r>
                  <a:rPr lang="en-US" sz="2800" b="1" dirty="0"/>
                  <a:t>Random Samples	</a:t>
                </a:r>
                <a:r>
                  <a:rPr lang="en-US" sz="2800" dirty="0"/>
                  <a:t>		</a:t>
                </a:r>
                <a:r>
                  <a:rPr lang="en-GB" sz="3200" b="1" dirty="0"/>
                  <a:t>Sample	 	Population</a:t>
                </a:r>
              </a:p>
              <a:p>
                <a:pPr marL="0" indent="0">
                  <a:buNone/>
                </a:pPr>
                <a:r>
                  <a:rPr lang="en-GB" sz="3200" b="1" dirty="0"/>
                  <a:t>		Mean				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</m:oMath>
                </a14:m>
                <a:r>
                  <a:rPr lang="en-GB" sz="3200" b="1" dirty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32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𝒙</m:t>
                        </m:r>
                      </m:sub>
                    </m:sSub>
                  </m:oMath>
                </a14:m>
                <a:endParaRPr lang="en-GB" sz="3200" b="1" dirty="0"/>
              </a:p>
              <a:p>
                <a:pPr marL="0" indent="0">
                  <a:buNone/>
                </a:pPr>
                <a:r>
                  <a:rPr lang="en-GB" sz="3200" b="1" dirty="0"/>
                  <a:t>		Standard Deviation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𝑺𝑫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sub>
                    </m:sSub>
                  </m:oMath>
                </a14:m>
                <a:r>
                  <a:rPr lang="en-GB" sz="3200" b="1" dirty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𝒙</m:t>
                        </m:r>
                      </m:sub>
                    </m:sSub>
                  </m:oMath>
                </a14:m>
                <a:endParaRPr lang="en-GB" sz="3200" b="1" dirty="0"/>
              </a:p>
              <a:p>
                <a:pPr lvl="1"/>
                <a:endParaRPr lang="en-US" sz="2800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01288"/>
                <a:ext cx="11475561" cy="4358244"/>
              </a:xfrm>
              <a:blipFill>
                <a:blip r:embed="rId3"/>
                <a:stretch>
                  <a:fillRect l="-1700" t="-39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26626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01288"/>
                <a:ext cx="11475561" cy="4358244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US" sz="4000" dirty="0"/>
                  <a:t>Week 10 – Inferential Statistics</a:t>
                </a:r>
              </a:p>
              <a:p>
                <a:r>
                  <a:rPr lang="en-US" sz="3600" dirty="0"/>
                  <a:t>Null Hypothesis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𝑴𝒂𝒍𝒆</m:t>
                        </m:r>
                      </m:sub>
                    </m:sSub>
                    <m:r>
                      <a:rPr lang="en-GB" sz="28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𝑭𝒆𝒎𝒂𝒍𝒆</m:t>
                        </m:r>
                      </m:sub>
                    </m:sSub>
                  </m:oMath>
                </a14:m>
                <a:endParaRPr lang="en-US" sz="2800" b="1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</m:sSub>
                    <m:r>
                      <a:rPr lang="en-GB" sz="2800" b="1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sz="28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𝑴𝒂𝒍𝒆</m:t>
                        </m:r>
                      </m:sub>
                    </m:sSub>
                    <m:r>
                      <a:rPr lang="en-GB" sz="2800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sz="28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28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𝑭𝒆𝒎𝒂𝒍𝒆</m:t>
                        </m:r>
                      </m:sub>
                    </m:sSub>
                  </m:oMath>
                </a14:m>
                <a:endParaRPr lang="en-US" sz="2800" b="1" dirty="0"/>
              </a:p>
              <a:p>
                <a:r>
                  <a:rPr lang="en-US" sz="3600" dirty="0"/>
                  <a:t>Type I and Type II Errors</a:t>
                </a:r>
              </a:p>
              <a:p>
                <a:pPr lvl="1"/>
                <a:r>
                  <a:rPr lang="en-GB" dirty="0"/>
                  <a:t>Statistical Significance level</a:t>
                </a:r>
              </a:p>
              <a:p>
                <a:pPr marL="457200" lvl="1" indent="0">
                  <a:buNone/>
                </a:pPr>
                <a:endParaRPr lang="en-GB" dirty="0"/>
              </a:p>
              <a:p>
                <a:pPr marL="457200" lvl="1" indent="0" algn="ctr">
                  <a:buNone/>
                </a:pPr>
                <a:r>
                  <a:rPr lang="en-GB" sz="2800" b="1" dirty="0">
                    <a:solidFill>
                      <a:srgbClr val="FF0000"/>
                    </a:solidFill>
                  </a:rPr>
                  <a:t>Inferential statistics allow us to make predictions based upon the sampling of a large population</a:t>
                </a:r>
              </a:p>
              <a:p>
                <a:pPr marL="457200" lvl="1" indent="0" algn="ctr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01288"/>
                <a:ext cx="11475561" cy="4358244"/>
              </a:xfrm>
              <a:blipFill>
                <a:blip r:embed="rId3"/>
                <a:stretch>
                  <a:fillRect l="-1700" t="-50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019A31B1-3CBA-2B49-2450-F485CE9137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8274" y="2918367"/>
            <a:ext cx="5494317" cy="1613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393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01288"/>
                <a:ext cx="11475561" cy="4358244"/>
              </a:xfrm>
            </p:spPr>
            <p:txBody>
              <a:bodyPr>
                <a:normAutofit/>
              </a:bodyPr>
              <a:lstStyle/>
              <a:p>
                <a:r>
                  <a:rPr lang="en-US" sz="4000" dirty="0"/>
                  <a:t>Week 10 – Experimental Testing</a:t>
                </a:r>
              </a:p>
              <a:p>
                <a:r>
                  <a:rPr lang="en-US" sz="3600" dirty="0"/>
                  <a:t>T-Test</a:t>
                </a:r>
              </a:p>
              <a:p>
                <a:pPr lvl="1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8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For</m:t>
                    </m:r>
                    <m:r>
                      <a:rPr lang="en-US" sz="28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US" sz="28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independent</m:t>
                    </m:r>
                    <m:r>
                      <a:rPr lang="en-US" sz="28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US" sz="28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samples</m:t>
                    </m:r>
                  </m:oMath>
                </a14:m>
                <a:r>
                  <a:rPr lang="en-GB" sz="2800" dirty="0">
                    <a:solidFill>
                      <a:schemeClr val="tx1"/>
                    </a:solidFill>
                  </a:rPr>
                  <a:t> – Two-tailed test</a:t>
                </a:r>
              </a:p>
              <a:p>
                <a:pPr lvl="1"/>
                <a:r>
                  <a:rPr lang="en-GB" sz="2800" dirty="0">
                    <a:solidFill>
                      <a:schemeClr val="tx1"/>
                    </a:solidFill>
                  </a:rPr>
                  <a:t>For dependent (matched) samples – One-tailed test</a:t>
                </a:r>
              </a:p>
              <a:p>
                <a:pPr lvl="1"/>
                <a:r>
                  <a:rPr lang="en-GB" sz="2800" dirty="0"/>
                  <a:t>Degrees of freedom</a:t>
                </a:r>
                <a:endParaRPr lang="en-GB" sz="2800" dirty="0">
                  <a:solidFill>
                    <a:schemeClr val="tx1"/>
                  </a:solidFill>
                </a:endParaRPr>
              </a:p>
              <a:p>
                <a:pPr lvl="1"/>
                <a:r>
                  <a:rPr lang="en-GB" sz="2800" b="1" i="1" dirty="0"/>
                  <a:t>t</a:t>
                </a:r>
                <a:r>
                  <a:rPr lang="en-GB" sz="2800" b="1" i="1" baseline="-25000" dirty="0"/>
                  <a:t>crit</a:t>
                </a:r>
                <a:r>
                  <a:rPr lang="en-GB" sz="2800" baseline="-25000" dirty="0"/>
                  <a:t> </a:t>
                </a:r>
                <a:r>
                  <a:rPr lang="en-GB" sz="2800" dirty="0"/>
                  <a:t>– Critical value of </a:t>
                </a:r>
                <a:r>
                  <a:rPr lang="en-GB" sz="2800" i="1" dirty="0"/>
                  <a:t>t</a:t>
                </a:r>
              </a:p>
              <a:p>
                <a:pPr lvl="1"/>
                <a:r>
                  <a:rPr lang="en-GB" sz="2800" dirty="0"/>
                  <a:t>Cross-referencing level of significance</a:t>
                </a:r>
              </a:p>
              <a:p>
                <a:r>
                  <a:rPr lang="en-GB" sz="3200" dirty="0"/>
                  <a:t>The 5 stages of analysis</a:t>
                </a:r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98EB161F-F955-98CB-4EBA-BF3C1718105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01288"/>
                <a:ext cx="11475561" cy="4358244"/>
              </a:xfrm>
              <a:blipFill>
                <a:blip r:embed="rId3"/>
                <a:stretch>
                  <a:fillRect l="-1700" t="-39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83809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50073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Experimental</a:t>
            </a:r>
          </a:p>
          <a:p>
            <a:r>
              <a:rPr lang="en-US" sz="8000" b="1" dirty="0">
                <a:solidFill>
                  <a:schemeClr val="bg1"/>
                </a:solidFill>
              </a:rPr>
              <a:t>Design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6955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Experiment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0" i="0" dirty="0">
                <a:effectLst/>
                <a:latin typeface="arial" panose="020B0604020202020204" pitchFamily="34" charset="0"/>
              </a:rPr>
              <a:t>noun. </a:t>
            </a:r>
            <a:r>
              <a:rPr lang="en-US" b="1" i="0" dirty="0">
                <a:effectLst/>
                <a:latin typeface="arial" panose="020B0604020202020204" pitchFamily="34" charset="0"/>
              </a:rPr>
              <a:t>a test, trial, or tentative procedure; an act or operation for the purpose of discovering something unknown or of testing a principle, supposition, </a:t>
            </a:r>
            <a:r>
              <a:rPr lang="en-US" b="1" i="0" dirty="0" err="1">
                <a:effectLst/>
                <a:latin typeface="arial" panose="020B0604020202020204" pitchFamily="34" charset="0"/>
              </a:rPr>
              <a:t>etc</a:t>
            </a:r>
            <a:r>
              <a:rPr lang="en-US" b="1" i="0" dirty="0">
                <a:effectLst/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1200" b="1" i="0" dirty="0">
                <a:effectLst/>
                <a:latin typeface="arial" panose="020B0604020202020204" pitchFamily="34" charset="0"/>
              </a:rPr>
              <a:t>(dictionary.com)</a:t>
            </a:r>
            <a:endParaRPr lang="en-GB" sz="1200" dirty="0"/>
          </a:p>
          <a:p>
            <a:r>
              <a:rPr lang="en-US" b="1" i="0" dirty="0">
                <a:effectLst/>
                <a:latin typeface="arial" panose="020B0604020202020204" pitchFamily="34" charset="0"/>
              </a:rPr>
              <a:t>a scientific procedure undertaken to make a discovery, test a hypothesis, or demonstrate a known fact.</a:t>
            </a:r>
          </a:p>
          <a:p>
            <a:pPr marL="0" indent="0">
              <a:buNone/>
            </a:pPr>
            <a:r>
              <a:rPr lang="en-US" sz="1200" b="1" i="0" dirty="0">
                <a:effectLst/>
                <a:latin typeface="arial" panose="020B0604020202020204" pitchFamily="34" charset="0"/>
              </a:rPr>
              <a:t>(Oxford Dictionary)</a:t>
            </a:r>
          </a:p>
          <a:p>
            <a:r>
              <a:rPr lang="en-US" b="1" i="0" dirty="0">
                <a:effectLst/>
                <a:latin typeface="arial" panose="020B0604020202020204" pitchFamily="34" charset="0"/>
              </a:rPr>
              <a:t>a test done in order to learn something or to discover if something works or is true</a:t>
            </a:r>
            <a:r>
              <a:rPr lang="en-US" dirty="0"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1200" b="1" dirty="0">
                <a:latin typeface="arial" panose="020B0604020202020204" pitchFamily="34" charset="0"/>
              </a:rPr>
              <a:t>(Cambridge Dictionary)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46095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Experiment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085112"/>
          </a:xfrm>
        </p:spPr>
        <p:txBody>
          <a:bodyPr>
            <a:normAutofit/>
          </a:bodyPr>
          <a:lstStyle/>
          <a:p>
            <a:r>
              <a:rPr lang="en-GB" dirty="0"/>
              <a:t>An experiment is a task that aims to predict the value of an </a:t>
            </a:r>
            <a:r>
              <a:rPr lang="en-GB" i="1" dirty="0"/>
              <a:t>output variable </a:t>
            </a:r>
            <a:r>
              <a:rPr lang="en-GB" dirty="0"/>
              <a:t>by introducing a change in the set of </a:t>
            </a:r>
            <a:r>
              <a:rPr lang="en-GB" i="1" dirty="0"/>
              <a:t>input variables</a:t>
            </a:r>
          </a:p>
          <a:p>
            <a:r>
              <a:rPr lang="en-GB" dirty="0"/>
              <a:t>It may also be necessary to identify some </a:t>
            </a:r>
            <a:r>
              <a:rPr lang="en-GB" i="1" dirty="0"/>
              <a:t>control variables </a:t>
            </a:r>
            <a:r>
              <a:rPr lang="en-GB" dirty="0"/>
              <a:t>that need to be kept constant to prevent external factors from influencing the result</a:t>
            </a:r>
          </a:p>
          <a:p>
            <a:endParaRPr lang="en-GB" dirty="0"/>
          </a:p>
          <a:p>
            <a:r>
              <a:rPr lang="en-GB" dirty="0"/>
              <a:t>You are trying to show that </a:t>
            </a:r>
          </a:p>
          <a:p>
            <a:pPr lvl="1"/>
            <a:r>
              <a:rPr lang="en-GB" dirty="0"/>
              <a:t>IF the control variables are kept constant </a:t>
            </a:r>
          </a:p>
          <a:p>
            <a:pPr lvl="1"/>
            <a:r>
              <a:rPr lang="en-GB" dirty="0"/>
              <a:t>THEN changing the input variables </a:t>
            </a:r>
          </a:p>
          <a:p>
            <a:pPr lvl="1"/>
            <a:r>
              <a:rPr lang="en-GB" dirty="0"/>
              <a:t>WILL CAUSE a change in the output variable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216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Experimental Credibility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Experimental findings must be credible</a:t>
            </a:r>
          </a:p>
          <a:p>
            <a:r>
              <a:rPr lang="en-GB" dirty="0"/>
              <a:t>Credibility tests </a:t>
            </a:r>
          </a:p>
          <a:p>
            <a:pPr lvl="1"/>
            <a:r>
              <a:rPr lang="en-GB" b="1" dirty="0"/>
              <a:t>Reliability</a:t>
            </a:r>
            <a:r>
              <a:rPr lang="en-GB" dirty="0"/>
              <a:t> </a:t>
            </a:r>
          </a:p>
          <a:p>
            <a:pPr lvl="2"/>
            <a:r>
              <a:rPr lang="en-GB" sz="2400" dirty="0"/>
              <a:t>Will the experiment give the same result if run a second time? Or by a different experimenter?</a:t>
            </a:r>
          </a:p>
          <a:p>
            <a:pPr lvl="1"/>
            <a:r>
              <a:rPr lang="en-GB" b="1" dirty="0"/>
              <a:t>Validity</a:t>
            </a:r>
          </a:p>
          <a:p>
            <a:pPr lvl="2"/>
            <a:r>
              <a:rPr lang="en-GB" sz="2400" dirty="0"/>
              <a:t>Is this an appropriate way to explore this problem?</a:t>
            </a:r>
          </a:p>
          <a:p>
            <a:pPr lvl="2"/>
            <a:r>
              <a:rPr lang="en-GB" sz="2400" dirty="0"/>
              <a:t>Do you have the right experimental conditions?</a:t>
            </a:r>
          </a:p>
          <a:p>
            <a:pPr lvl="2"/>
            <a:r>
              <a:rPr lang="en-GB" sz="2400" dirty="0"/>
              <a:t>Are you collecting the right data?</a:t>
            </a:r>
          </a:p>
          <a:p>
            <a:pPr lvl="1"/>
            <a:r>
              <a:rPr lang="en-GB" b="1" dirty="0"/>
              <a:t>Generalisability</a:t>
            </a:r>
          </a:p>
          <a:p>
            <a:pPr lvl="2"/>
            <a:r>
              <a:rPr lang="en-GB" sz="2400" dirty="0"/>
              <a:t>Do the results apply globally? </a:t>
            </a:r>
          </a:p>
          <a:p>
            <a:pPr lvl="2"/>
            <a:r>
              <a:rPr lang="en-GB" sz="2400" dirty="0"/>
              <a:t>Are there any conditions on where/when the results apply?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2916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Experimental Design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/>
          </a:bodyPr>
          <a:lstStyle/>
          <a:p>
            <a:r>
              <a:rPr lang="en-GB" dirty="0"/>
              <a:t>When designing an experiment we need to define three things:</a:t>
            </a:r>
          </a:p>
          <a:p>
            <a:pPr lvl="1"/>
            <a:r>
              <a:rPr lang="en-GB" dirty="0"/>
              <a:t>What we are going to measure</a:t>
            </a:r>
          </a:p>
          <a:p>
            <a:pPr lvl="1"/>
            <a:r>
              <a:rPr lang="en-GB" dirty="0"/>
              <a:t>What conditions we’re going to measure this under</a:t>
            </a:r>
          </a:p>
          <a:p>
            <a:pPr lvl="1"/>
            <a:r>
              <a:rPr lang="en-GB" dirty="0"/>
              <a:t>What sort of a relationship do we expect there to be between the thing we’re going to measure under the conditions we’ve defined</a:t>
            </a:r>
          </a:p>
          <a:p>
            <a:pPr lvl="1"/>
            <a:endParaRPr lang="en-GB" dirty="0"/>
          </a:p>
          <a:p>
            <a:r>
              <a:rPr lang="en-GB" dirty="0"/>
              <a:t>This allows us to define three important experimental items</a:t>
            </a:r>
          </a:p>
          <a:p>
            <a:pPr lvl="1"/>
            <a:r>
              <a:rPr lang="en-GB" dirty="0"/>
              <a:t>The </a:t>
            </a:r>
            <a:r>
              <a:rPr lang="en-GB" i="1" dirty="0"/>
              <a:t>dependent variable </a:t>
            </a:r>
            <a:r>
              <a:rPr lang="en-GB" dirty="0"/>
              <a:t>(the output variable)</a:t>
            </a:r>
            <a:endParaRPr lang="en-GB" i="1" dirty="0"/>
          </a:p>
          <a:p>
            <a:pPr lvl="1"/>
            <a:r>
              <a:rPr lang="en-GB" dirty="0"/>
              <a:t>The </a:t>
            </a:r>
            <a:r>
              <a:rPr lang="en-GB" i="1" dirty="0"/>
              <a:t>independent variable(s)</a:t>
            </a:r>
            <a:r>
              <a:rPr lang="en-GB" dirty="0"/>
              <a:t> (the input variable(s))</a:t>
            </a:r>
          </a:p>
          <a:p>
            <a:pPr lvl="1"/>
            <a:r>
              <a:rPr lang="en-GB" dirty="0"/>
              <a:t>The experimental </a:t>
            </a:r>
            <a:r>
              <a:rPr lang="en-GB" i="1" dirty="0"/>
              <a:t>hypothesis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61224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Dependent Variable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 fontScale="92500" lnSpcReduction="20000"/>
          </a:bodyPr>
          <a:lstStyle/>
          <a:p>
            <a:r>
              <a:rPr lang="en-GB" sz="3000" b="1" dirty="0"/>
              <a:t>The dependent variable (or </a:t>
            </a:r>
            <a:r>
              <a:rPr lang="en-GB" sz="3000" b="1" i="1" dirty="0"/>
              <a:t>DV</a:t>
            </a:r>
            <a:r>
              <a:rPr lang="en-GB" sz="3000" b="1" dirty="0"/>
              <a:t>) is the output variable that will be measured</a:t>
            </a:r>
          </a:p>
          <a:p>
            <a:pPr lvl="1"/>
            <a:r>
              <a:rPr lang="en-GB" dirty="0"/>
              <a:t>Ping time</a:t>
            </a:r>
          </a:p>
          <a:p>
            <a:pPr lvl="1"/>
            <a:r>
              <a:rPr lang="en-GB" dirty="0"/>
              <a:t>Shoe size</a:t>
            </a:r>
          </a:p>
          <a:p>
            <a:pPr lvl="1"/>
            <a:r>
              <a:rPr lang="en-GB" dirty="0"/>
              <a:t>Number of sales</a:t>
            </a:r>
          </a:p>
          <a:p>
            <a:pPr lvl="1"/>
            <a:r>
              <a:rPr lang="en-GB" dirty="0"/>
              <a:t>…</a:t>
            </a:r>
          </a:p>
          <a:p>
            <a:pPr lvl="1"/>
            <a:endParaRPr lang="en-GB" dirty="0"/>
          </a:p>
          <a:p>
            <a:r>
              <a:rPr lang="en-GB" dirty="0"/>
              <a:t>When designing an experiment it is sometimes difficult to measure the thing directly</a:t>
            </a:r>
          </a:p>
          <a:p>
            <a:pPr lvl="1"/>
            <a:r>
              <a:rPr lang="en-GB" dirty="0"/>
              <a:t>In this case we measure something that is likely to vary in the same manner as the thing we want to measure</a:t>
            </a:r>
          </a:p>
          <a:p>
            <a:pPr lvl="1"/>
            <a:r>
              <a:rPr lang="en-GB" dirty="0"/>
              <a:t>This is known as a </a:t>
            </a:r>
            <a:r>
              <a:rPr lang="en-GB" i="1" dirty="0"/>
              <a:t>proxy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If you use a proxy you must explain why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7664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Independent Variable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 fontScale="92500" lnSpcReduction="20000"/>
          </a:bodyPr>
          <a:lstStyle/>
          <a:p>
            <a:r>
              <a:rPr lang="en-GB" sz="3000" b="1" dirty="0"/>
              <a:t>The independent variable (IV) is the input variable you will change in order to cause a change in the dependent variable</a:t>
            </a:r>
          </a:p>
          <a:p>
            <a:pPr lvl="1"/>
            <a:r>
              <a:rPr lang="en-GB" dirty="0"/>
              <a:t>Network configuration (configuration 1/configuration 2)</a:t>
            </a:r>
          </a:p>
          <a:p>
            <a:pPr lvl="1"/>
            <a:r>
              <a:rPr lang="en-GB" dirty="0"/>
              <a:t>Web page design (design 1/design 2)</a:t>
            </a:r>
          </a:p>
          <a:p>
            <a:pPr lvl="1"/>
            <a:r>
              <a:rPr lang="en-GB" dirty="0"/>
              <a:t>Medical treatment (before/after, with/without)</a:t>
            </a:r>
          </a:p>
          <a:p>
            <a:pPr lvl="1"/>
            <a:r>
              <a:rPr lang="en-GB" dirty="0"/>
              <a:t>…</a:t>
            </a:r>
          </a:p>
          <a:p>
            <a:r>
              <a:rPr lang="en-GB" dirty="0"/>
              <a:t>Comparing two values of the IV is the simplest type of experiment, and is the easiest to analyse</a:t>
            </a:r>
          </a:p>
          <a:p>
            <a:r>
              <a:rPr lang="en-GB" dirty="0"/>
              <a:t>Experiments can have more than one IV, but if so then they must test all possible combinations of the different IVs</a:t>
            </a:r>
          </a:p>
          <a:p>
            <a:r>
              <a:rPr lang="en-GB" dirty="0"/>
              <a:t>Having more than two values of the IV or more than one IV means that the statistical analysis is more complicated</a:t>
            </a:r>
          </a:p>
        </p:txBody>
      </p:sp>
    </p:spTree>
    <p:extLst>
      <p:ext uri="{BB962C8B-B14F-4D97-AF65-F5344CB8AC3E}">
        <p14:creationId xmlns:p14="http://schemas.microsoft.com/office/powerpoint/2010/main" val="5088862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Hypothesis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 fontScale="92500" lnSpcReduction="10000"/>
          </a:bodyPr>
          <a:lstStyle/>
          <a:p>
            <a:r>
              <a:rPr lang="en-GB" sz="3000" b="1" dirty="0"/>
              <a:t>The </a:t>
            </a:r>
            <a:r>
              <a:rPr lang="en-GB" sz="3000" b="1" i="1" dirty="0"/>
              <a:t>hypothesis</a:t>
            </a:r>
            <a:r>
              <a:rPr lang="en-GB" sz="3000" b="1" dirty="0"/>
              <a:t> is your theory of how the IV affects the DV</a:t>
            </a:r>
          </a:p>
          <a:p>
            <a:r>
              <a:rPr lang="en-GB" dirty="0"/>
              <a:t>The most basic hypothesis might be </a:t>
            </a:r>
            <a:r>
              <a:rPr lang="en-GB" i="1" dirty="0"/>
              <a:t>changing the value of the IV changes the value of the DV</a:t>
            </a:r>
            <a:endParaRPr lang="en-GB" dirty="0"/>
          </a:p>
          <a:p>
            <a:r>
              <a:rPr lang="en-GB" dirty="0"/>
              <a:t>A more complex hypothesis might be </a:t>
            </a:r>
            <a:r>
              <a:rPr lang="en-GB" i="1" dirty="0"/>
              <a:t>increasing the value of the IV causes an increase in the value of the DV</a:t>
            </a:r>
            <a:endParaRPr lang="en-GB" dirty="0"/>
          </a:p>
          <a:p>
            <a:r>
              <a:rPr lang="en-GB" dirty="0"/>
              <a:t>You would then design an experiment that would test whether the output results (DV) for condition 1 of the IV (Population A) differ from those for condition 2 of the IV (Population B)</a:t>
            </a:r>
          </a:p>
          <a:p>
            <a:pPr lvl="1"/>
            <a:r>
              <a:rPr lang="en-GB" dirty="0"/>
              <a:t>This commonly requires the experimental to compare the mean value or the total values of the DVs under each of the two conditions</a:t>
            </a:r>
          </a:p>
          <a:p>
            <a:pPr lvl="1"/>
            <a:r>
              <a:rPr lang="en-GB" dirty="0"/>
              <a:t>It is better to use the mean than the total, but this may require that tests are run multiple times</a:t>
            </a:r>
          </a:p>
        </p:txBody>
      </p:sp>
    </p:spTree>
    <p:extLst>
      <p:ext uri="{BB962C8B-B14F-4D97-AF65-F5344CB8AC3E}">
        <p14:creationId xmlns:p14="http://schemas.microsoft.com/office/powerpoint/2010/main" val="42675895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Experimental Design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Suppose we want to measure how many mistakes a user makes when using the old version and the new version of a piece of software</a:t>
            </a:r>
          </a:p>
          <a:p>
            <a:r>
              <a:rPr lang="en-GB" dirty="0"/>
              <a:t>What is the output variable (DV)?</a:t>
            </a:r>
          </a:p>
          <a:p>
            <a:pPr marL="342900" lvl="1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</a:p>
          <a:p>
            <a:r>
              <a:rPr lang="en-GB" dirty="0"/>
              <a:t>What is the input variable (IV)?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	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</a:p>
          <a:p>
            <a:r>
              <a:rPr lang="en-GB" dirty="0"/>
              <a:t>What conditions of the IV should be included?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</a:p>
          <a:p>
            <a:r>
              <a:rPr lang="en-GB" dirty="0"/>
              <a:t>What is the basic hypothesis?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FF0000"/>
                </a:solidFill>
              </a:rPr>
              <a:t>	 </a:t>
            </a:r>
          </a:p>
        </p:txBody>
      </p:sp>
    </p:spTree>
    <p:extLst>
      <p:ext uri="{BB962C8B-B14F-4D97-AF65-F5344CB8AC3E}">
        <p14:creationId xmlns:p14="http://schemas.microsoft.com/office/powerpoint/2010/main" val="40314535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Experimental Design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Suppose we want to measure how many mistakes a user makes when using the old version and the new version of a piece of software</a:t>
            </a:r>
          </a:p>
          <a:p>
            <a:r>
              <a:rPr lang="en-GB" dirty="0"/>
              <a:t>What is the output variable (DV)?</a:t>
            </a:r>
          </a:p>
          <a:p>
            <a:pPr marL="342900" lvl="1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sz="2600" dirty="0">
                <a:solidFill>
                  <a:srgbClr val="FF0000"/>
                </a:solidFill>
              </a:rPr>
              <a:t>Number of mistakes made</a:t>
            </a:r>
          </a:p>
          <a:p>
            <a:r>
              <a:rPr lang="en-GB" dirty="0"/>
              <a:t>What is the input variable (IV)?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	</a:t>
            </a:r>
            <a:r>
              <a:rPr lang="en-GB" sz="2600" dirty="0">
                <a:solidFill>
                  <a:srgbClr val="FF0000"/>
                </a:solidFill>
              </a:rPr>
              <a:t>Version of the software</a:t>
            </a:r>
          </a:p>
          <a:p>
            <a:r>
              <a:rPr lang="en-GB" dirty="0"/>
              <a:t>What conditions of the IV should be included?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sz="2600" dirty="0">
                <a:solidFill>
                  <a:srgbClr val="FF0000"/>
                </a:solidFill>
              </a:rPr>
              <a:t>Version 1, Version 2</a:t>
            </a:r>
          </a:p>
          <a:p>
            <a:r>
              <a:rPr lang="en-GB" dirty="0"/>
              <a:t>What is the basic hypothesis?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FF0000"/>
                </a:solidFill>
              </a:rPr>
              <a:t>	Changing the version used leads to a change in the mean number of mistakes made</a:t>
            </a:r>
          </a:p>
        </p:txBody>
      </p:sp>
    </p:spTree>
    <p:extLst>
      <p:ext uri="{BB962C8B-B14F-4D97-AF65-F5344CB8AC3E}">
        <p14:creationId xmlns:p14="http://schemas.microsoft.com/office/powerpoint/2010/main" val="27502336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Experimental Design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Suppose we want to measure the effect of changing the design of a website on the number of online sales</a:t>
            </a:r>
          </a:p>
          <a:p>
            <a:r>
              <a:rPr lang="en-GB" dirty="0"/>
              <a:t>What is the output variable (DV)?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</a:p>
          <a:p>
            <a:r>
              <a:rPr lang="en-GB" dirty="0"/>
              <a:t>What is the input variable (IV)?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</a:p>
          <a:p>
            <a:r>
              <a:rPr lang="en-GB" dirty="0"/>
              <a:t>What conditions of the IV should be included?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</a:p>
          <a:p>
            <a:r>
              <a:rPr lang="en-GB" dirty="0"/>
              <a:t>What is the basic hypothesis?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0167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Experimental Design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Suppose we want to measure the effect of changing the design of a website on the number of online sales</a:t>
            </a:r>
          </a:p>
          <a:p>
            <a:r>
              <a:rPr lang="en-GB" dirty="0"/>
              <a:t>What is the output variable (DV)?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sz="2600" dirty="0">
                <a:solidFill>
                  <a:srgbClr val="FF0000"/>
                </a:solidFill>
              </a:rPr>
              <a:t>Number of sales on a particular day</a:t>
            </a:r>
          </a:p>
          <a:p>
            <a:r>
              <a:rPr lang="en-GB" dirty="0"/>
              <a:t>What is the input variable (IV)?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sz="2600" dirty="0">
                <a:solidFill>
                  <a:srgbClr val="FF0000"/>
                </a:solidFill>
              </a:rPr>
              <a:t>Design of the website</a:t>
            </a:r>
          </a:p>
          <a:p>
            <a:r>
              <a:rPr lang="en-GB" dirty="0"/>
              <a:t>What conditions of the IV should be included?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sz="2600" dirty="0">
                <a:solidFill>
                  <a:srgbClr val="FF0000"/>
                </a:solidFill>
              </a:rPr>
              <a:t>Design 1, Design 2, Design 3…</a:t>
            </a:r>
          </a:p>
          <a:p>
            <a:r>
              <a:rPr lang="en-GB" dirty="0"/>
              <a:t>What is the basic hypothesis?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sz="2600" dirty="0">
                <a:solidFill>
                  <a:srgbClr val="FF0000"/>
                </a:solidFill>
              </a:rPr>
              <a:t>Changing the design will lead to a change in the mean number of sales per 	day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3049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Experimental Design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ease of use of two websites</a:t>
            </a:r>
          </a:p>
          <a:p>
            <a:r>
              <a:rPr lang="en-GB" dirty="0"/>
              <a:t>What is the output variable (DV)?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FF0000"/>
                </a:solidFill>
              </a:rPr>
              <a:t> </a:t>
            </a:r>
          </a:p>
          <a:p>
            <a:r>
              <a:rPr lang="en-GB" dirty="0"/>
              <a:t>What is the input variable (IV)?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FF0000"/>
                </a:solidFill>
              </a:rPr>
              <a:t> </a:t>
            </a:r>
          </a:p>
          <a:p>
            <a:r>
              <a:rPr lang="en-GB" dirty="0"/>
              <a:t>What conditions of the IV should be included?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FF0000"/>
                </a:solidFill>
              </a:rPr>
              <a:t> </a:t>
            </a:r>
          </a:p>
          <a:p>
            <a:r>
              <a:rPr lang="en-GB" dirty="0"/>
              <a:t>What is the basic hypothesis?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FF0000"/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2927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Experimental Design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Suppose we want to investigate the ease of use of two websites</a:t>
            </a:r>
          </a:p>
          <a:p>
            <a:r>
              <a:rPr lang="en-GB" dirty="0"/>
              <a:t>What is the output variable (DV)?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FF0000"/>
                </a:solidFill>
              </a:rPr>
              <a:t>We cannot measure ease of use directly, so we need to use a proxy measure for it, e.g. the number of mistakes a user makes, or how long it takes them to complete a task</a:t>
            </a:r>
          </a:p>
          <a:p>
            <a:pPr marL="457200" lvl="1" indent="0">
              <a:buNone/>
            </a:pPr>
            <a:r>
              <a:rPr lang="en-GB" b="1" dirty="0">
                <a:solidFill>
                  <a:srgbClr val="FF0000"/>
                </a:solidFill>
              </a:rPr>
              <a:t>Number of mistakes / time taken to complete</a:t>
            </a:r>
          </a:p>
          <a:p>
            <a:r>
              <a:rPr lang="en-GB" dirty="0"/>
              <a:t>What is the input variable (IV)?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FF0000"/>
                </a:solidFill>
              </a:rPr>
              <a:t>Version of website</a:t>
            </a:r>
          </a:p>
          <a:p>
            <a:r>
              <a:rPr lang="en-GB" dirty="0"/>
              <a:t>What conditions of the IV should be included?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FF0000"/>
                </a:solidFill>
              </a:rPr>
              <a:t>Website 1, Website 2</a:t>
            </a:r>
          </a:p>
          <a:p>
            <a:r>
              <a:rPr lang="en-GB" dirty="0"/>
              <a:t>What is the basic hypothesis?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FF0000"/>
                </a:solidFill>
              </a:rPr>
              <a:t>The ease of use (as measured using mean mistakes/task time) will change depending on which website is used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5692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Directional vs Non-directional Tests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Sometimes we are interested in showing that one sample’s mean is specifically higher or lower than the other, rather than it just being not equal to the other</a:t>
            </a:r>
          </a:p>
          <a:p>
            <a:r>
              <a:rPr lang="en-GB" dirty="0"/>
              <a:t>To do this we use a directional or one-tailed test </a:t>
            </a:r>
          </a:p>
          <a:p>
            <a:r>
              <a:rPr lang="en-GB" dirty="0"/>
              <a:t>In a non-directional test the critical value represents 0.05 as 0.025 at each end of the distribution (a </a:t>
            </a:r>
            <a:r>
              <a:rPr lang="en-GB" i="1" dirty="0"/>
              <a:t>two-tailed distribution</a:t>
            </a:r>
            <a:r>
              <a:rPr lang="en-GB" dirty="0"/>
              <a:t>)</a:t>
            </a:r>
          </a:p>
          <a:p>
            <a:r>
              <a:rPr lang="en-GB" dirty="0"/>
              <a:t>In a directional test the critical value represents 0.025 at one end of the distribution (a </a:t>
            </a:r>
            <a:r>
              <a:rPr lang="en-GB" i="1" dirty="0"/>
              <a:t>one-tailed distribution</a:t>
            </a:r>
            <a:r>
              <a:rPr lang="en-GB" dirty="0"/>
              <a:t>)</a:t>
            </a:r>
          </a:p>
          <a:p>
            <a:r>
              <a:rPr lang="en-GB" dirty="0"/>
              <a:t>You must decide whether you want a one-tailed or two-tailed distribution prior to data collection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5358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Directional vs Non-directional Tests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/>
          </a:bodyPr>
          <a:lstStyle/>
          <a:p>
            <a:r>
              <a:rPr lang="en-GB" dirty="0"/>
              <a:t>If you want to show that there is a difference between two means but you don’t care which of the two conditions gives the higher value, use the two-tailed test</a:t>
            </a:r>
          </a:p>
          <a:p>
            <a:endParaRPr lang="en-GB" dirty="0"/>
          </a:p>
          <a:p>
            <a:r>
              <a:rPr lang="en-GB" dirty="0"/>
              <a:t>If you specifically want to show that one thing is higher than the other, use the one-tailed test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2B1E503-55D0-5DEF-93FB-D46B7BD5AE3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4783" y="3751253"/>
            <a:ext cx="6569561" cy="184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8289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F900-006D-0A93-2E99-9FD50CD0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6"/>
          </a:xfrm>
        </p:spPr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Experimental Design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Dependent and Independent Variables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Null Hypothesis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Type I and Type II Errors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Statistical significance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One-tailed and two-tailed tests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65467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1666</Words>
  <Application>Microsoft Office PowerPoint</Application>
  <PresentationFormat>Widescreen</PresentationFormat>
  <Paragraphs>269</Paragraphs>
  <Slides>29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29</vt:i4>
      </vt:variant>
    </vt:vector>
  </HeadingPairs>
  <TitlesOfParts>
    <vt:vector size="56" baseType="lpstr">
      <vt:lpstr>Arial</vt:lpstr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Whirlwind Recap</vt:lpstr>
      <vt:lpstr>Whirlwind Recap</vt:lpstr>
      <vt:lpstr>Whirlwind Recap</vt:lpstr>
      <vt:lpstr>Whirlwind Recap</vt:lpstr>
      <vt:lpstr>Whirlwind Recap</vt:lpstr>
      <vt:lpstr>Whirlwind Recap</vt:lpstr>
      <vt:lpstr>Whirlwind Recap</vt:lpstr>
      <vt:lpstr>Whirlwind Recap</vt:lpstr>
      <vt:lpstr>Whirlwind Recap</vt:lpstr>
      <vt:lpstr>Whirlwind Recap</vt:lpstr>
      <vt:lpstr>PowerPoint Presentation</vt:lpstr>
      <vt:lpstr>Experiment</vt:lpstr>
      <vt:lpstr>Experiment</vt:lpstr>
      <vt:lpstr>Experimental Credibility</vt:lpstr>
      <vt:lpstr>Experimental Design</vt:lpstr>
      <vt:lpstr>Dependent Variable</vt:lpstr>
      <vt:lpstr>Independent Variable</vt:lpstr>
      <vt:lpstr>Hypothesis</vt:lpstr>
      <vt:lpstr>Experimental Design</vt:lpstr>
      <vt:lpstr>Experimental Design</vt:lpstr>
      <vt:lpstr>Experimental Design</vt:lpstr>
      <vt:lpstr>Experimental Design</vt:lpstr>
      <vt:lpstr>Experimental Design</vt:lpstr>
      <vt:lpstr>Experimental Design</vt:lpstr>
      <vt:lpstr>Directional vs Non-directional Tests</vt:lpstr>
      <vt:lpstr>Directional vs Non-directional Tests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58</cp:revision>
  <dcterms:created xsi:type="dcterms:W3CDTF">2021-03-09T15:35:42Z</dcterms:created>
  <dcterms:modified xsi:type="dcterms:W3CDTF">2023-11-29T16:06:05Z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