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8" r:id="rId4"/>
    <p:sldId id="262" r:id="rId5"/>
    <p:sldId id="260" r:id="rId6"/>
    <p:sldId id="263" r:id="rId7"/>
    <p:sldId id="257" r:id="rId8"/>
    <p:sldId id="265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E262677-FAA9-4AE5-BF28-67AA03B6FDE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E5E20-0E85-4E43-9248-A8B685C8B73B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8DD1786-7DEA-4876-BAB2-63692EE53942}" type="datetime1">
              <a:rPr lang="en-GB"/>
              <a:pPr lvl="0"/>
              <a:t>17/03/2022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44C85EB-9790-4B84-9593-6FE35B2CB3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29868FC-FB36-45B2-9616-98103A057B5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B6B82A-4768-4B19-99F0-15C78F3DA40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0ED2C2-306D-4400-93D5-2AA310EA87E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E073D12-04AA-4042-9662-8E481A7601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33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832C9B-4497-42ED-B0C3-D857320AAE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1D0CAB-D7FE-4439-8457-E579E6D3010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5AFA5B-B53A-4EA1-81B4-BAE2FFFD1A7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5DADE67-F858-4BDC-A869-82B953A3B734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425CD0-6213-4FB1-A33A-09CC9EE1B4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B508E8-5FE4-47A8-AAD6-E588DC6D869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FE0C7-AC56-47EE-9913-F98FD92D730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0884FDA-4DCE-4AD7-906A-250BAC4CDD2E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9501F-A714-4E3B-8614-71CDEAA02B6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057400" y="685800"/>
            <a:ext cx="8115300" cy="3046232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A84727-7108-4BF9-BAA8-BF11CB021FC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 anchorCtr="1"/>
          <a:lstStyle>
            <a:lvl1pPr marL="0" indent="0" algn="ctr">
              <a:buNone/>
              <a:defRPr i="1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56E18-0D89-4B6B-8010-812B04F65DD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0E1EBC-B612-4C0A-AFC6-E719A943781F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761E0-8350-4ECF-97C9-4EA5565C8C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60C70-D8A8-402E-BE7C-B43B82D6B0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D5D21B-8335-4CBB-A45D-2286910758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1296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5925-5448-469D-A182-BB226177BF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983A9-4780-4669-90CD-8DB3B429232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1BB32-AAA1-489A-A9B8-75BF126A7B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9CC142-AA3C-462B-A000-572FD2E35961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CEE37-2BF4-4511-A30A-E09EB7651D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505ED-BFFC-43D6-BB8C-BED4BE585A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E574DA-0A9B-40D8-9663-DD50A28987F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258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BC78-1AC4-464E-9604-1985BFDAB0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774070"/>
          </a:xfrm>
        </p:spPr>
        <p:txBody>
          <a:bodyPr anchorCtr="1"/>
          <a:lstStyle>
            <a:lvl1pPr algn="ct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72605-2036-48BD-8087-9C3BA168D7C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641622"/>
            <a:ext cx="10515600" cy="1448025"/>
          </a:xfrm>
        </p:spPr>
        <p:txBody>
          <a:bodyPr anchorCtr="1"/>
          <a:lstStyle>
            <a:lvl1pPr marL="0" indent="0" algn="ctr">
              <a:buNone/>
              <a:defRPr i="1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2E409-BADD-4CBA-983A-5E882FB78B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C5C1D2-A31A-449D-961B-EB9A0048927F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FF467-912E-4EA1-A596-BEEE3490C5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6D193-92B7-4629-95E1-6A9E751E2B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6EC318-697A-4494-8841-E610D8463E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253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40BD2-0696-4FD2-9544-8BDFCF8EA7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6069" y="566278"/>
            <a:ext cx="9512430" cy="965460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AFE1-61B4-49FA-9608-CB564BC225D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09754" y="2057400"/>
            <a:ext cx="5031522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B98EE-E086-429A-B2E6-2D034EFEB3A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65404" y="2057400"/>
            <a:ext cx="5016837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5285B-0510-47F5-965B-2E98C5D0E0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7B7C4F-C5B6-448A-B8AD-5FB4E91717C4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2E8D4-CC5F-4D35-A19D-0EEA12DCEB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AF7AD-5E46-4EC0-802C-C45DB2C677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2CD56E-9B3C-4BF3-A272-504CBEA3A72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524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2DEA8-5556-4635-BE3C-8A4AE59E58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276548" cy="1149345"/>
          </a:xfrm>
        </p:spPr>
        <p:txBody>
          <a:bodyPr anchorCtr="1"/>
          <a:lstStyle>
            <a:lvl1pPr algn="ctr"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FB09D-060A-4278-B38D-D183554DE3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7FBA1-E0A9-48DA-9FB8-B8E4271ABB3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615F07-61C9-423F-9516-DD44E0F0511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3AF8B-51D7-423E-989B-C6262C8A062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57D801-8A71-4FCD-8A25-F240AF17F1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23B722-FED3-471E-8584-90EB646201ED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08166-8771-43C8-A5FA-BD9DE806BF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9F2A4C-ED27-4F33-83D4-6635ED03F5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88A36F-4C9F-4609-8B5E-061AD8495C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94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8F0E-CEE4-4137-9BB1-34F757538C9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B9050E-41FA-4996-AFD9-2856840574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C2759F-BD89-410B-9B19-88609160DBCD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8EB442-6E4D-4652-9295-9BA3927A65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5829D5-8F24-434F-B208-CA54279AF8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EA1C0D-6C70-48F6-A5F7-27EB1ADF02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54331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7DC369-196D-4ED2-84D0-E7BD4426D0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24237E-6E0B-47FA-90D7-625EC7969729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834F52-35A2-4B4F-A736-C5D09F85B1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3C3249-B5CD-4604-A8BD-373912000C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CE8A9A-B6D6-4CE7-8CD7-8CB907DBEB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94807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CBB27-A1B0-4CB0-8A60-5EADCEE9C5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5052-614E-4AAE-8E7F-9E92B72D240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8ECA3-F56D-499E-AB42-6E648C4BF49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6E0877-EEA4-4363-8C16-56E193BFA9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F1CFE4-CBAD-4A01-932B-2A99F245C8F0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75F4B-7F5C-4763-B014-EFA0E1B11E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8682A-3ABA-4236-AE87-9D48E0AE7C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34C4C6-F6BD-4F5E-BF36-B1B0C0E2F7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17639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D3AFB-95C4-42F5-832E-DD4FFFB5D5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0C42EB-F121-43E9-BCBE-63F8187CE35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CE3704-FE30-4CEE-BB90-90FF3FB7A06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156A21-2073-4918-8162-F7D0D6C541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C9CA4B-A8DA-4AEC-9D41-1803B3F3C581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76D250-172D-4701-AF15-957DDC5DA4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6C820-771A-47D2-8D1B-02444396D6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E81ADD-548D-45FE-8EFF-D102AF111D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9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DE611-F9DC-4A89-B68B-F3A3D9852E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1CB47F-E408-4C89-B3AF-184286B4995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A6765-05C8-401D-B6F1-210917B7F2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F3BC02-C59D-4475-85BF-5ED990C60597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ADF6B-FFBC-4B57-B325-02E81E91FA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3C757-1E14-47C6-95B6-6B241A2436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442D7E-0F65-406F-B6A8-867580162C8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66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5D4241-7000-4227-A8BE-C33EDA6B4EE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F407F5-C0D2-45CC-8C64-4899832565D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45180-C56E-49EF-89DB-B0817C23F0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D55522-5608-49F1-A41F-B8B8C320CF12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C0E00B-96C1-4F4F-BCE7-EA4A379302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E4518F-06B5-414F-A7A1-11E2FADC5C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53D15C-31B2-4D8C-BBF0-D2B1C3E8CEC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08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F9A7E-4460-40B4-8FE9-6638AC722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9CE4A-C3E1-4CCA-83D4-566B239443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71600" y="2254105"/>
            <a:ext cx="9486900" cy="391809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6C003-E7BC-4D43-BFA2-66B9C2765B6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9799995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557272"/>
                </a:solidFill>
                <a:uFillTx/>
                <a:latin typeface="Gill Sans MT"/>
              </a:defRPr>
            </a:lvl1pPr>
          </a:lstStyle>
          <a:p>
            <a:pPr lvl="0"/>
            <a:fld id="{A684A8F9-C696-411A-B714-C33A545D4E7B}" type="datetime1">
              <a:rPr lang="en-US"/>
              <a:pPr lvl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00D5-927E-44D4-979F-93ADB158746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-1708140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557272"/>
                </a:solidFill>
                <a:uFillTx/>
                <a:latin typeface="Gill Sans M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EC2A4-5557-40EA-946E-A65F781057F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16342" y="6356351"/>
            <a:ext cx="87187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300" baseline="0">
                <a:solidFill>
                  <a:srgbClr val="557272"/>
                </a:solidFill>
                <a:uFillTx/>
                <a:latin typeface="Gill Sans MT"/>
              </a:defRPr>
            </a:lvl1pPr>
          </a:lstStyle>
          <a:p>
            <a:pPr lvl="0"/>
            <a:fld id="{8FC0D1AD-4F3B-4774-B37A-AAE6E8994D65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293737"/>
          </a:solidFill>
          <a:uFillTx/>
          <a:latin typeface="Goudy Old Style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7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293737"/>
          </a:solidFill>
          <a:uFillTx/>
          <a:latin typeface="Goudy Old Style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293737"/>
          </a:solidFill>
          <a:uFillTx/>
          <a:latin typeface="Goudy Old Style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293737"/>
          </a:solidFill>
          <a:uFillTx/>
          <a:latin typeface="Goudy Old Style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93737"/>
          </a:solidFill>
          <a:uFillTx/>
          <a:latin typeface="Goudy Old Style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93737"/>
          </a:solidFill>
          <a:uFillTx/>
          <a:latin typeface="Goudy Old Styl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4">
            <a:extLst>
              <a:ext uri="{FF2B5EF4-FFF2-40B4-BE49-F238E27FC236}">
                <a16:creationId xmlns:a16="http://schemas.microsoft.com/office/drawing/2014/main" id="{F6E6EE5E-C701-448F-94E9-CBA95B4CC97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6">
            <a:extLst>
              <a:ext uri="{FF2B5EF4-FFF2-40B4-BE49-F238E27FC236}">
                <a16:creationId xmlns:a16="http://schemas.microsoft.com/office/drawing/2014/main" id="{1D357FBE-F3A3-4913-AE9B-39A814013B9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6781803" cy="6858000"/>
          </a:xfrm>
          <a:prstGeom prst="rect">
            <a:avLst/>
          </a:prstGeom>
          <a:solidFill>
            <a:srgbClr val="55727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FF99E32-3A22-4874-8D3C-0E3AFB50F3A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1600" y="981635"/>
            <a:ext cx="4038603" cy="3046232"/>
          </a:xfrm>
        </p:spPr>
        <p:txBody>
          <a:bodyPr>
            <a:noAutofit/>
          </a:bodyPr>
          <a:lstStyle/>
          <a:p>
            <a:pPr lvl="0"/>
            <a:r>
              <a:rPr lang="en-GB" sz="5400">
                <a:solidFill>
                  <a:srgbClr val="EEF2F0"/>
                </a:solidFill>
              </a:rPr>
              <a:t>The Minoan bull head rhyton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3B8EC4E-6DCA-4FED-8013-83DAD45AF3E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1600" y="4800600"/>
            <a:ext cx="4038603" cy="2057400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Kayne Thomas 1908054</a:t>
            </a:r>
          </a:p>
        </p:txBody>
      </p:sp>
      <p:pic>
        <p:nvPicPr>
          <p:cNvPr id="6" name="Picture 2" descr="Bull’s head rhyton from the palace at Knossos, c. 1550-1500 B.C.E., black steatite, jasper, and mother-of-pearl, 26 cm high (Archaeological Museum of Heraklion, photo: Zde, CC BY-SA 4.0)">
            <a:extLst>
              <a:ext uri="{FF2B5EF4-FFF2-40B4-BE49-F238E27FC236}">
                <a16:creationId xmlns:a16="http://schemas.microsoft.com/office/drawing/2014/main" id="{FC7BD0DA-491D-42AC-982F-7C85514025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8803" y="0"/>
            <a:ext cx="453618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A2B890-7644-430E-8D25-05798FE1EF84}"/>
              </a:ext>
            </a:extLst>
          </p:cNvPr>
          <p:cNvSpPr txBox="1"/>
          <p:nvPr/>
        </p:nvSpPr>
        <p:spPr>
          <a:xfrm>
            <a:off x="4019546" y="6286500"/>
            <a:ext cx="387667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DEEF66-008B-4680-A1A9-CF47AA258E99}"/>
              </a:ext>
            </a:extLst>
          </p:cNvPr>
          <p:cNvSpPr txBox="1"/>
          <p:nvPr/>
        </p:nvSpPr>
        <p:spPr>
          <a:xfrm>
            <a:off x="3908867" y="6400800"/>
            <a:ext cx="387667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59E434-9750-4C1A-AD4D-303572BAD28C}"/>
              </a:ext>
            </a:extLst>
          </p:cNvPr>
          <p:cNvSpPr txBox="1"/>
          <p:nvPr/>
        </p:nvSpPr>
        <p:spPr>
          <a:xfrm>
            <a:off x="8234921" y="6471163"/>
            <a:ext cx="39243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German, S. (N.D)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Audio 12">
            <a:extLst>
              <a:ext uri="{FF2B5EF4-FFF2-40B4-BE49-F238E27FC236}">
                <a16:creationId xmlns:a16="http://schemas.microsoft.com/office/drawing/2014/main" id="{199E68F0-0F6D-4ACC-B7E5-4F4FD5440C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422"/>
    </mc:Choice>
    <mc:Fallback>
      <p:transition spd="slow" advTm="63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811D4-4FF0-4A04-ABDC-EDA4095E92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400" b="1" u="sng"/>
              <a:t>BULL HEAD RHYTON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F99DFE3-70AC-487A-9094-47346C18AC0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809878"/>
            <a:ext cx="3932240" cy="3811584"/>
          </a:xfrm>
        </p:spPr>
        <p:txBody>
          <a:bodyPr/>
          <a:lstStyle/>
          <a:p>
            <a:pPr marL="285750" lvl="0" indent="-285750">
              <a:buChar char="•"/>
            </a:pPr>
            <a:r>
              <a:rPr lang="en-GB" sz="3200"/>
              <a:t>BACK STILITE </a:t>
            </a:r>
          </a:p>
          <a:p>
            <a:pPr marL="285750" lvl="0" indent="-285750">
              <a:buChar char="•"/>
            </a:pPr>
            <a:r>
              <a:rPr lang="en-GB" sz="3200"/>
              <a:t>ROCK CRYSTAL </a:t>
            </a:r>
          </a:p>
          <a:p>
            <a:pPr marL="285750" lvl="0" indent="-285750">
              <a:buChar char="•"/>
            </a:pPr>
            <a:r>
              <a:rPr lang="en-GB" sz="3200"/>
              <a:t>RED JASPER</a:t>
            </a:r>
          </a:p>
          <a:p>
            <a:pPr marL="285750" lvl="0" indent="-285750">
              <a:buChar char="•"/>
            </a:pPr>
            <a:r>
              <a:rPr lang="en-GB" sz="3200"/>
              <a:t>WOOD</a:t>
            </a:r>
          </a:p>
          <a:p>
            <a:pPr marL="285750" lvl="0" indent="-285750">
              <a:buChar char="•"/>
            </a:pPr>
            <a:r>
              <a:rPr lang="en-GB" sz="3200"/>
              <a:t>GOLD LEAF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0F2042E-1630-4BED-BFB5-103AB1F2B9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5977067" y="18342"/>
            <a:ext cx="4592327" cy="682349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40919C-37E5-4CAA-A14F-8C4C4173F8D0}"/>
              </a:ext>
            </a:extLst>
          </p:cNvPr>
          <p:cNvSpPr txBox="1"/>
          <p:nvPr/>
        </p:nvSpPr>
        <p:spPr>
          <a:xfrm>
            <a:off x="839784" y="6252127"/>
            <a:ext cx="393224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Alberti’s window. (2012)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4DF30D44-E804-441A-95F8-1A56F03F16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38"/>
    </mc:Choice>
    <mc:Fallback>
      <p:transition spd="slow" advTm="49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717E8F5-3CF2-4BEB-8E48-D3D5D5CE86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67810" y="0"/>
            <a:ext cx="1025638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EE5F82-C54D-4566-8AC8-A63C8CC865BA}"/>
              </a:ext>
            </a:extLst>
          </p:cNvPr>
          <p:cNvSpPr txBox="1"/>
          <p:nvPr/>
        </p:nvSpPr>
        <p:spPr>
          <a:xfrm>
            <a:off x="1110675" y="6400800"/>
            <a:ext cx="34575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German, S. (N.D)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4" name="Audio 5">
            <a:extLst>
              <a:ext uri="{FF2B5EF4-FFF2-40B4-BE49-F238E27FC236}">
                <a16:creationId xmlns:a16="http://schemas.microsoft.com/office/drawing/2014/main" id="{1E768B77-6EA8-4D99-B237-54D9BD593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325"/>
    </mc:Choice>
    <mc:Fallback>
      <p:transition spd="slow" advTm="36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Bull’s head rhyton from the palace at Knossos, c. 1550-1500 B.C.E., black steatite, jasper, and mother-of-pearl, 26 cm high (Archaeological Museum of Heraklion, photo: Carole Raddato, CC BY-SA 4.0)">
            <a:extLst>
              <a:ext uri="{FF2B5EF4-FFF2-40B4-BE49-F238E27FC236}">
                <a16:creationId xmlns:a16="http://schemas.microsoft.com/office/drawing/2014/main" id="{32FA25C8-CE5C-46D1-884A-4A67F8235E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464853" y="1913683"/>
            <a:ext cx="4762496" cy="32099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 descr="Bull’s head rhyton from the palace at Knossos, c. 1550-1500 B.C.E., black steatite, jasper, and mother-of-pearl, 26 cm high (Archaeological Museum of Heraklion, photo: Zde, CC BY-SA 4.0)">
            <a:extLst>
              <a:ext uri="{FF2B5EF4-FFF2-40B4-BE49-F238E27FC236}">
                <a16:creationId xmlns:a16="http://schemas.microsoft.com/office/drawing/2014/main" id="{01756D36-F0B1-43C5-A647-445777DBA71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8116049" y="571500"/>
            <a:ext cx="3856317" cy="57844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8" descr="Bull’s head rhyton from the palace at Knossos, c. 1550-1500 B.C.E., black steatite, jasper, and mother-of-pearl, 26 cm high (Archaeological Museum of Heraklion, photo: Zde, CC BY-SA 4.0)">
            <a:extLst>
              <a:ext uri="{FF2B5EF4-FFF2-40B4-BE49-F238E27FC236}">
                <a16:creationId xmlns:a16="http://schemas.microsoft.com/office/drawing/2014/main" id="{0435EBB7-47F5-412F-AE46-719151CA909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219629" y="571500"/>
            <a:ext cx="3810003" cy="5715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12EF49-649F-450C-8423-192CF1D7329D}"/>
              </a:ext>
            </a:extLst>
          </p:cNvPr>
          <p:cNvSpPr txBox="1"/>
          <p:nvPr/>
        </p:nvSpPr>
        <p:spPr>
          <a:xfrm>
            <a:off x="4614492" y="5917164"/>
            <a:ext cx="296302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German, S. (N.D)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Audio 6">
            <a:extLst>
              <a:ext uri="{FF2B5EF4-FFF2-40B4-BE49-F238E27FC236}">
                <a16:creationId xmlns:a16="http://schemas.microsoft.com/office/drawing/2014/main" id="{B1E61268-FABE-4A4E-8E85-860D8EBB8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78"/>
    </mc:Choice>
    <mc:Fallback>
      <p:transition spd="slow" advTm="10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rofile and section of the bull’s head rhyton from the palace at Knossos, from Sir Arthur Evans, Town-Houses in Knossos of the New Era and Restored West Palace Section, with Its State Approach (London: Macmillan, 1928), p. 529 (Universitäts-Bibliothek Heidelberg)">
            <a:extLst>
              <a:ext uri="{FF2B5EF4-FFF2-40B4-BE49-F238E27FC236}">
                <a16:creationId xmlns:a16="http://schemas.microsoft.com/office/drawing/2014/main" id="{81619E60-33C0-458A-9545-2D2A5B17E5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68138" y="0"/>
            <a:ext cx="9832259" cy="67055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Arrow: Right 4">
            <a:extLst>
              <a:ext uri="{FF2B5EF4-FFF2-40B4-BE49-F238E27FC236}">
                <a16:creationId xmlns:a16="http://schemas.microsoft.com/office/drawing/2014/main" id="{A257F138-1FEB-4C6F-908D-77B732909325}"/>
              </a:ext>
            </a:extLst>
          </p:cNvPr>
          <p:cNvSpPr/>
          <p:nvPr/>
        </p:nvSpPr>
        <p:spPr>
          <a:xfrm rot="18417281">
            <a:off x="6526302" y="1506072"/>
            <a:ext cx="1317814" cy="681319"/>
          </a:xfrm>
          <a:custGeom>
            <a:avLst>
              <a:gd name="f0" fmla="val 16016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FF0000"/>
          </a:solidFill>
          <a:ln w="12701" cap="flat">
            <a:solidFill>
              <a:srgbClr val="53686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AD3007-D4CB-47B0-9A42-18448C307252}"/>
              </a:ext>
            </a:extLst>
          </p:cNvPr>
          <p:cNvSpPr txBox="1"/>
          <p:nvPr/>
        </p:nvSpPr>
        <p:spPr>
          <a:xfrm>
            <a:off x="9077321" y="6181728"/>
            <a:ext cx="30099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German, S. (N.D)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1AA260A7-8E19-43E2-9FA9-33EFD6ADB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87"/>
    </mc:Choice>
    <mc:Fallback>
      <p:transition spd="slow" advTm="23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rofile and section of the bull’s head rhyton from the palace at Knossos, from Sir Arthur Evans, Town-Houses in Knossos of the New Era and Restored West Palace Section, with Its State Approach (London: Macmillan, 1928), p. 529 (Universitäts-Bibliothek Heidelberg)">
            <a:extLst>
              <a:ext uri="{FF2B5EF4-FFF2-40B4-BE49-F238E27FC236}">
                <a16:creationId xmlns:a16="http://schemas.microsoft.com/office/drawing/2014/main" id="{902152D1-83F5-4E3A-B443-387CA58474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68138" y="0"/>
            <a:ext cx="9832259" cy="67055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6B76EC6C-E903-4879-AB66-18746EC36911}"/>
              </a:ext>
            </a:extLst>
          </p:cNvPr>
          <p:cNvSpPr/>
          <p:nvPr/>
        </p:nvSpPr>
        <p:spPr>
          <a:xfrm rot="17169173">
            <a:off x="8959088" y="5492545"/>
            <a:ext cx="1190375" cy="606256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FF0000"/>
          </a:solidFill>
          <a:ln w="12701" cap="flat">
            <a:solidFill>
              <a:srgbClr val="53686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95D83-D9AD-453F-ADCB-99D04733AE53}"/>
              </a:ext>
            </a:extLst>
          </p:cNvPr>
          <p:cNvSpPr txBox="1"/>
          <p:nvPr/>
        </p:nvSpPr>
        <p:spPr>
          <a:xfrm>
            <a:off x="95253" y="6120463"/>
            <a:ext cx="309562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German, S. (N.D)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DE6E1E94-F7FB-4CC0-A62A-75B7857AEE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2"/>
    </mc:Choice>
    <mc:Fallback>
      <p:transition spd="slow" advTm="4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DC919-1A53-412D-9B58-3345FEE7B0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400" b="1" u="sng"/>
              <a:t>BULL HEAD RHYTON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72134CE-11ED-43D8-968C-E74607641D2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32340" y="2695578"/>
            <a:ext cx="3932240" cy="3811584"/>
          </a:xfrm>
        </p:spPr>
        <p:txBody>
          <a:bodyPr/>
          <a:lstStyle/>
          <a:p>
            <a:pPr marL="285750" lvl="0" indent="-285750">
              <a:buChar char="•"/>
            </a:pPr>
            <a:r>
              <a:rPr lang="en-GB" sz="3200"/>
              <a:t>WATER </a:t>
            </a:r>
          </a:p>
          <a:p>
            <a:pPr marL="285750" lvl="0" indent="-285750">
              <a:buChar char="•"/>
            </a:pPr>
            <a:r>
              <a:rPr lang="en-GB" sz="3200"/>
              <a:t>HONEY</a:t>
            </a:r>
          </a:p>
          <a:p>
            <a:pPr marL="285750" lvl="0" indent="-285750">
              <a:buChar char="•"/>
            </a:pPr>
            <a:r>
              <a:rPr lang="en-GB" sz="3200"/>
              <a:t>MILK</a:t>
            </a:r>
          </a:p>
          <a:p>
            <a:pPr marL="285750" lvl="0" indent="-285750">
              <a:buChar char="•"/>
            </a:pPr>
            <a:r>
              <a:rPr lang="en-GB" sz="3200"/>
              <a:t>WINE</a:t>
            </a:r>
          </a:p>
          <a:p>
            <a:pPr marL="285750" lvl="0" indent="-285750">
              <a:buChar char="•"/>
            </a:pPr>
            <a:r>
              <a:rPr lang="en-GB" sz="3200"/>
              <a:t>BLOOD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19A4BDD-3B6E-4D45-B4D8-BDC4A3FF5B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6629271" y="-22073"/>
            <a:ext cx="4630393" cy="688007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61798B-D645-4DA5-B44F-1FD321BC1BB3}"/>
              </a:ext>
            </a:extLst>
          </p:cNvPr>
          <p:cNvSpPr txBox="1"/>
          <p:nvPr/>
        </p:nvSpPr>
        <p:spPr>
          <a:xfrm>
            <a:off x="932340" y="6187278"/>
            <a:ext cx="47148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Alberti’s window. (2012)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Audio 9">
            <a:extLst>
              <a:ext uri="{FF2B5EF4-FFF2-40B4-BE49-F238E27FC236}">
                <a16:creationId xmlns:a16="http://schemas.microsoft.com/office/drawing/2014/main" id="{66E373BD-786D-4F8B-9BA3-AC5B82D231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936"/>
    </mc:Choice>
    <mc:Fallback>
      <p:transition spd="slow" advTm="80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knossos palace north entrance Constantinos Iliopoulos shutterstock">
            <a:extLst>
              <a:ext uri="{FF2B5EF4-FFF2-40B4-BE49-F238E27FC236}">
                <a16:creationId xmlns:a16="http://schemas.microsoft.com/office/drawing/2014/main" id="{F91DE179-B772-41EE-9100-93A096910B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95403" y="0"/>
            <a:ext cx="9601200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AC8692-8CA3-40E1-B9C7-706961AFC892}"/>
              </a:ext>
            </a:extLst>
          </p:cNvPr>
          <p:cNvSpPr txBox="1"/>
          <p:nvPr/>
        </p:nvSpPr>
        <p:spPr>
          <a:xfrm>
            <a:off x="7972424" y="6410328"/>
            <a:ext cx="305752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Image by Greeking.me. (2021)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4" name="Audio 9">
            <a:extLst>
              <a:ext uri="{FF2B5EF4-FFF2-40B4-BE49-F238E27FC236}">
                <a16:creationId xmlns:a16="http://schemas.microsoft.com/office/drawing/2014/main" id="{2E73902E-35F2-4E49-A663-555AB497E9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41" y="615473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781"/>
    </mc:Choice>
    <mc:Fallback>
      <p:transition spd="slow" advTm="130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57045-764C-41D7-BA8C-7D48721F62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9910" y="-479611"/>
            <a:ext cx="9486900" cy="1371600"/>
          </a:xfrm>
        </p:spPr>
        <p:txBody>
          <a:bodyPr anchorCtr="1"/>
          <a:lstStyle/>
          <a:p>
            <a:pPr lvl="0" algn="ctr"/>
            <a:r>
              <a:rPr lang="en-GB" sz="4800" b="1" u="sng"/>
              <a:t>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3505A5-34CF-469D-A628-93989FE5E234}"/>
              </a:ext>
            </a:extLst>
          </p:cNvPr>
          <p:cNvSpPr txBox="1"/>
          <p:nvPr/>
        </p:nvSpPr>
        <p:spPr>
          <a:xfrm>
            <a:off x="819146" y="1371600"/>
            <a:ext cx="10744200" cy="511094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Alberti’s window. (2012) Bulls head rhyton: Blood and second sacrifice, Albert’s Window [online] Available from: http://albertis-window.com/2012/12/bulls-rhyton-blood-and-a-second-sacrifice/ (Accessed on 10</a:t>
            </a:r>
            <a:r>
              <a:rPr lang="en-GB" sz="105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</a:t>
            </a: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Bermudes, E. (2015) Art 230: Ancient art digital exhibit, Furman University. [online] Available from: https://scholarexchange.furman.edu/art231/81/ (Accessed on 9</a:t>
            </a:r>
            <a:r>
              <a:rPr lang="en-GB" sz="105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</a:t>
            </a: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Coughlin, M. (2019) Bull’s head drinking cup, Before 1850. [online] Available from: https://before1850.blogspot.com/2019/02/bulls-head-drinking-cup.html (Accessed on 10th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German, S. (N.D) Bulls head rhyton, Kahn Academe. [online] Available from: https://www.khanacademy.org/humanities/ancient-art-civilizations/aegean-art1/minoan/a/bulls-head-rhyton (Accessed on 9th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Greeking.me. (2021) Everything you need to know about Knossos palace, Greeking.Me. [online] Available from: https://greeking.me/blog/crete/item/114-knossos-palace (Accessed on 12th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Harris-Papaioannou, S. (2021) Why Greeks break plates: The history behind the custom, Greek Reporter. [online] Available from: https://greekreporter.com/2021/08/28/smashing-plates-break-greek-custom/#:~:text=Smashing%20plates%20has%20been%20used,signifying%20the%20end%20of%20life. (Accessed on 10</a:t>
            </a:r>
            <a:r>
              <a:rPr lang="en-GB" sz="105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</a:t>
            </a: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Mcinerney, J. (N.D) Bulls and bull-leaping in the Minoan world, penn museum. [online] Available from:  https://www.penn.museum/documents/publications/expedition/PDFs/53-3/mcinerney.pdf (Accessed on 9th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Mendes, N. (2021) Why design a cup with a hole at the bottom? Uxdesign. [online] Available from:  https://uxdesign.cc/why-design-a-cup-with-a-hole-in-the-bottom-design-lessons-from-the-ancient-world-c8c30fe83cc4 (Accessed on 10th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National Geographic (2021) Rise and fall of the mighty Minoans, National Geographic. [online] Available from: https://www.greecehighdefinition.com/blog/2021/3/18/rise-and-fall-of-the-mighty-minoans (Accessed on 9th March 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The past (2019) The mystery behind Minoan bull-leaping, Big Think. [online] Available from: https://bigthink.com/the-past/mystery-of-minoan-bull-leaping/ (Accessed 9</a:t>
            </a:r>
            <a:r>
              <a:rPr lang="en-GB" sz="105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</a:t>
            </a: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March 2022).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1948</TotalTime>
  <Words>565</Words>
  <Application>Microsoft Office PowerPoint</Application>
  <PresentationFormat>Widescreen</PresentationFormat>
  <Paragraphs>35</Paragraphs>
  <Slides>9</Slides>
  <Notes>2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Goudy Old Style</vt:lpstr>
      <vt:lpstr>ClassicFrameVTI</vt:lpstr>
      <vt:lpstr>The Minoan bull head rhyton</vt:lpstr>
      <vt:lpstr>BULL HEAD RHYTON</vt:lpstr>
      <vt:lpstr>PowerPoint Presentation</vt:lpstr>
      <vt:lpstr>PowerPoint Presentation</vt:lpstr>
      <vt:lpstr>PowerPoint Presentation</vt:lpstr>
      <vt:lpstr>PowerPoint Presentation</vt:lpstr>
      <vt:lpstr>BULL HEAD RHYTON</vt:lpstr>
      <vt:lpstr>PowerPoint Presentation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Minoan bull head rhyton</dc:title>
  <dc:creator>Kayne Thomas (1908054)</dc:creator>
  <cp:lastModifiedBy>Louise Steel</cp:lastModifiedBy>
  <cp:revision>8</cp:revision>
  <dcterms:created xsi:type="dcterms:W3CDTF">2022-03-09T10:26:44Z</dcterms:created>
  <dcterms:modified xsi:type="dcterms:W3CDTF">2022-03-17T16:30:13Z</dcterms:modified>
</cp:coreProperties>
</file>