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16" r:id="rId1"/>
  </p:sldMasterIdLst>
  <p:notesMasterIdLst>
    <p:notesMasterId r:id="rId11"/>
  </p:notesMasterIdLst>
  <p:sldIdLst>
    <p:sldId id="265" r:id="rId2"/>
    <p:sldId id="266" r:id="rId3"/>
    <p:sldId id="356" r:id="rId4"/>
    <p:sldId id="355" r:id="rId5"/>
    <p:sldId id="268" r:id="rId6"/>
    <p:sldId id="269" r:id="rId7"/>
    <p:sldId id="357" r:id="rId8"/>
    <p:sldId id="270" r:id="rId9"/>
    <p:sldId id="358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67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235C3D-5DD1-42F9-A829-7D805E0204BC}" type="datetimeFigureOut">
              <a:rPr lang="en-US" smtClean="0"/>
              <a:t>7/1/2021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DE14B1-6A55-4ECD-999E-2B04468D24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26344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© Copyright </a:t>
            </a:r>
            <a:r>
              <a:rPr lang="en-US" b="1" dirty="0"/>
              <a:t>PresentationGO.com</a:t>
            </a:r>
            <a:r>
              <a:rPr lang="en-US" dirty="0"/>
              <a:t> – The free PowerPoint and Google Slides template library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D2766-C49B-4C1A-9FEE-6F146754B02B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33097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DE14B1-6A55-4ECD-999E-2B04468D24D7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65489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92AF44E9-C71C-4C5F-A1E1-C4B2C4790C5C}" type="datetimeFigureOut">
              <a:rPr lang="en-US" smtClean="0"/>
              <a:t>7/1/2021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vert="horz" lIns="45720" tIns="45720" rIns="45720" bIns="45720" rtlCol="0" anchor="ctr">
            <a:normAutofit/>
          </a:bodyPr>
          <a:lstStyle>
            <a:lvl1pPr>
              <a:defRPr lang="en-US"/>
            </a:lvl1pPr>
          </a:lstStyle>
          <a:p>
            <a:fld id="{C7EA2B59-971A-47A8-B9F9-18044810445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2207463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AF44E9-C71C-4C5F-A1E1-C4B2C4790C5C}" type="datetimeFigureOut">
              <a:rPr lang="en-US" smtClean="0"/>
              <a:t>7/1/2021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A2B59-971A-47A8-B9F9-1804481044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49668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AF44E9-C71C-4C5F-A1E1-C4B2C4790C5C}" type="datetimeFigureOut">
              <a:rPr lang="en-US" smtClean="0"/>
              <a:t>7/1/2021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A2B59-971A-47A8-B9F9-18044810445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470672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AF44E9-C71C-4C5F-A1E1-C4B2C4790C5C}" type="datetimeFigureOut">
              <a:rPr lang="en-US" smtClean="0"/>
              <a:t>7/1/2021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A2B59-971A-47A8-B9F9-1804481044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42490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7879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126480" y="1717879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FontTx/>
              <a:buNone/>
              <a:defRPr lang="en-US" sz="2000" b="0" kern="1200" spc="10" baseline="0" dirty="0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AF44E9-C71C-4C5F-A1E1-C4B2C4790C5C}" type="datetimeFigureOut">
              <a:rPr lang="en-US" smtClean="0"/>
              <a:t>7/1/2021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A2B59-971A-47A8-B9F9-1804481044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17468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AF44E9-C71C-4C5F-A1E1-C4B2C4790C5C}" type="datetimeFigureOut">
              <a:rPr lang="en-US" smtClean="0"/>
              <a:t>7/1/2021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A2B59-971A-47A8-B9F9-1804481044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68152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AF44E9-C71C-4C5F-A1E1-C4B2C4790C5C}" type="datetimeFigureOut">
              <a:rPr lang="en-US" smtClean="0"/>
              <a:t>7/1/2021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A2B59-971A-47A8-B9F9-1804481044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0720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AF44E9-C71C-4C5F-A1E1-C4B2C4790C5C}" type="datetimeFigureOut">
              <a:rPr lang="en-US" smtClean="0"/>
              <a:t>7/1/2021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A2B59-971A-47A8-B9F9-1804481044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9620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AF44E9-C71C-4C5F-A1E1-C4B2C4790C5C}" type="datetimeFigureOut">
              <a:rPr lang="en-US" smtClean="0"/>
              <a:t>7/1/2021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A2B59-971A-47A8-B9F9-1804481044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52217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AF44E9-C71C-4C5F-A1E1-C4B2C4790C5C}" type="datetimeFigureOut">
              <a:rPr lang="en-US" smtClean="0"/>
              <a:t>7/1/2021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A2B59-971A-47A8-B9F9-1804481044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90079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AF44E9-C71C-4C5F-A1E1-C4B2C4790C5C}" type="datetimeFigureOut">
              <a:rPr lang="en-US" smtClean="0"/>
              <a:t>7/1/2021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A2B59-971A-47A8-B9F9-1804481044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5093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92AF44E9-C71C-4C5F-A1E1-C4B2C4790C5C}" type="datetimeFigureOut">
              <a:rPr lang="en-US" smtClean="0"/>
              <a:t>7/1/2021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rgbClr val="969696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rgbClr val="777777"/>
                </a:solidFill>
              </a:defRPr>
            </a:lvl1pPr>
          </a:lstStyle>
          <a:p>
            <a:fld id="{C7EA2B59-971A-47A8-B9F9-1804481044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155970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117" r:id="rId1"/>
    <p:sldLayoutId id="2147484118" r:id="rId2"/>
    <p:sldLayoutId id="2147484119" r:id="rId3"/>
    <p:sldLayoutId id="2147484120" r:id="rId4"/>
    <p:sldLayoutId id="2147484121" r:id="rId5"/>
    <p:sldLayoutId id="2147484122" r:id="rId6"/>
    <p:sldLayoutId id="2147484123" r:id="rId7"/>
    <p:sldLayoutId id="2147484124" r:id="rId8"/>
    <p:sldLayoutId id="2147484125" r:id="rId9"/>
    <p:sldLayoutId id="2147484126" r:id="rId10"/>
    <p:sldLayoutId id="214748412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6959" y="309301"/>
            <a:ext cx="10328374" cy="1689308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>
                <a:latin typeface="Arial Narrow" panose="020B0606020202030204" pitchFamily="34" charset="0"/>
              </a:rPr>
              <a:t>Marketing Plan</a:t>
            </a:r>
            <a:br>
              <a:rPr lang="en-US" dirty="0">
                <a:latin typeface="Arial Narrow" panose="020B0606020202030204" pitchFamily="34" charset="0"/>
              </a:rPr>
            </a:br>
            <a:r>
              <a:rPr lang="en-US" dirty="0">
                <a:latin typeface="Arial Narrow" panose="020B0606020202030204" pitchFamily="34" charset="0"/>
              </a:rPr>
              <a:t> for</a:t>
            </a:r>
            <a:br>
              <a:rPr lang="en-US" dirty="0">
                <a:latin typeface="Arial Narrow" panose="020B0606020202030204" pitchFamily="34" charset="0"/>
              </a:rPr>
            </a:br>
            <a:r>
              <a:rPr lang="en-US" dirty="0">
                <a:latin typeface="Arial Narrow" panose="020B0606020202030204" pitchFamily="34" charset="0"/>
              </a:rPr>
              <a:t>Summer Lodge Country House Hotel and Restaurant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821335" y="4687688"/>
            <a:ext cx="337567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rial Narrow" panose="020B0606020202030204" pitchFamily="34" charset="0"/>
              </a:rPr>
              <a:t>Prepared By: Mir Mohammed</a:t>
            </a:r>
          </a:p>
          <a:p>
            <a:r>
              <a:rPr lang="en-US" sz="2000" dirty="0">
                <a:latin typeface="Arial Narrow" panose="020B0606020202030204" pitchFamily="34" charset="0"/>
              </a:rPr>
              <a:t>Student ID: 2019912</a:t>
            </a:r>
          </a:p>
        </p:txBody>
      </p:sp>
      <p:grpSp>
        <p:nvGrpSpPr>
          <p:cNvPr id="15" name="Group 14"/>
          <p:cNvGrpSpPr/>
          <p:nvPr/>
        </p:nvGrpSpPr>
        <p:grpSpPr>
          <a:xfrm>
            <a:off x="649032" y="2092914"/>
            <a:ext cx="6167901" cy="3904755"/>
            <a:chOff x="1437063" y="1735717"/>
            <a:chExt cx="6883195" cy="4592026"/>
          </a:xfrm>
          <a:blipFill>
            <a:blip r:embed="rId2"/>
            <a:stretch>
              <a:fillRect/>
            </a:stretch>
          </a:blipFill>
        </p:grpSpPr>
        <p:sp>
          <p:nvSpPr>
            <p:cNvPr id="11" name="Flowchart: Data 10"/>
            <p:cNvSpPr/>
            <p:nvPr/>
          </p:nvSpPr>
          <p:spPr>
            <a:xfrm rot="257003">
              <a:off x="1437063" y="1754915"/>
              <a:ext cx="1719959" cy="4539313"/>
            </a:xfrm>
            <a:custGeom>
              <a:avLst/>
              <a:gdLst>
                <a:gd name="connsiteX0" fmla="*/ 0 w 10000"/>
                <a:gd name="connsiteY0" fmla="*/ 10000 h 10000"/>
                <a:gd name="connsiteX1" fmla="*/ 2000 w 10000"/>
                <a:gd name="connsiteY1" fmla="*/ 0 h 10000"/>
                <a:gd name="connsiteX2" fmla="*/ 10000 w 10000"/>
                <a:gd name="connsiteY2" fmla="*/ 0 h 10000"/>
                <a:gd name="connsiteX3" fmla="*/ 8000 w 10000"/>
                <a:gd name="connsiteY3" fmla="*/ 10000 h 10000"/>
                <a:gd name="connsiteX4" fmla="*/ 0 w 10000"/>
                <a:gd name="connsiteY4" fmla="*/ 10000 h 10000"/>
                <a:gd name="connsiteX0" fmla="*/ 0 w 10000"/>
                <a:gd name="connsiteY0" fmla="*/ 10000 h 10000"/>
                <a:gd name="connsiteX1" fmla="*/ 2000 w 10000"/>
                <a:gd name="connsiteY1" fmla="*/ 0 h 10000"/>
                <a:gd name="connsiteX2" fmla="*/ 10000 w 10000"/>
                <a:gd name="connsiteY2" fmla="*/ 0 h 10000"/>
                <a:gd name="connsiteX3" fmla="*/ 8178 w 10000"/>
                <a:gd name="connsiteY3" fmla="*/ 9421 h 10000"/>
                <a:gd name="connsiteX4" fmla="*/ 0 w 10000"/>
                <a:gd name="connsiteY4" fmla="*/ 10000 h 10000"/>
                <a:gd name="connsiteX0" fmla="*/ 0 w 9334"/>
                <a:gd name="connsiteY0" fmla="*/ 9435 h 9435"/>
                <a:gd name="connsiteX1" fmla="*/ 1334 w 9334"/>
                <a:gd name="connsiteY1" fmla="*/ 0 h 9435"/>
                <a:gd name="connsiteX2" fmla="*/ 9334 w 9334"/>
                <a:gd name="connsiteY2" fmla="*/ 0 h 9435"/>
                <a:gd name="connsiteX3" fmla="*/ 7512 w 9334"/>
                <a:gd name="connsiteY3" fmla="*/ 9421 h 9435"/>
                <a:gd name="connsiteX4" fmla="*/ 0 w 9334"/>
                <a:gd name="connsiteY4" fmla="*/ 9435 h 9435"/>
                <a:gd name="connsiteX0" fmla="*/ 0 w 9762"/>
                <a:gd name="connsiteY0" fmla="*/ 10088 h 10088"/>
                <a:gd name="connsiteX1" fmla="*/ 1191 w 9762"/>
                <a:gd name="connsiteY1" fmla="*/ 0 h 10088"/>
                <a:gd name="connsiteX2" fmla="*/ 9762 w 9762"/>
                <a:gd name="connsiteY2" fmla="*/ 0 h 10088"/>
                <a:gd name="connsiteX3" fmla="*/ 7810 w 9762"/>
                <a:gd name="connsiteY3" fmla="*/ 9985 h 10088"/>
                <a:gd name="connsiteX4" fmla="*/ 0 w 9762"/>
                <a:gd name="connsiteY4" fmla="*/ 10088 h 10088"/>
                <a:gd name="connsiteX0" fmla="*/ 0 w 10000"/>
                <a:gd name="connsiteY0" fmla="*/ 10000 h 10000"/>
                <a:gd name="connsiteX1" fmla="*/ 501 w 10000"/>
                <a:gd name="connsiteY1" fmla="*/ 241 h 10000"/>
                <a:gd name="connsiteX2" fmla="*/ 10000 w 10000"/>
                <a:gd name="connsiteY2" fmla="*/ 0 h 10000"/>
                <a:gd name="connsiteX3" fmla="*/ 8000 w 10000"/>
                <a:gd name="connsiteY3" fmla="*/ 9898 h 10000"/>
                <a:gd name="connsiteX4" fmla="*/ 0 w 10000"/>
                <a:gd name="connsiteY4" fmla="*/ 10000 h 10000"/>
                <a:gd name="connsiteX0" fmla="*/ 0 w 10000"/>
                <a:gd name="connsiteY0" fmla="*/ 10000 h 10000"/>
                <a:gd name="connsiteX1" fmla="*/ 962 w 10000"/>
                <a:gd name="connsiteY1" fmla="*/ 258 h 10000"/>
                <a:gd name="connsiteX2" fmla="*/ 10000 w 10000"/>
                <a:gd name="connsiteY2" fmla="*/ 0 h 10000"/>
                <a:gd name="connsiteX3" fmla="*/ 8000 w 10000"/>
                <a:gd name="connsiteY3" fmla="*/ 9898 h 10000"/>
                <a:gd name="connsiteX4" fmla="*/ 0 w 10000"/>
                <a:gd name="connsiteY4" fmla="*/ 10000 h 10000"/>
                <a:gd name="connsiteX0" fmla="*/ 0 w 9545"/>
                <a:gd name="connsiteY0" fmla="*/ 9986 h 9986"/>
                <a:gd name="connsiteX1" fmla="*/ 962 w 9545"/>
                <a:gd name="connsiteY1" fmla="*/ 244 h 9986"/>
                <a:gd name="connsiteX2" fmla="*/ 9545 w 9545"/>
                <a:gd name="connsiteY2" fmla="*/ 0 h 9986"/>
                <a:gd name="connsiteX3" fmla="*/ 8000 w 9545"/>
                <a:gd name="connsiteY3" fmla="*/ 9884 h 9986"/>
                <a:gd name="connsiteX4" fmla="*/ 0 w 9545"/>
                <a:gd name="connsiteY4" fmla="*/ 9986 h 9986"/>
                <a:gd name="connsiteX0" fmla="*/ 0 w 10159"/>
                <a:gd name="connsiteY0" fmla="*/ 10005 h 10005"/>
                <a:gd name="connsiteX1" fmla="*/ 1008 w 10159"/>
                <a:gd name="connsiteY1" fmla="*/ 249 h 10005"/>
                <a:gd name="connsiteX2" fmla="*/ 10159 w 10159"/>
                <a:gd name="connsiteY2" fmla="*/ 0 h 10005"/>
                <a:gd name="connsiteX3" fmla="*/ 8381 w 10159"/>
                <a:gd name="connsiteY3" fmla="*/ 9903 h 10005"/>
                <a:gd name="connsiteX4" fmla="*/ 0 w 10159"/>
                <a:gd name="connsiteY4" fmla="*/ 10005 h 10005"/>
                <a:gd name="connsiteX0" fmla="*/ 0 w 10056"/>
                <a:gd name="connsiteY0" fmla="*/ 10127 h 10127"/>
                <a:gd name="connsiteX1" fmla="*/ 905 w 10056"/>
                <a:gd name="connsiteY1" fmla="*/ 249 h 10127"/>
                <a:gd name="connsiteX2" fmla="*/ 10056 w 10056"/>
                <a:gd name="connsiteY2" fmla="*/ 0 h 10127"/>
                <a:gd name="connsiteX3" fmla="*/ 8278 w 10056"/>
                <a:gd name="connsiteY3" fmla="*/ 9903 h 10127"/>
                <a:gd name="connsiteX4" fmla="*/ 0 w 10056"/>
                <a:gd name="connsiteY4" fmla="*/ 10127 h 10127"/>
                <a:gd name="connsiteX0" fmla="*/ 0 w 9744"/>
                <a:gd name="connsiteY0" fmla="*/ 10086 h 10086"/>
                <a:gd name="connsiteX1" fmla="*/ 593 w 9744"/>
                <a:gd name="connsiteY1" fmla="*/ 249 h 10086"/>
                <a:gd name="connsiteX2" fmla="*/ 9744 w 9744"/>
                <a:gd name="connsiteY2" fmla="*/ 0 h 10086"/>
                <a:gd name="connsiteX3" fmla="*/ 7966 w 9744"/>
                <a:gd name="connsiteY3" fmla="*/ 9903 h 10086"/>
                <a:gd name="connsiteX4" fmla="*/ 0 w 9744"/>
                <a:gd name="connsiteY4" fmla="*/ 10086 h 100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744" h="10086">
                  <a:moveTo>
                    <a:pt x="0" y="10086"/>
                  </a:moveTo>
                  <a:cubicBezTo>
                    <a:pt x="302" y="6793"/>
                    <a:pt x="291" y="3542"/>
                    <a:pt x="593" y="249"/>
                  </a:cubicBezTo>
                  <a:lnTo>
                    <a:pt x="9744" y="0"/>
                  </a:lnTo>
                  <a:lnTo>
                    <a:pt x="7966" y="9903"/>
                  </a:lnTo>
                  <a:lnTo>
                    <a:pt x="0" y="10086"/>
                  </a:lnTo>
                  <a:close/>
                </a:path>
              </a:pathLst>
            </a:cu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Flowchart: Data 11"/>
            <p:cNvSpPr/>
            <p:nvPr/>
          </p:nvSpPr>
          <p:spPr>
            <a:xfrm rot="257003">
              <a:off x="2871043" y="1739866"/>
              <a:ext cx="2070706" cy="4563480"/>
            </a:xfrm>
            <a:custGeom>
              <a:avLst/>
              <a:gdLst>
                <a:gd name="connsiteX0" fmla="*/ 0 w 10000"/>
                <a:gd name="connsiteY0" fmla="*/ 10000 h 10000"/>
                <a:gd name="connsiteX1" fmla="*/ 2000 w 10000"/>
                <a:gd name="connsiteY1" fmla="*/ 0 h 10000"/>
                <a:gd name="connsiteX2" fmla="*/ 10000 w 10000"/>
                <a:gd name="connsiteY2" fmla="*/ 0 h 10000"/>
                <a:gd name="connsiteX3" fmla="*/ 8000 w 10000"/>
                <a:gd name="connsiteY3" fmla="*/ 10000 h 10000"/>
                <a:gd name="connsiteX4" fmla="*/ 0 w 10000"/>
                <a:gd name="connsiteY4" fmla="*/ 10000 h 10000"/>
                <a:gd name="connsiteX0" fmla="*/ 0 w 10000"/>
                <a:gd name="connsiteY0" fmla="*/ 10000 h 10000"/>
                <a:gd name="connsiteX1" fmla="*/ 1738 w 10000"/>
                <a:gd name="connsiteY1" fmla="*/ 491 h 10000"/>
                <a:gd name="connsiteX2" fmla="*/ 10000 w 10000"/>
                <a:gd name="connsiteY2" fmla="*/ 0 h 10000"/>
                <a:gd name="connsiteX3" fmla="*/ 8000 w 10000"/>
                <a:gd name="connsiteY3" fmla="*/ 10000 h 10000"/>
                <a:gd name="connsiteX4" fmla="*/ 0 w 10000"/>
                <a:gd name="connsiteY4" fmla="*/ 10000 h 10000"/>
                <a:gd name="connsiteX0" fmla="*/ 0 w 10317"/>
                <a:gd name="connsiteY0" fmla="*/ 9769 h 9769"/>
                <a:gd name="connsiteX1" fmla="*/ 1738 w 10317"/>
                <a:gd name="connsiteY1" fmla="*/ 260 h 9769"/>
                <a:gd name="connsiteX2" fmla="*/ 10317 w 10317"/>
                <a:gd name="connsiteY2" fmla="*/ 0 h 9769"/>
                <a:gd name="connsiteX3" fmla="*/ 8000 w 10317"/>
                <a:gd name="connsiteY3" fmla="*/ 9769 h 9769"/>
                <a:gd name="connsiteX4" fmla="*/ 0 w 10317"/>
                <a:gd name="connsiteY4" fmla="*/ 9769 h 9769"/>
                <a:gd name="connsiteX0" fmla="*/ 0 w 10000"/>
                <a:gd name="connsiteY0" fmla="*/ 10000 h 10000"/>
                <a:gd name="connsiteX1" fmla="*/ 1685 w 10000"/>
                <a:gd name="connsiteY1" fmla="*/ 266 h 10000"/>
                <a:gd name="connsiteX2" fmla="*/ 10000 w 10000"/>
                <a:gd name="connsiteY2" fmla="*/ 0 h 10000"/>
                <a:gd name="connsiteX3" fmla="*/ 7796 w 10000"/>
                <a:gd name="connsiteY3" fmla="*/ 9844 h 10000"/>
                <a:gd name="connsiteX4" fmla="*/ 0 w 10000"/>
                <a:gd name="connsiteY4" fmla="*/ 10000 h 10000"/>
                <a:gd name="connsiteX0" fmla="*/ 0 w 9866"/>
                <a:gd name="connsiteY0" fmla="*/ 9995 h 9995"/>
                <a:gd name="connsiteX1" fmla="*/ 1551 w 9866"/>
                <a:gd name="connsiteY1" fmla="*/ 266 h 9995"/>
                <a:gd name="connsiteX2" fmla="*/ 9866 w 9866"/>
                <a:gd name="connsiteY2" fmla="*/ 0 h 9995"/>
                <a:gd name="connsiteX3" fmla="*/ 7662 w 9866"/>
                <a:gd name="connsiteY3" fmla="*/ 9844 h 9995"/>
                <a:gd name="connsiteX4" fmla="*/ 0 w 9866"/>
                <a:gd name="connsiteY4" fmla="*/ 9995 h 9995"/>
                <a:gd name="connsiteX0" fmla="*/ 0 w 10000"/>
                <a:gd name="connsiteY0" fmla="*/ 10000 h 10000"/>
                <a:gd name="connsiteX1" fmla="*/ 1582 w 10000"/>
                <a:gd name="connsiteY1" fmla="*/ 327 h 10000"/>
                <a:gd name="connsiteX2" fmla="*/ 10000 w 10000"/>
                <a:gd name="connsiteY2" fmla="*/ 0 h 10000"/>
                <a:gd name="connsiteX3" fmla="*/ 7766 w 10000"/>
                <a:gd name="connsiteY3" fmla="*/ 9849 h 10000"/>
                <a:gd name="connsiteX4" fmla="*/ 0 w 10000"/>
                <a:gd name="connsiteY4" fmla="*/ 10000 h 10000"/>
                <a:gd name="connsiteX0" fmla="*/ 0 w 10000"/>
                <a:gd name="connsiteY0" fmla="*/ 10000 h 10000"/>
                <a:gd name="connsiteX1" fmla="*/ 1582 w 10000"/>
                <a:gd name="connsiteY1" fmla="*/ 327 h 10000"/>
                <a:gd name="connsiteX2" fmla="*/ 10000 w 10000"/>
                <a:gd name="connsiteY2" fmla="*/ 0 h 10000"/>
                <a:gd name="connsiteX3" fmla="*/ 7766 w 10000"/>
                <a:gd name="connsiteY3" fmla="*/ 9849 h 10000"/>
                <a:gd name="connsiteX4" fmla="*/ 0 w 10000"/>
                <a:gd name="connsiteY4" fmla="*/ 10000 h 10000"/>
                <a:gd name="connsiteX0" fmla="*/ 0 w 10005"/>
                <a:gd name="connsiteY0" fmla="*/ 9969 h 9969"/>
                <a:gd name="connsiteX1" fmla="*/ 1582 w 10005"/>
                <a:gd name="connsiteY1" fmla="*/ 296 h 9969"/>
                <a:gd name="connsiteX2" fmla="*/ 10005 w 10005"/>
                <a:gd name="connsiteY2" fmla="*/ 0 h 9969"/>
                <a:gd name="connsiteX3" fmla="*/ 7766 w 10005"/>
                <a:gd name="connsiteY3" fmla="*/ 9818 h 9969"/>
                <a:gd name="connsiteX4" fmla="*/ 0 w 10005"/>
                <a:gd name="connsiteY4" fmla="*/ 9969 h 9969"/>
                <a:gd name="connsiteX0" fmla="*/ 0 w 10000"/>
                <a:gd name="connsiteY0" fmla="*/ 10000 h 10000"/>
                <a:gd name="connsiteX1" fmla="*/ 1649 w 10000"/>
                <a:gd name="connsiteY1" fmla="*/ 295 h 10000"/>
                <a:gd name="connsiteX2" fmla="*/ 10000 w 10000"/>
                <a:gd name="connsiteY2" fmla="*/ 0 h 10000"/>
                <a:gd name="connsiteX3" fmla="*/ 7762 w 10000"/>
                <a:gd name="connsiteY3" fmla="*/ 9849 h 10000"/>
                <a:gd name="connsiteX4" fmla="*/ 0 w 10000"/>
                <a:gd name="connsiteY4" fmla="*/ 10000 h 10000"/>
                <a:gd name="connsiteX0" fmla="*/ 0 w 10000"/>
                <a:gd name="connsiteY0" fmla="*/ 10000 h 10000"/>
                <a:gd name="connsiteX1" fmla="*/ 1649 w 10000"/>
                <a:gd name="connsiteY1" fmla="*/ 295 h 10000"/>
                <a:gd name="connsiteX2" fmla="*/ 10000 w 10000"/>
                <a:gd name="connsiteY2" fmla="*/ 0 h 10000"/>
                <a:gd name="connsiteX3" fmla="*/ 7757 w 10000"/>
                <a:gd name="connsiteY3" fmla="*/ 9818 h 10000"/>
                <a:gd name="connsiteX4" fmla="*/ 0 w 10000"/>
                <a:gd name="connsiteY4" fmla="*/ 10000 h 10000"/>
                <a:gd name="connsiteX0" fmla="*/ 0 w 9995"/>
                <a:gd name="connsiteY0" fmla="*/ 10031 h 10031"/>
                <a:gd name="connsiteX1" fmla="*/ 1644 w 9995"/>
                <a:gd name="connsiteY1" fmla="*/ 295 h 10031"/>
                <a:gd name="connsiteX2" fmla="*/ 9995 w 9995"/>
                <a:gd name="connsiteY2" fmla="*/ 0 h 10031"/>
                <a:gd name="connsiteX3" fmla="*/ 7752 w 9995"/>
                <a:gd name="connsiteY3" fmla="*/ 9818 h 10031"/>
                <a:gd name="connsiteX4" fmla="*/ 0 w 9995"/>
                <a:gd name="connsiteY4" fmla="*/ 10031 h 100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995" h="10031">
                  <a:moveTo>
                    <a:pt x="0" y="10031"/>
                  </a:moveTo>
                  <a:lnTo>
                    <a:pt x="1644" y="295"/>
                  </a:lnTo>
                  <a:lnTo>
                    <a:pt x="9995" y="0"/>
                  </a:lnTo>
                  <a:lnTo>
                    <a:pt x="7752" y="9818"/>
                  </a:lnTo>
                  <a:lnTo>
                    <a:pt x="0" y="10031"/>
                  </a:lnTo>
                  <a:close/>
                </a:path>
              </a:pathLst>
            </a:cu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Flowchart: Data 12"/>
            <p:cNvSpPr/>
            <p:nvPr/>
          </p:nvSpPr>
          <p:spPr>
            <a:xfrm rot="257003">
              <a:off x="4535566" y="1735717"/>
              <a:ext cx="2068507" cy="4592026"/>
            </a:xfrm>
            <a:custGeom>
              <a:avLst/>
              <a:gdLst>
                <a:gd name="connsiteX0" fmla="*/ 0 w 10000"/>
                <a:gd name="connsiteY0" fmla="*/ 10000 h 10000"/>
                <a:gd name="connsiteX1" fmla="*/ 2000 w 10000"/>
                <a:gd name="connsiteY1" fmla="*/ 0 h 10000"/>
                <a:gd name="connsiteX2" fmla="*/ 10000 w 10000"/>
                <a:gd name="connsiteY2" fmla="*/ 0 h 10000"/>
                <a:gd name="connsiteX3" fmla="*/ 8000 w 10000"/>
                <a:gd name="connsiteY3" fmla="*/ 10000 h 10000"/>
                <a:gd name="connsiteX4" fmla="*/ 0 w 10000"/>
                <a:gd name="connsiteY4" fmla="*/ 10000 h 10000"/>
                <a:gd name="connsiteX0" fmla="*/ 0 w 10000"/>
                <a:gd name="connsiteY0" fmla="*/ 10309 h 10309"/>
                <a:gd name="connsiteX1" fmla="*/ 2224 w 10000"/>
                <a:gd name="connsiteY1" fmla="*/ 0 h 10309"/>
                <a:gd name="connsiteX2" fmla="*/ 10000 w 10000"/>
                <a:gd name="connsiteY2" fmla="*/ 309 h 10309"/>
                <a:gd name="connsiteX3" fmla="*/ 8000 w 10000"/>
                <a:gd name="connsiteY3" fmla="*/ 10309 h 10309"/>
                <a:gd name="connsiteX4" fmla="*/ 0 w 10000"/>
                <a:gd name="connsiteY4" fmla="*/ 10309 h 10309"/>
                <a:gd name="connsiteX0" fmla="*/ 0 w 10055"/>
                <a:gd name="connsiteY0" fmla="*/ 10485 h 10485"/>
                <a:gd name="connsiteX1" fmla="*/ 2224 w 10055"/>
                <a:gd name="connsiteY1" fmla="*/ 176 h 10485"/>
                <a:gd name="connsiteX2" fmla="*/ 10055 w 10055"/>
                <a:gd name="connsiteY2" fmla="*/ 0 h 10485"/>
                <a:gd name="connsiteX3" fmla="*/ 8000 w 10055"/>
                <a:gd name="connsiteY3" fmla="*/ 10485 h 10485"/>
                <a:gd name="connsiteX4" fmla="*/ 0 w 10055"/>
                <a:gd name="connsiteY4" fmla="*/ 10485 h 10485"/>
                <a:gd name="connsiteX0" fmla="*/ 0 w 10143"/>
                <a:gd name="connsiteY0" fmla="*/ 9975 h 10485"/>
                <a:gd name="connsiteX1" fmla="*/ 2312 w 10143"/>
                <a:gd name="connsiteY1" fmla="*/ 176 h 10485"/>
                <a:gd name="connsiteX2" fmla="*/ 10143 w 10143"/>
                <a:gd name="connsiteY2" fmla="*/ 0 h 10485"/>
                <a:gd name="connsiteX3" fmla="*/ 8088 w 10143"/>
                <a:gd name="connsiteY3" fmla="*/ 10485 h 10485"/>
                <a:gd name="connsiteX4" fmla="*/ 0 w 10143"/>
                <a:gd name="connsiteY4" fmla="*/ 9975 h 10485"/>
                <a:gd name="connsiteX0" fmla="*/ 0 w 10143"/>
                <a:gd name="connsiteY0" fmla="*/ 9975 h 9975"/>
                <a:gd name="connsiteX1" fmla="*/ 2312 w 10143"/>
                <a:gd name="connsiteY1" fmla="*/ 176 h 9975"/>
                <a:gd name="connsiteX2" fmla="*/ 10143 w 10143"/>
                <a:gd name="connsiteY2" fmla="*/ 0 h 9975"/>
                <a:gd name="connsiteX3" fmla="*/ 8092 w 10143"/>
                <a:gd name="connsiteY3" fmla="*/ 9700 h 9975"/>
                <a:gd name="connsiteX4" fmla="*/ 0 w 10143"/>
                <a:gd name="connsiteY4" fmla="*/ 9975 h 9975"/>
                <a:gd name="connsiteX0" fmla="*/ 0 w 9942"/>
                <a:gd name="connsiteY0" fmla="*/ 9938 h 9938"/>
                <a:gd name="connsiteX1" fmla="*/ 2221 w 9942"/>
                <a:gd name="connsiteY1" fmla="*/ 176 h 9938"/>
                <a:gd name="connsiteX2" fmla="*/ 9942 w 9942"/>
                <a:gd name="connsiteY2" fmla="*/ 0 h 9938"/>
                <a:gd name="connsiteX3" fmla="*/ 7920 w 9942"/>
                <a:gd name="connsiteY3" fmla="*/ 9724 h 9938"/>
                <a:gd name="connsiteX4" fmla="*/ 0 w 9942"/>
                <a:gd name="connsiteY4" fmla="*/ 9938 h 9938"/>
                <a:gd name="connsiteX0" fmla="*/ 0 w 10000"/>
                <a:gd name="connsiteY0" fmla="*/ 10000 h 10000"/>
                <a:gd name="connsiteX1" fmla="*/ 2234 w 10000"/>
                <a:gd name="connsiteY1" fmla="*/ 177 h 10000"/>
                <a:gd name="connsiteX2" fmla="*/ 10000 w 10000"/>
                <a:gd name="connsiteY2" fmla="*/ 0 h 10000"/>
                <a:gd name="connsiteX3" fmla="*/ 7946 w 10000"/>
                <a:gd name="connsiteY3" fmla="*/ 9664 h 10000"/>
                <a:gd name="connsiteX4" fmla="*/ 0 w 10000"/>
                <a:gd name="connsiteY4" fmla="*/ 10000 h 10000"/>
                <a:gd name="connsiteX0" fmla="*/ 0 w 10010"/>
                <a:gd name="connsiteY0" fmla="*/ 9939 h 9939"/>
                <a:gd name="connsiteX1" fmla="*/ 2244 w 10010"/>
                <a:gd name="connsiteY1" fmla="*/ 177 h 9939"/>
                <a:gd name="connsiteX2" fmla="*/ 10010 w 10010"/>
                <a:gd name="connsiteY2" fmla="*/ 0 h 9939"/>
                <a:gd name="connsiteX3" fmla="*/ 7956 w 10010"/>
                <a:gd name="connsiteY3" fmla="*/ 9664 h 9939"/>
                <a:gd name="connsiteX4" fmla="*/ 0 w 10010"/>
                <a:gd name="connsiteY4" fmla="*/ 9939 h 9939"/>
                <a:gd name="connsiteX0" fmla="*/ 0 w 10000"/>
                <a:gd name="connsiteY0" fmla="*/ 10000 h 10000"/>
                <a:gd name="connsiteX1" fmla="*/ 2252 w 10000"/>
                <a:gd name="connsiteY1" fmla="*/ 239 h 10000"/>
                <a:gd name="connsiteX2" fmla="*/ 10000 w 10000"/>
                <a:gd name="connsiteY2" fmla="*/ 0 h 10000"/>
                <a:gd name="connsiteX3" fmla="*/ 7948 w 10000"/>
                <a:gd name="connsiteY3" fmla="*/ 9723 h 10000"/>
                <a:gd name="connsiteX4" fmla="*/ 0 w 10000"/>
                <a:gd name="connsiteY4" fmla="*/ 10000 h 10000"/>
                <a:gd name="connsiteX0" fmla="*/ 0 w 10000"/>
                <a:gd name="connsiteY0" fmla="*/ 10000 h 10000"/>
                <a:gd name="connsiteX1" fmla="*/ 2262 w 10000"/>
                <a:gd name="connsiteY1" fmla="*/ 300 h 10000"/>
                <a:gd name="connsiteX2" fmla="*/ 10000 w 10000"/>
                <a:gd name="connsiteY2" fmla="*/ 0 h 10000"/>
                <a:gd name="connsiteX3" fmla="*/ 7948 w 10000"/>
                <a:gd name="connsiteY3" fmla="*/ 9723 h 10000"/>
                <a:gd name="connsiteX4" fmla="*/ 0 w 10000"/>
                <a:gd name="connsiteY4" fmla="*/ 10000 h 10000"/>
                <a:gd name="connsiteX0" fmla="*/ 0 w 10068"/>
                <a:gd name="connsiteY0" fmla="*/ 10002 h 10002"/>
                <a:gd name="connsiteX1" fmla="*/ 2262 w 10068"/>
                <a:gd name="connsiteY1" fmla="*/ 302 h 10002"/>
                <a:gd name="connsiteX2" fmla="*/ 10068 w 10068"/>
                <a:gd name="connsiteY2" fmla="*/ 0 h 10002"/>
                <a:gd name="connsiteX3" fmla="*/ 7948 w 10068"/>
                <a:gd name="connsiteY3" fmla="*/ 9725 h 10002"/>
                <a:gd name="connsiteX4" fmla="*/ 0 w 10068"/>
                <a:gd name="connsiteY4" fmla="*/ 10002 h 10002"/>
                <a:gd name="connsiteX0" fmla="*/ 0 w 10068"/>
                <a:gd name="connsiteY0" fmla="*/ 10002 h 10002"/>
                <a:gd name="connsiteX1" fmla="*/ 2267 w 10068"/>
                <a:gd name="connsiteY1" fmla="*/ 332 h 10002"/>
                <a:gd name="connsiteX2" fmla="*/ 10068 w 10068"/>
                <a:gd name="connsiteY2" fmla="*/ 0 h 10002"/>
                <a:gd name="connsiteX3" fmla="*/ 7948 w 10068"/>
                <a:gd name="connsiteY3" fmla="*/ 9725 h 10002"/>
                <a:gd name="connsiteX4" fmla="*/ 0 w 10068"/>
                <a:gd name="connsiteY4" fmla="*/ 10002 h 10002"/>
                <a:gd name="connsiteX0" fmla="*/ 0 w 10073"/>
                <a:gd name="connsiteY0" fmla="*/ 9972 h 9972"/>
                <a:gd name="connsiteX1" fmla="*/ 2267 w 10073"/>
                <a:gd name="connsiteY1" fmla="*/ 302 h 9972"/>
                <a:gd name="connsiteX2" fmla="*/ 10073 w 10073"/>
                <a:gd name="connsiteY2" fmla="*/ 0 h 9972"/>
                <a:gd name="connsiteX3" fmla="*/ 7948 w 10073"/>
                <a:gd name="connsiteY3" fmla="*/ 9695 h 9972"/>
                <a:gd name="connsiteX4" fmla="*/ 0 w 10073"/>
                <a:gd name="connsiteY4" fmla="*/ 9972 h 99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073" h="9972">
                  <a:moveTo>
                    <a:pt x="0" y="9972"/>
                  </a:moveTo>
                  <a:lnTo>
                    <a:pt x="2267" y="302"/>
                  </a:lnTo>
                  <a:lnTo>
                    <a:pt x="10073" y="0"/>
                  </a:lnTo>
                  <a:lnTo>
                    <a:pt x="7948" y="9695"/>
                  </a:lnTo>
                  <a:lnTo>
                    <a:pt x="0" y="9972"/>
                  </a:lnTo>
                  <a:close/>
                </a:path>
              </a:pathLst>
            </a:cu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lowchart: Data 13"/>
            <p:cNvSpPr/>
            <p:nvPr/>
          </p:nvSpPr>
          <p:spPr>
            <a:xfrm rot="257003">
              <a:off x="6221462" y="1748768"/>
              <a:ext cx="2098796" cy="4565817"/>
            </a:xfrm>
            <a:custGeom>
              <a:avLst/>
              <a:gdLst>
                <a:gd name="connsiteX0" fmla="*/ 0 w 10000"/>
                <a:gd name="connsiteY0" fmla="*/ 10000 h 10000"/>
                <a:gd name="connsiteX1" fmla="*/ 2000 w 10000"/>
                <a:gd name="connsiteY1" fmla="*/ 0 h 10000"/>
                <a:gd name="connsiteX2" fmla="*/ 10000 w 10000"/>
                <a:gd name="connsiteY2" fmla="*/ 0 h 10000"/>
                <a:gd name="connsiteX3" fmla="*/ 8000 w 10000"/>
                <a:gd name="connsiteY3" fmla="*/ 10000 h 10000"/>
                <a:gd name="connsiteX4" fmla="*/ 0 w 10000"/>
                <a:gd name="connsiteY4" fmla="*/ 10000 h 10000"/>
                <a:gd name="connsiteX0" fmla="*/ 0 w 10176"/>
                <a:gd name="connsiteY0" fmla="*/ 10187 h 10187"/>
                <a:gd name="connsiteX1" fmla="*/ 2000 w 10176"/>
                <a:gd name="connsiteY1" fmla="*/ 187 h 10187"/>
                <a:gd name="connsiteX2" fmla="*/ 10176 w 10176"/>
                <a:gd name="connsiteY2" fmla="*/ 0 h 10187"/>
                <a:gd name="connsiteX3" fmla="*/ 8000 w 10176"/>
                <a:gd name="connsiteY3" fmla="*/ 10187 h 10187"/>
                <a:gd name="connsiteX4" fmla="*/ 0 w 10176"/>
                <a:gd name="connsiteY4" fmla="*/ 10187 h 10187"/>
                <a:gd name="connsiteX0" fmla="*/ 0 w 10176"/>
                <a:gd name="connsiteY0" fmla="*/ 10187 h 10187"/>
                <a:gd name="connsiteX1" fmla="*/ 2000 w 10176"/>
                <a:gd name="connsiteY1" fmla="*/ 187 h 10187"/>
                <a:gd name="connsiteX2" fmla="*/ 10176 w 10176"/>
                <a:gd name="connsiteY2" fmla="*/ 0 h 10187"/>
                <a:gd name="connsiteX3" fmla="*/ 8241 w 10176"/>
                <a:gd name="connsiteY3" fmla="*/ 9575 h 10187"/>
                <a:gd name="connsiteX4" fmla="*/ 0 w 10176"/>
                <a:gd name="connsiteY4" fmla="*/ 10187 h 10187"/>
                <a:gd name="connsiteX0" fmla="*/ 0 w 10238"/>
                <a:gd name="connsiteY0" fmla="*/ 9827 h 9827"/>
                <a:gd name="connsiteX1" fmla="*/ 2062 w 10238"/>
                <a:gd name="connsiteY1" fmla="*/ 187 h 9827"/>
                <a:gd name="connsiteX2" fmla="*/ 10238 w 10238"/>
                <a:gd name="connsiteY2" fmla="*/ 0 h 9827"/>
                <a:gd name="connsiteX3" fmla="*/ 8303 w 10238"/>
                <a:gd name="connsiteY3" fmla="*/ 9575 h 9827"/>
                <a:gd name="connsiteX4" fmla="*/ 0 w 10238"/>
                <a:gd name="connsiteY4" fmla="*/ 9827 h 9827"/>
                <a:gd name="connsiteX0" fmla="*/ 0 w 10000"/>
                <a:gd name="connsiteY0" fmla="*/ 10000 h 10000"/>
                <a:gd name="connsiteX1" fmla="*/ 2014 w 10000"/>
                <a:gd name="connsiteY1" fmla="*/ 190 h 10000"/>
                <a:gd name="connsiteX2" fmla="*/ 10000 w 10000"/>
                <a:gd name="connsiteY2" fmla="*/ 0 h 10000"/>
                <a:gd name="connsiteX3" fmla="*/ 8095 w 10000"/>
                <a:gd name="connsiteY3" fmla="*/ 9652 h 10000"/>
                <a:gd name="connsiteX4" fmla="*/ 0 w 10000"/>
                <a:gd name="connsiteY4" fmla="*/ 10000 h 10000"/>
                <a:gd name="connsiteX0" fmla="*/ 0 w 10077"/>
                <a:gd name="connsiteY0" fmla="*/ 9941 h 9941"/>
                <a:gd name="connsiteX1" fmla="*/ 2091 w 10077"/>
                <a:gd name="connsiteY1" fmla="*/ 190 h 9941"/>
                <a:gd name="connsiteX2" fmla="*/ 10077 w 10077"/>
                <a:gd name="connsiteY2" fmla="*/ 0 h 9941"/>
                <a:gd name="connsiteX3" fmla="*/ 8172 w 10077"/>
                <a:gd name="connsiteY3" fmla="*/ 9652 h 9941"/>
                <a:gd name="connsiteX4" fmla="*/ 0 w 10077"/>
                <a:gd name="connsiteY4" fmla="*/ 9941 h 9941"/>
                <a:gd name="connsiteX0" fmla="*/ 0 w 10000"/>
                <a:gd name="connsiteY0" fmla="*/ 10000 h 10000"/>
                <a:gd name="connsiteX1" fmla="*/ 2085 w 10000"/>
                <a:gd name="connsiteY1" fmla="*/ 252 h 10000"/>
                <a:gd name="connsiteX2" fmla="*/ 10000 w 10000"/>
                <a:gd name="connsiteY2" fmla="*/ 0 h 10000"/>
                <a:gd name="connsiteX3" fmla="*/ 8110 w 10000"/>
                <a:gd name="connsiteY3" fmla="*/ 9709 h 10000"/>
                <a:gd name="connsiteX4" fmla="*/ 0 w 10000"/>
                <a:gd name="connsiteY4" fmla="*/ 10000 h 1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000" h="10000">
                  <a:moveTo>
                    <a:pt x="0" y="10000"/>
                  </a:moveTo>
                  <a:lnTo>
                    <a:pt x="2085" y="252"/>
                  </a:lnTo>
                  <a:lnTo>
                    <a:pt x="10000" y="0"/>
                  </a:lnTo>
                  <a:lnTo>
                    <a:pt x="8110" y="9709"/>
                  </a:lnTo>
                  <a:lnTo>
                    <a:pt x="0" y="10000"/>
                  </a:lnTo>
                  <a:close/>
                </a:path>
              </a:pathLst>
            </a:cu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Rectangle 2"/>
          <p:cNvSpPr/>
          <p:nvPr/>
        </p:nvSpPr>
        <p:spPr>
          <a:xfrm>
            <a:off x="7464902" y="5541167"/>
            <a:ext cx="373211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Marketing Essentials BMIH4005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50C8150E-7010-461B-BE27-E2B958BF8328}"/>
              </a:ext>
            </a:extLst>
          </p:cNvPr>
          <p:cNvGrpSpPr/>
          <p:nvPr/>
        </p:nvGrpSpPr>
        <p:grpSpPr>
          <a:xfrm rot="5400000">
            <a:off x="95504" y="-54443"/>
            <a:ext cx="816490" cy="576642"/>
            <a:chOff x="-456965" y="304800"/>
            <a:chExt cx="913930" cy="645459"/>
          </a:xfrm>
        </p:grpSpPr>
        <p:sp>
          <p:nvSpPr>
            <p:cNvPr id="17" name="Rounded Rectangle 1">
              <a:extLst>
                <a:ext uri="{FF2B5EF4-FFF2-40B4-BE49-F238E27FC236}">
                  <a16:creationId xmlns:a16="http://schemas.microsoft.com/office/drawing/2014/main" id="{C62D568A-536B-46B0-9F60-2FE595394FA5}"/>
                </a:ext>
              </a:extLst>
            </p:cNvPr>
            <p:cNvSpPr/>
            <p:nvPr/>
          </p:nvSpPr>
          <p:spPr>
            <a:xfrm>
              <a:off x="-446911" y="304800"/>
              <a:ext cx="717872" cy="103953"/>
            </a:xfrm>
            <a:prstGeom prst="roundRect">
              <a:avLst>
                <a:gd name="adj" fmla="val 50000"/>
              </a:avLst>
            </a:prstGeom>
            <a:solidFill>
              <a:srgbClr val="F7395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  <p:sp>
          <p:nvSpPr>
            <p:cNvPr id="18" name="Rounded Rectangle 46">
              <a:extLst>
                <a:ext uri="{FF2B5EF4-FFF2-40B4-BE49-F238E27FC236}">
                  <a16:creationId xmlns:a16="http://schemas.microsoft.com/office/drawing/2014/main" id="{4F6B20F6-E454-439E-8E6C-5320967FB504}"/>
                </a:ext>
              </a:extLst>
            </p:cNvPr>
            <p:cNvSpPr/>
            <p:nvPr/>
          </p:nvSpPr>
          <p:spPr>
            <a:xfrm>
              <a:off x="-328587" y="440176"/>
              <a:ext cx="717872" cy="103953"/>
            </a:xfrm>
            <a:prstGeom prst="roundRect">
              <a:avLst>
                <a:gd name="adj" fmla="val 50000"/>
              </a:avLst>
            </a:prstGeom>
            <a:solidFill>
              <a:srgbClr val="ED0C0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  <p:sp>
          <p:nvSpPr>
            <p:cNvPr id="19" name="Rounded Rectangle 47">
              <a:extLst>
                <a:ext uri="{FF2B5EF4-FFF2-40B4-BE49-F238E27FC236}">
                  <a16:creationId xmlns:a16="http://schemas.microsoft.com/office/drawing/2014/main" id="{237E8BAF-B347-4897-980F-0406B6C9DFCD}"/>
                </a:ext>
              </a:extLst>
            </p:cNvPr>
            <p:cNvSpPr/>
            <p:nvPr/>
          </p:nvSpPr>
          <p:spPr>
            <a:xfrm>
              <a:off x="-260907" y="575552"/>
              <a:ext cx="717872" cy="103953"/>
            </a:xfrm>
            <a:prstGeom prst="roundRect">
              <a:avLst>
                <a:gd name="adj" fmla="val 50000"/>
              </a:avLst>
            </a:prstGeom>
            <a:solidFill>
              <a:srgbClr val="415F6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  <p:sp>
          <p:nvSpPr>
            <p:cNvPr id="20" name="Rounded Rectangle 59">
              <a:extLst>
                <a:ext uri="{FF2B5EF4-FFF2-40B4-BE49-F238E27FC236}">
                  <a16:creationId xmlns:a16="http://schemas.microsoft.com/office/drawing/2014/main" id="{8FA5384F-FCE9-481B-B136-A6554A4CCAD8}"/>
                </a:ext>
              </a:extLst>
            </p:cNvPr>
            <p:cNvSpPr/>
            <p:nvPr/>
          </p:nvSpPr>
          <p:spPr>
            <a:xfrm rot="10800000">
              <a:off x="-328587" y="710928"/>
              <a:ext cx="717872" cy="103953"/>
            </a:xfrm>
            <a:prstGeom prst="roundRect">
              <a:avLst>
                <a:gd name="adj" fmla="val 50000"/>
              </a:avLst>
            </a:prstGeom>
            <a:solidFill>
              <a:srgbClr val="637C9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  <p:sp>
          <p:nvSpPr>
            <p:cNvPr id="21" name="Rounded Rectangle 60">
              <a:extLst>
                <a:ext uri="{FF2B5EF4-FFF2-40B4-BE49-F238E27FC236}">
                  <a16:creationId xmlns:a16="http://schemas.microsoft.com/office/drawing/2014/main" id="{94A9B950-40B9-4EF8-9A50-9E762A9E65E7}"/>
                </a:ext>
              </a:extLst>
            </p:cNvPr>
            <p:cNvSpPr/>
            <p:nvPr/>
          </p:nvSpPr>
          <p:spPr>
            <a:xfrm rot="10800000">
              <a:off x="-456965" y="846306"/>
              <a:ext cx="717872" cy="103953"/>
            </a:xfrm>
            <a:prstGeom prst="roundRect">
              <a:avLst>
                <a:gd name="adj" fmla="val 50000"/>
              </a:avLst>
            </a:prstGeom>
            <a:solidFill>
              <a:srgbClr val="7C95A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814B123D-992D-4F62-9FD6-6F26048BF26D}"/>
              </a:ext>
            </a:extLst>
          </p:cNvPr>
          <p:cNvGrpSpPr/>
          <p:nvPr/>
        </p:nvGrpSpPr>
        <p:grpSpPr>
          <a:xfrm rot="16200000">
            <a:off x="11375510" y="6281358"/>
            <a:ext cx="816490" cy="576642"/>
            <a:chOff x="-456965" y="304800"/>
            <a:chExt cx="913930" cy="645459"/>
          </a:xfrm>
        </p:grpSpPr>
        <p:sp>
          <p:nvSpPr>
            <p:cNvPr id="23" name="Rounded Rectangle 1">
              <a:extLst>
                <a:ext uri="{FF2B5EF4-FFF2-40B4-BE49-F238E27FC236}">
                  <a16:creationId xmlns:a16="http://schemas.microsoft.com/office/drawing/2014/main" id="{9DBB0767-F74C-4C7D-817C-60014F8901CF}"/>
                </a:ext>
              </a:extLst>
            </p:cNvPr>
            <p:cNvSpPr/>
            <p:nvPr/>
          </p:nvSpPr>
          <p:spPr>
            <a:xfrm>
              <a:off x="-446911" y="304800"/>
              <a:ext cx="717872" cy="103953"/>
            </a:xfrm>
            <a:prstGeom prst="roundRect">
              <a:avLst>
                <a:gd name="adj" fmla="val 50000"/>
              </a:avLst>
            </a:prstGeom>
            <a:solidFill>
              <a:srgbClr val="F7395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  <p:sp>
          <p:nvSpPr>
            <p:cNvPr id="24" name="Rounded Rectangle 46">
              <a:extLst>
                <a:ext uri="{FF2B5EF4-FFF2-40B4-BE49-F238E27FC236}">
                  <a16:creationId xmlns:a16="http://schemas.microsoft.com/office/drawing/2014/main" id="{CA866839-478C-4430-AD1E-B7EEA7AFD84B}"/>
                </a:ext>
              </a:extLst>
            </p:cNvPr>
            <p:cNvSpPr/>
            <p:nvPr/>
          </p:nvSpPr>
          <p:spPr>
            <a:xfrm>
              <a:off x="-328587" y="440176"/>
              <a:ext cx="717872" cy="103953"/>
            </a:xfrm>
            <a:prstGeom prst="roundRect">
              <a:avLst>
                <a:gd name="adj" fmla="val 50000"/>
              </a:avLst>
            </a:prstGeom>
            <a:solidFill>
              <a:srgbClr val="ED0C0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  <p:sp>
          <p:nvSpPr>
            <p:cNvPr id="25" name="Rounded Rectangle 47">
              <a:extLst>
                <a:ext uri="{FF2B5EF4-FFF2-40B4-BE49-F238E27FC236}">
                  <a16:creationId xmlns:a16="http://schemas.microsoft.com/office/drawing/2014/main" id="{C6316475-DE6B-4E24-868D-C4B687D42E36}"/>
                </a:ext>
              </a:extLst>
            </p:cNvPr>
            <p:cNvSpPr/>
            <p:nvPr/>
          </p:nvSpPr>
          <p:spPr>
            <a:xfrm>
              <a:off x="-260907" y="575552"/>
              <a:ext cx="717872" cy="103953"/>
            </a:xfrm>
            <a:prstGeom prst="roundRect">
              <a:avLst>
                <a:gd name="adj" fmla="val 50000"/>
              </a:avLst>
            </a:prstGeom>
            <a:solidFill>
              <a:srgbClr val="415F6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  <p:sp>
          <p:nvSpPr>
            <p:cNvPr id="26" name="Rounded Rectangle 59">
              <a:extLst>
                <a:ext uri="{FF2B5EF4-FFF2-40B4-BE49-F238E27FC236}">
                  <a16:creationId xmlns:a16="http://schemas.microsoft.com/office/drawing/2014/main" id="{0A5C35F4-CEC9-4B94-A8C4-07958348E16F}"/>
                </a:ext>
              </a:extLst>
            </p:cNvPr>
            <p:cNvSpPr/>
            <p:nvPr/>
          </p:nvSpPr>
          <p:spPr>
            <a:xfrm rot="10800000">
              <a:off x="-328587" y="710928"/>
              <a:ext cx="717872" cy="103953"/>
            </a:xfrm>
            <a:prstGeom prst="roundRect">
              <a:avLst>
                <a:gd name="adj" fmla="val 50000"/>
              </a:avLst>
            </a:prstGeom>
            <a:solidFill>
              <a:srgbClr val="637C9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  <p:sp>
          <p:nvSpPr>
            <p:cNvPr id="27" name="Rounded Rectangle 60">
              <a:extLst>
                <a:ext uri="{FF2B5EF4-FFF2-40B4-BE49-F238E27FC236}">
                  <a16:creationId xmlns:a16="http://schemas.microsoft.com/office/drawing/2014/main" id="{691A6D4A-9132-4C2B-AB47-E157B0E9836E}"/>
                </a:ext>
              </a:extLst>
            </p:cNvPr>
            <p:cNvSpPr/>
            <p:nvPr/>
          </p:nvSpPr>
          <p:spPr>
            <a:xfrm rot="10800000">
              <a:off x="-456965" y="846306"/>
              <a:ext cx="717872" cy="103953"/>
            </a:xfrm>
            <a:prstGeom prst="roundRect">
              <a:avLst>
                <a:gd name="adj" fmla="val 50000"/>
              </a:avLst>
            </a:prstGeom>
            <a:solidFill>
              <a:srgbClr val="7C95A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EB7FB436-92C5-4A85-83A5-323DF390752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0019" y="3773212"/>
            <a:ext cx="5011004" cy="51087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58927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825731"/>
          </a:xfrm>
        </p:spPr>
        <p:txBody>
          <a:bodyPr/>
          <a:lstStyle/>
          <a:p>
            <a:pPr algn="ctr"/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Marketing Plan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1335" y="2140903"/>
            <a:ext cx="5055801" cy="4351337"/>
          </a:xfrm>
        </p:spPr>
        <p:txBody>
          <a:bodyPr>
            <a:normAutofit/>
          </a:bodyPr>
          <a:lstStyle/>
          <a:p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</a:rPr>
              <a:t>Marketing Mix</a:t>
            </a:r>
          </a:p>
          <a:p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</a:rPr>
              <a:t>Customer Value creation after COVID-19 Pandemic</a:t>
            </a:r>
          </a:p>
          <a:p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</a:rPr>
              <a:t>Digital Marketing Use </a:t>
            </a:r>
          </a:p>
          <a:p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</a:rPr>
              <a:t>Environmental Analysis </a:t>
            </a:r>
          </a:p>
          <a:p>
            <a:r>
              <a:rPr lang="en-US" sz="2800" dirty="0">
                <a:latin typeface="Verdana" panose="020B0604030504040204" pitchFamily="34" charset="0"/>
                <a:ea typeface="Verdana" panose="020B0604030504040204" pitchFamily="34" charset="0"/>
              </a:rPr>
              <a:t>References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97137" y="2140903"/>
            <a:ext cx="5705364" cy="3726873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62EA183A-0850-48A0-91E7-DCFD038A0CD3}"/>
              </a:ext>
            </a:extLst>
          </p:cNvPr>
          <p:cNvGrpSpPr/>
          <p:nvPr/>
        </p:nvGrpSpPr>
        <p:grpSpPr>
          <a:xfrm>
            <a:off x="0" y="425243"/>
            <a:ext cx="816490" cy="576642"/>
            <a:chOff x="-456965" y="304800"/>
            <a:chExt cx="913930" cy="645459"/>
          </a:xfrm>
        </p:grpSpPr>
        <p:sp>
          <p:nvSpPr>
            <p:cNvPr id="8" name="Rounded Rectangle 1">
              <a:extLst>
                <a:ext uri="{FF2B5EF4-FFF2-40B4-BE49-F238E27FC236}">
                  <a16:creationId xmlns:a16="http://schemas.microsoft.com/office/drawing/2014/main" id="{914CB60A-8364-4BAA-977F-552464EA04E4}"/>
                </a:ext>
              </a:extLst>
            </p:cNvPr>
            <p:cNvSpPr/>
            <p:nvPr/>
          </p:nvSpPr>
          <p:spPr>
            <a:xfrm>
              <a:off x="-446911" y="304800"/>
              <a:ext cx="717872" cy="103953"/>
            </a:xfrm>
            <a:prstGeom prst="roundRect">
              <a:avLst>
                <a:gd name="adj" fmla="val 50000"/>
              </a:avLst>
            </a:prstGeom>
            <a:solidFill>
              <a:srgbClr val="F7395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  <p:sp>
          <p:nvSpPr>
            <p:cNvPr id="9" name="Rounded Rectangle 46">
              <a:extLst>
                <a:ext uri="{FF2B5EF4-FFF2-40B4-BE49-F238E27FC236}">
                  <a16:creationId xmlns:a16="http://schemas.microsoft.com/office/drawing/2014/main" id="{5568C459-A34A-4654-99B3-4CAF0A0D9109}"/>
                </a:ext>
              </a:extLst>
            </p:cNvPr>
            <p:cNvSpPr/>
            <p:nvPr/>
          </p:nvSpPr>
          <p:spPr>
            <a:xfrm>
              <a:off x="-328587" y="440176"/>
              <a:ext cx="717872" cy="103953"/>
            </a:xfrm>
            <a:prstGeom prst="roundRect">
              <a:avLst>
                <a:gd name="adj" fmla="val 50000"/>
              </a:avLst>
            </a:prstGeom>
            <a:solidFill>
              <a:srgbClr val="ED0C0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  <p:sp>
          <p:nvSpPr>
            <p:cNvPr id="10" name="Rounded Rectangle 47">
              <a:extLst>
                <a:ext uri="{FF2B5EF4-FFF2-40B4-BE49-F238E27FC236}">
                  <a16:creationId xmlns:a16="http://schemas.microsoft.com/office/drawing/2014/main" id="{7079C107-7FA3-4442-87FB-3E2834EBC147}"/>
                </a:ext>
              </a:extLst>
            </p:cNvPr>
            <p:cNvSpPr/>
            <p:nvPr/>
          </p:nvSpPr>
          <p:spPr>
            <a:xfrm>
              <a:off x="-260907" y="575552"/>
              <a:ext cx="717872" cy="103953"/>
            </a:xfrm>
            <a:prstGeom prst="roundRect">
              <a:avLst>
                <a:gd name="adj" fmla="val 50000"/>
              </a:avLst>
            </a:prstGeom>
            <a:solidFill>
              <a:srgbClr val="415F6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  <p:sp>
          <p:nvSpPr>
            <p:cNvPr id="11" name="Rounded Rectangle 59">
              <a:extLst>
                <a:ext uri="{FF2B5EF4-FFF2-40B4-BE49-F238E27FC236}">
                  <a16:creationId xmlns:a16="http://schemas.microsoft.com/office/drawing/2014/main" id="{80C63CC0-AA74-477C-AB97-DAD13EEAE817}"/>
                </a:ext>
              </a:extLst>
            </p:cNvPr>
            <p:cNvSpPr/>
            <p:nvPr/>
          </p:nvSpPr>
          <p:spPr>
            <a:xfrm rot="10800000">
              <a:off x="-328587" y="710928"/>
              <a:ext cx="717872" cy="103953"/>
            </a:xfrm>
            <a:prstGeom prst="roundRect">
              <a:avLst>
                <a:gd name="adj" fmla="val 50000"/>
              </a:avLst>
            </a:prstGeom>
            <a:solidFill>
              <a:srgbClr val="637C9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  <p:sp>
          <p:nvSpPr>
            <p:cNvPr id="12" name="Rounded Rectangle 60">
              <a:extLst>
                <a:ext uri="{FF2B5EF4-FFF2-40B4-BE49-F238E27FC236}">
                  <a16:creationId xmlns:a16="http://schemas.microsoft.com/office/drawing/2014/main" id="{A2E04A64-4A5A-4F9F-909E-F201A633D581}"/>
                </a:ext>
              </a:extLst>
            </p:cNvPr>
            <p:cNvSpPr/>
            <p:nvPr/>
          </p:nvSpPr>
          <p:spPr>
            <a:xfrm rot="10800000">
              <a:off x="-456965" y="846306"/>
              <a:ext cx="717872" cy="103953"/>
            </a:xfrm>
            <a:prstGeom prst="roundRect">
              <a:avLst>
                <a:gd name="adj" fmla="val 50000"/>
              </a:avLst>
            </a:prstGeom>
            <a:solidFill>
              <a:srgbClr val="7C95A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D6FB3B6F-2895-453C-B070-9EE141B593ED}"/>
              </a:ext>
            </a:extLst>
          </p:cNvPr>
          <p:cNvGrpSpPr/>
          <p:nvPr/>
        </p:nvGrpSpPr>
        <p:grpSpPr>
          <a:xfrm rot="10800000">
            <a:off x="11402500" y="546184"/>
            <a:ext cx="816490" cy="576642"/>
            <a:chOff x="-456965" y="304800"/>
            <a:chExt cx="913930" cy="645459"/>
          </a:xfrm>
        </p:grpSpPr>
        <p:sp>
          <p:nvSpPr>
            <p:cNvPr id="14" name="Rounded Rectangle 1">
              <a:extLst>
                <a:ext uri="{FF2B5EF4-FFF2-40B4-BE49-F238E27FC236}">
                  <a16:creationId xmlns:a16="http://schemas.microsoft.com/office/drawing/2014/main" id="{6E1DF656-961C-421E-BE01-4B3DACC23122}"/>
                </a:ext>
              </a:extLst>
            </p:cNvPr>
            <p:cNvSpPr/>
            <p:nvPr/>
          </p:nvSpPr>
          <p:spPr>
            <a:xfrm>
              <a:off x="-446911" y="304800"/>
              <a:ext cx="717872" cy="103953"/>
            </a:xfrm>
            <a:prstGeom prst="roundRect">
              <a:avLst>
                <a:gd name="adj" fmla="val 50000"/>
              </a:avLst>
            </a:prstGeom>
            <a:solidFill>
              <a:srgbClr val="F7395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  <p:sp>
          <p:nvSpPr>
            <p:cNvPr id="15" name="Rounded Rectangle 46">
              <a:extLst>
                <a:ext uri="{FF2B5EF4-FFF2-40B4-BE49-F238E27FC236}">
                  <a16:creationId xmlns:a16="http://schemas.microsoft.com/office/drawing/2014/main" id="{1DF76C42-80B5-498B-8B44-7F892398B26A}"/>
                </a:ext>
              </a:extLst>
            </p:cNvPr>
            <p:cNvSpPr/>
            <p:nvPr/>
          </p:nvSpPr>
          <p:spPr>
            <a:xfrm>
              <a:off x="-328587" y="440176"/>
              <a:ext cx="717872" cy="103953"/>
            </a:xfrm>
            <a:prstGeom prst="roundRect">
              <a:avLst>
                <a:gd name="adj" fmla="val 50000"/>
              </a:avLst>
            </a:prstGeom>
            <a:solidFill>
              <a:srgbClr val="ED0C0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  <p:sp>
          <p:nvSpPr>
            <p:cNvPr id="16" name="Rounded Rectangle 47">
              <a:extLst>
                <a:ext uri="{FF2B5EF4-FFF2-40B4-BE49-F238E27FC236}">
                  <a16:creationId xmlns:a16="http://schemas.microsoft.com/office/drawing/2014/main" id="{803EB0DD-0A22-41FD-ACFF-12FD08B1E4EC}"/>
                </a:ext>
              </a:extLst>
            </p:cNvPr>
            <p:cNvSpPr/>
            <p:nvPr/>
          </p:nvSpPr>
          <p:spPr>
            <a:xfrm>
              <a:off x="-260907" y="575552"/>
              <a:ext cx="717872" cy="103953"/>
            </a:xfrm>
            <a:prstGeom prst="roundRect">
              <a:avLst>
                <a:gd name="adj" fmla="val 50000"/>
              </a:avLst>
            </a:prstGeom>
            <a:solidFill>
              <a:srgbClr val="415F6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  <p:sp>
          <p:nvSpPr>
            <p:cNvPr id="17" name="Rounded Rectangle 59">
              <a:extLst>
                <a:ext uri="{FF2B5EF4-FFF2-40B4-BE49-F238E27FC236}">
                  <a16:creationId xmlns:a16="http://schemas.microsoft.com/office/drawing/2014/main" id="{47A61664-5450-47D2-8582-AAA7A1BE4A2F}"/>
                </a:ext>
              </a:extLst>
            </p:cNvPr>
            <p:cNvSpPr/>
            <p:nvPr/>
          </p:nvSpPr>
          <p:spPr>
            <a:xfrm rot="10800000">
              <a:off x="-328587" y="710928"/>
              <a:ext cx="717872" cy="103953"/>
            </a:xfrm>
            <a:prstGeom prst="roundRect">
              <a:avLst>
                <a:gd name="adj" fmla="val 50000"/>
              </a:avLst>
            </a:prstGeom>
            <a:solidFill>
              <a:srgbClr val="637C9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  <p:sp>
          <p:nvSpPr>
            <p:cNvPr id="18" name="Rounded Rectangle 60">
              <a:extLst>
                <a:ext uri="{FF2B5EF4-FFF2-40B4-BE49-F238E27FC236}">
                  <a16:creationId xmlns:a16="http://schemas.microsoft.com/office/drawing/2014/main" id="{E285C7C1-A0BD-455A-B524-393CC138D1E5}"/>
                </a:ext>
              </a:extLst>
            </p:cNvPr>
            <p:cNvSpPr/>
            <p:nvPr/>
          </p:nvSpPr>
          <p:spPr>
            <a:xfrm rot="10800000">
              <a:off x="-456965" y="846306"/>
              <a:ext cx="717872" cy="103953"/>
            </a:xfrm>
            <a:prstGeom prst="roundRect">
              <a:avLst>
                <a:gd name="adj" fmla="val 50000"/>
              </a:avLst>
            </a:prstGeom>
            <a:solidFill>
              <a:srgbClr val="7C95A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9161630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466180" y="240259"/>
            <a:ext cx="12192000" cy="888516"/>
          </a:xfrm>
        </p:spPr>
        <p:txBody>
          <a:bodyPr/>
          <a:lstStyle/>
          <a:p>
            <a:pPr algn="ctr"/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6490" y="2555407"/>
            <a:ext cx="5221147" cy="3305748"/>
          </a:xfrm>
        </p:spPr>
        <p:txBody>
          <a:bodyPr>
            <a:normAutofit/>
          </a:bodyPr>
          <a:lstStyle/>
          <a:p>
            <a:r>
              <a:rPr lang="en-US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Located at </a:t>
            </a:r>
            <a:r>
              <a:rPr lang="en-US" sz="2400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Evershot</a:t>
            </a:r>
            <a:r>
              <a:rPr lang="en-US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Dorchester ,United Kingdom</a:t>
            </a:r>
          </a:p>
          <a:p>
            <a:r>
              <a:rPr lang="en-US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Boutique hotel established in 1798</a:t>
            </a:r>
          </a:p>
          <a:p>
            <a:r>
              <a:rPr lang="en-US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Prestigious member of </a:t>
            </a:r>
            <a:r>
              <a:rPr lang="en-US" sz="2400" dirty="0" err="1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Relais</a:t>
            </a:r>
            <a:r>
              <a:rPr lang="en-US" sz="24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&amp; Chateaux Hotel Group.</a:t>
            </a:r>
          </a:p>
          <a:p>
            <a:pPr marL="0" indent="0">
              <a:buNone/>
            </a:pPr>
            <a:endParaRPr lang="en-US" sz="2800" dirty="0">
              <a:latin typeface="Malgun Gothic" panose="020B0503020000020004" pitchFamily="34" charset="-127"/>
              <a:ea typeface="Malgun Gothic" panose="020B0503020000020004" pitchFamily="34" charset="-127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5409" y="3759881"/>
            <a:ext cx="4481512" cy="2987674"/>
          </a:xfrm>
          <a:effectLst>
            <a:softEdge rad="444500"/>
          </a:effec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35647" y="1491828"/>
            <a:ext cx="4381500" cy="1905000"/>
          </a:xfrm>
          <a:prstGeom prst="rect">
            <a:avLst/>
          </a:prstGeom>
          <a:effectLst>
            <a:glow rad="406400">
              <a:schemeClr val="accent1">
                <a:alpha val="40000"/>
              </a:schemeClr>
            </a:glow>
            <a:softEdge rad="0"/>
          </a:effectLst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5F667AA0-E7A9-4808-B204-6ED16E8756CF}"/>
              </a:ext>
            </a:extLst>
          </p:cNvPr>
          <p:cNvGrpSpPr/>
          <p:nvPr/>
        </p:nvGrpSpPr>
        <p:grpSpPr>
          <a:xfrm>
            <a:off x="0" y="396198"/>
            <a:ext cx="816490" cy="576642"/>
            <a:chOff x="-456965" y="304800"/>
            <a:chExt cx="913930" cy="645459"/>
          </a:xfrm>
        </p:grpSpPr>
        <p:sp>
          <p:nvSpPr>
            <p:cNvPr id="13" name="Rounded Rectangle 1">
              <a:extLst>
                <a:ext uri="{FF2B5EF4-FFF2-40B4-BE49-F238E27FC236}">
                  <a16:creationId xmlns:a16="http://schemas.microsoft.com/office/drawing/2014/main" id="{578B4009-C8D0-4FFF-ABC1-43C908A291ED}"/>
                </a:ext>
              </a:extLst>
            </p:cNvPr>
            <p:cNvSpPr/>
            <p:nvPr/>
          </p:nvSpPr>
          <p:spPr>
            <a:xfrm>
              <a:off x="-446911" y="304800"/>
              <a:ext cx="717872" cy="103953"/>
            </a:xfrm>
            <a:prstGeom prst="roundRect">
              <a:avLst>
                <a:gd name="adj" fmla="val 50000"/>
              </a:avLst>
            </a:prstGeom>
            <a:solidFill>
              <a:srgbClr val="F7395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  <p:sp>
          <p:nvSpPr>
            <p:cNvPr id="14" name="Rounded Rectangle 46">
              <a:extLst>
                <a:ext uri="{FF2B5EF4-FFF2-40B4-BE49-F238E27FC236}">
                  <a16:creationId xmlns:a16="http://schemas.microsoft.com/office/drawing/2014/main" id="{7B5BBD5C-CEFE-4764-83CB-C774F5ECF0D0}"/>
                </a:ext>
              </a:extLst>
            </p:cNvPr>
            <p:cNvSpPr/>
            <p:nvPr/>
          </p:nvSpPr>
          <p:spPr>
            <a:xfrm>
              <a:off x="-328587" y="440176"/>
              <a:ext cx="717872" cy="103953"/>
            </a:xfrm>
            <a:prstGeom prst="roundRect">
              <a:avLst>
                <a:gd name="adj" fmla="val 50000"/>
              </a:avLst>
            </a:prstGeom>
            <a:solidFill>
              <a:srgbClr val="ED0C0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  <p:sp>
          <p:nvSpPr>
            <p:cNvPr id="15" name="Rounded Rectangle 47">
              <a:extLst>
                <a:ext uri="{FF2B5EF4-FFF2-40B4-BE49-F238E27FC236}">
                  <a16:creationId xmlns:a16="http://schemas.microsoft.com/office/drawing/2014/main" id="{8B3B1A69-CB26-4176-AF04-FA736B5C61A2}"/>
                </a:ext>
              </a:extLst>
            </p:cNvPr>
            <p:cNvSpPr/>
            <p:nvPr/>
          </p:nvSpPr>
          <p:spPr>
            <a:xfrm>
              <a:off x="-260907" y="575552"/>
              <a:ext cx="717872" cy="103953"/>
            </a:xfrm>
            <a:prstGeom prst="roundRect">
              <a:avLst>
                <a:gd name="adj" fmla="val 50000"/>
              </a:avLst>
            </a:prstGeom>
            <a:solidFill>
              <a:srgbClr val="415F6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  <p:sp>
          <p:nvSpPr>
            <p:cNvPr id="16" name="Rounded Rectangle 59">
              <a:extLst>
                <a:ext uri="{FF2B5EF4-FFF2-40B4-BE49-F238E27FC236}">
                  <a16:creationId xmlns:a16="http://schemas.microsoft.com/office/drawing/2014/main" id="{FE29009B-13BE-4633-92E8-7863DBCF7BD8}"/>
                </a:ext>
              </a:extLst>
            </p:cNvPr>
            <p:cNvSpPr/>
            <p:nvPr/>
          </p:nvSpPr>
          <p:spPr>
            <a:xfrm rot="10800000">
              <a:off x="-328587" y="710928"/>
              <a:ext cx="717872" cy="103953"/>
            </a:xfrm>
            <a:prstGeom prst="roundRect">
              <a:avLst>
                <a:gd name="adj" fmla="val 50000"/>
              </a:avLst>
            </a:prstGeom>
            <a:solidFill>
              <a:srgbClr val="637C9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  <p:sp>
          <p:nvSpPr>
            <p:cNvPr id="17" name="Rounded Rectangle 60">
              <a:extLst>
                <a:ext uri="{FF2B5EF4-FFF2-40B4-BE49-F238E27FC236}">
                  <a16:creationId xmlns:a16="http://schemas.microsoft.com/office/drawing/2014/main" id="{A6E67EC9-1CD5-4C42-ACFF-B12846983125}"/>
                </a:ext>
              </a:extLst>
            </p:cNvPr>
            <p:cNvSpPr/>
            <p:nvPr/>
          </p:nvSpPr>
          <p:spPr>
            <a:xfrm rot="10800000">
              <a:off x="-456965" y="846306"/>
              <a:ext cx="717872" cy="103953"/>
            </a:xfrm>
            <a:prstGeom prst="roundRect">
              <a:avLst>
                <a:gd name="adj" fmla="val 50000"/>
              </a:avLst>
            </a:prstGeom>
            <a:solidFill>
              <a:srgbClr val="7C95A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C377503E-8C0E-4534-B6CC-7585F761D9E8}"/>
              </a:ext>
            </a:extLst>
          </p:cNvPr>
          <p:cNvGrpSpPr/>
          <p:nvPr/>
        </p:nvGrpSpPr>
        <p:grpSpPr>
          <a:xfrm>
            <a:off x="11705272" y="349762"/>
            <a:ext cx="661883" cy="576642"/>
            <a:chOff x="5098005" y="1569023"/>
            <a:chExt cx="661883" cy="576642"/>
          </a:xfrm>
        </p:grpSpPr>
        <p:sp>
          <p:nvSpPr>
            <p:cNvPr id="19" name="Rounded Rectangle 23">
              <a:extLst>
                <a:ext uri="{FF2B5EF4-FFF2-40B4-BE49-F238E27FC236}">
                  <a16:creationId xmlns:a16="http://schemas.microsoft.com/office/drawing/2014/main" id="{65522B37-D43C-4D93-B557-A4743D9DBE1A}"/>
                </a:ext>
              </a:extLst>
            </p:cNvPr>
            <p:cNvSpPr/>
            <p:nvPr/>
          </p:nvSpPr>
          <p:spPr>
            <a:xfrm>
              <a:off x="5098005" y="1569023"/>
              <a:ext cx="641335" cy="92870"/>
            </a:xfrm>
            <a:prstGeom prst="roundRect">
              <a:avLst>
                <a:gd name="adj" fmla="val 50000"/>
              </a:avLst>
            </a:prstGeom>
            <a:solidFill>
              <a:srgbClr val="F7395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  <p:sp>
          <p:nvSpPr>
            <p:cNvPr id="20" name="Rounded Rectangle 24">
              <a:extLst>
                <a:ext uri="{FF2B5EF4-FFF2-40B4-BE49-F238E27FC236}">
                  <a16:creationId xmlns:a16="http://schemas.microsoft.com/office/drawing/2014/main" id="{1FC65395-5EE5-4B6A-BE9B-7368973E79B9}"/>
                </a:ext>
              </a:extLst>
            </p:cNvPr>
            <p:cNvSpPr/>
            <p:nvPr/>
          </p:nvSpPr>
          <p:spPr>
            <a:xfrm>
              <a:off x="5098005" y="1689966"/>
              <a:ext cx="641335" cy="92870"/>
            </a:xfrm>
            <a:prstGeom prst="roundRect">
              <a:avLst>
                <a:gd name="adj" fmla="val 50000"/>
              </a:avLst>
            </a:prstGeom>
            <a:solidFill>
              <a:srgbClr val="ED0C0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  <p:sp>
          <p:nvSpPr>
            <p:cNvPr id="21" name="Rounded Rectangle 25">
              <a:extLst>
                <a:ext uri="{FF2B5EF4-FFF2-40B4-BE49-F238E27FC236}">
                  <a16:creationId xmlns:a16="http://schemas.microsoft.com/office/drawing/2014/main" id="{7DA68943-6743-47C4-86B4-6391AB5B2F7B}"/>
                </a:ext>
              </a:extLst>
            </p:cNvPr>
            <p:cNvSpPr/>
            <p:nvPr/>
          </p:nvSpPr>
          <p:spPr>
            <a:xfrm>
              <a:off x="5098005" y="1810908"/>
              <a:ext cx="641335" cy="92870"/>
            </a:xfrm>
            <a:prstGeom prst="roundRect">
              <a:avLst>
                <a:gd name="adj" fmla="val 50000"/>
              </a:avLst>
            </a:prstGeom>
            <a:solidFill>
              <a:srgbClr val="415F6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  <p:sp>
          <p:nvSpPr>
            <p:cNvPr id="22" name="Rounded Rectangle 26">
              <a:extLst>
                <a:ext uri="{FF2B5EF4-FFF2-40B4-BE49-F238E27FC236}">
                  <a16:creationId xmlns:a16="http://schemas.microsoft.com/office/drawing/2014/main" id="{C6B0FC7A-1F08-4113-BD4E-C47BF4CC98FD}"/>
                </a:ext>
              </a:extLst>
            </p:cNvPr>
            <p:cNvSpPr/>
            <p:nvPr/>
          </p:nvSpPr>
          <p:spPr>
            <a:xfrm rot="10800000">
              <a:off x="5118553" y="1931851"/>
              <a:ext cx="641335" cy="92870"/>
            </a:xfrm>
            <a:prstGeom prst="roundRect">
              <a:avLst>
                <a:gd name="adj" fmla="val 50000"/>
              </a:avLst>
            </a:prstGeom>
            <a:solidFill>
              <a:srgbClr val="637C9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  <p:sp>
          <p:nvSpPr>
            <p:cNvPr id="23" name="Rounded Rectangle 27">
              <a:extLst>
                <a:ext uri="{FF2B5EF4-FFF2-40B4-BE49-F238E27FC236}">
                  <a16:creationId xmlns:a16="http://schemas.microsoft.com/office/drawing/2014/main" id="{869B63F6-4D33-4ED3-AFED-44BB7F2511EB}"/>
                </a:ext>
              </a:extLst>
            </p:cNvPr>
            <p:cNvSpPr/>
            <p:nvPr/>
          </p:nvSpPr>
          <p:spPr>
            <a:xfrm rot="10800000">
              <a:off x="5098005" y="2052795"/>
              <a:ext cx="641335" cy="92870"/>
            </a:xfrm>
            <a:prstGeom prst="roundRect">
              <a:avLst>
                <a:gd name="adj" fmla="val 50000"/>
              </a:avLst>
            </a:prstGeom>
            <a:solidFill>
              <a:srgbClr val="7C95A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7172113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2BFAE1-45D3-4B3B-81D2-0BF25FA84F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3773" y="171401"/>
            <a:ext cx="9692640" cy="858180"/>
          </a:xfrm>
        </p:spPr>
        <p:txBody>
          <a:bodyPr/>
          <a:lstStyle/>
          <a:p>
            <a:pPr algn="ctr"/>
            <a:r>
              <a:rPr lang="en-US" dirty="0"/>
              <a:t> Marketing Mix 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3EF90282-6840-4163-B137-BB1D4A106D7E}"/>
              </a:ext>
            </a:extLst>
          </p:cNvPr>
          <p:cNvGrpSpPr/>
          <p:nvPr/>
        </p:nvGrpSpPr>
        <p:grpSpPr>
          <a:xfrm>
            <a:off x="975611" y="1214100"/>
            <a:ext cx="10240777" cy="4628580"/>
            <a:chOff x="979712" y="1265853"/>
            <a:chExt cx="10240777" cy="4628580"/>
          </a:xfrm>
        </p:grpSpPr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4622D43C-FB8D-4EA2-B259-A72786D461B8}"/>
                </a:ext>
              </a:extLst>
            </p:cNvPr>
            <p:cNvSpPr/>
            <p:nvPr/>
          </p:nvSpPr>
          <p:spPr>
            <a:xfrm>
              <a:off x="979712" y="1347437"/>
              <a:ext cx="5048469" cy="2241307"/>
            </a:xfrm>
            <a:prstGeom prst="rect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t"/>
            <a:lstStyle/>
            <a:p>
              <a:r>
                <a:rPr lang="en-US" sz="1600" b="1" dirty="0">
                  <a:solidFill>
                    <a:schemeClr val="tx1">
                      <a:lumMod val="85000"/>
                      <a:lumOff val="15000"/>
                    </a:schemeClr>
                  </a:solidFill>
                </a:rPr>
                <a:t>Product</a:t>
              </a:r>
            </a:p>
          </p:txBody>
        </p:sp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D0F264F1-5526-4A62-9643-D20417380748}"/>
                </a:ext>
              </a:extLst>
            </p:cNvPr>
            <p:cNvSpPr/>
            <p:nvPr/>
          </p:nvSpPr>
          <p:spPr>
            <a:xfrm>
              <a:off x="6163819" y="1265853"/>
              <a:ext cx="5056670" cy="224130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t"/>
            <a:lstStyle/>
            <a:p>
              <a:r>
                <a:rPr lang="en-US" sz="1600" b="1" dirty="0">
                  <a:solidFill>
                    <a:schemeClr val="bg1"/>
                  </a:solidFill>
                </a:rPr>
                <a:t>Price</a:t>
              </a:r>
            </a:p>
          </p:txBody>
        </p:sp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BACBBF7D-733F-4556-AEB6-FDEFFE7CD129}"/>
                </a:ext>
              </a:extLst>
            </p:cNvPr>
            <p:cNvSpPr/>
            <p:nvPr/>
          </p:nvSpPr>
          <p:spPr>
            <a:xfrm>
              <a:off x="6163819" y="3648817"/>
              <a:ext cx="5056670" cy="2245616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t"/>
            <a:lstStyle/>
            <a:p>
              <a:r>
                <a:rPr lang="en-US" sz="1600" b="1" dirty="0">
                  <a:solidFill>
                    <a:sysClr val="windowText" lastClr="000000"/>
                  </a:solidFill>
                </a:rPr>
                <a:t>Promotion</a:t>
              </a:r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33E93473-BE02-45AC-8023-286B4B8BB638}"/>
                </a:ext>
              </a:extLst>
            </p:cNvPr>
            <p:cNvSpPr/>
            <p:nvPr/>
          </p:nvSpPr>
          <p:spPr>
            <a:xfrm>
              <a:off x="979712" y="3648817"/>
              <a:ext cx="5048469" cy="2245616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t"/>
            <a:lstStyle/>
            <a:p>
              <a:r>
                <a:rPr lang="en-US" sz="1600" b="1" dirty="0">
                  <a:solidFill>
                    <a:schemeClr val="tx1">
                      <a:lumMod val="85000"/>
                      <a:lumOff val="15000"/>
                    </a:schemeClr>
                  </a:solidFill>
                </a:rPr>
                <a:t>Place</a:t>
              </a:r>
            </a:p>
          </p:txBody>
        </p:sp>
      </p:grpSp>
      <p:grpSp>
        <p:nvGrpSpPr>
          <p:cNvPr id="63" name="Group 62">
            <a:extLst>
              <a:ext uri="{FF2B5EF4-FFF2-40B4-BE49-F238E27FC236}">
                <a16:creationId xmlns:a16="http://schemas.microsoft.com/office/drawing/2014/main" id="{8EA26DF7-0DC2-427B-B821-297DF59AF68E}"/>
              </a:ext>
            </a:extLst>
          </p:cNvPr>
          <p:cNvGrpSpPr/>
          <p:nvPr/>
        </p:nvGrpSpPr>
        <p:grpSpPr>
          <a:xfrm>
            <a:off x="3394211" y="1778563"/>
            <a:ext cx="2339958" cy="785337"/>
            <a:chOff x="5938157" y="1789693"/>
            <a:chExt cx="2974939" cy="785337"/>
          </a:xfrm>
        </p:grpSpPr>
        <p:sp>
          <p:nvSpPr>
            <p:cNvPr id="64" name="Rectangle 63">
              <a:extLst>
                <a:ext uri="{FF2B5EF4-FFF2-40B4-BE49-F238E27FC236}">
                  <a16:creationId xmlns:a16="http://schemas.microsoft.com/office/drawing/2014/main" id="{66F60037-61D5-4D82-B488-9D467ACC70C9}"/>
                </a:ext>
              </a:extLst>
            </p:cNvPr>
            <p:cNvSpPr/>
            <p:nvPr/>
          </p:nvSpPr>
          <p:spPr>
            <a:xfrm rot="360000">
              <a:off x="6707485" y="2300352"/>
              <a:ext cx="1597589" cy="144893"/>
            </a:xfrm>
            <a:prstGeom prst="rect">
              <a:avLst/>
            </a:prstGeom>
            <a:ln>
              <a:noFill/>
            </a:ln>
            <a:effectLst>
              <a:outerShdw blurRad="139700" dist="190500" dir="4800000" algn="t" rotWithShape="0">
                <a:prstClr val="black">
                  <a:alpha val="41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b="1" cap="all" noProof="1"/>
            </a:p>
          </p:txBody>
        </p:sp>
        <p:grpSp>
          <p:nvGrpSpPr>
            <p:cNvPr id="65" name="Group 64">
              <a:extLst>
                <a:ext uri="{FF2B5EF4-FFF2-40B4-BE49-F238E27FC236}">
                  <a16:creationId xmlns:a16="http://schemas.microsoft.com/office/drawing/2014/main" id="{309A6389-E442-4828-8C18-10B13D85EC2D}"/>
                </a:ext>
              </a:extLst>
            </p:cNvPr>
            <p:cNvGrpSpPr/>
            <p:nvPr/>
          </p:nvGrpSpPr>
          <p:grpSpPr>
            <a:xfrm>
              <a:off x="5938157" y="1789693"/>
              <a:ext cx="2974939" cy="785337"/>
              <a:chOff x="5921828" y="3382719"/>
              <a:chExt cx="2974939" cy="785337"/>
            </a:xfrm>
            <a:effectLst/>
          </p:grpSpPr>
          <p:sp>
            <p:nvSpPr>
              <p:cNvPr id="66" name="Rectangle 65">
                <a:extLst>
                  <a:ext uri="{FF2B5EF4-FFF2-40B4-BE49-F238E27FC236}">
                    <a16:creationId xmlns:a16="http://schemas.microsoft.com/office/drawing/2014/main" id="{5B6B3EEA-0DFF-435A-A1F4-B76C10B74B67}"/>
                  </a:ext>
                </a:extLst>
              </p:cNvPr>
              <p:cNvSpPr/>
              <p:nvPr/>
            </p:nvSpPr>
            <p:spPr>
              <a:xfrm>
                <a:off x="5921828" y="3382719"/>
                <a:ext cx="2974939" cy="739056"/>
              </a:xfrm>
              <a:prstGeom prst="rect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b="1" cap="all" noProof="1">
                    <a:solidFill>
                      <a:schemeClr val="tx1"/>
                    </a:solidFill>
                  </a:rPr>
                  <a:t>Luxurious Swimmingpool</a:t>
                </a:r>
              </a:p>
            </p:txBody>
          </p:sp>
          <p:sp>
            <p:nvSpPr>
              <p:cNvPr id="67" name="Rectangle 66">
                <a:extLst>
                  <a:ext uri="{FF2B5EF4-FFF2-40B4-BE49-F238E27FC236}">
                    <a16:creationId xmlns:a16="http://schemas.microsoft.com/office/drawing/2014/main" id="{DB5C36AC-DFE8-4AEE-A851-105DD4E8C18F}"/>
                  </a:ext>
                </a:extLst>
              </p:cNvPr>
              <p:cNvSpPr/>
              <p:nvPr/>
            </p:nvSpPr>
            <p:spPr>
              <a:xfrm>
                <a:off x="5921828" y="3429000"/>
                <a:ext cx="740664" cy="739056"/>
              </a:xfrm>
              <a:prstGeom prst="rect">
                <a:avLst/>
              </a:prstGeom>
              <a:solidFill>
                <a:schemeClr val="tx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b="1" cap="all" noProof="1"/>
              </a:p>
            </p:txBody>
          </p:sp>
        </p:grp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068B89A0-ACBE-481C-9A7E-5A2F027D619E}"/>
              </a:ext>
            </a:extLst>
          </p:cNvPr>
          <p:cNvGrpSpPr/>
          <p:nvPr/>
        </p:nvGrpSpPr>
        <p:grpSpPr>
          <a:xfrm>
            <a:off x="1176448" y="1643318"/>
            <a:ext cx="2021029" cy="551054"/>
            <a:chOff x="5938157" y="2023976"/>
            <a:chExt cx="2569464" cy="551054"/>
          </a:xfrm>
        </p:grpSpPr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FB7DE424-9D05-4360-BD8D-38C717A88765}"/>
                </a:ext>
              </a:extLst>
            </p:cNvPr>
            <p:cNvSpPr/>
            <p:nvPr/>
          </p:nvSpPr>
          <p:spPr>
            <a:xfrm rot="360000">
              <a:off x="6707485" y="2300352"/>
              <a:ext cx="1597589" cy="144893"/>
            </a:xfrm>
            <a:prstGeom prst="rect">
              <a:avLst/>
            </a:prstGeom>
            <a:ln>
              <a:noFill/>
            </a:ln>
            <a:effectLst>
              <a:outerShdw blurRad="139700" dist="190500" dir="4800000" algn="t" rotWithShape="0">
                <a:prstClr val="black">
                  <a:alpha val="41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b="1" cap="all" noProof="1"/>
            </a:p>
          </p:txBody>
        </p:sp>
        <p:grpSp>
          <p:nvGrpSpPr>
            <p:cNvPr id="35" name="Group 34">
              <a:extLst>
                <a:ext uri="{FF2B5EF4-FFF2-40B4-BE49-F238E27FC236}">
                  <a16:creationId xmlns:a16="http://schemas.microsoft.com/office/drawing/2014/main" id="{C52D1E44-CB31-4BF1-A1E2-ECF1DF770AAE}"/>
                </a:ext>
              </a:extLst>
            </p:cNvPr>
            <p:cNvGrpSpPr/>
            <p:nvPr/>
          </p:nvGrpSpPr>
          <p:grpSpPr>
            <a:xfrm>
              <a:off x="5938157" y="2023976"/>
              <a:ext cx="2569464" cy="551054"/>
              <a:chOff x="5921828" y="3617002"/>
              <a:chExt cx="2569464" cy="551054"/>
            </a:xfrm>
            <a:effectLst/>
          </p:grpSpPr>
          <p:sp>
            <p:nvSpPr>
              <p:cNvPr id="36" name="Rectangle 35">
                <a:extLst>
                  <a:ext uri="{FF2B5EF4-FFF2-40B4-BE49-F238E27FC236}">
                    <a16:creationId xmlns:a16="http://schemas.microsoft.com/office/drawing/2014/main" id="{CA8A203B-9A80-4E1D-B7EE-A4C0B66CA483}"/>
                  </a:ext>
                </a:extLst>
              </p:cNvPr>
              <p:cNvSpPr/>
              <p:nvPr/>
            </p:nvSpPr>
            <p:spPr>
              <a:xfrm>
                <a:off x="5921828" y="3617002"/>
                <a:ext cx="2569464" cy="551054"/>
              </a:xfrm>
              <a:prstGeom prst="rect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b="1" cap="all" noProof="1">
                    <a:solidFill>
                      <a:schemeClr val="tx1"/>
                    </a:solidFill>
                  </a:rPr>
                  <a:t>Modern Amenities</a:t>
                </a:r>
              </a:p>
            </p:txBody>
          </p:sp>
          <p:sp>
            <p:nvSpPr>
              <p:cNvPr id="37" name="Rectangle 36">
                <a:extLst>
                  <a:ext uri="{FF2B5EF4-FFF2-40B4-BE49-F238E27FC236}">
                    <a16:creationId xmlns:a16="http://schemas.microsoft.com/office/drawing/2014/main" id="{9D0F5A19-AF3F-4D50-B633-969885E588A4}"/>
                  </a:ext>
                </a:extLst>
              </p:cNvPr>
              <p:cNvSpPr/>
              <p:nvPr/>
            </p:nvSpPr>
            <p:spPr>
              <a:xfrm>
                <a:off x="5921828" y="3617002"/>
                <a:ext cx="740664" cy="551054"/>
              </a:xfrm>
              <a:prstGeom prst="rect">
                <a:avLst/>
              </a:prstGeom>
              <a:solidFill>
                <a:schemeClr val="tx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b="1" cap="all" noProof="1"/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846A4F8A-9C8E-4849-84CB-20B51AA15AEC}"/>
              </a:ext>
            </a:extLst>
          </p:cNvPr>
          <p:cNvGrpSpPr/>
          <p:nvPr/>
        </p:nvGrpSpPr>
        <p:grpSpPr>
          <a:xfrm>
            <a:off x="3394211" y="2653257"/>
            <a:ext cx="2021029" cy="551054"/>
            <a:chOff x="5938157" y="2023976"/>
            <a:chExt cx="2569464" cy="551054"/>
          </a:xfrm>
        </p:grpSpPr>
        <p:sp>
          <p:nvSpPr>
            <p:cNvPr id="71" name="Rectangle 70">
              <a:extLst>
                <a:ext uri="{FF2B5EF4-FFF2-40B4-BE49-F238E27FC236}">
                  <a16:creationId xmlns:a16="http://schemas.microsoft.com/office/drawing/2014/main" id="{28AA7A36-EC4D-4240-8A75-46569460177F}"/>
                </a:ext>
              </a:extLst>
            </p:cNvPr>
            <p:cNvSpPr/>
            <p:nvPr/>
          </p:nvSpPr>
          <p:spPr>
            <a:xfrm rot="360000">
              <a:off x="6707485" y="2300352"/>
              <a:ext cx="1597589" cy="144893"/>
            </a:xfrm>
            <a:prstGeom prst="rect">
              <a:avLst/>
            </a:prstGeom>
            <a:ln>
              <a:noFill/>
            </a:ln>
            <a:effectLst>
              <a:outerShdw blurRad="139700" dist="190500" dir="4800000" algn="t" rotWithShape="0">
                <a:prstClr val="black">
                  <a:alpha val="41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1"/>
            </a:p>
          </p:txBody>
        </p:sp>
        <p:grpSp>
          <p:nvGrpSpPr>
            <p:cNvPr id="72" name="Group 71">
              <a:extLst>
                <a:ext uri="{FF2B5EF4-FFF2-40B4-BE49-F238E27FC236}">
                  <a16:creationId xmlns:a16="http://schemas.microsoft.com/office/drawing/2014/main" id="{A36F6D8B-D29C-47CB-875D-046FE89C552C}"/>
                </a:ext>
              </a:extLst>
            </p:cNvPr>
            <p:cNvGrpSpPr/>
            <p:nvPr/>
          </p:nvGrpSpPr>
          <p:grpSpPr>
            <a:xfrm>
              <a:off x="5938157" y="2023976"/>
              <a:ext cx="2569464" cy="551054"/>
              <a:chOff x="5921828" y="3617002"/>
              <a:chExt cx="2569464" cy="551054"/>
            </a:xfrm>
            <a:effectLst/>
          </p:grpSpPr>
          <p:sp>
            <p:nvSpPr>
              <p:cNvPr id="73" name="Rectangle 72">
                <a:extLst>
                  <a:ext uri="{FF2B5EF4-FFF2-40B4-BE49-F238E27FC236}">
                    <a16:creationId xmlns:a16="http://schemas.microsoft.com/office/drawing/2014/main" id="{CA2AA912-339F-42CE-AB70-F1ACB3178FD9}"/>
                  </a:ext>
                </a:extLst>
              </p:cNvPr>
              <p:cNvSpPr/>
              <p:nvPr/>
            </p:nvSpPr>
            <p:spPr>
              <a:xfrm>
                <a:off x="5921828" y="3617002"/>
                <a:ext cx="2569464" cy="551054"/>
              </a:xfrm>
              <a:prstGeom prst="rect">
                <a:avLst/>
              </a:prstGeom>
              <a:solidFill>
                <a:schemeClr val="tx2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noProof="1">
                    <a:solidFill>
                      <a:schemeClr val="tx1"/>
                    </a:solidFill>
                  </a:rPr>
                  <a:t>4 Acres Beautiful Garden</a:t>
                </a:r>
              </a:p>
            </p:txBody>
          </p:sp>
          <p:sp>
            <p:nvSpPr>
              <p:cNvPr id="74" name="Rectangle 73">
                <a:extLst>
                  <a:ext uri="{FF2B5EF4-FFF2-40B4-BE49-F238E27FC236}">
                    <a16:creationId xmlns:a16="http://schemas.microsoft.com/office/drawing/2014/main" id="{29A8B840-0FAA-4DFD-8B8D-02D1A51F340D}"/>
                  </a:ext>
                </a:extLst>
              </p:cNvPr>
              <p:cNvSpPr/>
              <p:nvPr/>
            </p:nvSpPr>
            <p:spPr>
              <a:xfrm>
                <a:off x="5921828" y="3617002"/>
                <a:ext cx="740664" cy="551054"/>
              </a:xfrm>
              <a:prstGeom prst="rect">
                <a:avLst/>
              </a:prstGeom>
              <a:solidFill>
                <a:schemeClr val="tx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1"/>
              </a:p>
            </p:txBody>
          </p:sp>
        </p:grpSp>
      </p:grpSp>
      <p:grpSp>
        <p:nvGrpSpPr>
          <p:cNvPr id="80" name="Group 79">
            <a:extLst>
              <a:ext uri="{FF2B5EF4-FFF2-40B4-BE49-F238E27FC236}">
                <a16:creationId xmlns:a16="http://schemas.microsoft.com/office/drawing/2014/main" id="{00925C54-A466-47E2-841E-4EAEA1878B8D}"/>
              </a:ext>
            </a:extLst>
          </p:cNvPr>
          <p:cNvGrpSpPr/>
          <p:nvPr/>
        </p:nvGrpSpPr>
        <p:grpSpPr>
          <a:xfrm>
            <a:off x="1176447" y="4955341"/>
            <a:ext cx="2694596" cy="643211"/>
            <a:chOff x="5938157" y="1931819"/>
            <a:chExt cx="3425813" cy="643211"/>
          </a:xfrm>
        </p:grpSpPr>
        <p:sp>
          <p:nvSpPr>
            <p:cNvPr id="81" name="Rectangle 80">
              <a:extLst>
                <a:ext uri="{FF2B5EF4-FFF2-40B4-BE49-F238E27FC236}">
                  <a16:creationId xmlns:a16="http://schemas.microsoft.com/office/drawing/2014/main" id="{658DFD66-7E8A-403C-96D2-0000C5F6D3CF}"/>
                </a:ext>
              </a:extLst>
            </p:cNvPr>
            <p:cNvSpPr/>
            <p:nvPr/>
          </p:nvSpPr>
          <p:spPr>
            <a:xfrm rot="360000">
              <a:off x="6707485" y="2300352"/>
              <a:ext cx="1597589" cy="144893"/>
            </a:xfrm>
            <a:prstGeom prst="rect">
              <a:avLst/>
            </a:prstGeom>
            <a:ln>
              <a:noFill/>
            </a:ln>
            <a:effectLst>
              <a:outerShdw blurRad="139700" dist="190500" dir="4800000" algn="t" rotWithShape="0">
                <a:prstClr val="black">
                  <a:alpha val="41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1"/>
            </a:p>
          </p:txBody>
        </p:sp>
        <p:grpSp>
          <p:nvGrpSpPr>
            <p:cNvPr id="82" name="Group 81">
              <a:extLst>
                <a:ext uri="{FF2B5EF4-FFF2-40B4-BE49-F238E27FC236}">
                  <a16:creationId xmlns:a16="http://schemas.microsoft.com/office/drawing/2014/main" id="{117789BB-605B-4F1C-8CF6-9C8BBE0AC5E1}"/>
                </a:ext>
              </a:extLst>
            </p:cNvPr>
            <p:cNvGrpSpPr/>
            <p:nvPr/>
          </p:nvGrpSpPr>
          <p:grpSpPr>
            <a:xfrm>
              <a:off x="5938157" y="1931819"/>
              <a:ext cx="3425813" cy="643211"/>
              <a:chOff x="5921828" y="3524845"/>
              <a:chExt cx="3425813" cy="643211"/>
            </a:xfrm>
            <a:effectLst/>
          </p:grpSpPr>
          <p:sp>
            <p:nvSpPr>
              <p:cNvPr id="83" name="Rectangle 82">
                <a:extLst>
                  <a:ext uri="{FF2B5EF4-FFF2-40B4-BE49-F238E27FC236}">
                    <a16:creationId xmlns:a16="http://schemas.microsoft.com/office/drawing/2014/main" id="{CDFFC34A-9CF1-47B3-8729-8A1ABDB76EE2}"/>
                  </a:ext>
                </a:extLst>
              </p:cNvPr>
              <p:cNvSpPr/>
              <p:nvPr/>
            </p:nvSpPr>
            <p:spPr>
              <a:xfrm>
                <a:off x="6778177" y="3524845"/>
                <a:ext cx="2569464" cy="551054"/>
              </a:xfrm>
              <a:prstGeom prst="rect">
                <a:avLst/>
              </a:prstGeom>
              <a:solidFill>
                <a:srgbClr val="00B05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noProof="1">
                    <a:solidFill>
                      <a:schemeClr val="tx1"/>
                    </a:solidFill>
                  </a:rPr>
                  <a:t>Hotel website</a:t>
                </a:r>
              </a:p>
            </p:txBody>
          </p:sp>
          <p:sp>
            <p:nvSpPr>
              <p:cNvPr id="84" name="Rectangle 83">
                <a:extLst>
                  <a:ext uri="{FF2B5EF4-FFF2-40B4-BE49-F238E27FC236}">
                    <a16:creationId xmlns:a16="http://schemas.microsoft.com/office/drawing/2014/main" id="{5C84DBED-188B-4BBD-9A13-21EFD4E1EEED}"/>
                  </a:ext>
                </a:extLst>
              </p:cNvPr>
              <p:cNvSpPr/>
              <p:nvPr/>
            </p:nvSpPr>
            <p:spPr>
              <a:xfrm>
                <a:off x="5921828" y="3617002"/>
                <a:ext cx="740664" cy="551054"/>
              </a:xfrm>
              <a:prstGeom prst="rect">
                <a:avLst/>
              </a:prstGeom>
              <a:solidFill>
                <a:schemeClr val="tx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1"/>
              </a:p>
            </p:txBody>
          </p:sp>
        </p:grpSp>
      </p:grpSp>
      <p:grpSp>
        <p:nvGrpSpPr>
          <p:cNvPr id="86" name="Group 85">
            <a:extLst>
              <a:ext uri="{FF2B5EF4-FFF2-40B4-BE49-F238E27FC236}">
                <a16:creationId xmlns:a16="http://schemas.microsoft.com/office/drawing/2014/main" id="{E2D1A873-5753-41FE-AB0B-910EFCF6F5EF}"/>
              </a:ext>
            </a:extLst>
          </p:cNvPr>
          <p:cNvGrpSpPr/>
          <p:nvPr/>
        </p:nvGrpSpPr>
        <p:grpSpPr>
          <a:xfrm>
            <a:off x="3690385" y="5047498"/>
            <a:ext cx="1861714" cy="551054"/>
            <a:chOff x="5938157" y="2023976"/>
            <a:chExt cx="2366917" cy="551054"/>
          </a:xfrm>
        </p:grpSpPr>
        <p:sp>
          <p:nvSpPr>
            <p:cNvPr id="87" name="Rectangle 86">
              <a:extLst>
                <a:ext uri="{FF2B5EF4-FFF2-40B4-BE49-F238E27FC236}">
                  <a16:creationId xmlns:a16="http://schemas.microsoft.com/office/drawing/2014/main" id="{252F5790-CC12-4434-BBDC-F4BE9CAAC07F}"/>
                </a:ext>
              </a:extLst>
            </p:cNvPr>
            <p:cNvSpPr/>
            <p:nvPr/>
          </p:nvSpPr>
          <p:spPr>
            <a:xfrm rot="360000">
              <a:off x="6707485" y="2300352"/>
              <a:ext cx="1597589" cy="144893"/>
            </a:xfrm>
            <a:prstGeom prst="rect">
              <a:avLst/>
            </a:prstGeom>
            <a:ln>
              <a:noFill/>
            </a:ln>
            <a:effectLst>
              <a:outerShdw blurRad="139700" dist="190500" dir="4800000" algn="t" rotWithShape="0">
                <a:prstClr val="black">
                  <a:alpha val="41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1"/>
            </a:p>
          </p:txBody>
        </p:sp>
        <p:sp>
          <p:nvSpPr>
            <p:cNvPr id="90" name="Rectangle 89">
              <a:extLst>
                <a:ext uri="{FF2B5EF4-FFF2-40B4-BE49-F238E27FC236}">
                  <a16:creationId xmlns:a16="http://schemas.microsoft.com/office/drawing/2014/main" id="{B8AE0D2B-4D67-4151-8834-AEB988BC415E}"/>
                </a:ext>
              </a:extLst>
            </p:cNvPr>
            <p:cNvSpPr/>
            <p:nvPr/>
          </p:nvSpPr>
          <p:spPr>
            <a:xfrm>
              <a:off x="5938157" y="2023976"/>
              <a:ext cx="740664" cy="551054"/>
            </a:xfrm>
            <a:prstGeom prst="rect">
              <a:avLst/>
            </a:prstGeom>
            <a:solidFill>
              <a:schemeClr val="tx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1"/>
            </a:p>
          </p:txBody>
        </p:sp>
      </p:grpSp>
      <p:grpSp>
        <p:nvGrpSpPr>
          <p:cNvPr id="91" name="Group 90">
            <a:extLst>
              <a:ext uri="{FF2B5EF4-FFF2-40B4-BE49-F238E27FC236}">
                <a16:creationId xmlns:a16="http://schemas.microsoft.com/office/drawing/2014/main" id="{33DA3731-0ED4-4C7F-951B-FFD2FC602C68}"/>
              </a:ext>
            </a:extLst>
          </p:cNvPr>
          <p:cNvGrpSpPr/>
          <p:nvPr/>
        </p:nvGrpSpPr>
        <p:grpSpPr>
          <a:xfrm>
            <a:off x="6421651" y="2608375"/>
            <a:ext cx="3060858" cy="565366"/>
            <a:chOff x="5938157" y="2009664"/>
            <a:chExt cx="3891465" cy="565366"/>
          </a:xfrm>
        </p:grpSpPr>
        <p:sp>
          <p:nvSpPr>
            <p:cNvPr id="92" name="Rectangle 91">
              <a:extLst>
                <a:ext uri="{FF2B5EF4-FFF2-40B4-BE49-F238E27FC236}">
                  <a16:creationId xmlns:a16="http://schemas.microsoft.com/office/drawing/2014/main" id="{1B8ACC48-B09F-4BEC-8473-0A38E5F4D78E}"/>
                </a:ext>
              </a:extLst>
            </p:cNvPr>
            <p:cNvSpPr/>
            <p:nvPr/>
          </p:nvSpPr>
          <p:spPr>
            <a:xfrm rot="360000">
              <a:off x="6707485" y="2300352"/>
              <a:ext cx="1597589" cy="144893"/>
            </a:xfrm>
            <a:prstGeom prst="rect">
              <a:avLst/>
            </a:prstGeom>
            <a:ln>
              <a:noFill/>
            </a:ln>
            <a:effectLst>
              <a:outerShdw blurRad="139700" dist="190500" dir="4800000" algn="t" rotWithShape="0">
                <a:prstClr val="black">
                  <a:alpha val="41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1"/>
            </a:p>
          </p:txBody>
        </p: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64DA9475-FCB6-4616-8E09-DC592F03F995}"/>
                </a:ext>
              </a:extLst>
            </p:cNvPr>
            <p:cNvGrpSpPr/>
            <p:nvPr/>
          </p:nvGrpSpPr>
          <p:grpSpPr>
            <a:xfrm>
              <a:off x="5938157" y="2009664"/>
              <a:ext cx="3891465" cy="565366"/>
              <a:chOff x="5921828" y="3602690"/>
              <a:chExt cx="3891465" cy="565366"/>
            </a:xfrm>
            <a:effectLst/>
          </p:grpSpPr>
          <p:sp>
            <p:nvSpPr>
              <p:cNvPr id="94" name="Rectangle 93">
                <a:extLst>
                  <a:ext uri="{FF2B5EF4-FFF2-40B4-BE49-F238E27FC236}">
                    <a16:creationId xmlns:a16="http://schemas.microsoft.com/office/drawing/2014/main" id="{043C7473-475F-426F-BB2B-52639B5C90CA}"/>
                  </a:ext>
                </a:extLst>
              </p:cNvPr>
              <p:cNvSpPr/>
              <p:nvPr/>
            </p:nvSpPr>
            <p:spPr>
              <a:xfrm>
                <a:off x="7243829" y="3602690"/>
                <a:ext cx="2569464" cy="551054"/>
              </a:xfrm>
              <a:prstGeom prst="rect">
                <a:avLst/>
              </a:prstGeom>
              <a:solidFill>
                <a:srgbClr val="00B0F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noProof="1">
                    <a:solidFill>
                      <a:schemeClr val="tx1"/>
                    </a:solidFill>
                  </a:rPr>
                  <a:t>Upper Scale Customer</a:t>
                </a:r>
              </a:p>
            </p:txBody>
          </p:sp>
          <p:sp>
            <p:nvSpPr>
              <p:cNvPr id="95" name="Rectangle 94">
                <a:extLst>
                  <a:ext uri="{FF2B5EF4-FFF2-40B4-BE49-F238E27FC236}">
                    <a16:creationId xmlns:a16="http://schemas.microsoft.com/office/drawing/2014/main" id="{DC120A74-B71B-48F9-9757-915133D092B8}"/>
                  </a:ext>
                </a:extLst>
              </p:cNvPr>
              <p:cNvSpPr/>
              <p:nvPr/>
            </p:nvSpPr>
            <p:spPr>
              <a:xfrm>
                <a:off x="5921828" y="3617002"/>
                <a:ext cx="740664" cy="551054"/>
              </a:xfrm>
              <a:prstGeom prst="rect">
                <a:avLst/>
              </a:prstGeom>
              <a:solidFill>
                <a:schemeClr val="tx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1"/>
              </a:p>
            </p:txBody>
          </p:sp>
        </p:grpSp>
      </p:grpSp>
      <p:grpSp>
        <p:nvGrpSpPr>
          <p:cNvPr id="96" name="Group 95">
            <a:extLst>
              <a:ext uri="{FF2B5EF4-FFF2-40B4-BE49-F238E27FC236}">
                <a16:creationId xmlns:a16="http://schemas.microsoft.com/office/drawing/2014/main" id="{35B098FB-AE96-4256-89EF-1F2BC5CBE9B1}"/>
              </a:ext>
            </a:extLst>
          </p:cNvPr>
          <p:cNvGrpSpPr/>
          <p:nvPr/>
        </p:nvGrpSpPr>
        <p:grpSpPr>
          <a:xfrm>
            <a:off x="6421651" y="1948774"/>
            <a:ext cx="4176945" cy="551054"/>
            <a:chOff x="5938157" y="2023976"/>
            <a:chExt cx="2569464" cy="551054"/>
          </a:xfrm>
          <a:solidFill>
            <a:schemeClr val="accent4">
              <a:lumMod val="75000"/>
            </a:schemeClr>
          </a:solidFill>
        </p:grpSpPr>
        <p:sp>
          <p:nvSpPr>
            <p:cNvPr id="97" name="Rectangle 96">
              <a:extLst>
                <a:ext uri="{FF2B5EF4-FFF2-40B4-BE49-F238E27FC236}">
                  <a16:creationId xmlns:a16="http://schemas.microsoft.com/office/drawing/2014/main" id="{3F08B92F-299A-4129-8F2E-B652CB510141}"/>
                </a:ext>
              </a:extLst>
            </p:cNvPr>
            <p:cNvSpPr/>
            <p:nvPr/>
          </p:nvSpPr>
          <p:spPr>
            <a:xfrm rot="360000">
              <a:off x="6707485" y="2300352"/>
              <a:ext cx="1597589" cy="144893"/>
            </a:xfrm>
            <a:prstGeom prst="rect">
              <a:avLst/>
            </a:prstGeom>
            <a:grpFill/>
            <a:ln>
              <a:noFill/>
            </a:ln>
            <a:effectLst>
              <a:outerShdw blurRad="139700" dist="190500" dir="4800000" algn="t" rotWithShape="0">
                <a:prstClr val="black">
                  <a:alpha val="41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b="1" cap="all" noProof="1"/>
            </a:p>
          </p:txBody>
        </p:sp>
        <p:sp>
          <p:nvSpPr>
            <p:cNvPr id="99" name="Rectangle 98">
              <a:extLst>
                <a:ext uri="{FF2B5EF4-FFF2-40B4-BE49-F238E27FC236}">
                  <a16:creationId xmlns:a16="http://schemas.microsoft.com/office/drawing/2014/main" id="{A8E4A6E1-D796-413B-9179-F2C23E75AB0D}"/>
                </a:ext>
              </a:extLst>
            </p:cNvPr>
            <p:cNvSpPr/>
            <p:nvPr/>
          </p:nvSpPr>
          <p:spPr>
            <a:xfrm>
              <a:off x="5938157" y="2023976"/>
              <a:ext cx="2569464" cy="551054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b="1" cap="all" noProof="1">
                  <a:solidFill>
                    <a:schemeClr val="tx1"/>
                  </a:solidFill>
                </a:rPr>
                <a:t>Different price category</a:t>
              </a:r>
            </a:p>
          </p:txBody>
        </p:sp>
      </p:grpSp>
      <p:grpSp>
        <p:nvGrpSpPr>
          <p:cNvPr id="101" name="Group 100">
            <a:extLst>
              <a:ext uri="{FF2B5EF4-FFF2-40B4-BE49-F238E27FC236}">
                <a16:creationId xmlns:a16="http://schemas.microsoft.com/office/drawing/2014/main" id="{E4F3868B-6EBA-483C-9889-024A6A1B4264}"/>
              </a:ext>
            </a:extLst>
          </p:cNvPr>
          <p:cNvGrpSpPr/>
          <p:nvPr/>
        </p:nvGrpSpPr>
        <p:grpSpPr>
          <a:xfrm>
            <a:off x="6421651" y="4157403"/>
            <a:ext cx="2021029" cy="739056"/>
            <a:chOff x="5938157" y="1835974"/>
            <a:chExt cx="2569464" cy="739056"/>
          </a:xfrm>
        </p:grpSpPr>
        <p:sp>
          <p:nvSpPr>
            <p:cNvPr id="102" name="Rectangle 101">
              <a:extLst>
                <a:ext uri="{FF2B5EF4-FFF2-40B4-BE49-F238E27FC236}">
                  <a16:creationId xmlns:a16="http://schemas.microsoft.com/office/drawing/2014/main" id="{CA67B6AD-99DF-48D3-B742-8B9C2A8FCD63}"/>
                </a:ext>
              </a:extLst>
            </p:cNvPr>
            <p:cNvSpPr/>
            <p:nvPr/>
          </p:nvSpPr>
          <p:spPr>
            <a:xfrm rot="360000">
              <a:off x="6707485" y="2300352"/>
              <a:ext cx="1597589" cy="144893"/>
            </a:xfrm>
            <a:prstGeom prst="rect">
              <a:avLst/>
            </a:prstGeom>
            <a:ln>
              <a:noFill/>
            </a:ln>
            <a:effectLst>
              <a:outerShdw blurRad="139700" dist="190500" dir="4800000" algn="t" rotWithShape="0">
                <a:prstClr val="black">
                  <a:alpha val="41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1"/>
            </a:p>
          </p:txBody>
        </p:sp>
        <p:grpSp>
          <p:nvGrpSpPr>
            <p:cNvPr id="103" name="Group 102">
              <a:extLst>
                <a:ext uri="{FF2B5EF4-FFF2-40B4-BE49-F238E27FC236}">
                  <a16:creationId xmlns:a16="http://schemas.microsoft.com/office/drawing/2014/main" id="{87985E5E-F3F0-43CD-9E68-F017E67D3B46}"/>
                </a:ext>
              </a:extLst>
            </p:cNvPr>
            <p:cNvGrpSpPr/>
            <p:nvPr/>
          </p:nvGrpSpPr>
          <p:grpSpPr>
            <a:xfrm>
              <a:off x="5938157" y="1835974"/>
              <a:ext cx="2569464" cy="739056"/>
              <a:chOff x="5921828" y="3429000"/>
              <a:chExt cx="2569464" cy="739056"/>
            </a:xfrm>
            <a:effectLst/>
          </p:grpSpPr>
          <p:sp>
            <p:nvSpPr>
              <p:cNvPr id="104" name="Rectangle 103">
                <a:extLst>
                  <a:ext uri="{FF2B5EF4-FFF2-40B4-BE49-F238E27FC236}">
                    <a16:creationId xmlns:a16="http://schemas.microsoft.com/office/drawing/2014/main" id="{FF742B3C-85E6-4804-B8FA-713235239BF9}"/>
                  </a:ext>
                </a:extLst>
              </p:cNvPr>
              <p:cNvSpPr/>
              <p:nvPr/>
            </p:nvSpPr>
            <p:spPr>
              <a:xfrm>
                <a:off x="5921828" y="3429000"/>
                <a:ext cx="2569464" cy="739056"/>
              </a:xfrm>
              <a:prstGeom prst="rect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noProof="1">
                    <a:solidFill>
                      <a:schemeClr val="tx1"/>
                    </a:solidFill>
                  </a:rPr>
                  <a:t>Trade Exibition</a:t>
                </a:r>
              </a:p>
            </p:txBody>
          </p:sp>
          <p:sp>
            <p:nvSpPr>
              <p:cNvPr id="105" name="Rectangle 104">
                <a:extLst>
                  <a:ext uri="{FF2B5EF4-FFF2-40B4-BE49-F238E27FC236}">
                    <a16:creationId xmlns:a16="http://schemas.microsoft.com/office/drawing/2014/main" id="{A72ADDA6-E2D1-47E0-A7BB-540C7A28A3F6}"/>
                  </a:ext>
                </a:extLst>
              </p:cNvPr>
              <p:cNvSpPr/>
              <p:nvPr/>
            </p:nvSpPr>
            <p:spPr>
              <a:xfrm>
                <a:off x="5921828" y="3429000"/>
                <a:ext cx="740664" cy="739056"/>
              </a:xfrm>
              <a:prstGeom prst="rect">
                <a:avLst/>
              </a:prstGeom>
              <a:solidFill>
                <a:schemeClr val="tx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1"/>
              </a:p>
            </p:txBody>
          </p:sp>
        </p:grpSp>
      </p:grpSp>
      <p:grpSp>
        <p:nvGrpSpPr>
          <p:cNvPr id="106" name="Group 105">
            <a:extLst>
              <a:ext uri="{FF2B5EF4-FFF2-40B4-BE49-F238E27FC236}">
                <a16:creationId xmlns:a16="http://schemas.microsoft.com/office/drawing/2014/main" id="{1F63464A-FE8B-4740-9718-D843644316BA}"/>
              </a:ext>
            </a:extLst>
          </p:cNvPr>
          <p:cNvGrpSpPr/>
          <p:nvPr/>
        </p:nvGrpSpPr>
        <p:grpSpPr>
          <a:xfrm>
            <a:off x="8732751" y="4157403"/>
            <a:ext cx="2021029" cy="739056"/>
            <a:chOff x="5938157" y="1835974"/>
            <a:chExt cx="2569464" cy="739056"/>
          </a:xfrm>
        </p:grpSpPr>
        <p:sp>
          <p:nvSpPr>
            <p:cNvPr id="107" name="Rectangle 106">
              <a:extLst>
                <a:ext uri="{FF2B5EF4-FFF2-40B4-BE49-F238E27FC236}">
                  <a16:creationId xmlns:a16="http://schemas.microsoft.com/office/drawing/2014/main" id="{EAB0C045-A22C-45D5-99DB-D6A72426533E}"/>
                </a:ext>
              </a:extLst>
            </p:cNvPr>
            <p:cNvSpPr/>
            <p:nvPr/>
          </p:nvSpPr>
          <p:spPr>
            <a:xfrm rot="360000">
              <a:off x="6707485" y="2300352"/>
              <a:ext cx="1597589" cy="144893"/>
            </a:xfrm>
            <a:prstGeom prst="rect">
              <a:avLst/>
            </a:prstGeom>
            <a:ln>
              <a:noFill/>
            </a:ln>
            <a:effectLst>
              <a:outerShdw blurRad="139700" dist="190500" dir="4800000" algn="t" rotWithShape="0">
                <a:prstClr val="black">
                  <a:alpha val="41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1"/>
            </a:p>
          </p:txBody>
        </p:sp>
        <p:grpSp>
          <p:nvGrpSpPr>
            <p:cNvPr id="108" name="Group 107">
              <a:extLst>
                <a:ext uri="{FF2B5EF4-FFF2-40B4-BE49-F238E27FC236}">
                  <a16:creationId xmlns:a16="http://schemas.microsoft.com/office/drawing/2014/main" id="{8B07FC47-92EC-4E56-8E23-511A3D5DCBFD}"/>
                </a:ext>
              </a:extLst>
            </p:cNvPr>
            <p:cNvGrpSpPr/>
            <p:nvPr/>
          </p:nvGrpSpPr>
          <p:grpSpPr>
            <a:xfrm>
              <a:off x="5938157" y="1835974"/>
              <a:ext cx="2569464" cy="739056"/>
              <a:chOff x="5921828" y="3429000"/>
              <a:chExt cx="2569464" cy="739056"/>
            </a:xfrm>
            <a:effectLst/>
          </p:grpSpPr>
          <p:sp>
            <p:nvSpPr>
              <p:cNvPr id="109" name="Rectangle 108">
                <a:extLst>
                  <a:ext uri="{FF2B5EF4-FFF2-40B4-BE49-F238E27FC236}">
                    <a16:creationId xmlns:a16="http://schemas.microsoft.com/office/drawing/2014/main" id="{7288048D-A90B-4C6A-8EE7-3B8BCE8F9B86}"/>
                  </a:ext>
                </a:extLst>
              </p:cNvPr>
              <p:cNvSpPr/>
              <p:nvPr/>
            </p:nvSpPr>
            <p:spPr>
              <a:xfrm>
                <a:off x="5921828" y="3429000"/>
                <a:ext cx="2569464" cy="739056"/>
              </a:xfrm>
              <a:prstGeom prst="rect">
                <a:avLst/>
              </a:prstGeom>
              <a:solidFill>
                <a:schemeClr val="tx2">
                  <a:lumMod val="2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noProof="1">
                    <a:solidFill>
                      <a:schemeClr val="tx1"/>
                    </a:solidFill>
                  </a:rPr>
                  <a:t>Airline Companies</a:t>
                </a:r>
              </a:p>
            </p:txBody>
          </p:sp>
          <p:sp>
            <p:nvSpPr>
              <p:cNvPr id="110" name="Rectangle 109">
                <a:extLst>
                  <a:ext uri="{FF2B5EF4-FFF2-40B4-BE49-F238E27FC236}">
                    <a16:creationId xmlns:a16="http://schemas.microsoft.com/office/drawing/2014/main" id="{69853116-97A0-4CBC-A8F2-3017BE7C9F74}"/>
                  </a:ext>
                </a:extLst>
              </p:cNvPr>
              <p:cNvSpPr/>
              <p:nvPr/>
            </p:nvSpPr>
            <p:spPr>
              <a:xfrm>
                <a:off x="5921828" y="3429000"/>
                <a:ext cx="740664" cy="739056"/>
              </a:xfrm>
              <a:prstGeom prst="rect">
                <a:avLst/>
              </a:prstGeom>
              <a:solidFill>
                <a:schemeClr val="tx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1"/>
              </a:p>
            </p:txBody>
          </p:sp>
        </p:grpSp>
      </p:grpSp>
      <p:grpSp>
        <p:nvGrpSpPr>
          <p:cNvPr id="111" name="Group 110">
            <a:extLst>
              <a:ext uri="{FF2B5EF4-FFF2-40B4-BE49-F238E27FC236}">
                <a16:creationId xmlns:a16="http://schemas.microsoft.com/office/drawing/2014/main" id="{C4F730CE-F935-44DD-8DF2-ECADE75B2B2E}"/>
              </a:ext>
            </a:extLst>
          </p:cNvPr>
          <p:cNvGrpSpPr/>
          <p:nvPr/>
        </p:nvGrpSpPr>
        <p:grpSpPr>
          <a:xfrm>
            <a:off x="6485611" y="5035074"/>
            <a:ext cx="2473434" cy="692711"/>
            <a:chOff x="5362985" y="1882319"/>
            <a:chExt cx="3144636" cy="692711"/>
          </a:xfrm>
          <a:solidFill>
            <a:schemeClr val="bg2">
              <a:lumMod val="75000"/>
            </a:schemeClr>
          </a:solidFill>
        </p:grpSpPr>
        <p:sp>
          <p:nvSpPr>
            <p:cNvPr id="112" name="Rectangle 111">
              <a:extLst>
                <a:ext uri="{FF2B5EF4-FFF2-40B4-BE49-F238E27FC236}">
                  <a16:creationId xmlns:a16="http://schemas.microsoft.com/office/drawing/2014/main" id="{2F8AE652-6FEE-497F-850D-9E93A2F31306}"/>
                </a:ext>
              </a:extLst>
            </p:cNvPr>
            <p:cNvSpPr/>
            <p:nvPr/>
          </p:nvSpPr>
          <p:spPr>
            <a:xfrm rot="360000">
              <a:off x="6707485" y="2300352"/>
              <a:ext cx="1597589" cy="144893"/>
            </a:xfrm>
            <a:prstGeom prst="rect">
              <a:avLst/>
            </a:prstGeom>
            <a:grpFill/>
            <a:ln>
              <a:noFill/>
            </a:ln>
            <a:effectLst>
              <a:outerShdw blurRad="139700" dist="190500" dir="4800000" algn="t" rotWithShape="0">
                <a:prstClr val="black">
                  <a:alpha val="41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1"/>
            </a:p>
          </p:txBody>
        </p: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3003A190-C0D1-40AD-ACA1-50BD3221735F}"/>
                </a:ext>
              </a:extLst>
            </p:cNvPr>
            <p:cNvGrpSpPr/>
            <p:nvPr/>
          </p:nvGrpSpPr>
          <p:grpSpPr>
            <a:xfrm>
              <a:off x="5362985" y="1882319"/>
              <a:ext cx="3144636" cy="692711"/>
              <a:chOff x="5346656" y="3475345"/>
              <a:chExt cx="3144636" cy="692711"/>
            </a:xfrm>
            <a:grpFill/>
            <a:effectLst/>
          </p:grpSpPr>
          <p:sp>
            <p:nvSpPr>
              <p:cNvPr id="114" name="Rectangle 113">
                <a:extLst>
                  <a:ext uri="{FF2B5EF4-FFF2-40B4-BE49-F238E27FC236}">
                    <a16:creationId xmlns:a16="http://schemas.microsoft.com/office/drawing/2014/main" id="{45528980-15AD-4D47-B1DB-6D06C6A8FBD9}"/>
                  </a:ext>
                </a:extLst>
              </p:cNvPr>
              <p:cNvSpPr/>
              <p:nvPr/>
            </p:nvSpPr>
            <p:spPr>
              <a:xfrm>
                <a:off x="5921828" y="3617002"/>
                <a:ext cx="2569464" cy="551054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noProof="1">
                    <a:solidFill>
                      <a:schemeClr val="tx1"/>
                    </a:solidFill>
                  </a:rPr>
                  <a:t>Flyer &amp; Leaflet</a:t>
                </a:r>
              </a:p>
            </p:txBody>
          </p:sp>
          <p:sp>
            <p:nvSpPr>
              <p:cNvPr id="115" name="Rectangle 114">
                <a:extLst>
                  <a:ext uri="{FF2B5EF4-FFF2-40B4-BE49-F238E27FC236}">
                    <a16:creationId xmlns:a16="http://schemas.microsoft.com/office/drawing/2014/main" id="{075DC59A-763F-43C0-AE71-CFFE6E33DBF0}"/>
                  </a:ext>
                </a:extLst>
              </p:cNvPr>
              <p:cNvSpPr/>
              <p:nvPr/>
            </p:nvSpPr>
            <p:spPr>
              <a:xfrm>
                <a:off x="5346656" y="3475345"/>
                <a:ext cx="740664" cy="551054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1"/>
              </a:p>
            </p:txBody>
          </p:sp>
        </p:grp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308AE1F8-C4D0-4341-B23F-9E802D2D590C}"/>
              </a:ext>
            </a:extLst>
          </p:cNvPr>
          <p:cNvGrpSpPr/>
          <p:nvPr/>
        </p:nvGrpSpPr>
        <p:grpSpPr>
          <a:xfrm>
            <a:off x="1176447" y="2357107"/>
            <a:ext cx="2021029" cy="551054"/>
            <a:chOff x="5938157" y="2023976"/>
            <a:chExt cx="2569464" cy="551054"/>
          </a:xfrm>
          <a:solidFill>
            <a:schemeClr val="accent5">
              <a:lumMod val="50000"/>
            </a:schemeClr>
          </a:solidFill>
        </p:grpSpPr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DA362FE2-F6CF-4D05-B87A-AFCECADD2B04}"/>
                </a:ext>
              </a:extLst>
            </p:cNvPr>
            <p:cNvSpPr/>
            <p:nvPr/>
          </p:nvSpPr>
          <p:spPr>
            <a:xfrm rot="360000">
              <a:off x="6707485" y="2300352"/>
              <a:ext cx="1597589" cy="144893"/>
            </a:xfrm>
            <a:prstGeom prst="rect">
              <a:avLst/>
            </a:prstGeom>
            <a:grpFill/>
            <a:ln>
              <a:noFill/>
            </a:ln>
            <a:effectLst>
              <a:outerShdw blurRad="139700" dist="190500" dir="4800000" algn="t" rotWithShape="0">
                <a:prstClr val="black">
                  <a:alpha val="41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1"/>
            </a:p>
          </p:txBody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B55E5E4B-EA83-4153-B7B5-FA0DB0A6248D}"/>
                </a:ext>
              </a:extLst>
            </p:cNvPr>
            <p:cNvSpPr/>
            <p:nvPr/>
          </p:nvSpPr>
          <p:spPr>
            <a:xfrm>
              <a:off x="5938157" y="2023976"/>
              <a:ext cx="2569464" cy="551054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noProof="1">
                  <a:solidFill>
                    <a:schemeClr val="tx1"/>
                  </a:solidFill>
                </a:rPr>
                <a:t>Luxerious Room</a:t>
              </a:r>
            </a:p>
          </p:txBody>
        </p:sp>
      </p:grpSp>
      <p:grpSp>
        <p:nvGrpSpPr>
          <p:cNvPr id="85" name="Group 84">
            <a:extLst>
              <a:ext uri="{FF2B5EF4-FFF2-40B4-BE49-F238E27FC236}">
                <a16:creationId xmlns:a16="http://schemas.microsoft.com/office/drawing/2014/main" id="{913576D0-9074-423F-96F4-BE2126FB5A26}"/>
              </a:ext>
            </a:extLst>
          </p:cNvPr>
          <p:cNvGrpSpPr/>
          <p:nvPr/>
        </p:nvGrpSpPr>
        <p:grpSpPr>
          <a:xfrm>
            <a:off x="8923414" y="5035074"/>
            <a:ext cx="2021029" cy="551054"/>
            <a:chOff x="5938157" y="2023976"/>
            <a:chExt cx="2569464" cy="551054"/>
          </a:xfrm>
        </p:grpSpPr>
        <p:sp>
          <p:nvSpPr>
            <p:cNvPr id="116" name="Rectangle 115">
              <a:extLst>
                <a:ext uri="{FF2B5EF4-FFF2-40B4-BE49-F238E27FC236}">
                  <a16:creationId xmlns:a16="http://schemas.microsoft.com/office/drawing/2014/main" id="{F6ABC91B-A2CF-4A74-9569-B5E079562522}"/>
                </a:ext>
              </a:extLst>
            </p:cNvPr>
            <p:cNvSpPr/>
            <p:nvPr/>
          </p:nvSpPr>
          <p:spPr>
            <a:xfrm rot="360000">
              <a:off x="6707485" y="2300352"/>
              <a:ext cx="1597589" cy="144893"/>
            </a:xfrm>
            <a:prstGeom prst="rect">
              <a:avLst/>
            </a:prstGeom>
            <a:ln>
              <a:noFill/>
            </a:ln>
            <a:effectLst>
              <a:outerShdw blurRad="139700" dist="190500" dir="4800000" algn="t" rotWithShape="0">
                <a:prstClr val="black">
                  <a:alpha val="41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b="1" noProof="1"/>
            </a:p>
          </p:txBody>
        </p: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300666B0-2052-4E68-B29D-E655708C50BD}"/>
                </a:ext>
              </a:extLst>
            </p:cNvPr>
            <p:cNvGrpSpPr/>
            <p:nvPr/>
          </p:nvGrpSpPr>
          <p:grpSpPr>
            <a:xfrm>
              <a:off x="5938157" y="2023976"/>
              <a:ext cx="2569464" cy="551054"/>
              <a:chOff x="5921828" y="3617002"/>
              <a:chExt cx="2569464" cy="551054"/>
            </a:xfrm>
            <a:effectLst/>
          </p:grpSpPr>
          <p:sp>
            <p:nvSpPr>
              <p:cNvPr id="118" name="Rectangle 117">
                <a:extLst>
                  <a:ext uri="{FF2B5EF4-FFF2-40B4-BE49-F238E27FC236}">
                    <a16:creationId xmlns:a16="http://schemas.microsoft.com/office/drawing/2014/main" id="{FB9B72BB-0EA0-4145-BB40-7A0A2491CCB1}"/>
                  </a:ext>
                </a:extLst>
              </p:cNvPr>
              <p:cNvSpPr/>
              <p:nvPr/>
            </p:nvSpPr>
            <p:spPr>
              <a:xfrm>
                <a:off x="5921828" y="3617002"/>
                <a:ext cx="2569464" cy="551054"/>
              </a:xfrm>
              <a:prstGeom prst="rect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b="1" noProof="1">
                    <a:solidFill>
                      <a:schemeClr val="tx1"/>
                    </a:solidFill>
                  </a:rPr>
                  <a:t>Television &amp;Website</a:t>
                </a:r>
              </a:p>
            </p:txBody>
          </p:sp>
          <p:sp>
            <p:nvSpPr>
              <p:cNvPr id="119" name="Rectangle 118">
                <a:extLst>
                  <a:ext uri="{FF2B5EF4-FFF2-40B4-BE49-F238E27FC236}">
                    <a16:creationId xmlns:a16="http://schemas.microsoft.com/office/drawing/2014/main" id="{58C66115-E749-48B1-B8A9-F9515C5CE68B}"/>
                  </a:ext>
                </a:extLst>
              </p:cNvPr>
              <p:cNvSpPr/>
              <p:nvPr/>
            </p:nvSpPr>
            <p:spPr>
              <a:xfrm>
                <a:off x="5921828" y="3617002"/>
                <a:ext cx="740664" cy="551054"/>
              </a:xfrm>
              <a:prstGeom prst="rect">
                <a:avLst/>
              </a:prstGeom>
              <a:solidFill>
                <a:schemeClr val="tx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b="1" noProof="1"/>
              </a:p>
            </p:txBody>
          </p:sp>
        </p:grpSp>
      </p:grpSp>
      <p:grpSp>
        <p:nvGrpSpPr>
          <p:cNvPr id="120" name="Group 119">
            <a:extLst>
              <a:ext uri="{FF2B5EF4-FFF2-40B4-BE49-F238E27FC236}">
                <a16:creationId xmlns:a16="http://schemas.microsoft.com/office/drawing/2014/main" id="{A09A5676-A492-4AF1-9E6B-B0DB2ABDC2FA}"/>
              </a:ext>
            </a:extLst>
          </p:cNvPr>
          <p:cNvGrpSpPr/>
          <p:nvPr/>
        </p:nvGrpSpPr>
        <p:grpSpPr>
          <a:xfrm>
            <a:off x="8700511" y="2128253"/>
            <a:ext cx="1861714" cy="828413"/>
            <a:chOff x="5938157" y="1835974"/>
            <a:chExt cx="2366917" cy="739056"/>
          </a:xfrm>
        </p:grpSpPr>
        <p:sp>
          <p:nvSpPr>
            <p:cNvPr id="121" name="Rectangle 120">
              <a:extLst>
                <a:ext uri="{FF2B5EF4-FFF2-40B4-BE49-F238E27FC236}">
                  <a16:creationId xmlns:a16="http://schemas.microsoft.com/office/drawing/2014/main" id="{0658902F-8DF0-48CF-B39E-3141AC708719}"/>
                </a:ext>
              </a:extLst>
            </p:cNvPr>
            <p:cNvSpPr/>
            <p:nvPr/>
          </p:nvSpPr>
          <p:spPr>
            <a:xfrm rot="360000">
              <a:off x="6707485" y="2300352"/>
              <a:ext cx="1597589" cy="144893"/>
            </a:xfrm>
            <a:prstGeom prst="rect">
              <a:avLst/>
            </a:prstGeom>
            <a:ln>
              <a:noFill/>
            </a:ln>
            <a:effectLst>
              <a:outerShdw blurRad="139700" dist="190500" dir="4800000" algn="t" rotWithShape="0">
                <a:prstClr val="black">
                  <a:alpha val="41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200" noProof="1"/>
            </a:p>
          </p:txBody>
        </p:sp>
        <p:sp>
          <p:nvSpPr>
            <p:cNvPr id="124" name="Rectangle 123">
              <a:extLst>
                <a:ext uri="{FF2B5EF4-FFF2-40B4-BE49-F238E27FC236}">
                  <a16:creationId xmlns:a16="http://schemas.microsoft.com/office/drawing/2014/main" id="{E42DB0C8-BCEC-4D6B-8A57-1A37F9DF591D}"/>
                </a:ext>
              </a:extLst>
            </p:cNvPr>
            <p:cNvSpPr/>
            <p:nvPr/>
          </p:nvSpPr>
          <p:spPr>
            <a:xfrm>
              <a:off x="5938157" y="1835974"/>
              <a:ext cx="740664" cy="739056"/>
            </a:xfrm>
            <a:prstGeom prst="rect">
              <a:avLst/>
            </a:prstGeom>
            <a:solidFill>
              <a:schemeClr val="tx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200" noProof="1"/>
            </a:p>
          </p:txBody>
        </p:sp>
      </p:grpSp>
      <p:grpSp>
        <p:nvGrpSpPr>
          <p:cNvPr id="130" name="Group 129">
            <a:extLst>
              <a:ext uri="{FF2B5EF4-FFF2-40B4-BE49-F238E27FC236}">
                <a16:creationId xmlns:a16="http://schemas.microsoft.com/office/drawing/2014/main" id="{8A82B103-F052-422E-9E6A-F74B678CF2BE}"/>
              </a:ext>
            </a:extLst>
          </p:cNvPr>
          <p:cNvGrpSpPr/>
          <p:nvPr/>
        </p:nvGrpSpPr>
        <p:grpSpPr>
          <a:xfrm>
            <a:off x="1998910" y="3884625"/>
            <a:ext cx="3010071" cy="831213"/>
            <a:chOff x="5401194" y="1743817"/>
            <a:chExt cx="3106427" cy="831213"/>
          </a:xfrm>
          <a:solidFill>
            <a:srgbClr val="002060"/>
          </a:solidFill>
        </p:grpSpPr>
        <p:sp>
          <p:nvSpPr>
            <p:cNvPr id="131" name="Rectangle 130">
              <a:extLst>
                <a:ext uri="{FF2B5EF4-FFF2-40B4-BE49-F238E27FC236}">
                  <a16:creationId xmlns:a16="http://schemas.microsoft.com/office/drawing/2014/main" id="{9234BADD-6779-409D-BABA-CCC152A79D92}"/>
                </a:ext>
              </a:extLst>
            </p:cNvPr>
            <p:cNvSpPr/>
            <p:nvPr/>
          </p:nvSpPr>
          <p:spPr>
            <a:xfrm rot="360000">
              <a:off x="6707485" y="2300352"/>
              <a:ext cx="1597589" cy="144893"/>
            </a:xfrm>
            <a:prstGeom prst="rect">
              <a:avLst/>
            </a:prstGeom>
            <a:grpFill/>
            <a:ln>
              <a:noFill/>
            </a:ln>
            <a:effectLst>
              <a:outerShdw blurRad="139700" dist="190500" dir="4800000" algn="t" rotWithShape="0">
                <a:prstClr val="black">
                  <a:alpha val="41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b="1" cap="all" noProof="1"/>
            </a:p>
          </p:txBody>
        </p:sp>
        <p:grpSp>
          <p:nvGrpSpPr>
            <p:cNvPr id="132" name="Group 131">
              <a:extLst>
                <a:ext uri="{FF2B5EF4-FFF2-40B4-BE49-F238E27FC236}">
                  <a16:creationId xmlns:a16="http://schemas.microsoft.com/office/drawing/2014/main" id="{8D00D6BE-26BA-4AA8-A8CE-303B746889C2}"/>
                </a:ext>
              </a:extLst>
            </p:cNvPr>
            <p:cNvGrpSpPr/>
            <p:nvPr/>
          </p:nvGrpSpPr>
          <p:grpSpPr>
            <a:xfrm>
              <a:off x="5401194" y="1743817"/>
              <a:ext cx="3106427" cy="831213"/>
              <a:chOff x="5384865" y="3336843"/>
              <a:chExt cx="3106427" cy="831213"/>
            </a:xfrm>
            <a:grpFill/>
            <a:effectLst/>
          </p:grpSpPr>
          <p:sp>
            <p:nvSpPr>
              <p:cNvPr id="133" name="Rectangle 132">
                <a:extLst>
                  <a:ext uri="{FF2B5EF4-FFF2-40B4-BE49-F238E27FC236}">
                    <a16:creationId xmlns:a16="http://schemas.microsoft.com/office/drawing/2014/main" id="{77A04521-327A-4D78-9B74-D5A339D3229F}"/>
                  </a:ext>
                </a:extLst>
              </p:cNvPr>
              <p:cNvSpPr/>
              <p:nvPr/>
            </p:nvSpPr>
            <p:spPr>
              <a:xfrm>
                <a:off x="5921828" y="3429000"/>
                <a:ext cx="2569464" cy="73905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b="1" cap="all" noProof="1">
                    <a:solidFill>
                      <a:schemeClr val="tx1"/>
                    </a:solidFill>
                  </a:rPr>
                  <a:t>Online Travel agent</a:t>
                </a:r>
              </a:p>
            </p:txBody>
          </p:sp>
          <p:sp>
            <p:nvSpPr>
              <p:cNvPr id="134" name="Rectangle 133">
                <a:extLst>
                  <a:ext uri="{FF2B5EF4-FFF2-40B4-BE49-F238E27FC236}">
                    <a16:creationId xmlns:a16="http://schemas.microsoft.com/office/drawing/2014/main" id="{8BCCA875-7CE7-4AE4-AF72-6DBCD1FD0539}"/>
                  </a:ext>
                </a:extLst>
              </p:cNvPr>
              <p:cNvSpPr/>
              <p:nvPr/>
            </p:nvSpPr>
            <p:spPr>
              <a:xfrm>
                <a:off x="5384865" y="3336843"/>
                <a:ext cx="740664" cy="739056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b="1" cap="all" noProof="1"/>
              </a:p>
            </p:txBody>
          </p:sp>
        </p:grp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5A92C471-6CA7-41A3-986B-B61FC5220715}"/>
              </a:ext>
            </a:extLst>
          </p:cNvPr>
          <p:cNvGrpSpPr/>
          <p:nvPr/>
        </p:nvGrpSpPr>
        <p:grpSpPr>
          <a:xfrm>
            <a:off x="64510" y="287932"/>
            <a:ext cx="816490" cy="576642"/>
            <a:chOff x="-456965" y="304800"/>
            <a:chExt cx="913930" cy="645459"/>
          </a:xfrm>
        </p:grpSpPr>
        <p:sp>
          <p:nvSpPr>
            <p:cNvPr id="78" name="Rounded Rectangle 1">
              <a:extLst>
                <a:ext uri="{FF2B5EF4-FFF2-40B4-BE49-F238E27FC236}">
                  <a16:creationId xmlns:a16="http://schemas.microsoft.com/office/drawing/2014/main" id="{3263937C-B026-457D-84F3-E764A6C48299}"/>
                </a:ext>
              </a:extLst>
            </p:cNvPr>
            <p:cNvSpPr/>
            <p:nvPr/>
          </p:nvSpPr>
          <p:spPr>
            <a:xfrm>
              <a:off x="-446911" y="304800"/>
              <a:ext cx="717872" cy="103953"/>
            </a:xfrm>
            <a:prstGeom prst="roundRect">
              <a:avLst>
                <a:gd name="adj" fmla="val 50000"/>
              </a:avLst>
            </a:prstGeom>
            <a:solidFill>
              <a:srgbClr val="F7395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  <p:sp>
          <p:nvSpPr>
            <p:cNvPr id="79" name="Rounded Rectangle 46">
              <a:extLst>
                <a:ext uri="{FF2B5EF4-FFF2-40B4-BE49-F238E27FC236}">
                  <a16:creationId xmlns:a16="http://schemas.microsoft.com/office/drawing/2014/main" id="{2453D712-55C5-40FD-8532-F6847A7D9FFF}"/>
                </a:ext>
              </a:extLst>
            </p:cNvPr>
            <p:cNvSpPr/>
            <p:nvPr/>
          </p:nvSpPr>
          <p:spPr>
            <a:xfrm>
              <a:off x="-328587" y="440176"/>
              <a:ext cx="717872" cy="103953"/>
            </a:xfrm>
            <a:prstGeom prst="roundRect">
              <a:avLst>
                <a:gd name="adj" fmla="val 50000"/>
              </a:avLst>
            </a:prstGeom>
            <a:solidFill>
              <a:srgbClr val="ED0C0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  <p:sp>
          <p:nvSpPr>
            <p:cNvPr id="125" name="Rounded Rectangle 47">
              <a:extLst>
                <a:ext uri="{FF2B5EF4-FFF2-40B4-BE49-F238E27FC236}">
                  <a16:creationId xmlns:a16="http://schemas.microsoft.com/office/drawing/2014/main" id="{13F0B6E8-E770-4F85-8761-9BD1473D5781}"/>
                </a:ext>
              </a:extLst>
            </p:cNvPr>
            <p:cNvSpPr/>
            <p:nvPr/>
          </p:nvSpPr>
          <p:spPr>
            <a:xfrm>
              <a:off x="-260907" y="575552"/>
              <a:ext cx="717872" cy="103953"/>
            </a:xfrm>
            <a:prstGeom prst="roundRect">
              <a:avLst>
                <a:gd name="adj" fmla="val 50000"/>
              </a:avLst>
            </a:prstGeom>
            <a:solidFill>
              <a:srgbClr val="415F6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  <p:sp>
          <p:nvSpPr>
            <p:cNvPr id="126" name="Rounded Rectangle 59">
              <a:extLst>
                <a:ext uri="{FF2B5EF4-FFF2-40B4-BE49-F238E27FC236}">
                  <a16:creationId xmlns:a16="http://schemas.microsoft.com/office/drawing/2014/main" id="{0080FC66-5801-4D9B-A3C6-34D820A5CF7D}"/>
                </a:ext>
              </a:extLst>
            </p:cNvPr>
            <p:cNvSpPr/>
            <p:nvPr/>
          </p:nvSpPr>
          <p:spPr>
            <a:xfrm rot="10800000">
              <a:off x="-328587" y="710928"/>
              <a:ext cx="717872" cy="103953"/>
            </a:xfrm>
            <a:prstGeom prst="roundRect">
              <a:avLst>
                <a:gd name="adj" fmla="val 50000"/>
              </a:avLst>
            </a:prstGeom>
            <a:solidFill>
              <a:srgbClr val="637C9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  <p:sp>
          <p:nvSpPr>
            <p:cNvPr id="127" name="Rounded Rectangle 60">
              <a:extLst>
                <a:ext uri="{FF2B5EF4-FFF2-40B4-BE49-F238E27FC236}">
                  <a16:creationId xmlns:a16="http://schemas.microsoft.com/office/drawing/2014/main" id="{AC523DA5-E0CD-489D-B97A-A75D08A94AF7}"/>
                </a:ext>
              </a:extLst>
            </p:cNvPr>
            <p:cNvSpPr/>
            <p:nvPr/>
          </p:nvSpPr>
          <p:spPr>
            <a:xfrm rot="10800000">
              <a:off x="-456965" y="846306"/>
              <a:ext cx="717872" cy="103953"/>
            </a:xfrm>
            <a:prstGeom prst="roundRect">
              <a:avLst>
                <a:gd name="adj" fmla="val 50000"/>
              </a:avLst>
            </a:prstGeom>
            <a:solidFill>
              <a:srgbClr val="7C95A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</p:grpSp>
      <p:grpSp>
        <p:nvGrpSpPr>
          <p:cNvPr id="128" name="Group 127">
            <a:extLst>
              <a:ext uri="{FF2B5EF4-FFF2-40B4-BE49-F238E27FC236}">
                <a16:creationId xmlns:a16="http://schemas.microsoft.com/office/drawing/2014/main" id="{47430A22-4137-439F-B01A-F7230CD97EA7}"/>
              </a:ext>
            </a:extLst>
          </p:cNvPr>
          <p:cNvGrpSpPr/>
          <p:nvPr/>
        </p:nvGrpSpPr>
        <p:grpSpPr>
          <a:xfrm>
            <a:off x="11681857" y="213424"/>
            <a:ext cx="661883" cy="576642"/>
            <a:chOff x="5098005" y="1569023"/>
            <a:chExt cx="661883" cy="576642"/>
          </a:xfrm>
        </p:grpSpPr>
        <p:sp>
          <p:nvSpPr>
            <p:cNvPr id="129" name="Rounded Rectangle 23">
              <a:extLst>
                <a:ext uri="{FF2B5EF4-FFF2-40B4-BE49-F238E27FC236}">
                  <a16:creationId xmlns:a16="http://schemas.microsoft.com/office/drawing/2014/main" id="{D99CA5E5-A05A-433A-8E68-72C046937234}"/>
                </a:ext>
              </a:extLst>
            </p:cNvPr>
            <p:cNvSpPr/>
            <p:nvPr/>
          </p:nvSpPr>
          <p:spPr>
            <a:xfrm>
              <a:off x="5098005" y="1569023"/>
              <a:ext cx="641335" cy="92870"/>
            </a:xfrm>
            <a:prstGeom prst="roundRect">
              <a:avLst>
                <a:gd name="adj" fmla="val 50000"/>
              </a:avLst>
            </a:prstGeom>
            <a:solidFill>
              <a:srgbClr val="F7395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  <p:sp>
          <p:nvSpPr>
            <p:cNvPr id="135" name="Rounded Rectangle 24">
              <a:extLst>
                <a:ext uri="{FF2B5EF4-FFF2-40B4-BE49-F238E27FC236}">
                  <a16:creationId xmlns:a16="http://schemas.microsoft.com/office/drawing/2014/main" id="{7806C7B7-30B6-472F-8250-CC77771400D9}"/>
                </a:ext>
              </a:extLst>
            </p:cNvPr>
            <p:cNvSpPr/>
            <p:nvPr/>
          </p:nvSpPr>
          <p:spPr>
            <a:xfrm>
              <a:off x="5098005" y="1689966"/>
              <a:ext cx="641335" cy="92870"/>
            </a:xfrm>
            <a:prstGeom prst="roundRect">
              <a:avLst>
                <a:gd name="adj" fmla="val 50000"/>
              </a:avLst>
            </a:prstGeom>
            <a:solidFill>
              <a:srgbClr val="ED0C0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  <p:sp>
          <p:nvSpPr>
            <p:cNvPr id="136" name="Rounded Rectangle 25">
              <a:extLst>
                <a:ext uri="{FF2B5EF4-FFF2-40B4-BE49-F238E27FC236}">
                  <a16:creationId xmlns:a16="http://schemas.microsoft.com/office/drawing/2014/main" id="{AAA58455-DF1E-410C-BF91-5591AB02F687}"/>
                </a:ext>
              </a:extLst>
            </p:cNvPr>
            <p:cNvSpPr/>
            <p:nvPr/>
          </p:nvSpPr>
          <p:spPr>
            <a:xfrm>
              <a:off x="5098005" y="1810908"/>
              <a:ext cx="641335" cy="92870"/>
            </a:xfrm>
            <a:prstGeom prst="roundRect">
              <a:avLst>
                <a:gd name="adj" fmla="val 50000"/>
              </a:avLst>
            </a:prstGeom>
            <a:solidFill>
              <a:srgbClr val="415F6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  <p:sp>
          <p:nvSpPr>
            <p:cNvPr id="137" name="Rounded Rectangle 26">
              <a:extLst>
                <a:ext uri="{FF2B5EF4-FFF2-40B4-BE49-F238E27FC236}">
                  <a16:creationId xmlns:a16="http://schemas.microsoft.com/office/drawing/2014/main" id="{7086D8DB-6ADD-40CF-BC66-29AD6CAE275B}"/>
                </a:ext>
              </a:extLst>
            </p:cNvPr>
            <p:cNvSpPr/>
            <p:nvPr/>
          </p:nvSpPr>
          <p:spPr>
            <a:xfrm rot="10800000">
              <a:off x="5118553" y="1931851"/>
              <a:ext cx="641335" cy="92870"/>
            </a:xfrm>
            <a:prstGeom prst="roundRect">
              <a:avLst>
                <a:gd name="adj" fmla="val 50000"/>
              </a:avLst>
            </a:prstGeom>
            <a:solidFill>
              <a:srgbClr val="637C9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  <p:sp>
          <p:nvSpPr>
            <p:cNvPr id="138" name="Rounded Rectangle 27">
              <a:extLst>
                <a:ext uri="{FF2B5EF4-FFF2-40B4-BE49-F238E27FC236}">
                  <a16:creationId xmlns:a16="http://schemas.microsoft.com/office/drawing/2014/main" id="{1E469E24-CBF3-411B-A75B-59313342DD8D}"/>
                </a:ext>
              </a:extLst>
            </p:cNvPr>
            <p:cNvSpPr/>
            <p:nvPr/>
          </p:nvSpPr>
          <p:spPr>
            <a:xfrm rot="10800000">
              <a:off x="5098005" y="2052795"/>
              <a:ext cx="641335" cy="92870"/>
            </a:xfrm>
            <a:prstGeom prst="roundRect">
              <a:avLst>
                <a:gd name="adj" fmla="val 50000"/>
              </a:avLst>
            </a:prstGeom>
            <a:solidFill>
              <a:srgbClr val="7C95A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0129327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A72FA-0934-44BC-8584-DB086CDE24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0829" y="385170"/>
            <a:ext cx="9692640" cy="1325562"/>
          </a:xfrm>
        </p:spPr>
        <p:txBody>
          <a:bodyPr/>
          <a:lstStyle/>
          <a:p>
            <a:pPr algn="ctr"/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Customer Value Creation and 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303D84-1B43-4919-8091-7BE6362AF7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24875" y="2354440"/>
            <a:ext cx="4863813" cy="3850269"/>
          </a:xfrm>
        </p:spPr>
        <p:txBody>
          <a:bodyPr>
            <a:noAutofit/>
          </a:bodyPr>
          <a:lstStyle/>
          <a:p>
            <a:r>
              <a:rPr lang="en-US" sz="2000" dirty="0">
                <a:latin typeface="Verdana" panose="020B0604030504040204" pitchFamily="34" charset="0"/>
                <a:ea typeface="Verdana" panose="020B0604030504040204" pitchFamily="34" charset="0"/>
              </a:rPr>
              <a:t>COVID-19 Protection</a:t>
            </a:r>
          </a:p>
          <a:p>
            <a:r>
              <a:rPr lang="en-US" sz="2000" dirty="0">
                <a:latin typeface="Verdana" panose="020B0604030504040204" pitchFamily="34" charset="0"/>
                <a:ea typeface="Verdana" panose="020B0604030504040204" pitchFamily="34" charset="0"/>
              </a:rPr>
              <a:t>Temperature check and disinfector provided on arrival</a:t>
            </a:r>
          </a:p>
          <a:p>
            <a:r>
              <a:rPr lang="en-US" sz="2000" dirty="0">
                <a:latin typeface="Verdana" panose="020B0604030504040204" pitchFamily="34" charset="0"/>
                <a:ea typeface="Verdana" panose="020B0604030504040204" pitchFamily="34" charset="0"/>
              </a:rPr>
              <a:t>Adhesive training about sanitation and disinfecting protocols to all staff</a:t>
            </a:r>
          </a:p>
          <a:p>
            <a:r>
              <a:rPr lang="en-US" sz="2000" dirty="0">
                <a:latin typeface="Verdana" panose="020B0604030504040204" pitchFamily="34" charset="0"/>
                <a:ea typeface="Verdana" panose="020B0604030504040204" pitchFamily="34" charset="0"/>
              </a:rPr>
              <a:t>Contactless Check in and Check Out</a:t>
            </a:r>
          </a:p>
          <a:p>
            <a:r>
              <a:rPr lang="en-US" sz="2000" dirty="0">
                <a:latin typeface="Verdana" panose="020B0604030504040204" pitchFamily="34" charset="0"/>
                <a:ea typeface="Verdana" panose="020B0604030504040204" pitchFamily="34" charset="0"/>
              </a:rPr>
              <a:t>Confirmation of Safe Travels ( WTTC-Global)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9C04B4D5-384B-44E6-BC24-486FA037E7B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9109" y="2529289"/>
            <a:ext cx="4481512" cy="3085141"/>
          </a:xfr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7F03091F-994C-4575-ABAB-02FB8E2D2734}"/>
              </a:ext>
            </a:extLst>
          </p:cNvPr>
          <p:cNvGrpSpPr/>
          <p:nvPr/>
        </p:nvGrpSpPr>
        <p:grpSpPr>
          <a:xfrm>
            <a:off x="201796" y="2849116"/>
            <a:ext cx="11010847" cy="2149120"/>
            <a:chOff x="1417982" y="2292625"/>
            <a:chExt cx="8965096" cy="2149120"/>
          </a:xfrm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grpSpPr>
        <p:sp>
          <p:nvSpPr>
            <p:cNvPr id="8" name="Snip Diagonal Corner Rectangle 18">
              <a:extLst>
                <a:ext uri="{FF2B5EF4-FFF2-40B4-BE49-F238E27FC236}">
                  <a16:creationId xmlns:a16="http://schemas.microsoft.com/office/drawing/2014/main" id="{5FB420B5-B055-4B5A-B133-E58F27D536FE}"/>
                </a:ext>
              </a:extLst>
            </p:cNvPr>
            <p:cNvSpPr/>
            <p:nvPr/>
          </p:nvSpPr>
          <p:spPr>
            <a:xfrm flipH="1">
              <a:off x="1417982" y="2292625"/>
              <a:ext cx="119269" cy="1775792"/>
            </a:xfrm>
            <a:prstGeom prst="snip2DiagRect">
              <a:avLst>
                <a:gd name="adj1" fmla="val 0"/>
                <a:gd name="adj2" fmla="val 50000"/>
              </a:avLst>
            </a:prstGeom>
            <a:solidFill>
              <a:srgbClr val="2B2F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solidFill>
                  <a:prstClr val="white"/>
                </a:solidFill>
                <a:latin typeface="Century Gothic" panose="020B0502020202020204" pitchFamily="34" charset="0"/>
              </a:endParaRPr>
            </a:p>
          </p:txBody>
        </p:sp>
        <p:sp>
          <p:nvSpPr>
            <p:cNvPr id="9" name="Snip Diagonal Corner Rectangle 21">
              <a:extLst>
                <a:ext uri="{FF2B5EF4-FFF2-40B4-BE49-F238E27FC236}">
                  <a16:creationId xmlns:a16="http://schemas.microsoft.com/office/drawing/2014/main" id="{93DD2D1C-97E0-4514-8BC4-A69097BAF9EB}"/>
                </a:ext>
              </a:extLst>
            </p:cNvPr>
            <p:cNvSpPr/>
            <p:nvPr/>
          </p:nvSpPr>
          <p:spPr>
            <a:xfrm flipH="1">
              <a:off x="1636643" y="2665953"/>
              <a:ext cx="112644" cy="1775792"/>
            </a:xfrm>
            <a:prstGeom prst="snip2DiagRect">
              <a:avLst>
                <a:gd name="adj1" fmla="val 0"/>
                <a:gd name="adj2" fmla="val 50000"/>
              </a:avLst>
            </a:prstGeom>
            <a:solidFill>
              <a:srgbClr val="FE423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solidFill>
                  <a:prstClr val="white"/>
                </a:solidFill>
                <a:latin typeface="Century Gothic" panose="020B0502020202020204" pitchFamily="34" charset="0"/>
              </a:endParaRPr>
            </a:p>
          </p:txBody>
        </p:sp>
        <p:sp>
          <p:nvSpPr>
            <p:cNvPr id="10" name="Snip Diagonal Corner Rectangle 22">
              <a:extLst>
                <a:ext uri="{FF2B5EF4-FFF2-40B4-BE49-F238E27FC236}">
                  <a16:creationId xmlns:a16="http://schemas.microsoft.com/office/drawing/2014/main" id="{482AEB29-A43E-486B-AC57-D1F2105309EB}"/>
                </a:ext>
              </a:extLst>
            </p:cNvPr>
            <p:cNvSpPr/>
            <p:nvPr/>
          </p:nvSpPr>
          <p:spPr>
            <a:xfrm flipH="1">
              <a:off x="10051773" y="2292625"/>
              <a:ext cx="119269" cy="1775792"/>
            </a:xfrm>
            <a:prstGeom prst="snip2DiagRect">
              <a:avLst>
                <a:gd name="adj1" fmla="val 0"/>
                <a:gd name="adj2" fmla="val 50000"/>
              </a:avLst>
            </a:prstGeom>
            <a:solidFill>
              <a:srgbClr val="FE4237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solidFill>
                  <a:prstClr val="white"/>
                </a:solidFill>
                <a:latin typeface="Century Gothic" panose="020B0502020202020204" pitchFamily="34" charset="0"/>
              </a:endParaRPr>
            </a:p>
          </p:txBody>
        </p:sp>
        <p:sp>
          <p:nvSpPr>
            <p:cNvPr id="11" name="Snip Diagonal Corner Rectangle 28">
              <a:extLst>
                <a:ext uri="{FF2B5EF4-FFF2-40B4-BE49-F238E27FC236}">
                  <a16:creationId xmlns:a16="http://schemas.microsoft.com/office/drawing/2014/main" id="{BADD6E7D-BB6D-4CD9-AC81-8BD16EFF65A5}"/>
                </a:ext>
              </a:extLst>
            </p:cNvPr>
            <p:cNvSpPr/>
            <p:nvPr/>
          </p:nvSpPr>
          <p:spPr>
            <a:xfrm flipH="1">
              <a:off x="10270434" y="2665953"/>
              <a:ext cx="112644" cy="1775792"/>
            </a:xfrm>
            <a:prstGeom prst="snip2DiagRect">
              <a:avLst>
                <a:gd name="adj1" fmla="val 0"/>
                <a:gd name="adj2" fmla="val 50000"/>
              </a:avLst>
            </a:prstGeom>
            <a:solidFill>
              <a:srgbClr val="2B2F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solidFill>
                  <a:prstClr val="white"/>
                </a:solidFill>
                <a:latin typeface="Century Gothic" panose="020B0502020202020204" pitchFamily="34" charset="0"/>
              </a:endParaRPr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C78FF8B6-0F88-42E2-A191-F0196233CD21}"/>
              </a:ext>
            </a:extLst>
          </p:cNvPr>
          <p:cNvGrpSpPr/>
          <p:nvPr/>
        </p:nvGrpSpPr>
        <p:grpSpPr>
          <a:xfrm>
            <a:off x="8386" y="411406"/>
            <a:ext cx="816490" cy="576642"/>
            <a:chOff x="-456965" y="304800"/>
            <a:chExt cx="913930" cy="645459"/>
          </a:xfrm>
        </p:grpSpPr>
        <p:sp>
          <p:nvSpPr>
            <p:cNvPr id="13" name="Rounded Rectangle 1">
              <a:extLst>
                <a:ext uri="{FF2B5EF4-FFF2-40B4-BE49-F238E27FC236}">
                  <a16:creationId xmlns:a16="http://schemas.microsoft.com/office/drawing/2014/main" id="{9B465B17-226C-4842-8027-818B47F872CC}"/>
                </a:ext>
              </a:extLst>
            </p:cNvPr>
            <p:cNvSpPr/>
            <p:nvPr/>
          </p:nvSpPr>
          <p:spPr>
            <a:xfrm>
              <a:off x="-446911" y="304800"/>
              <a:ext cx="717872" cy="103953"/>
            </a:xfrm>
            <a:prstGeom prst="roundRect">
              <a:avLst>
                <a:gd name="adj" fmla="val 50000"/>
              </a:avLst>
            </a:prstGeom>
            <a:solidFill>
              <a:srgbClr val="F7395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  <p:sp>
          <p:nvSpPr>
            <p:cNvPr id="14" name="Rounded Rectangle 46">
              <a:extLst>
                <a:ext uri="{FF2B5EF4-FFF2-40B4-BE49-F238E27FC236}">
                  <a16:creationId xmlns:a16="http://schemas.microsoft.com/office/drawing/2014/main" id="{CFE0D93C-5C01-485B-88E7-7E04151910F9}"/>
                </a:ext>
              </a:extLst>
            </p:cNvPr>
            <p:cNvSpPr/>
            <p:nvPr/>
          </p:nvSpPr>
          <p:spPr>
            <a:xfrm>
              <a:off x="-328587" y="440176"/>
              <a:ext cx="717872" cy="103953"/>
            </a:xfrm>
            <a:prstGeom prst="roundRect">
              <a:avLst>
                <a:gd name="adj" fmla="val 50000"/>
              </a:avLst>
            </a:prstGeom>
            <a:solidFill>
              <a:srgbClr val="ED0C0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  <p:sp>
          <p:nvSpPr>
            <p:cNvPr id="15" name="Rounded Rectangle 47">
              <a:extLst>
                <a:ext uri="{FF2B5EF4-FFF2-40B4-BE49-F238E27FC236}">
                  <a16:creationId xmlns:a16="http://schemas.microsoft.com/office/drawing/2014/main" id="{A28925AA-205E-4BF6-9D4F-5392D59F00EB}"/>
                </a:ext>
              </a:extLst>
            </p:cNvPr>
            <p:cNvSpPr/>
            <p:nvPr/>
          </p:nvSpPr>
          <p:spPr>
            <a:xfrm>
              <a:off x="-260907" y="575552"/>
              <a:ext cx="717872" cy="103953"/>
            </a:xfrm>
            <a:prstGeom prst="roundRect">
              <a:avLst>
                <a:gd name="adj" fmla="val 50000"/>
              </a:avLst>
            </a:prstGeom>
            <a:solidFill>
              <a:srgbClr val="415F6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  <p:sp>
          <p:nvSpPr>
            <p:cNvPr id="16" name="Rounded Rectangle 59">
              <a:extLst>
                <a:ext uri="{FF2B5EF4-FFF2-40B4-BE49-F238E27FC236}">
                  <a16:creationId xmlns:a16="http://schemas.microsoft.com/office/drawing/2014/main" id="{E448430A-5422-4F1B-87D8-5CDE25F81204}"/>
                </a:ext>
              </a:extLst>
            </p:cNvPr>
            <p:cNvSpPr/>
            <p:nvPr/>
          </p:nvSpPr>
          <p:spPr>
            <a:xfrm rot="10800000">
              <a:off x="-328587" y="710928"/>
              <a:ext cx="717872" cy="103953"/>
            </a:xfrm>
            <a:prstGeom prst="roundRect">
              <a:avLst>
                <a:gd name="adj" fmla="val 50000"/>
              </a:avLst>
            </a:prstGeom>
            <a:solidFill>
              <a:srgbClr val="637C9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  <p:sp>
          <p:nvSpPr>
            <p:cNvPr id="17" name="Rounded Rectangle 60">
              <a:extLst>
                <a:ext uri="{FF2B5EF4-FFF2-40B4-BE49-F238E27FC236}">
                  <a16:creationId xmlns:a16="http://schemas.microsoft.com/office/drawing/2014/main" id="{15A354E8-0C95-422A-B487-F4A0D7264208}"/>
                </a:ext>
              </a:extLst>
            </p:cNvPr>
            <p:cNvSpPr/>
            <p:nvPr/>
          </p:nvSpPr>
          <p:spPr>
            <a:xfrm rot="10800000">
              <a:off x="-456965" y="846306"/>
              <a:ext cx="717872" cy="103953"/>
            </a:xfrm>
            <a:prstGeom prst="roundRect">
              <a:avLst>
                <a:gd name="adj" fmla="val 50000"/>
              </a:avLst>
            </a:prstGeom>
            <a:solidFill>
              <a:srgbClr val="7C95A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3AFF28BB-9F23-4AC1-AB35-CC7BB105436D}"/>
              </a:ext>
            </a:extLst>
          </p:cNvPr>
          <p:cNvGrpSpPr/>
          <p:nvPr/>
        </p:nvGrpSpPr>
        <p:grpSpPr>
          <a:xfrm>
            <a:off x="11685903" y="469902"/>
            <a:ext cx="661883" cy="576642"/>
            <a:chOff x="5098005" y="1569023"/>
            <a:chExt cx="661883" cy="576642"/>
          </a:xfrm>
        </p:grpSpPr>
        <p:sp>
          <p:nvSpPr>
            <p:cNvPr id="31" name="Rounded Rectangle 23">
              <a:extLst>
                <a:ext uri="{FF2B5EF4-FFF2-40B4-BE49-F238E27FC236}">
                  <a16:creationId xmlns:a16="http://schemas.microsoft.com/office/drawing/2014/main" id="{B9E04114-2A2C-42D5-AFEB-094DFB57258C}"/>
                </a:ext>
              </a:extLst>
            </p:cNvPr>
            <p:cNvSpPr/>
            <p:nvPr/>
          </p:nvSpPr>
          <p:spPr>
            <a:xfrm>
              <a:off x="5098005" y="1569023"/>
              <a:ext cx="641335" cy="92870"/>
            </a:xfrm>
            <a:prstGeom prst="roundRect">
              <a:avLst>
                <a:gd name="adj" fmla="val 50000"/>
              </a:avLst>
            </a:prstGeom>
            <a:solidFill>
              <a:srgbClr val="F7395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  <p:sp>
          <p:nvSpPr>
            <p:cNvPr id="32" name="Rounded Rectangle 24">
              <a:extLst>
                <a:ext uri="{FF2B5EF4-FFF2-40B4-BE49-F238E27FC236}">
                  <a16:creationId xmlns:a16="http://schemas.microsoft.com/office/drawing/2014/main" id="{5D9D4A2E-5C8E-4522-8D9E-C7DAEDC74AFD}"/>
                </a:ext>
              </a:extLst>
            </p:cNvPr>
            <p:cNvSpPr/>
            <p:nvPr/>
          </p:nvSpPr>
          <p:spPr>
            <a:xfrm>
              <a:off x="5098005" y="1689966"/>
              <a:ext cx="641335" cy="92870"/>
            </a:xfrm>
            <a:prstGeom prst="roundRect">
              <a:avLst>
                <a:gd name="adj" fmla="val 50000"/>
              </a:avLst>
            </a:prstGeom>
            <a:solidFill>
              <a:srgbClr val="ED0C0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  <p:sp>
          <p:nvSpPr>
            <p:cNvPr id="33" name="Rounded Rectangle 25">
              <a:extLst>
                <a:ext uri="{FF2B5EF4-FFF2-40B4-BE49-F238E27FC236}">
                  <a16:creationId xmlns:a16="http://schemas.microsoft.com/office/drawing/2014/main" id="{51D8F407-8069-40D4-A434-CEDE9EFB8F02}"/>
                </a:ext>
              </a:extLst>
            </p:cNvPr>
            <p:cNvSpPr/>
            <p:nvPr/>
          </p:nvSpPr>
          <p:spPr>
            <a:xfrm>
              <a:off x="5098005" y="1810908"/>
              <a:ext cx="641335" cy="92870"/>
            </a:xfrm>
            <a:prstGeom prst="roundRect">
              <a:avLst>
                <a:gd name="adj" fmla="val 50000"/>
              </a:avLst>
            </a:prstGeom>
            <a:solidFill>
              <a:srgbClr val="415F6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  <p:sp>
          <p:nvSpPr>
            <p:cNvPr id="34" name="Rounded Rectangle 26">
              <a:extLst>
                <a:ext uri="{FF2B5EF4-FFF2-40B4-BE49-F238E27FC236}">
                  <a16:creationId xmlns:a16="http://schemas.microsoft.com/office/drawing/2014/main" id="{760910E0-1574-48AA-8A78-B4A322E0CBF6}"/>
                </a:ext>
              </a:extLst>
            </p:cNvPr>
            <p:cNvSpPr/>
            <p:nvPr/>
          </p:nvSpPr>
          <p:spPr>
            <a:xfrm rot="10800000">
              <a:off x="5118553" y="1931851"/>
              <a:ext cx="641335" cy="92870"/>
            </a:xfrm>
            <a:prstGeom prst="roundRect">
              <a:avLst>
                <a:gd name="adj" fmla="val 50000"/>
              </a:avLst>
            </a:prstGeom>
            <a:solidFill>
              <a:srgbClr val="637C9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  <p:sp>
          <p:nvSpPr>
            <p:cNvPr id="35" name="Rounded Rectangle 27">
              <a:extLst>
                <a:ext uri="{FF2B5EF4-FFF2-40B4-BE49-F238E27FC236}">
                  <a16:creationId xmlns:a16="http://schemas.microsoft.com/office/drawing/2014/main" id="{C82BFAFE-DE2E-4F44-B6A5-DF8FADB864CA}"/>
                </a:ext>
              </a:extLst>
            </p:cNvPr>
            <p:cNvSpPr/>
            <p:nvPr/>
          </p:nvSpPr>
          <p:spPr>
            <a:xfrm rot="10800000">
              <a:off x="5098005" y="2052795"/>
              <a:ext cx="641335" cy="92870"/>
            </a:xfrm>
            <a:prstGeom prst="roundRect">
              <a:avLst>
                <a:gd name="adj" fmla="val 50000"/>
              </a:avLst>
            </a:prstGeom>
            <a:solidFill>
              <a:srgbClr val="7C95A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6235376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C1118-5E07-40FA-995D-DF56F3D759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83830" y="215539"/>
            <a:ext cx="9744565" cy="980744"/>
          </a:xfrm>
        </p:spPr>
        <p:txBody>
          <a:bodyPr>
            <a:noAutofit/>
          </a:bodyPr>
          <a:lstStyle/>
          <a:p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Effective Use of Digital Marketing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50F6CACC-02E9-4AE4-BABA-B3622278FEC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6490" y="1967533"/>
            <a:ext cx="4948431" cy="3223199"/>
          </a:xfrm>
        </p:spPr>
      </p:pic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87A3D653-D415-4B72-93E2-5D717F2DCDE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35752" y="1967533"/>
            <a:ext cx="4667841" cy="3093107"/>
          </a:xfr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FC2EFE-52A6-40AF-B67F-026AE6F5D507}"/>
              </a:ext>
            </a:extLst>
          </p:cNvPr>
          <p:cNvSpPr>
            <a:spLocks noGrp="1"/>
          </p:cNvSpPr>
          <p:nvPr>
            <p:ph type="body" idx="4294967295"/>
          </p:nvPr>
        </p:nvSpPr>
        <p:spPr>
          <a:xfrm>
            <a:off x="1050742" y="5466502"/>
            <a:ext cx="4479925" cy="904875"/>
          </a:xfrm>
        </p:spPr>
        <p:txBody>
          <a:bodyPr>
            <a:norm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sz="2000" dirty="0">
                <a:latin typeface="Verdana" panose="020B0604030504040204" pitchFamily="34" charset="0"/>
                <a:ea typeface="Verdana" panose="020B0604030504040204" pitchFamily="34" charset="0"/>
              </a:rPr>
              <a:t>Translating Website into different native languages.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34DD18B-5053-484D-8886-42B94C31F61F}"/>
              </a:ext>
            </a:extLst>
          </p:cNvPr>
          <p:cNvSpPr txBox="1"/>
          <p:nvPr/>
        </p:nvSpPr>
        <p:spPr>
          <a:xfrm>
            <a:off x="6941259" y="5440235"/>
            <a:ext cx="40623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>
                <a:latin typeface="Verdana" panose="020B0604030504040204" pitchFamily="34" charset="0"/>
                <a:ea typeface="Verdana" panose="020B0604030504040204" pitchFamily="34" charset="0"/>
              </a:rPr>
              <a:t>Collaboration with social media influencers .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134FC6CD-E762-4E3E-9D1A-4BD03F0DDE46}"/>
              </a:ext>
            </a:extLst>
          </p:cNvPr>
          <p:cNvGrpSpPr/>
          <p:nvPr/>
        </p:nvGrpSpPr>
        <p:grpSpPr>
          <a:xfrm>
            <a:off x="11746367" y="388682"/>
            <a:ext cx="661883" cy="576642"/>
            <a:chOff x="5098005" y="1569023"/>
            <a:chExt cx="661883" cy="576642"/>
          </a:xfrm>
        </p:grpSpPr>
        <p:sp>
          <p:nvSpPr>
            <p:cNvPr id="16" name="Rounded Rectangle 23">
              <a:extLst>
                <a:ext uri="{FF2B5EF4-FFF2-40B4-BE49-F238E27FC236}">
                  <a16:creationId xmlns:a16="http://schemas.microsoft.com/office/drawing/2014/main" id="{2E1A282D-A905-4437-AC0D-8A358A4E5F6E}"/>
                </a:ext>
              </a:extLst>
            </p:cNvPr>
            <p:cNvSpPr/>
            <p:nvPr/>
          </p:nvSpPr>
          <p:spPr>
            <a:xfrm>
              <a:off x="5098005" y="1569023"/>
              <a:ext cx="641335" cy="92870"/>
            </a:xfrm>
            <a:prstGeom prst="roundRect">
              <a:avLst>
                <a:gd name="adj" fmla="val 50000"/>
              </a:avLst>
            </a:prstGeom>
            <a:solidFill>
              <a:srgbClr val="F7395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  <p:sp>
          <p:nvSpPr>
            <p:cNvPr id="17" name="Rounded Rectangle 24">
              <a:extLst>
                <a:ext uri="{FF2B5EF4-FFF2-40B4-BE49-F238E27FC236}">
                  <a16:creationId xmlns:a16="http://schemas.microsoft.com/office/drawing/2014/main" id="{55F3F82D-6ABC-49A1-AE45-33EF862A4E28}"/>
                </a:ext>
              </a:extLst>
            </p:cNvPr>
            <p:cNvSpPr/>
            <p:nvPr/>
          </p:nvSpPr>
          <p:spPr>
            <a:xfrm>
              <a:off x="5098005" y="1689966"/>
              <a:ext cx="641335" cy="92870"/>
            </a:xfrm>
            <a:prstGeom prst="roundRect">
              <a:avLst>
                <a:gd name="adj" fmla="val 50000"/>
              </a:avLst>
            </a:prstGeom>
            <a:solidFill>
              <a:srgbClr val="ED0C0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  <p:sp>
          <p:nvSpPr>
            <p:cNvPr id="18" name="Rounded Rectangle 25">
              <a:extLst>
                <a:ext uri="{FF2B5EF4-FFF2-40B4-BE49-F238E27FC236}">
                  <a16:creationId xmlns:a16="http://schemas.microsoft.com/office/drawing/2014/main" id="{2A65A7F6-F6E1-4CFB-92FA-DCE77B45DEDA}"/>
                </a:ext>
              </a:extLst>
            </p:cNvPr>
            <p:cNvSpPr/>
            <p:nvPr/>
          </p:nvSpPr>
          <p:spPr>
            <a:xfrm>
              <a:off x="5098005" y="1810908"/>
              <a:ext cx="641335" cy="92870"/>
            </a:xfrm>
            <a:prstGeom prst="roundRect">
              <a:avLst>
                <a:gd name="adj" fmla="val 50000"/>
              </a:avLst>
            </a:prstGeom>
            <a:solidFill>
              <a:srgbClr val="415F6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  <p:sp>
          <p:nvSpPr>
            <p:cNvPr id="19" name="Rounded Rectangle 26">
              <a:extLst>
                <a:ext uri="{FF2B5EF4-FFF2-40B4-BE49-F238E27FC236}">
                  <a16:creationId xmlns:a16="http://schemas.microsoft.com/office/drawing/2014/main" id="{F39FE386-E0B7-4011-80F5-073AF3674A58}"/>
                </a:ext>
              </a:extLst>
            </p:cNvPr>
            <p:cNvSpPr/>
            <p:nvPr/>
          </p:nvSpPr>
          <p:spPr>
            <a:xfrm rot="10800000">
              <a:off x="5118553" y="1931851"/>
              <a:ext cx="641335" cy="92870"/>
            </a:xfrm>
            <a:prstGeom prst="roundRect">
              <a:avLst>
                <a:gd name="adj" fmla="val 50000"/>
              </a:avLst>
            </a:prstGeom>
            <a:solidFill>
              <a:srgbClr val="637C9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  <p:sp>
          <p:nvSpPr>
            <p:cNvPr id="20" name="Rounded Rectangle 27">
              <a:extLst>
                <a:ext uri="{FF2B5EF4-FFF2-40B4-BE49-F238E27FC236}">
                  <a16:creationId xmlns:a16="http://schemas.microsoft.com/office/drawing/2014/main" id="{E345305E-DE83-454D-8B5F-DC95C647CEB8}"/>
                </a:ext>
              </a:extLst>
            </p:cNvPr>
            <p:cNvSpPr/>
            <p:nvPr/>
          </p:nvSpPr>
          <p:spPr>
            <a:xfrm rot="10800000">
              <a:off x="5098005" y="2052795"/>
              <a:ext cx="641335" cy="92870"/>
            </a:xfrm>
            <a:prstGeom prst="roundRect">
              <a:avLst>
                <a:gd name="adj" fmla="val 50000"/>
              </a:avLst>
            </a:prstGeom>
            <a:solidFill>
              <a:srgbClr val="7C95A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F49F4E73-77DE-4B9A-A9C3-73CC712A18A4}"/>
              </a:ext>
            </a:extLst>
          </p:cNvPr>
          <p:cNvGrpSpPr/>
          <p:nvPr/>
        </p:nvGrpSpPr>
        <p:grpSpPr>
          <a:xfrm>
            <a:off x="0" y="509625"/>
            <a:ext cx="816490" cy="576642"/>
            <a:chOff x="-456965" y="304800"/>
            <a:chExt cx="913930" cy="645459"/>
          </a:xfrm>
        </p:grpSpPr>
        <p:sp>
          <p:nvSpPr>
            <p:cNvPr id="22" name="Rounded Rectangle 1">
              <a:extLst>
                <a:ext uri="{FF2B5EF4-FFF2-40B4-BE49-F238E27FC236}">
                  <a16:creationId xmlns:a16="http://schemas.microsoft.com/office/drawing/2014/main" id="{0B865A58-3CC4-4193-9217-C9BF7B44B5AE}"/>
                </a:ext>
              </a:extLst>
            </p:cNvPr>
            <p:cNvSpPr/>
            <p:nvPr/>
          </p:nvSpPr>
          <p:spPr>
            <a:xfrm>
              <a:off x="-446911" y="304800"/>
              <a:ext cx="717872" cy="103953"/>
            </a:xfrm>
            <a:prstGeom prst="roundRect">
              <a:avLst>
                <a:gd name="adj" fmla="val 50000"/>
              </a:avLst>
            </a:prstGeom>
            <a:solidFill>
              <a:srgbClr val="F7395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  <p:sp>
          <p:nvSpPr>
            <p:cNvPr id="23" name="Rounded Rectangle 46">
              <a:extLst>
                <a:ext uri="{FF2B5EF4-FFF2-40B4-BE49-F238E27FC236}">
                  <a16:creationId xmlns:a16="http://schemas.microsoft.com/office/drawing/2014/main" id="{4C595B18-920C-4932-8448-6D2205F17F69}"/>
                </a:ext>
              </a:extLst>
            </p:cNvPr>
            <p:cNvSpPr/>
            <p:nvPr/>
          </p:nvSpPr>
          <p:spPr>
            <a:xfrm>
              <a:off x="-328587" y="440176"/>
              <a:ext cx="717872" cy="103953"/>
            </a:xfrm>
            <a:prstGeom prst="roundRect">
              <a:avLst>
                <a:gd name="adj" fmla="val 50000"/>
              </a:avLst>
            </a:prstGeom>
            <a:solidFill>
              <a:srgbClr val="ED0C0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  <p:sp>
          <p:nvSpPr>
            <p:cNvPr id="24" name="Rounded Rectangle 47">
              <a:extLst>
                <a:ext uri="{FF2B5EF4-FFF2-40B4-BE49-F238E27FC236}">
                  <a16:creationId xmlns:a16="http://schemas.microsoft.com/office/drawing/2014/main" id="{C234EC6E-4609-43A3-8668-19A546D89E68}"/>
                </a:ext>
              </a:extLst>
            </p:cNvPr>
            <p:cNvSpPr/>
            <p:nvPr/>
          </p:nvSpPr>
          <p:spPr>
            <a:xfrm>
              <a:off x="-260907" y="575552"/>
              <a:ext cx="717872" cy="103953"/>
            </a:xfrm>
            <a:prstGeom prst="roundRect">
              <a:avLst>
                <a:gd name="adj" fmla="val 50000"/>
              </a:avLst>
            </a:prstGeom>
            <a:solidFill>
              <a:srgbClr val="415F6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  <p:sp>
          <p:nvSpPr>
            <p:cNvPr id="25" name="Rounded Rectangle 59">
              <a:extLst>
                <a:ext uri="{FF2B5EF4-FFF2-40B4-BE49-F238E27FC236}">
                  <a16:creationId xmlns:a16="http://schemas.microsoft.com/office/drawing/2014/main" id="{10AF1B61-D23B-44AA-8540-3B6D447F492A}"/>
                </a:ext>
              </a:extLst>
            </p:cNvPr>
            <p:cNvSpPr/>
            <p:nvPr/>
          </p:nvSpPr>
          <p:spPr>
            <a:xfrm rot="10800000">
              <a:off x="-328587" y="710928"/>
              <a:ext cx="717872" cy="103953"/>
            </a:xfrm>
            <a:prstGeom prst="roundRect">
              <a:avLst>
                <a:gd name="adj" fmla="val 50000"/>
              </a:avLst>
            </a:prstGeom>
            <a:solidFill>
              <a:srgbClr val="637C9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  <p:sp>
          <p:nvSpPr>
            <p:cNvPr id="26" name="Rounded Rectangle 60">
              <a:extLst>
                <a:ext uri="{FF2B5EF4-FFF2-40B4-BE49-F238E27FC236}">
                  <a16:creationId xmlns:a16="http://schemas.microsoft.com/office/drawing/2014/main" id="{52848225-03D6-4AAD-B045-C4C20A5E13B5}"/>
                </a:ext>
              </a:extLst>
            </p:cNvPr>
            <p:cNvSpPr/>
            <p:nvPr/>
          </p:nvSpPr>
          <p:spPr>
            <a:xfrm rot="10800000">
              <a:off x="-456965" y="846306"/>
              <a:ext cx="717872" cy="103953"/>
            </a:xfrm>
            <a:prstGeom prst="roundRect">
              <a:avLst>
                <a:gd name="adj" fmla="val 50000"/>
              </a:avLst>
            </a:prstGeom>
            <a:solidFill>
              <a:srgbClr val="7C95A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2343962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itle 24">
            <a:extLst>
              <a:ext uri="{FF2B5EF4-FFF2-40B4-BE49-F238E27FC236}">
                <a16:creationId xmlns:a16="http://schemas.microsoft.com/office/drawing/2014/main" id="{25031077-2F8C-486C-8AF7-1BEA1ED0A1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953" y="246349"/>
            <a:ext cx="9692640" cy="815533"/>
          </a:xfrm>
        </p:spPr>
        <p:txBody>
          <a:bodyPr/>
          <a:lstStyle/>
          <a:p>
            <a:pPr algn="ctr"/>
            <a:r>
              <a:rPr lang="en-US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Recommendation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F8C0EF-0007-4E0F-BA05-AA06560959C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05764" y="1330308"/>
            <a:ext cx="6844543" cy="5340315"/>
          </a:xfrm>
        </p:spPr>
        <p:txBody>
          <a:bodyPr>
            <a:noAutofit/>
          </a:bodyPr>
          <a:lstStyle/>
          <a:p>
            <a:pPr>
              <a:lnSpc>
                <a:spcPct val="170000"/>
              </a:lnSpc>
              <a:buFont typeface="Wingdings" panose="05000000000000000000" pitchFamily="2" charset="2"/>
              <a:buChar char="§"/>
            </a:pPr>
            <a:r>
              <a:rPr lang="en-GB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Times New Roman" panose="02020603050405020304" pitchFamily="18" charset="0"/>
              </a:rPr>
              <a:t>They should start providing loyalty and reward cards to their customers to facilitate repetitive visits (</a:t>
            </a:r>
            <a:r>
              <a:rPr lang="en-GB" dirty="0" err="1">
                <a:effectLst/>
                <a:latin typeface="Verdana" panose="020B0604030504040204" pitchFamily="34" charset="0"/>
                <a:ea typeface="Verdana" panose="020B0604030504040204" pitchFamily="34" charset="0"/>
                <a:cs typeface="Times New Roman" panose="02020603050405020304" pitchFamily="18" charset="0"/>
              </a:rPr>
              <a:t>Arunmuhil</a:t>
            </a:r>
            <a:r>
              <a:rPr lang="en-GB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Times New Roman" panose="02020603050405020304" pitchFamily="18" charset="0"/>
              </a:rPr>
              <a:t> and Arumugam, 2013).</a:t>
            </a:r>
            <a:endParaRPr lang="en-US" dirty="0">
              <a:effectLst/>
              <a:latin typeface="Verdana" panose="020B0604030504040204" pitchFamily="34" charset="0"/>
              <a:ea typeface="Verdana" panose="020B0604030504040204" pitchFamily="34" charset="0"/>
              <a:cs typeface="Times New Roman" panose="02020603050405020304" pitchFamily="18" charset="0"/>
            </a:endParaRPr>
          </a:p>
          <a:p>
            <a:pPr marR="0" lvl="0" algn="just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  <a:tabLst>
                <a:tab pos="2306320" algn="l"/>
              </a:tabLst>
            </a:pPr>
            <a:endParaRPr lang="en-GB" sz="700" dirty="0">
              <a:effectLst/>
              <a:latin typeface="Verdana" panose="020B0604030504040204" pitchFamily="34" charset="0"/>
              <a:ea typeface="Verdana" panose="020B0604030504040204" pitchFamily="34" charset="0"/>
              <a:cs typeface="Times New Roman" panose="02020603050405020304" pitchFamily="18" charset="0"/>
            </a:endParaRPr>
          </a:p>
          <a:p>
            <a:pPr marR="0" lvl="0" algn="just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  <a:tabLst>
                <a:tab pos="2306320" algn="l"/>
              </a:tabLst>
            </a:pPr>
            <a:r>
              <a:rPr lang="en-GB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Times New Roman" panose="02020603050405020304" pitchFamily="18" charset="0"/>
              </a:rPr>
              <a:t>Point system can be introduced which the guests can redeem in certain collaborated restaurants as well</a:t>
            </a:r>
          </a:p>
          <a:p>
            <a:pPr marL="0" marR="0" lvl="0" indent="0" algn="just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2306320" algn="l"/>
              </a:tabLst>
            </a:pPr>
            <a:endParaRPr lang="en-GB" sz="500" dirty="0">
              <a:effectLst/>
              <a:latin typeface="Verdana" panose="020B0604030504040204" pitchFamily="34" charset="0"/>
              <a:ea typeface="Verdana" panose="020B0604030504040204" pitchFamily="34" charset="0"/>
              <a:cs typeface="Times New Roman" panose="02020603050405020304" pitchFamily="18" charset="0"/>
            </a:endParaRPr>
          </a:p>
          <a:p>
            <a:pPr marR="0" lvl="0" algn="just">
              <a:lnSpc>
                <a:spcPct val="170000"/>
              </a:lnSpc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§"/>
              <a:tabLst>
                <a:tab pos="2306320" algn="l"/>
              </a:tabLst>
            </a:pPr>
            <a:r>
              <a:rPr lang="en-GB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Times New Roman" panose="02020603050405020304" pitchFamily="18" charset="0"/>
              </a:rPr>
              <a:t>Provision of ‘Buy 1 night, Get 1 night free’ can attract more guests to the destination (Gordon –Hecker et al., 2020; Gabler, 2010). </a:t>
            </a:r>
            <a:endParaRPr lang="en-US" dirty="0">
              <a:effectLst/>
              <a:latin typeface="Verdana" panose="020B0604030504040204" pitchFamily="34" charset="0"/>
              <a:ea typeface="Verdana" panose="020B0604030504040204" pitchFamily="34" charset="0"/>
              <a:cs typeface="Times New Roman" panose="02020603050405020304" pitchFamily="18" charset="0"/>
            </a:endParaRPr>
          </a:p>
          <a:p>
            <a:pPr marL="0" marR="0" lvl="0" indent="0" algn="just">
              <a:lnSpc>
                <a:spcPct val="170000"/>
              </a:lnSpc>
              <a:spcBef>
                <a:spcPts val="0"/>
              </a:spcBef>
              <a:spcAft>
                <a:spcPts val="1000"/>
              </a:spcAft>
              <a:buNone/>
              <a:tabLst>
                <a:tab pos="2306320" algn="l"/>
              </a:tabLst>
            </a:pPr>
            <a:endParaRPr lang="en-GB" sz="400" dirty="0">
              <a:effectLst/>
              <a:latin typeface="Verdana" panose="020B0604030504040204" pitchFamily="34" charset="0"/>
              <a:ea typeface="Verdana" panose="020B0604030504040204" pitchFamily="34" charset="0"/>
              <a:cs typeface="Times New Roman" panose="02020603050405020304" pitchFamily="18" charset="0"/>
            </a:endParaRPr>
          </a:p>
          <a:p>
            <a:pPr marR="0" lvl="0" algn="just">
              <a:lnSpc>
                <a:spcPct val="170000"/>
              </a:lnSpc>
              <a:spcBef>
                <a:spcPts val="0"/>
              </a:spcBef>
              <a:spcAft>
                <a:spcPts val="1000"/>
              </a:spcAft>
              <a:buFont typeface="Wingdings" panose="05000000000000000000" pitchFamily="2" charset="2"/>
              <a:buChar char="§"/>
              <a:tabLst>
                <a:tab pos="2306320" algn="l"/>
              </a:tabLst>
            </a:pPr>
            <a:r>
              <a:rPr lang="en-GB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Times New Roman" panose="02020603050405020304" pitchFamily="18" charset="0"/>
              </a:rPr>
              <a:t>50% discount offers on holidays and bank holidays can also increase the amount of visitors</a:t>
            </a:r>
            <a:r>
              <a:rPr lang="en-GB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endParaRPr lang="en-US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58D9EF2-F2F2-4D31-88D5-0F58C1713C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91400" y="1647669"/>
            <a:ext cx="4800600" cy="3352800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777433BF-FA2D-4613-92AF-3BB4ED92A7CC}"/>
              </a:ext>
            </a:extLst>
          </p:cNvPr>
          <p:cNvGrpSpPr/>
          <p:nvPr/>
        </p:nvGrpSpPr>
        <p:grpSpPr>
          <a:xfrm>
            <a:off x="0" y="337758"/>
            <a:ext cx="816490" cy="576642"/>
            <a:chOff x="-456965" y="304800"/>
            <a:chExt cx="913930" cy="645459"/>
          </a:xfrm>
        </p:grpSpPr>
        <p:sp>
          <p:nvSpPr>
            <p:cNvPr id="8" name="Rounded Rectangle 1">
              <a:extLst>
                <a:ext uri="{FF2B5EF4-FFF2-40B4-BE49-F238E27FC236}">
                  <a16:creationId xmlns:a16="http://schemas.microsoft.com/office/drawing/2014/main" id="{74F23279-842C-4094-9A01-C1F97303702A}"/>
                </a:ext>
              </a:extLst>
            </p:cNvPr>
            <p:cNvSpPr/>
            <p:nvPr/>
          </p:nvSpPr>
          <p:spPr>
            <a:xfrm>
              <a:off x="-446911" y="304800"/>
              <a:ext cx="717872" cy="103953"/>
            </a:xfrm>
            <a:prstGeom prst="roundRect">
              <a:avLst>
                <a:gd name="adj" fmla="val 50000"/>
              </a:avLst>
            </a:prstGeom>
            <a:solidFill>
              <a:srgbClr val="F7395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  <p:sp>
          <p:nvSpPr>
            <p:cNvPr id="9" name="Rounded Rectangle 46">
              <a:extLst>
                <a:ext uri="{FF2B5EF4-FFF2-40B4-BE49-F238E27FC236}">
                  <a16:creationId xmlns:a16="http://schemas.microsoft.com/office/drawing/2014/main" id="{0150E688-41F5-4B09-B67A-2B9ADBFC7B51}"/>
                </a:ext>
              </a:extLst>
            </p:cNvPr>
            <p:cNvSpPr/>
            <p:nvPr/>
          </p:nvSpPr>
          <p:spPr>
            <a:xfrm>
              <a:off x="-328587" y="440176"/>
              <a:ext cx="717872" cy="103953"/>
            </a:xfrm>
            <a:prstGeom prst="roundRect">
              <a:avLst>
                <a:gd name="adj" fmla="val 50000"/>
              </a:avLst>
            </a:prstGeom>
            <a:solidFill>
              <a:srgbClr val="ED0C0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  <p:sp>
          <p:nvSpPr>
            <p:cNvPr id="10" name="Rounded Rectangle 47">
              <a:extLst>
                <a:ext uri="{FF2B5EF4-FFF2-40B4-BE49-F238E27FC236}">
                  <a16:creationId xmlns:a16="http://schemas.microsoft.com/office/drawing/2014/main" id="{C9D7217B-ED68-4C1D-AAC1-481D778D4E25}"/>
                </a:ext>
              </a:extLst>
            </p:cNvPr>
            <p:cNvSpPr/>
            <p:nvPr/>
          </p:nvSpPr>
          <p:spPr>
            <a:xfrm>
              <a:off x="-260907" y="575552"/>
              <a:ext cx="717872" cy="103953"/>
            </a:xfrm>
            <a:prstGeom prst="roundRect">
              <a:avLst>
                <a:gd name="adj" fmla="val 50000"/>
              </a:avLst>
            </a:prstGeom>
            <a:solidFill>
              <a:srgbClr val="415F6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  <p:sp>
          <p:nvSpPr>
            <p:cNvPr id="11" name="Rounded Rectangle 59">
              <a:extLst>
                <a:ext uri="{FF2B5EF4-FFF2-40B4-BE49-F238E27FC236}">
                  <a16:creationId xmlns:a16="http://schemas.microsoft.com/office/drawing/2014/main" id="{A46259BF-187D-4214-A683-4C88DF6D5E99}"/>
                </a:ext>
              </a:extLst>
            </p:cNvPr>
            <p:cNvSpPr/>
            <p:nvPr/>
          </p:nvSpPr>
          <p:spPr>
            <a:xfrm rot="10800000">
              <a:off x="-328587" y="710928"/>
              <a:ext cx="717872" cy="103953"/>
            </a:xfrm>
            <a:prstGeom prst="roundRect">
              <a:avLst>
                <a:gd name="adj" fmla="val 50000"/>
              </a:avLst>
            </a:prstGeom>
            <a:solidFill>
              <a:srgbClr val="637C9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  <p:sp>
          <p:nvSpPr>
            <p:cNvPr id="12" name="Rounded Rectangle 60">
              <a:extLst>
                <a:ext uri="{FF2B5EF4-FFF2-40B4-BE49-F238E27FC236}">
                  <a16:creationId xmlns:a16="http://schemas.microsoft.com/office/drawing/2014/main" id="{F5B7DECD-3E03-49F0-B38E-94554D0A21D7}"/>
                </a:ext>
              </a:extLst>
            </p:cNvPr>
            <p:cNvSpPr/>
            <p:nvPr/>
          </p:nvSpPr>
          <p:spPr>
            <a:xfrm rot="10800000">
              <a:off x="-456965" y="846306"/>
              <a:ext cx="717872" cy="103953"/>
            </a:xfrm>
            <a:prstGeom prst="roundRect">
              <a:avLst>
                <a:gd name="adj" fmla="val 50000"/>
              </a:avLst>
            </a:prstGeom>
            <a:solidFill>
              <a:srgbClr val="7C95A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0ED981D-DFA1-4D81-B930-8E9C3BA3C05F}"/>
              </a:ext>
            </a:extLst>
          </p:cNvPr>
          <p:cNvGrpSpPr/>
          <p:nvPr/>
        </p:nvGrpSpPr>
        <p:grpSpPr>
          <a:xfrm>
            <a:off x="11746367" y="388682"/>
            <a:ext cx="661883" cy="576642"/>
            <a:chOff x="5098005" y="1569023"/>
            <a:chExt cx="661883" cy="576642"/>
          </a:xfrm>
        </p:grpSpPr>
        <p:sp>
          <p:nvSpPr>
            <p:cNvPr id="20" name="Rounded Rectangle 23">
              <a:extLst>
                <a:ext uri="{FF2B5EF4-FFF2-40B4-BE49-F238E27FC236}">
                  <a16:creationId xmlns:a16="http://schemas.microsoft.com/office/drawing/2014/main" id="{842F92A7-D643-4534-ABD9-386D598EBB48}"/>
                </a:ext>
              </a:extLst>
            </p:cNvPr>
            <p:cNvSpPr/>
            <p:nvPr/>
          </p:nvSpPr>
          <p:spPr>
            <a:xfrm>
              <a:off x="5098005" y="1569023"/>
              <a:ext cx="641335" cy="92870"/>
            </a:xfrm>
            <a:prstGeom prst="roundRect">
              <a:avLst>
                <a:gd name="adj" fmla="val 50000"/>
              </a:avLst>
            </a:prstGeom>
            <a:solidFill>
              <a:srgbClr val="F7395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  <p:sp>
          <p:nvSpPr>
            <p:cNvPr id="21" name="Rounded Rectangle 24">
              <a:extLst>
                <a:ext uri="{FF2B5EF4-FFF2-40B4-BE49-F238E27FC236}">
                  <a16:creationId xmlns:a16="http://schemas.microsoft.com/office/drawing/2014/main" id="{164FF919-05F7-4D64-83DE-7492BC55EB62}"/>
                </a:ext>
              </a:extLst>
            </p:cNvPr>
            <p:cNvSpPr/>
            <p:nvPr/>
          </p:nvSpPr>
          <p:spPr>
            <a:xfrm>
              <a:off x="5098005" y="1689966"/>
              <a:ext cx="641335" cy="92870"/>
            </a:xfrm>
            <a:prstGeom prst="roundRect">
              <a:avLst>
                <a:gd name="adj" fmla="val 50000"/>
              </a:avLst>
            </a:prstGeom>
            <a:solidFill>
              <a:srgbClr val="ED0C0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  <p:sp>
          <p:nvSpPr>
            <p:cNvPr id="22" name="Rounded Rectangle 25">
              <a:extLst>
                <a:ext uri="{FF2B5EF4-FFF2-40B4-BE49-F238E27FC236}">
                  <a16:creationId xmlns:a16="http://schemas.microsoft.com/office/drawing/2014/main" id="{FDBEF2AC-2FD5-48F6-B6EC-43BCEE438361}"/>
                </a:ext>
              </a:extLst>
            </p:cNvPr>
            <p:cNvSpPr/>
            <p:nvPr/>
          </p:nvSpPr>
          <p:spPr>
            <a:xfrm>
              <a:off x="5098005" y="1810908"/>
              <a:ext cx="641335" cy="92870"/>
            </a:xfrm>
            <a:prstGeom prst="roundRect">
              <a:avLst>
                <a:gd name="adj" fmla="val 50000"/>
              </a:avLst>
            </a:prstGeom>
            <a:solidFill>
              <a:srgbClr val="415F6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  <p:sp>
          <p:nvSpPr>
            <p:cNvPr id="23" name="Rounded Rectangle 26">
              <a:extLst>
                <a:ext uri="{FF2B5EF4-FFF2-40B4-BE49-F238E27FC236}">
                  <a16:creationId xmlns:a16="http://schemas.microsoft.com/office/drawing/2014/main" id="{B977BC37-9291-46E9-9F79-CA45AAEF2ACD}"/>
                </a:ext>
              </a:extLst>
            </p:cNvPr>
            <p:cNvSpPr/>
            <p:nvPr/>
          </p:nvSpPr>
          <p:spPr>
            <a:xfrm rot="10800000">
              <a:off x="5118553" y="1931851"/>
              <a:ext cx="641335" cy="92870"/>
            </a:xfrm>
            <a:prstGeom prst="roundRect">
              <a:avLst>
                <a:gd name="adj" fmla="val 50000"/>
              </a:avLst>
            </a:prstGeom>
            <a:solidFill>
              <a:srgbClr val="637C9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  <p:sp>
          <p:nvSpPr>
            <p:cNvPr id="24" name="Rounded Rectangle 27">
              <a:extLst>
                <a:ext uri="{FF2B5EF4-FFF2-40B4-BE49-F238E27FC236}">
                  <a16:creationId xmlns:a16="http://schemas.microsoft.com/office/drawing/2014/main" id="{78D4DC15-2A57-41F9-9004-D580E9214F2A}"/>
                </a:ext>
              </a:extLst>
            </p:cNvPr>
            <p:cNvSpPr/>
            <p:nvPr/>
          </p:nvSpPr>
          <p:spPr>
            <a:xfrm rot="10800000">
              <a:off x="5098005" y="2052795"/>
              <a:ext cx="641335" cy="92870"/>
            </a:xfrm>
            <a:prstGeom prst="roundRect">
              <a:avLst>
                <a:gd name="adj" fmla="val 50000"/>
              </a:avLst>
            </a:prstGeom>
            <a:solidFill>
              <a:srgbClr val="7C95A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91044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9A3CB9-64CC-44FC-99F3-D3CA96233D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788483"/>
          </a:xfrm>
        </p:spPr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BC0B10-710D-4C6D-A048-C73DFD4863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2147" y="1409075"/>
            <a:ext cx="10220594" cy="5083165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ts val="2160"/>
              </a:lnSpc>
            </a:pPr>
            <a:r>
              <a:rPr lang="en-GB" sz="2100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Times New Roman" panose="02020603050405020304" pitchFamily="18" charset="0"/>
              </a:rPr>
              <a:t>Summerlodgehotel.co.uk. (2021). Summer Lodge Country House Hotel &amp; Restaurant, Dorset. [online] Available at:    &lt;https://summerlodgehotel.co.uk/&gt; [Accessed 26 June 2021].</a:t>
            </a:r>
          </a:p>
          <a:p>
            <a:pPr>
              <a:lnSpc>
                <a:spcPts val="2160"/>
              </a:lnSpc>
            </a:pPr>
            <a:r>
              <a:rPr lang="en-GB" sz="2100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Times New Roman" panose="02020603050405020304" pitchFamily="18" charset="0"/>
              </a:rPr>
              <a:t>Thabit, T. and </a:t>
            </a:r>
            <a:r>
              <a:rPr lang="en-GB" sz="2100" dirty="0" err="1">
                <a:effectLst/>
                <a:latin typeface="Verdana" panose="020B0604030504040204" pitchFamily="34" charset="0"/>
                <a:ea typeface="Verdana" panose="020B0604030504040204" pitchFamily="34" charset="0"/>
                <a:cs typeface="Times New Roman" panose="02020603050405020304" pitchFamily="18" charset="0"/>
              </a:rPr>
              <a:t>Raewf</a:t>
            </a:r>
            <a:r>
              <a:rPr lang="en-GB" sz="2100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Times New Roman" panose="02020603050405020304" pitchFamily="18" charset="0"/>
              </a:rPr>
              <a:t>, M., (2018). The evaluation of marketing mix elements: A case study. International Journal of Social Sciences &amp; Educational Studies, 4(4).</a:t>
            </a:r>
            <a:endParaRPr lang="en-US" sz="2100" dirty="0">
              <a:effectLst/>
              <a:latin typeface="Verdana" panose="020B0604030504040204" pitchFamily="34" charset="0"/>
              <a:ea typeface="Verdana" panose="020B0604030504040204" pitchFamily="34" charset="0"/>
              <a:cs typeface="Times New Roman" panose="02020603050405020304" pitchFamily="18" charset="0"/>
            </a:endParaRPr>
          </a:p>
          <a:p>
            <a:pPr>
              <a:lnSpc>
                <a:spcPts val="2160"/>
              </a:lnSpc>
            </a:pPr>
            <a:r>
              <a:rPr lang="en-GB" sz="2100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Times New Roman" panose="02020603050405020304" pitchFamily="18" charset="0"/>
              </a:rPr>
              <a:t>Stephen, A.T., (2016) . The role of digital and social media marketing in consumer behaviour. Current opinion in Psychology, 10, pp.17-21</a:t>
            </a:r>
          </a:p>
          <a:p>
            <a:pPr>
              <a:lnSpc>
                <a:spcPts val="2160"/>
              </a:lnSpc>
            </a:pPr>
            <a:r>
              <a:rPr lang="en-GB" sz="2100" dirty="0" err="1">
                <a:effectLst/>
                <a:latin typeface="Verdana" panose="020B0604030504040204" pitchFamily="34" charset="0"/>
                <a:ea typeface="Verdana" panose="020B0604030504040204" pitchFamily="34" charset="0"/>
                <a:cs typeface="Times New Roman" panose="02020603050405020304" pitchFamily="18" charset="0"/>
              </a:rPr>
              <a:t>Arunmuhil</a:t>
            </a:r>
            <a:r>
              <a:rPr lang="en-GB" sz="2100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Times New Roman" panose="02020603050405020304" pitchFamily="18" charset="0"/>
              </a:rPr>
              <a:t>, K. and Arumugam, A., (2013). An impact of loyalty cards on consumer purchasing behaviour in apparel industry. International Journal of Business and Management Invention, 2(5), pp.73-92.</a:t>
            </a:r>
          </a:p>
          <a:p>
            <a:pPr>
              <a:lnSpc>
                <a:spcPts val="2160"/>
              </a:lnSpc>
            </a:pPr>
            <a:r>
              <a:rPr lang="en-GB" sz="2100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Times New Roman" panose="02020603050405020304" pitchFamily="18" charset="0"/>
              </a:rPr>
              <a:t>Gordon-Hecker, T., </a:t>
            </a:r>
            <a:r>
              <a:rPr lang="en-GB" sz="2100" dirty="0" err="1">
                <a:effectLst/>
                <a:latin typeface="Verdana" panose="020B0604030504040204" pitchFamily="34" charset="0"/>
                <a:ea typeface="Verdana" panose="020B0604030504040204" pitchFamily="34" charset="0"/>
                <a:cs typeface="Times New Roman" panose="02020603050405020304" pitchFamily="18" charset="0"/>
              </a:rPr>
              <a:t>Pittarello</a:t>
            </a:r>
            <a:r>
              <a:rPr lang="en-GB" sz="2100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Times New Roman" panose="02020603050405020304" pitchFamily="18" charset="0"/>
              </a:rPr>
              <a:t>, A., </a:t>
            </a:r>
            <a:r>
              <a:rPr lang="en-GB" sz="2100" dirty="0" err="1">
                <a:effectLst/>
                <a:latin typeface="Verdana" panose="020B0604030504040204" pitchFamily="34" charset="0"/>
                <a:ea typeface="Verdana" panose="020B0604030504040204" pitchFamily="34" charset="0"/>
                <a:cs typeface="Times New Roman" panose="02020603050405020304" pitchFamily="18" charset="0"/>
              </a:rPr>
              <a:t>Shalvi</a:t>
            </a:r>
            <a:r>
              <a:rPr lang="en-GB" sz="2100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Times New Roman" panose="02020603050405020304" pitchFamily="18" charset="0"/>
              </a:rPr>
              <a:t>, S. and </a:t>
            </a:r>
            <a:r>
              <a:rPr lang="en-GB" sz="2100" dirty="0" err="1">
                <a:effectLst/>
                <a:latin typeface="Verdana" panose="020B0604030504040204" pitchFamily="34" charset="0"/>
                <a:ea typeface="Verdana" panose="020B0604030504040204" pitchFamily="34" charset="0"/>
                <a:cs typeface="Times New Roman" panose="02020603050405020304" pitchFamily="18" charset="0"/>
              </a:rPr>
              <a:t>Roskes</a:t>
            </a:r>
            <a:r>
              <a:rPr lang="en-GB" sz="2100" dirty="0">
                <a:effectLst/>
                <a:latin typeface="Verdana" panose="020B0604030504040204" pitchFamily="34" charset="0"/>
                <a:ea typeface="Verdana" panose="020B0604030504040204" pitchFamily="34" charset="0"/>
                <a:cs typeface="Times New Roman" panose="02020603050405020304" pitchFamily="18" charset="0"/>
              </a:rPr>
              <a:t>, M., (2020). Buy-one-get-one-free deals attract more attention than percentage deals. Journal of Business Research, 111, pp.128-134.</a:t>
            </a:r>
            <a:endParaRPr lang="en-US" sz="2100" dirty="0">
              <a:latin typeface="Verdana" panose="020B0604030504040204" pitchFamily="34" charset="0"/>
              <a:ea typeface="Verdana" panose="020B0604030504040204" pitchFamily="34" charset="0"/>
              <a:cs typeface="Arial" panose="020B0604020202020204" pitchFamily="34" charset="0"/>
            </a:endParaRPr>
          </a:p>
          <a:p>
            <a:pPr algn="l">
              <a:lnSpc>
                <a:spcPts val="2160"/>
              </a:lnSpc>
            </a:pPr>
            <a:r>
              <a:rPr lang="en-US" sz="2100" dirty="0" err="1">
                <a:latin typeface="Verdana" panose="020B060403050404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Wordpress</a:t>
            </a:r>
            <a:r>
              <a:rPr lang="en-US" sz="2100" dirty="0">
                <a:latin typeface="Verdana" panose="020B060403050404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(2020). </a:t>
            </a:r>
            <a:r>
              <a:rPr lang="en-US" sz="2100" b="0" i="0" cap="all" dirty="0">
                <a:solidFill>
                  <a:srgbClr val="BBBBBB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HOW TO EASILY CREATE A MULTILINGUAL WORDPRESS SITE [ </a:t>
            </a:r>
            <a:r>
              <a:rPr lang="en-US" sz="2100" b="0" i="0" dirty="0">
                <a:solidFill>
                  <a:srgbClr val="BBBBBB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Figure]. </a:t>
            </a:r>
            <a:r>
              <a:rPr lang="en-US" sz="2100" b="0" i="0" dirty="0" err="1">
                <a:solidFill>
                  <a:srgbClr val="BBBBBB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Webbeginner</a:t>
            </a:r>
            <a:r>
              <a:rPr lang="en-US" sz="2100" b="0" i="0" dirty="0">
                <a:solidFill>
                  <a:srgbClr val="BBBBBB"/>
                </a:solidFill>
                <a:effectLst/>
                <a:latin typeface="Verdana" panose="020B060403050404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. February 27,2021. [Available at :https://www.wpbeginner.com/beginners-guide/how-to-easily-create-a-multilingual-wordpress-site/]. [Accessed on: 27 June 2021]</a:t>
            </a: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E18561DD-501E-4D6F-A5D4-FD16432FA126}"/>
              </a:ext>
            </a:extLst>
          </p:cNvPr>
          <p:cNvGrpSpPr/>
          <p:nvPr/>
        </p:nvGrpSpPr>
        <p:grpSpPr>
          <a:xfrm>
            <a:off x="25657" y="471680"/>
            <a:ext cx="816490" cy="576642"/>
            <a:chOff x="-456965" y="304800"/>
            <a:chExt cx="913930" cy="645459"/>
          </a:xfrm>
        </p:grpSpPr>
        <p:sp>
          <p:nvSpPr>
            <p:cNvPr id="5" name="Rounded Rectangle 1">
              <a:extLst>
                <a:ext uri="{FF2B5EF4-FFF2-40B4-BE49-F238E27FC236}">
                  <a16:creationId xmlns:a16="http://schemas.microsoft.com/office/drawing/2014/main" id="{E3C49F75-2A8A-4A9B-900C-8C76C7514DD0}"/>
                </a:ext>
              </a:extLst>
            </p:cNvPr>
            <p:cNvSpPr/>
            <p:nvPr/>
          </p:nvSpPr>
          <p:spPr>
            <a:xfrm>
              <a:off x="-446911" y="304800"/>
              <a:ext cx="717872" cy="103953"/>
            </a:xfrm>
            <a:prstGeom prst="roundRect">
              <a:avLst>
                <a:gd name="adj" fmla="val 50000"/>
              </a:avLst>
            </a:prstGeom>
            <a:solidFill>
              <a:srgbClr val="F7395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  <p:sp>
          <p:nvSpPr>
            <p:cNvPr id="6" name="Rounded Rectangle 46">
              <a:extLst>
                <a:ext uri="{FF2B5EF4-FFF2-40B4-BE49-F238E27FC236}">
                  <a16:creationId xmlns:a16="http://schemas.microsoft.com/office/drawing/2014/main" id="{56735AF2-4B39-4BCF-86F2-37E34539AB7E}"/>
                </a:ext>
              </a:extLst>
            </p:cNvPr>
            <p:cNvSpPr/>
            <p:nvPr/>
          </p:nvSpPr>
          <p:spPr>
            <a:xfrm>
              <a:off x="-328587" y="440176"/>
              <a:ext cx="717872" cy="103953"/>
            </a:xfrm>
            <a:prstGeom prst="roundRect">
              <a:avLst>
                <a:gd name="adj" fmla="val 50000"/>
              </a:avLst>
            </a:prstGeom>
            <a:solidFill>
              <a:srgbClr val="ED0C0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  <p:sp>
          <p:nvSpPr>
            <p:cNvPr id="7" name="Rounded Rectangle 47">
              <a:extLst>
                <a:ext uri="{FF2B5EF4-FFF2-40B4-BE49-F238E27FC236}">
                  <a16:creationId xmlns:a16="http://schemas.microsoft.com/office/drawing/2014/main" id="{85679C32-4E3D-43D8-8D44-D523B14315AE}"/>
                </a:ext>
              </a:extLst>
            </p:cNvPr>
            <p:cNvSpPr/>
            <p:nvPr/>
          </p:nvSpPr>
          <p:spPr>
            <a:xfrm>
              <a:off x="-260907" y="575552"/>
              <a:ext cx="717872" cy="103953"/>
            </a:xfrm>
            <a:prstGeom prst="roundRect">
              <a:avLst>
                <a:gd name="adj" fmla="val 50000"/>
              </a:avLst>
            </a:prstGeom>
            <a:solidFill>
              <a:srgbClr val="415F6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  <p:sp>
          <p:nvSpPr>
            <p:cNvPr id="8" name="Rounded Rectangle 59">
              <a:extLst>
                <a:ext uri="{FF2B5EF4-FFF2-40B4-BE49-F238E27FC236}">
                  <a16:creationId xmlns:a16="http://schemas.microsoft.com/office/drawing/2014/main" id="{111E0834-9526-4581-BD8E-32FC503C1A74}"/>
                </a:ext>
              </a:extLst>
            </p:cNvPr>
            <p:cNvSpPr/>
            <p:nvPr/>
          </p:nvSpPr>
          <p:spPr>
            <a:xfrm rot="10800000">
              <a:off x="-328587" y="710928"/>
              <a:ext cx="717872" cy="103953"/>
            </a:xfrm>
            <a:prstGeom prst="roundRect">
              <a:avLst>
                <a:gd name="adj" fmla="val 50000"/>
              </a:avLst>
            </a:prstGeom>
            <a:solidFill>
              <a:srgbClr val="637C9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  <p:sp>
          <p:nvSpPr>
            <p:cNvPr id="9" name="Rounded Rectangle 60">
              <a:extLst>
                <a:ext uri="{FF2B5EF4-FFF2-40B4-BE49-F238E27FC236}">
                  <a16:creationId xmlns:a16="http://schemas.microsoft.com/office/drawing/2014/main" id="{4E2121D2-3B6B-48A3-9091-0038493EC2C9}"/>
                </a:ext>
              </a:extLst>
            </p:cNvPr>
            <p:cNvSpPr/>
            <p:nvPr/>
          </p:nvSpPr>
          <p:spPr>
            <a:xfrm rot="10800000">
              <a:off x="-456965" y="846306"/>
              <a:ext cx="717872" cy="103953"/>
            </a:xfrm>
            <a:prstGeom prst="roundRect">
              <a:avLst>
                <a:gd name="adj" fmla="val 50000"/>
              </a:avLst>
            </a:prstGeom>
            <a:solidFill>
              <a:srgbClr val="7C95A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00">
                <a:latin typeface="Century Gothic" panose="020B0502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3904350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B572147-A8FF-4EDE-AF6C-F370E48D92D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83831" y="852506"/>
            <a:ext cx="4675396" cy="4334273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DE94ADB-73ED-45B8-8D0F-6D659B9024D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89778" l="9778" r="89778">
                        <a14:foregroundMark x1="35556" y1="70667" x2="35556" y2="70667"/>
                        <a14:foregroundMark x1="63556" y1="60000" x2="63556" y2="60000"/>
                        <a14:foregroundMark x1="62667" y1="71111" x2="62667" y2="71111"/>
                        <a14:foregroundMark x1="60889" y1="78667" x2="60889" y2="78667"/>
                        <a14:foregroundMark x1="60889" y1="38222" x2="60889" y2="38222"/>
                        <a14:foregroundMark x1="60889" y1="30667" x2="60889" y2="30667"/>
                        <a14:foregroundMark x1="69333" y1="57333" x2="69333" y2="57333"/>
                        <a14:foregroundMark x1="67111" y1="69778" x2="67111" y2="69778"/>
                        <a14:foregroundMark x1="69778" y1="81778" x2="69778" y2="81778"/>
                        <a14:foregroundMark x1="65778" y1="49333" x2="65778" y2="49333"/>
                        <a14:foregroundMark x1="65778" y1="36889" x2="65778" y2="36889"/>
                        <a14:foregroundMark x1="54222" y1="34667" x2="54222" y2="34667"/>
                        <a14:foregroundMark x1="58667" y1="44000" x2="58667" y2="44000"/>
                        <a14:foregroundMark x1="60889" y1="50222" x2="60889" y2="50222"/>
                        <a14:foregroundMark x1="62222" y1="55556" x2="62222" y2="55556"/>
                        <a14:foregroundMark x1="58667" y1="64000" x2="58667" y2="64000"/>
                        <a14:foregroundMark x1="69333" y1="64889" x2="69333" y2="64889"/>
                        <a14:foregroundMark x1="62667" y1="66222" x2="62667" y2="66222"/>
                        <a14:foregroundMark x1="59111" y1="87111" x2="59111" y2="87111"/>
                        <a14:foregroundMark x1="64889" y1="42667" x2="64889" y2="42667"/>
                        <a14:foregroundMark x1="56444" y1="39111" x2="56444" y2="39111"/>
                        <a14:foregroundMark x1="56444" y1="29333" x2="56444" y2="29333"/>
                        <a14:foregroundMark x1="68444" y1="34222" x2="68444" y2="34222"/>
                        <a14:foregroundMark x1="64889" y1="31111" x2="64889" y2="30667"/>
                        <a14:foregroundMark x1="64889" y1="30667" x2="64889" y2="30667"/>
                        <a14:foregroundMark x1="70667" y1="52889" x2="70667" y2="5288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826" y="3429000"/>
            <a:ext cx="3390041" cy="33900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7365933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B4B30"/>
      </a:accent2>
      <a:accent3>
        <a:srgbClr val="B5AE53"/>
      </a:accent3>
      <a:accent4>
        <a:srgbClr val="6F6A7A"/>
      </a:accent4>
      <a:accent5>
        <a:srgbClr val="E8B54D"/>
      </a:accent5>
      <a:accent6>
        <a:srgbClr val="8A7952"/>
      </a:accent6>
      <a:hlink>
        <a:srgbClr val="9F9F0B"/>
      </a:hlink>
      <a:folHlink>
        <a:srgbClr val="B2B2B2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3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3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866257B-E5CE-4C43-9210-F2DE76BE10B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TM03457515[[fn=View]]</Template>
  <TotalTime>1821</TotalTime>
  <Words>492</Words>
  <Application>Microsoft Office PowerPoint</Application>
  <PresentationFormat>Widescreen</PresentationFormat>
  <Paragraphs>58</Paragraphs>
  <Slides>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20" baseType="lpstr">
      <vt:lpstr>Malgun Gothic</vt:lpstr>
      <vt:lpstr>Arial</vt:lpstr>
      <vt:lpstr>Arial Narrow</vt:lpstr>
      <vt:lpstr>Calibri</vt:lpstr>
      <vt:lpstr>Century Gothic</vt:lpstr>
      <vt:lpstr>Century Schoolbook</vt:lpstr>
      <vt:lpstr>Tahoma</vt:lpstr>
      <vt:lpstr>Verdana</vt:lpstr>
      <vt:lpstr>Wingdings</vt:lpstr>
      <vt:lpstr>Wingdings 2</vt:lpstr>
      <vt:lpstr>View</vt:lpstr>
      <vt:lpstr>Marketing Plan  for Summer Lodge Country House Hotel and Restaurant</vt:lpstr>
      <vt:lpstr>Marketing Plan Overview</vt:lpstr>
      <vt:lpstr>Introduction</vt:lpstr>
      <vt:lpstr> Marketing Mix </vt:lpstr>
      <vt:lpstr>Customer Value Creation and Engagement</vt:lpstr>
      <vt:lpstr>Effective Use of Digital Marketing</vt:lpstr>
      <vt:lpstr>Recommendation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SKCT</dc:creator>
  <cp:lastModifiedBy>Mir Mohammed Bughio (2019912)</cp:lastModifiedBy>
  <cp:revision>111</cp:revision>
  <dcterms:created xsi:type="dcterms:W3CDTF">2021-06-12T01:52:57Z</dcterms:created>
  <dcterms:modified xsi:type="dcterms:W3CDTF">2021-07-01T11:06:23Z</dcterms:modified>
</cp:coreProperties>
</file>