
<file path=[Content_Types].xml><?xml version="1.0" encoding="utf-8"?>
<Types xmlns="http://schemas.openxmlformats.org/package/2006/content-types">
  <Default Extension="jpeg" ContentType="image/jpeg"/>
  <Default Extension="jpg&amp;ehk=bQ0pCnSXHrh9Pqz8bYB8" ContentType="image/jpeg"/>
  <Default Extension="jpg&amp;ehk=rg" ContentType="image/jpeg"/>
  <Default Extension="jpg&amp;ehk=t2FT1gFJYJbso" ContentType="image/jpeg"/>
  <Default Extension="png" ContentType="image/png"/>
  <Default Extension="png&amp;ehk=TVG" ContentType="image/png"/>
  <Default Extension="rels" ContentType="application/vnd.openxmlformats-package.relationships+xml"/>
  <Default Extension="wdp" ContentType="image/vnd.ms-photo"/>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5" r:id="rId2"/>
  </p:sldMasterIdLst>
  <p:notesMasterIdLst>
    <p:notesMasterId r:id="rId19"/>
  </p:notesMasterIdLst>
  <p:sldIdLst>
    <p:sldId id="351" r:id="rId3"/>
    <p:sldId id="301" r:id="rId4"/>
    <p:sldId id="352" r:id="rId5"/>
    <p:sldId id="282" r:id="rId6"/>
    <p:sldId id="283" r:id="rId7"/>
    <p:sldId id="285" r:id="rId8"/>
    <p:sldId id="286" r:id="rId9"/>
    <p:sldId id="287" r:id="rId10"/>
    <p:sldId id="288" r:id="rId11"/>
    <p:sldId id="289" r:id="rId12"/>
    <p:sldId id="290" r:id="rId13"/>
    <p:sldId id="291" r:id="rId14"/>
    <p:sldId id="293" r:id="rId15"/>
    <p:sldId id="294" r:id="rId16"/>
    <p:sldId id="296" r:id="rId17"/>
    <p:sldId id="295"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90" d="100"/>
          <a:sy n="90" d="100"/>
        </p:scale>
        <p:origin x="78" y="9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8954CF-B960-401E-AFDE-2232E6C67990}" type="datetimeFigureOut">
              <a:rPr lang="en-GB" smtClean="0"/>
              <a:t>06/01/2023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80B0C5-4D36-44AA-9515-145980F96946}" type="slidenum">
              <a:rPr lang="en-GB" smtClean="0"/>
              <a:t>‹#›</a:t>
            </a:fld>
            <a:endParaRPr lang="en-GB"/>
          </a:p>
        </p:txBody>
      </p:sp>
    </p:spTree>
    <p:extLst>
      <p:ext uri="{BB962C8B-B14F-4D97-AF65-F5344CB8AC3E}">
        <p14:creationId xmlns:p14="http://schemas.microsoft.com/office/powerpoint/2010/main" val="17766762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B86591F-0D9A-444F-B361-19BA71C335D5}"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852695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these with the group.  How are each of these forms of communication?  Use the animal kingdom analogies to help.  Do we communicate with after shaves and perfumes?  What are we communicating?  What about taste?  How does that work?  Lead a discussion.  Is it less obviously used in Humans?  Why is this?  What about Strawberry flavoured lipsticks?  Do certain tastes bring back memories?  Could others communicate with you if they knew this?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12654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Ask the group, “Why?”   Discuss their responses, and draw out learning.</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05375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What are the main challenges?  Very little non-verbal signalling.  Perhaps silences? Sighs? Increase/decrease in volume? Voice catching or trembling?  You have to be listening to pick up on these signals – not easy!</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756072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these points with the group.  Have they ever given bad news?  Did they take time to prepare or ‘wing it’?  How did it work out  Have they ever received bad news?  How was it done?  What lessons are there to learn?</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94150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Ask them to think back to the session where we discussed conflict in a team, in order to respond to these questions.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62960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So much his hidden from us but IF we listen actively and empathetically, we can begin to ‘reveal’ what is beneath the surface through the use of effective questioning and listening….coupled with professional behaviours.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58425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Discuss the implications of each style, and what happens when each style meets, e.g. Aggressive and Aggressive?  Passive and Passive?  Passive Aggressive and Passive Aggressive?  Aggressive and Passive? Etc.  What is the only style that can deliver consistent results?  What’s wrong with being aggressive and only ever getting your own way?  Ask coaching questions to check the understanding of the group.  Can an Aggressive style be changed?  How?  Training and education….coupled with feedback and coaching, where appropriate.  A good team leader is so important for this!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381663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Mention to the group that they could use something like this to collect feedback about their own communication skills, knowledge and behaviour, which would help with their assignment.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7FA9686-C038-4682-9590-FA4411328854}"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434842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0807031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4036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80087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7986045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768947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6908999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650719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4489590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777462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746811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5274174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7" y="1516014"/>
            <a:ext cx="3880287" cy="3607785"/>
          </a:xfrm>
          <a:prstGeom prst="rect">
            <a:avLst/>
          </a:prstGeom>
        </p:spPr>
        <p:txBody>
          <a:bodyPr/>
          <a:lstStyle>
            <a:lvl1pPr>
              <a:defRPr sz="105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3647276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9"/>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6"/>
            <a:ext cx="2057400" cy="365125"/>
          </a:xfrm>
          <a:prstGeom prst="rect">
            <a:avLst/>
          </a:prstGeom>
        </p:spPr>
        <p:txBody>
          <a:bodyPr/>
          <a:lstStyle/>
          <a:p>
            <a:fld id="{9C64F3F4-CE19-49F8-9EF4-FF4EE52031C2}" type="datetimeFigureOut">
              <a:rPr lang="en-GB" smtClean="0"/>
              <a:t>06/01/2023</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6"/>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6"/>
            <a:ext cx="2057400" cy="365125"/>
          </a:xfrm>
          <a:prstGeom prst="rect">
            <a:avLst/>
          </a:prstGeom>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7354288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B2C817-988D-4229-A8FE-68154DB629E0}"/>
              </a:ext>
            </a:extLst>
          </p:cNvPr>
          <p:cNvSpPr>
            <a:spLocks noGrp="1"/>
          </p:cNvSpPr>
          <p:nvPr>
            <p:ph type="ctrTitle"/>
          </p:nvPr>
        </p:nvSpPr>
        <p:spPr>
          <a:xfrm>
            <a:off x="1143000" y="1122363"/>
            <a:ext cx="6858000" cy="2387600"/>
          </a:xfrm>
        </p:spPr>
        <p:txBody>
          <a:bodyPr anchor="b"/>
          <a:lstStyle>
            <a:lvl1pPr algn="ctr">
              <a:defRPr sz="2531"/>
            </a:lvl1pPr>
          </a:lstStyle>
          <a:p>
            <a:r>
              <a:rPr lang="en-US"/>
              <a:t>Click to edit Master title style</a:t>
            </a:r>
            <a:endParaRPr lang="en-GB"/>
          </a:p>
        </p:txBody>
      </p:sp>
      <p:sp>
        <p:nvSpPr>
          <p:cNvPr id="3" name="Subtitle 2">
            <a:extLst>
              <a:ext uri="{FF2B5EF4-FFF2-40B4-BE49-F238E27FC236}">
                <a16:creationId xmlns:a16="http://schemas.microsoft.com/office/drawing/2014/main" id="{68834AE9-8A5E-4DB5-96C3-EE385AA95DC5}"/>
              </a:ext>
            </a:extLst>
          </p:cNvPr>
          <p:cNvSpPr>
            <a:spLocks noGrp="1"/>
          </p:cNvSpPr>
          <p:nvPr>
            <p:ph type="subTitle" idx="1"/>
          </p:nvPr>
        </p:nvSpPr>
        <p:spPr>
          <a:xfrm>
            <a:off x="1143000" y="3602038"/>
            <a:ext cx="6858000" cy="1655762"/>
          </a:xfrm>
        </p:spPr>
        <p:txBody>
          <a:bodyPr/>
          <a:lstStyle>
            <a:lvl1pPr marL="0" indent="0" algn="ctr">
              <a:buNone/>
              <a:defRPr sz="1013"/>
            </a:lvl1pPr>
            <a:lvl2pPr marL="192881" indent="0" algn="ctr">
              <a:buNone/>
              <a:defRPr sz="844"/>
            </a:lvl2pPr>
            <a:lvl3pPr marL="385763" indent="0" algn="ctr">
              <a:buNone/>
              <a:defRPr sz="760"/>
            </a:lvl3pPr>
            <a:lvl4pPr marL="578644" indent="0" algn="ctr">
              <a:buNone/>
              <a:defRPr sz="675"/>
            </a:lvl4pPr>
            <a:lvl5pPr marL="771525" indent="0" algn="ctr">
              <a:buNone/>
              <a:defRPr sz="675"/>
            </a:lvl5pPr>
            <a:lvl6pPr marL="964406" indent="0" algn="ctr">
              <a:buNone/>
              <a:defRPr sz="675"/>
            </a:lvl6pPr>
            <a:lvl7pPr marL="1157288" indent="0" algn="ctr">
              <a:buNone/>
              <a:defRPr sz="675"/>
            </a:lvl7pPr>
            <a:lvl8pPr marL="1350169" indent="0" algn="ctr">
              <a:buNone/>
              <a:defRPr sz="675"/>
            </a:lvl8pPr>
            <a:lvl9pPr marL="1543050" indent="0" algn="ctr">
              <a:buNone/>
              <a:defRPr sz="675"/>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FEBBFFE-9FA3-479C-AAB0-DBBEBE06DF02}"/>
              </a:ext>
            </a:extLst>
          </p:cNvPr>
          <p:cNvSpPr>
            <a:spLocks noGrp="1"/>
          </p:cNvSpPr>
          <p:nvPr>
            <p:ph type="dt" sz="half" idx="10"/>
          </p:nvPr>
        </p:nvSpPr>
        <p:spPr/>
        <p:txBody>
          <a:bodyPr/>
          <a:lstStyle/>
          <a:p>
            <a:fld id="{9C64F3F4-CE19-49F8-9EF4-FF4EE52031C2}" type="datetimeFigureOut">
              <a:rPr lang="en-GB" smtClean="0"/>
              <a:t>06/01/2023</a:t>
            </a:fld>
            <a:endParaRPr lang="en-GB" dirty="0"/>
          </a:p>
        </p:txBody>
      </p:sp>
      <p:sp>
        <p:nvSpPr>
          <p:cNvPr id="5" name="Footer Placeholder 4">
            <a:extLst>
              <a:ext uri="{FF2B5EF4-FFF2-40B4-BE49-F238E27FC236}">
                <a16:creationId xmlns:a16="http://schemas.microsoft.com/office/drawing/2014/main" id="{FA53C436-C658-4DA4-A5CD-FFB22E02256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543398B-39F1-4F9B-B06E-852DD7AD9969}"/>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409783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A5AF0-D1D2-4129-BD44-FFA7B70B4B6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6EBF29-FBC8-4E88-A092-25BFADD6C4EA}"/>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7ECCFAF-F1D8-4AF8-A191-E938EE22C1F5}"/>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62D109-2283-42BE-A563-0ED1A6174D25}"/>
              </a:ext>
            </a:extLst>
          </p:cNvPr>
          <p:cNvSpPr>
            <a:spLocks noGrp="1"/>
          </p:cNvSpPr>
          <p:nvPr>
            <p:ph type="dt" sz="half" idx="10"/>
          </p:nvPr>
        </p:nvSpPr>
        <p:spPr/>
        <p:txBody>
          <a:bodyPr/>
          <a:lstStyle/>
          <a:p>
            <a:fld id="{9C64F3F4-CE19-49F8-9EF4-FF4EE52031C2}" type="datetimeFigureOut">
              <a:rPr lang="en-GB" smtClean="0"/>
              <a:t>06/01/2023</a:t>
            </a:fld>
            <a:endParaRPr lang="en-GB" dirty="0"/>
          </a:p>
        </p:txBody>
      </p:sp>
      <p:sp>
        <p:nvSpPr>
          <p:cNvPr id="6" name="Footer Placeholder 5">
            <a:extLst>
              <a:ext uri="{FF2B5EF4-FFF2-40B4-BE49-F238E27FC236}">
                <a16:creationId xmlns:a16="http://schemas.microsoft.com/office/drawing/2014/main" id="{6CFD865B-3B67-4C35-A127-69903EF88D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5A2BBD-E859-4409-B8E3-A37B98935138}"/>
              </a:ext>
            </a:extLst>
          </p:cNvPr>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019642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9"/>
            <a:ext cx="7772400" cy="1362075"/>
          </a:xfrm>
        </p:spPr>
        <p:txBody>
          <a:bodyPr anchor="t"/>
          <a:lstStyle>
            <a:lvl1pPr algn="l">
              <a:defRPr sz="2250" b="1" cap="all"/>
            </a:lvl1pPr>
          </a:lstStyle>
          <a:p>
            <a:r>
              <a:rPr lang="en-US"/>
              <a:t>Click to edit Master title style</a:t>
            </a:r>
            <a:endParaRPr lang="en-GB"/>
          </a:p>
        </p:txBody>
      </p:sp>
      <p:sp>
        <p:nvSpPr>
          <p:cNvPr id="3" name="Text Placeholder 2"/>
          <p:cNvSpPr>
            <a:spLocks noGrp="1"/>
          </p:cNvSpPr>
          <p:nvPr>
            <p:ph type="body" idx="1"/>
          </p:nvPr>
        </p:nvSpPr>
        <p:spPr>
          <a:xfrm>
            <a:off x="683568" y="2492902"/>
            <a:ext cx="7772400" cy="1500187"/>
          </a:xfrm>
        </p:spPr>
        <p:txBody>
          <a:bodyPr anchor="b"/>
          <a:lstStyle>
            <a:lvl1pPr marL="0" indent="0">
              <a:buNone/>
              <a:defRPr sz="1125">
                <a:solidFill>
                  <a:schemeClr val="tx1">
                    <a:tint val="7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06/01/2023</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0003958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42915" y="103188"/>
            <a:ext cx="8243887" cy="131445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44561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243638"/>
            <a:ext cx="2133600" cy="457200"/>
          </a:xfrm>
        </p:spPr>
        <p:txBody>
          <a:bodyPr/>
          <a:lstStyle>
            <a:lvl1pPr>
              <a:defRPr/>
            </a:lvl1pPr>
          </a:lstStyle>
          <a:p>
            <a:fld id="{9C64F3F4-CE19-49F8-9EF4-FF4EE52031C2}" type="datetimeFigureOut">
              <a:rPr lang="en-GB" smtClean="0"/>
              <a:pPr/>
              <a:t>06/01/2023</a:t>
            </a:fld>
            <a:endParaRPr lang="en-GB" dirty="0"/>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675904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15.xml"/><Relationship Id="rId7" Type="http://schemas.openxmlformats.org/officeDocument/2006/relationships/image" Target="../media/image2.jpeg"/><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theme" Target="../theme/theme2.xml"/><Relationship Id="rId5" Type="http://schemas.openxmlformats.org/officeDocument/2006/relationships/slideLayout" Target="../slideLayouts/slideLayout17.xml"/><Relationship Id="rId4" Type="http://schemas.openxmlformats.org/officeDocument/2006/relationships/slideLayout" Target="../slideLayouts/slideLayout1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1/6/2023</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188258457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043835333"/>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Lst>
  <p:txStyles>
    <p:titleStyle>
      <a:lvl1pPr algn="l" defTabSz="385763" rtl="0" eaLnBrk="1" latinLnBrk="0" hangingPunct="1">
        <a:lnSpc>
          <a:spcPct val="90000"/>
        </a:lnSpc>
        <a:spcBef>
          <a:spcPct val="0"/>
        </a:spcBef>
        <a:buNone/>
        <a:defRPr sz="1856" kern="1200">
          <a:solidFill>
            <a:schemeClr val="tx1"/>
          </a:solidFill>
          <a:latin typeface="+mj-lt"/>
          <a:ea typeface="+mj-ea"/>
          <a:cs typeface="+mj-cs"/>
        </a:defRPr>
      </a:lvl1pPr>
    </p:titleStyle>
    <p:bodyStyle>
      <a:lvl1pPr marL="96441" indent="-96441" algn="l" defTabSz="385763" rtl="0" eaLnBrk="1" latinLnBrk="0" hangingPunct="1">
        <a:lnSpc>
          <a:spcPct val="90000"/>
        </a:lnSpc>
        <a:spcBef>
          <a:spcPts val="422"/>
        </a:spcBef>
        <a:buFont typeface="Arial" panose="020B0604020202020204" pitchFamily="34" charset="0"/>
        <a:buChar char="•"/>
        <a:defRPr sz="1181" kern="1200">
          <a:solidFill>
            <a:schemeClr val="tx1"/>
          </a:solidFill>
          <a:latin typeface="+mn-lt"/>
          <a:ea typeface="+mn-ea"/>
          <a:cs typeface="+mn-cs"/>
        </a:defRPr>
      </a:lvl1pPr>
      <a:lvl2pPr marL="289322" indent="-96441" algn="l" defTabSz="385763" rtl="0" eaLnBrk="1" latinLnBrk="0" hangingPunct="1">
        <a:lnSpc>
          <a:spcPct val="90000"/>
        </a:lnSpc>
        <a:spcBef>
          <a:spcPts val="211"/>
        </a:spcBef>
        <a:buFont typeface="Arial" panose="020B0604020202020204" pitchFamily="34" charset="0"/>
        <a:buChar char="•"/>
        <a:defRPr sz="1013" kern="1200">
          <a:solidFill>
            <a:schemeClr val="tx1"/>
          </a:solidFill>
          <a:latin typeface="+mn-lt"/>
          <a:ea typeface="+mn-ea"/>
          <a:cs typeface="+mn-cs"/>
        </a:defRPr>
      </a:lvl2pPr>
      <a:lvl3pPr marL="482204" indent="-96441" algn="l" defTabSz="385763" rtl="0" eaLnBrk="1" latinLnBrk="0" hangingPunct="1">
        <a:lnSpc>
          <a:spcPct val="90000"/>
        </a:lnSpc>
        <a:spcBef>
          <a:spcPts val="211"/>
        </a:spcBef>
        <a:buFont typeface="Arial" panose="020B0604020202020204" pitchFamily="34" charset="0"/>
        <a:buChar char="•"/>
        <a:defRPr sz="844" kern="1200">
          <a:solidFill>
            <a:schemeClr val="tx1"/>
          </a:solidFill>
          <a:latin typeface="+mn-lt"/>
          <a:ea typeface="+mn-ea"/>
          <a:cs typeface="+mn-cs"/>
        </a:defRPr>
      </a:lvl3pPr>
      <a:lvl4pPr marL="675085"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4pPr>
      <a:lvl5pPr marL="867966"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5pPr>
      <a:lvl6pPr marL="1060847"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6pPr>
      <a:lvl7pPr marL="1253729"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7pPr>
      <a:lvl8pPr marL="1446610"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8pPr>
      <a:lvl9pPr marL="1639491" indent="-96441" algn="l" defTabSz="385763" rtl="0" eaLnBrk="1" latinLnBrk="0" hangingPunct="1">
        <a:lnSpc>
          <a:spcPct val="90000"/>
        </a:lnSpc>
        <a:spcBef>
          <a:spcPts val="211"/>
        </a:spcBef>
        <a:buFont typeface="Arial" panose="020B0604020202020204" pitchFamily="34" charset="0"/>
        <a:buChar char="•"/>
        <a:defRPr sz="760" kern="1200">
          <a:solidFill>
            <a:schemeClr val="tx1"/>
          </a:solidFill>
          <a:latin typeface="+mn-lt"/>
          <a:ea typeface="+mn-ea"/>
          <a:cs typeface="+mn-cs"/>
        </a:defRPr>
      </a:lvl9pPr>
    </p:bodyStyle>
    <p:otherStyle>
      <a:defPPr>
        <a:defRPr lang="en-US"/>
      </a:defPPr>
      <a:lvl1pPr marL="0" algn="l" defTabSz="385763" rtl="0" eaLnBrk="1" latinLnBrk="0" hangingPunct="1">
        <a:defRPr sz="760" kern="1200">
          <a:solidFill>
            <a:schemeClr val="tx1"/>
          </a:solidFill>
          <a:latin typeface="+mn-lt"/>
          <a:ea typeface="+mn-ea"/>
          <a:cs typeface="+mn-cs"/>
        </a:defRPr>
      </a:lvl1pPr>
      <a:lvl2pPr marL="192881" algn="l" defTabSz="385763" rtl="0" eaLnBrk="1" latinLnBrk="0" hangingPunct="1">
        <a:defRPr sz="760" kern="1200">
          <a:solidFill>
            <a:schemeClr val="tx1"/>
          </a:solidFill>
          <a:latin typeface="+mn-lt"/>
          <a:ea typeface="+mn-ea"/>
          <a:cs typeface="+mn-cs"/>
        </a:defRPr>
      </a:lvl2pPr>
      <a:lvl3pPr marL="385763" algn="l" defTabSz="385763" rtl="0" eaLnBrk="1" latinLnBrk="0" hangingPunct="1">
        <a:defRPr sz="760" kern="1200">
          <a:solidFill>
            <a:schemeClr val="tx1"/>
          </a:solidFill>
          <a:latin typeface="+mn-lt"/>
          <a:ea typeface="+mn-ea"/>
          <a:cs typeface="+mn-cs"/>
        </a:defRPr>
      </a:lvl3pPr>
      <a:lvl4pPr marL="578644" algn="l" defTabSz="385763" rtl="0" eaLnBrk="1" latinLnBrk="0" hangingPunct="1">
        <a:defRPr sz="760" kern="1200">
          <a:solidFill>
            <a:schemeClr val="tx1"/>
          </a:solidFill>
          <a:latin typeface="+mn-lt"/>
          <a:ea typeface="+mn-ea"/>
          <a:cs typeface="+mn-cs"/>
        </a:defRPr>
      </a:lvl4pPr>
      <a:lvl5pPr marL="771525" algn="l" defTabSz="385763" rtl="0" eaLnBrk="1" latinLnBrk="0" hangingPunct="1">
        <a:defRPr sz="760" kern="1200">
          <a:solidFill>
            <a:schemeClr val="tx1"/>
          </a:solidFill>
          <a:latin typeface="+mn-lt"/>
          <a:ea typeface="+mn-ea"/>
          <a:cs typeface="+mn-cs"/>
        </a:defRPr>
      </a:lvl5pPr>
      <a:lvl6pPr marL="964406" algn="l" defTabSz="385763" rtl="0" eaLnBrk="1" latinLnBrk="0" hangingPunct="1">
        <a:defRPr sz="760" kern="1200">
          <a:solidFill>
            <a:schemeClr val="tx1"/>
          </a:solidFill>
          <a:latin typeface="+mn-lt"/>
          <a:ea typeface="+mn-ea"/>
          <a:cs typeface="+mn-cs"/>
        </a:defRPr>
      </a:lvl6pPr>
      <a:lvl7pPr marL="1157288" algn="l" defTabSz="385763" rtl="0" eaLnBrk="1" latinLnBrk="0" hangingPunct="1">
        <a:defRPr sz="760" kern="1200">
          <a:solidFill>
            <a:schemeClr val="tx1"/>
          </a:solidFill>
          <a:latin typeface="+mn-lt"/>
          <a:ea typeface="+mn-ea"/>
          <a:cs typeface="+mn-cs"/>
        </a:defRPr>
      </a:lvl7pPr>
      <a:lvl8pPr marL="1350169" algn="l" defTabSz="385763" rtl="0" eaLnBrk="1" latinLnBrk="0" hangingPunct="1">
        <a:defRPr sz="760" kern="1200">
          <a:solidFill>
            <a:schemeClr val="tx1"/>
          </a:solidFill>
          <a:latin typeface="+mn-lt"/>
          <a:ea typeface="+mn-ea"/>
          <a:cs typeface="+mn-cs"/>
        </a:defRPr>
      </a:lvl8pPr>
      <a:lvl9pPr marL="1543050" algn="l" defTabSz="385763" rtl="0" eaLnBrk="1" latinLnBrk="0" hangingPunct="1">
        <a:defRPr sz="7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6.jpg&amp;ehk=r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hyperlink" Target="https://2012books.lardbucket.org/books/a-primer-on-communication-studies/s01-introduction-to-communication-.html"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7.wmf"/><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hyperlink" Target="http://leadershipfreak.wordpress.com/2012/05/18/5-reasons-we-argue-when-we-agree/" TargetMode="External"/><Relationship Id="rId2" Type="http://schemas.openxmlformats.org/officeDocument/2006/relationships/image" Target="../media/image8.jpg&amp;ehk=t2FT1gFJYJbso"/><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hyperlink" Target="https://people-equation.com/one-simple-way-leaders-build-trust/" TargetMode="External"/><Relationship Id="rId2" Type="http://schemas.openxmlformats.org/officeDocument/2006/relationships/image" Target="../media/image9.jpg&amp;ehk=bQ0pCnSXHrh9Pqz8bYB8"/><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amp;ehk=TV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hyperlink" Target="http://dailyplateofcrazy.com/2014/02/18/get-in-your-car-or-pick-up-the-phone-do-it-now/"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microsoft.com/office/2007/relationships/hdphoto" Target="../media/hdphoto2.wdp"/></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290275" y="2320053"/>
            <a:ext cx="4098845" cy="2394823"/>
          </a:xfrm>
        </p:spPr>
        <p:txBody>
          <a:bodyPr>
            <a:noAutofit/>
          </a:bodyPr>
          <a:lstStyle/>
          <a:p>
            <a:pPr eaLnBrk="1" hangingPunct="1">
              <a:defRPr/>
            </a:pPr>
            <a:r>
              <a:rPr lang="en-GB" sz="1800" dirty="0">
                <a:ea typeface="Calibri" panose="020F0502020204030204" pitchFamily="34" charset="0"/>
              </a:rPr>
              <a:t>CertHE Applied Leadership and Management in the Workplace </a:t>
            </a:r>
            <a:br>
              <a:rPr lang="en-GB" sz="1800" b="1" dirty="0">
                <a:ea typeface="Calibri" panose="020F0502020204030204" pitchFamily="34" charset="0"/>
              </a:rPr>
            </a:br>
            <a:br>
              <a:rPr lang="en-GB" altLang="en-US" sz="1800" dirty="0"/>
            </a:br>
            <a:br>
              <a:rPr lang="en-GB" altLang="en-US" sz="1800" dirty="0"/>
            </a:br>
            <a:r>
              <a:rPr lang="en-GB" altLang="en-US" sz="1800" dirty="0"/>
              <a:t>Module: BMSK4013 </a:t>
            </a:r>
            <a:br>
              <a:rPr lang="en-GB" altLang="en-US" sz="1800" dirty="0"/>
            </a:br>
            <a:r>
              <a:rPr lang="en-GB" sz="1800" dirty="0"/>
              <a:t>Management Communication</a:t>
            </a:r>
            <a:br>
              <a:rPr lang="en-GB" sz="1800" dirty="0"/>
            </a:br>
            <a:br>
              <a:rPr lang="en-GB" sz="1800" dirty="0"/>
            </a:br>
            <a:br>
              <a:rPr lang="en-GB" sz="1800" b="1" dirty="0"/>
            </a:br>
            <a:endParaRPr lang="en-GB" altLang="en-US" sz="1800" dirty="0"/>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8F35DD7-30F2-4EBF-A015-C0DEF3DDEDD7}"/>
              </a:ext>
            </a:extLst>
          </p:cNvPr>
          <p:cNvSpPr>
            <a:spLocks noGrp="1"/>
          </p:cNvSpPr>
          <p:nvPr>
            <p:ph type="subTitle" idx="1"/>
          </p:nvPr>
        </p:nvSpPr>
        <p:spPr>
          <a:xfrm>
            <a:off x="1143000" y="3904587"/>
            <a:ext cx="6858000" cy="1086844"/>
          </a:xfrm>
        </p:spPr>
        <p:txBody>
          <a:bodyPr/>
          <a:lstStyle/>
          <a:p>
            <a:r>
              <a:rPr lang="en-GB" sz="3300" dirty="0">
                <a:solidFill>
                  <a:srgbClr val="FFFFFF"/>
                </a:solidFill>
                <a:latin typeface="Calibri Light" panose="020F0302020204030204" pitchFamily="34" charset="0"/>
              </a:rPr>
              <a:t>Blended Learning </a:t>
            </a:r>
            <a:r>
              <a:rPr lang="en-GB" sz="3300" dirty="0">
                <a:solidFill>
                  <a:srgbClr val="000000"/>
                </a:solidFill>
                <a:latin typeface="Calibri Light" panose="020F0302020204030204" pitchFamily="34" charset="0"/>
              </a:rPr>
              <a:t>​</a:t>
            </a:r>
            <a:br>
              <a:rPr lang="en-GB" sz="3300" dirty="0">
                <a:solidFill>
                  <a:srgbClr val="000000"/>
                </a:solidFill>
                <a:latin typeface="Calibri Light" panose="020F0302020204030204" pitchFamily="34" charset="0"/>
              </a:rPr>
            </a:br>
            <a:r>
              <a:rPr lang="en-GB" sz="3300">
                <a:solidFill>
                  <a:srgbClr val="FFFFFF"/>
                </a:solidFill>
                <a:latin typeface="Calibri Light" panose="020F0302020204030204" pitchFamily="34" charset="0"/>
              </a:rPr>
              <a:t>Session 5</a:t>
            </a:r>
            <a:r>
              <a:rPr lang="en-GB" sz="3300">
                <a:solidFill>
                  <a:srgbClr val="000000"/>
                </a:solidFill>
                <a:latin typeface="Calibri Light" panose="020F0302020204030204" pitchFamily="34" charset="0"/>
              </a:rPr>
              <a:t> </a:t>
            </a:r>
            <a:endParaRPr lang="en-GB" sz="3300" dirty="0"/>
          </a:p>
        </p:txBody>
      </p:sp>
    </p:spTree>
    <p:extLst>
      <p:ext uri="{BB962C8B-B14F-4D97-AF65-F5344CB8AC3E}">
        <p14:creationId xmlns:p14="http://schemas.microsoft.com/office/powerpoint/2010/main" val="42013982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F2FC4176-547A-495B-B058-4A7B2C87337A}"/>
              </a:ext>
            </a:extLst>
          </p:cNvPr>
          <p:cNvSpPr>
            <a:spLocks noGrp="1"/>
          </p:cNvSpPr>
          <p:nvPr>
            <p:ph type="title"/>
          </p:nvPr>
        </p:nvSpPr>
        <p:spPr>
          <a:xfrm>
            <a:off x="211251" y="242293"/>
            <a:ext cx="5903119" cy="857250"/>
          </a:xfrm>
        </p:spPr>
        <p:txBody>
          <a:bodyPr/>
          <a:lstStyle/>
          <a:p>
            <a:pPr algn="l">
              <a:defRPr/>
            </a:pPr>
            <a:r>
              <a:rPr lang="en-GB" alt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Today’s Session</a:t>
            </a:r>
          </a:p>
        </p:txBody>
      </p:sp>
      <p:sp>
        <p:nvSpPr>
          <p:cNvPr id="3" name="Content Placeholder 2">
            <a:extLst>
              <a:ext uri="{FF2B5EF4-FFF2-40B4-BE49-F238E27FC236}">
                <a16:creationId xmlns:a16="http://schemas.microsoft.com/office/drawing/2014/main" id="{B57A261F-CA3E-435C-A4C3-0889DCABF62C}"/>
              </a:ext>
            </a:extLst>
          </p:cNvPr>
          <p:cNvSpPr>
            <a:spLocks noGrp="1"/>
          </p:cNvSpPr>
          <p:nvPr>
            <p:ph idx="1"/>
          </p:nvPr>
        </p:nvSpPr>
        <p:spPr>
          <a:xfrm>
            <a:off x="642068" y="2127775"/>
            <a:ext cx="8229600" cy="2885290"/>
          </a:xfrm>
        </p:spPr>
        <p:txBody>
          <a:bodyPr/>
          <a:lstStyle/>
          <a:p>
            <a:r>
              <a:rPr lang="en-GB" sz="2800" dirty="0"/>
              <a:t>Dealing with difficult communication</a:t>
            </a:r>
          </a:p>
          <a:p>
            <a:r>
              <a:rPr lang="en-GB" sz="2800" dirty="0"/>
              <a:t>Personal communication styles</a:t>
            </a:r>
          </a:p>
          <a:p>
            <a:pPr marL="0" indent="0">
              <a:buNone/>
            </a:pPr>
            <a:endParaRPr lang="en-GB" altLang="en-US" sz="675" dirty="0">
              <a:latin typeface="Arial" charset="0"/>
              <a:cs typeface="Arial" charset="0"/>
            </a:endParaRPr>
          </a:p>
          <a:p>
            <a:pPr marL="0" indent="0">
              <a:buNone/>
            </a:pPr>
            <a:endParaRPr lang="en-GB" dirty="0"/>
          </a:p>
        </p:txBody>
      </p:sp>
      <p:sp>
        <p:nvSpPr>
          <p:cNvPr id="4" name="Slide Number Placeholder 3"/>
          <p:cNvSpPr>
            <a:spLocks noGrp="1"/>
          </p:cNvSpPr>
          <p:nvPr>
            <p:ph type="sldNum" sz="quarter" idx="12"/>
          </p:nvPr>
        </p:nvSpPr>
        <p:spPr/>
        <p:txBody>
          <a:bodyPr/>
          <a:lstStyle/>
          <a:p>
            <a:pPr marL="0" marR="0" lvl="0" indent="0" algn="l" defTabSz="685800" rtl="0" eaLnBrk="1" fontAlgn="auto" latinLnBrk="0" hangingPunct="1">
              <a:lnSpc>
                <a:spcPct val="100000"/>
              </a:lnSpc>
              <a:spcBef>
                <a:spcPts val="0"/>
              </a:spcBef>
              <a:spcAft>
                <a:spcPts val="0"/>
              </a:spcAft>
              <a:buClrTx/>
              <a:buSzTx/>
              <a:buFontTx/>
              <a:buNone/>
              <a:tabLst/>
              <a:defRPr/>
            </a:pPr>
            <a:fld id="{581D90C9-E443-40DD-8DAC-A5E71C3FC66B}" type="slidenum">
              <a:rPr kumimoji="0" lang="en-GB" sz="1350" b="0" i="0" u="none" strike="noStrike" kern="1200" cap="none" spc="0" normalizeH="0" baseline="0" noProof="0">
                <a:ln>
                  <a:noFill/>
                </a:ln>
                <a:solidFill>
                  <a:prstClr val="black">
                    <a:tint val="75000"/>
                  </a:prstClr>
                </a:solidFill>
                <a:effectLst/>
                <a:uLnTx/>
                <a:uFillTx/>
                <a:latin typeface="Calibri"/>
                <a:ea typeface="+mn-ea"/>
                <a:cs typeface="+mn-cs"/>
              </a:rPr>
              <a:pPr marL="0" marR="0" lvl="0" indent="0" algn="l" defTabSz="685800" rtl="0" eaLnBrk="1" fontAlgn="auto" latinLnBrk="0" hangingPunct="1">
                <a:lnSpc>
                  <a:spcPct val="100000"/>
                </a:lnSpc>
                <a:spcBef>
                  <a:spcPts val="0"/>
                </a:spcBef>
                <a:spcAft>
                  <a:spcPts val="0"/>
                </a:spcAft>
                <a:buClrTx/>
                <a:buSzTx/>
                <a:buFontTx/>
                <a:buNone/>
                <a:tabLst/>
                <a:defRPr/>
              </a:pPr>
              <a:t>3</a:t>
            </a:fld>
            <a:endParaRPr kumimoji="0" lang="en-GB" sz="1350" b="0" i="0" u="none" strike="noStrike" kern="1200" cap="none" spc="0" normalizeH="0" baseline="0" noProof="0" dirty="0">
              <a:ln>
                <a:noFill/>
              </a:ln>
              <a:solidFill>
                <a:prstClr val="black">
                  <a:tint val="75000"/>
                </a:prstClr>
              </a:solidFill>
              <a:effectLst/>
              <a:uLnTx/>
              <a:uFillTx/>
              <a:latin typeface="Calibri"/>
              <a:ea typeface="+mn-ea"/>
              <a:cs typeface="+mn-cs"/>
            </a:endParaRPr>
          </a:p>
        </p:txBody>
      </p:sp>
      <p:pic>
        <p:nvPicPr>
          <p:cNvPr id="49157"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59265" y="136519"/>
            <a:ext cx="1497254" cy="5587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39284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71458-9D14-447E-B873-133D4BD7C30E}"/>
              </a:ext>
            </a:extLst>
          </p:cNvPr>
          <p:cNvSpPr>
            <a:spLocks noGrp="1"/>
          </p:cNvSpPr>
          <p:nvPr>
            <p:ph type="title"/>
          </p:nvPr>
        </p:nvSpPr>
        <p:spPr>
          <a:xfrm>
            <a:off x="85061" y="102146"/>
            <a:ext cx="8229600" cy="841781"/>
          </a:xfrm>
        </p:spPr>
        <p:txBody>
          <a:bodyPr>
            <a:normAutofit/>
          </a:bodyPr>
          <a:lstStyle/>
          <a:p>
            <a:pPr algn="l"/>
            <a:r>
              <a:rPr lang="en-GB" sz="3600" b="1" dirty="0">
                <a:latin typeface="+mn-lt"/>
                <a:cs typeface="Arial" panose="020B0604020202020204" pitchFamily="34" charset="0"/>
              </a:rPr>
              <a:t>Forms of Communication?</a:t>
            </a:r>
            <a:endParaRPr lang="en-GB" sz="3600" b="1" dirty="0">
              <a:latin typeface="+mn-lt"/>
            </a:endParaRPr>
          </a:p>
        </p:txBody>
      </p:sp>
      <p:sp>
        <p:nvSpPr>
          <p:cNvPr id="3" name="Content Placeholder 2">
            <a:extLst>
              <a:ext uri="{FF2B5EF4-FFF2-40B4-BE49-F238E27FC236}">
                <a16:creationId xmlns:a16="http://schemas.microsoft.com/office/drawing/2014/main" id="{013F2F78-FA72-4246-9101-99A2AFB15B23}"/>
              </a:ext>
            </a:extLst>
          </p:cNvPr>
          <p:cNvSpPr>
            <a:spLocks noGrp="1"/>
          </p:cNvSpPr>
          <p:nvPr>
            <p:ph idx="1"/>
          </p:nvPr>
        </p:nvSpPr>
        <p:spPr>
          <a:xfrm>
            <a:off x="182083" y="1253331"/>
            <a:ext cx="7886700" cy="4351338"/>
          </a:xfrm>
        </p:spPr>
        <p:txBody>
          <a:bodyPr>
            <a:normAutofit/>
          </a:bodyPr>
          <a:lstStyle/>
          <a:p>
            <a:pPr marL="514350" indent="-514350">
              <a:buFont typeface="+mj-lt"/>
              <a:buAutoNum type="arabicPeriod"/>
            </a:pPr>
            <a:r>
              <a:rPr lang="en-GB" altLang="en-US" sz="2400" dirty="0">
                <a:latin typeface="+mj-lt"/>
                <a:cs typeface="Arial" charset="0"/>
              </a:rPr>
              <a:t>Sight</a:t>
            </a:r>
          </a:p>
          <a:p>
            <a:pPr>
              <a:buFont typeface="+mj-lt"/>
              <a:buAutoNum type="arabicPeriod"/>
            </a:pPr>
            <a:endParaRPr lang="en-GB" altLang="en-US" sz="2400" dirty="0">
              <a:latin typeface="+mj-lt"/>
              <a:cs typeface="Arial" charset="0"/>
            </a:endParaRPr>
          </a:p>
          <a:p>
            <a:pPr marL="514350" indent="-514350">
              <a:buFont typeface="+mj-lt"/>
              <a:buAutoNum type="arabicPeriod"/>
            </a:pPr>
            <a:r>
              <a:rPr lang="en-GB" altLang="en-US" sz="2400" dirty="0">
                <a:latin typeface="+mj-lt"/>
                <a:cs typeface="Arial" charset="0"/>
              </a:rPr>
              <a:t>Sound</a:t>
            </a:r>
          </a:p>
          <a:p>
            <a:pPr>
              <a:buFont typeface="+mj-lt"/>
              <a:buAutoNum type="arabicPeriod"/>
            </a:pPr>
            <a:endParaRPr lang="en-GB" altLang="en-US" sz="2400" dirty="0">
              <a:latin typeface="+mj-lt"/>
              <a:cs typeface="Arial" charset="0"/>
            </a:endParaRPr>
          </a:p>
          <a:p>
            <a:pPr marL="514350" indent="-514350">
              <a:buFont typeface="+mj-lt"/>
              <a:buAutoNum type="arabicPeriod"/>
            </a:pPr>
            <a:r>
              <a:rPr lang="en-GB" altLang="en-US" sz="2400" dirty="0">
                <a:latin typeface="+mj-lt"/>
                <a:cs typeface="Arial" charset="0"/>
              </a:rPr>
              <a:t>Smell</a:t>
            </a:r>
          </a:p>
          <a:p>
            <a:pPr>
              <a:buFont typeface="+mj-lt"/>
              <a:buAutoNum type="arabicPeriod"/>
            </a:pPr>
            <a:endParaRPr lang="en-GB" altLang="en-US" sz="2400" dirty="0">
              <a:latin typeface="+mj-lt"/>
              <a:cs typeface="Arial" charset="0"/>
            </a:endParaRPr>
          </a:p>
          <a:p>
            <a:pPr marL="514350" indent="-514350">
              <a:buFont typeface="+mj-lt"/>
              <a:buAutoNum type="arabicPeriod"/>
            </a:pPr>
            <a:r>
              <a:rPr lang="en-GB" altLang="en-US" sz="2400" dirty="0">
                <a:latin typeface="+mj-lt"/>
                <a:cs typeface="Arial" charset="0"/>
              </a:rPr>
              <a:t>Touch</a:t>
            </a:r>
          </a:p>
          <a:p>
            <a:pPr>
              <a:buFont typeface="+mj-lt"/>
              <a:buAutoNum type="arabicPeriod"/>
            </a:pPr>
            <a:endParaRPr lang="en-GB" altLang="en-US" sz="2400" dirty="0">
              <a:latin typeface="+mj-lt"/>
              <a:cs typeface="Arial" charset="0"/>
            </a:endParaRPr>
          </a:p>
          <a:p>
            <a:pPr marL="514350" indent="-514350">
              <a:buFont typeface="+mj-lt"/>
              <a:buAutoNum type="arabicPeriod"/>
            </a:pPr>
            <a:r>
              <a:rPr lang="en-GB" altLang="en-US" sz="2400" dirty="0">
                <a:latin typeface="+mj-lt"/>
                <a:cs typeface="Arial" charset="0"/>
              </a:rPr>
              <a:t>Taste</a:t>
            </a:r>
          </a:p>
          <a:p>
            <a:endParaRPr lang="en-GB" dirty="0">
              <a:latin typeface="+mj-lt"/>
            </a:endParaRPr>
          </a:p>
        </p:txBody>
      </p:sp>
      <p:pic>
        <p:nvPicPr>
          <p:cNvPr id="4" name="Picture 5" descr="3_Monkeys">
            <a:extLst>
              <a:ext uri="{FF2B5EF4-FFF2-40B4-BE49-F238E27FC236}">
                <a16:creationId xmlns:a16="http://schemas.microsoft.com/office/drawing/2014/main" id="{45DC3372-01CE-4E8E-86AA-56CFCED339B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3826419" y="1759258"/>
            <a:ext cx="5135498" cy="292138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7396537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DEDFB9A-3BF4-41BB-8E87-D632B3A3D72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572000" y="1268760"/>
            <a:ext cx="4258816" cy="3040592"/>
          </a:xfrm>
          <a:prstGeom prst="rect">
            <a:avLst/>
          </a:prstGeom>
          <a:ln>
            <a:noFill/>
          </a:ln>
          <a:effectLst>
            <a:outerShdw blurRad="292100" dist="139700" dir="2700000" algn="tl" rotWithShape="0">
              <a:srgbClr val="333333">
                <a:alpha val="65000"/>
              </a:srgbClr>
            </a:outerShdw>
          </a:effectLst>
        </p:spPr>
      </p:pic>
      <p:sp>
        <p:nvSpPr>
          <p:cNvPr id="2" name="Title 1">
            <a:extLst>
              <a:ext uri="{FF2B5EF4-FFF2-40B4-BE49-F238E27FC236}">
                <a16:creationId xmlns:a16="http://schemas.microsoft.com/office/drawing/2014/main" id="{08A3840F-78C5-4449-81A2-33540054CF98}"/>
              </a:ext>
            </a:extLst>
          </p:cNvPr>
          <p:cNvSpPr>
            <a:spLocks noGrp="1"/>
          </p:cNvSpPr>
          <p:nvPr>
            <p:ph type="title"/>
          </p:nvPr>
        </p:nvSpPr>
        <p:spPr>
          <a:xfrm>
            <a:off x="100719" y="0"/>
            <a:ext cx="6730409" cy="871870"/>
          </a:xfrm>
        </p:spPr>
        <p:txBody>
          <a:bodyPr>
            <a:normAutofit/>
          </a:bodyPr>
          <a:lstStyle/>
          <a:p>
            <a:pPr algn="l"/>
            <a:r>
              <a:rPr lang="en-GB" sz="3600" b="1" dirty="0">
                <a:latin typeface="+mn-lt"/>
                <a:cs typeface="Arial" panose="020B0604020202020204" pitchFamily="34" charset="0"/>
              </a:rPr>
              <a:t>Communication &amp; Teams</a:t>
            </a:r>
            <a:endParaRPr lang="en-GB" sz="3600" b="1" dirty="0">
              <a:latin typeface="+mn-lt"/>
            </a:endParaRPr>
          </a:p>
        </p:txBody>
      </p:sp>
      <p:sp>
        <p:nvSpPr>
          <p:cNvPr id="3" name="Content Placeholder 2">
            <a:extLst>
              <a:ext uri="{FF2B5EF4-FFF2-40B4-BE49-F238E27FC236}">
                <a16:creationId xmlns:a16="http://schemas.microsoft.com/office/drawing/2014/main" id="{52D5D15B-C1F1-4EB5-BC92-84D30A25D709}"/>
              </a:ext>
            </a:extLst>
          </p:cNvPr>
          <p:cNvSpPr>
            <a:spLocks noGrp="1"/>
          </p:cNvSpPr>
          <p:nvPr>
            <p:ph idx="1"/>
          </p:nvPr>
        </p:nvSpPr>
        <p:spPr>
          <a:xfrm>
            <a:off x="100719" y="1268760"/>
            <a:ext cx="6119328" cy="4320480"/>
          </a:xfrm>
        </p:spPr>
        <p:txBody>
          <a:bodyPr>
            <a:noAutofit/>
          </a:bodyPr>
          <a:lstStyle/>
          <a:p>
            <a:pPr marL="0" indent="0">
              <a:buNone/>
            </a:pPr>
            <a:r>
              <a:rPr lang="en-GB" altLang="en-US" sz="2000" dirty="0">
                <a:solidFill>
                  <a:schemeClr val="accent3">
                    <a:lumMod val="50000"/>
                  </a:schemeClr>
                </a:solidFill>
                <a:latin typeface="+mj-lt"/>
                <a:cs typeface="Arial" charset="0"/>
              </a:rPr>
              <a:t>A Team needs…</a:t>
            </a:r>
          </a:p>
          <a:p>
            <a:pPr marL="0" indent="0">
              <a:buNone/>
            </a:pPr>
            <a:endParaRPr lang="en-GB" altLang="en-US" sz="2000" b="1" dirty="0">
              <a:solidFill>
                <a:srgbClr val="00B050"/>
              </a:solidFill>
              <a:latin typeface="+mj-lt"/>
              <a:cs typeface="Arial" charset="0"/>
            </a:endParaRPr>
          </a:p>
          <a:p>
            <a:r>
              <a:rPr lang="en-GB" altLang="en-US" sz="2000" dirty="0">
                <a:solidFill>
                  <a:schemeClr val="accent3">
                    <a:lumMod val="50000"/>
                  </a:schemeClr>
                </a:solidFill>
                <a:cs typeface="Arial" charset="0"/>
              </a:rPr>
              <a:t>To voice opinions without fear</a:t>
            </a:r>
          </a:p>
          <a:p>
            <a:endParaRPr lang="en-GB" altLang="en-US" sz="2000" dirty="0">
              <a:solidFill>
                <a:schemeClr val="accent3">
                  <a:lumMod val="50000"/>
                </a:schemeClr>
              </a:solidFill>
              <a:cs typeface="Arial" charset="0"/>
            </a:endParaRPr>
          </a:p>
          <a:p>
            <a:r>
              <a:rPr lang="en-GB" altLang="en-US" sz="2000" i="1" dirty="0">
                <a:solidFill>
                  <a:schemeClr val="accent3">
                    <a:lumMod val="50000"/>
                  </a:schemeClr>
                </a:solidFill>
                <a:cs typeface="Arial" charset="0"/>
              </a:rPr>
              <a:t>To meet regularly to discuss issues</a:t>
            </a:r>
          </a:p>
          <a:p>
            <a:endParaRPr lang="en-GB" altLang="en-US" sz="2000" dirty="0">
              <a:solidFill>
                <a:schemeClr val="accent3">
                  <a:lumMod val="50000"/>
                </a:schemeClr>
              </a:solidFill>
              <a:cs typeface="Arial" charset="0"/>
            </a:endParaRPr>
          </a:p>
          <a:p>
            <a:r>
              <a:rPr lang="en-GB" altLang="en-US" sz="2000" dirty="0">
                <a:solidFill>
                  <a:schemeClr val="accent3">
                    <a:lumMod val="50000"/>
                  </a:schemeClr>
                </a:solidFill>
                <a:cs typeface="Arial" charset="0"/>
              </a:rPr>
              <a:t>To be updated on team objectives</a:t>
            </a:r>
          </a:p>
          <a:p>
            <a:endParaRPr lang="en-GB" altLang="en-US" sz="2000" dirty="0">
              <a:solidFill>
                <a:schemeClr val="accent3">
                  <a:lumMod val="50000"/>
                </a:schemeClr>
              </a:solidFill>
              <a:cs typeface="Arial" charset="0"/>
            </a:endParaRPr>
          </a:p>
          <a:p>
            <a:r>
              <a:rPr lang="en-GB" altLang="en-US" sz="2000" i="1" dirty="0">
                <a:solidFill>
                  <a:schemeClr val="accent3">
                    <a:lumMod val="50000"/>
                  </a:schemeClr>
                </a:solidFill>
                <a:cs typeface="Arial" charset="0"/>
              </a:rPr>
              <a:t>To solve problems</a:t>
            </a:r>
          </a:p>
          <a:p>
            <a:endParaRPr lang="en-GB" altLang="en-US" sz="2000" dirty="0">
              <a:solidFill>
                <a:schemeClr val="accent3">
                  <a:lumMod val="50000"/>
                </a:schemeClr>
              </a:solidFill>
              <a:cs typeface="Arial" charset="0"/>
            </a:endParaRPr>
          </a:p>
          <a:p>
            <a:r>
              <a:rPr lang="en-GB" altLang="en-US" sz="2000" dirty="0">
                <a:solidFill>
                  <a:schemeClr val="accent3">
                    <a:lumMod val="50000"/>
                  </a:schemeClr>
                </a:solidFill>
                <a:cs typeface="Arial" charset="0"/>
              </a:rPr>
              <a:t>To create a supportive and motivating atmosphere.</a:t>
            </a:r>
          </a:p>
          <a:p>
            <a:pPr marL="0" indent="0">
              <a:buNone/>
            </a:pPr>
            <a:r>
              <a:rPr lang="en-GB" sz="2000" b="1" dirty="0">
                <a:solidFill>
                  <a:srgbClr val="00B050"/>
                </a:solidFill>
                <a:latin typeface="+mj-lt"/>
              </a:rPr>
              <a:t>    </a:t>
            </a:r>
          </a:p>
        </p:txBody>
      </p:sp>
    </p:spTree>
    <p:extLst>
      <p:ext uri="{BB962C8B-B14F-4D97-AF65-F5344CB8AC3E}">
        <p14:creationId xmlns:p14="http://schemas.microsoft.com/office/powerpoint/2010/main" val="17276733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46D3F-B03B-4309-B018-34FC8C922C81}"/>
              </a:ext>
            </a:extLst>
          </p:cNvPr>
          <p:cNvSpPr>
            <a:spLocks noGrp="1"/>
          </p:cNvSpPr>
          <p:nvPr>
            <p:ph type="title"/>
          </p:nvPr>
        </p:nvSpPr>
        <p:spPr>
          <a:xfrm>
            <a:off x="0" y="0"/>
            <a:ext cx="8686800" cy="692925"/>
          </a:xfrm>
        </p:spPr>
        <p:txBody>
          <a:bodyPr>
            <a:noAutofit/>
          </a:bodyPr>
          <a:lstStyle/>
          <a:p>
            <a:pPr algn="l"/>
            <a:r>
              <a:rPr lang="en-GB" sz="3600" b="1" dirty="0">
                <a:latin typeface="+mn-lt"/>
                <a:cs typeface="Arial" panose="020B0604020202020204" pitchFamily="34" charset="0"/>
              </a:rPr>
              <a:t>Dealing with Difficult Communication</a:t>
            </a:r>
            <a:endParaRPr lang="en-GB" sz="3600" b="1" dirty="0">
              <a:latin typeface="+mn-lt"/>
            </a:endParaRPr>
          </a:p>
        </p:txBody>
      </p:sp>
      <p:sp>
        <p:nvSpPr>
          <p:cNvPr id="3" name="Content Placeholder 2">
            <a:extLst>
              <a:ext uri="{FF2B5EF4-FFF2-40B4-BE49-F238E27FC236}">
                <a16:creationId xmlns:a16="http://schemas.microsoft.com/office/drawing/2014/main" id="{1F3FCCC9-77CA-46EC-B97D-53D3AB63CC50}"/>
              </a:ext>
            </a:extLst>
          </p:cNvPr>
          <p:cNvSpPr>
            <a:spLocks noGrp="1"/>
          </p:cNvSpPr>
          <p:nvPr>
            <p:ph idx="1"/>
          </p:nvPr>
        </p:nvSpPr>
        <p:spPr>
          <a:xfrm>
            <a:off x="245878" y="1432220"/>
            <a:ext cx="4663432" cy="3745835"/>
          </a:xfrm>
        </p:spPr>
        <p:txBody>
          <a:bodyPr/>
          <a:lstStyle/>
          <a:p>
            <a:r>
              <a:rPr lang="en-GB" altLang="en-US" sz="2800" dirty="0">
                <a:solidFill>
                  <a:srgbClr val="FF0000"/>
                </a:solidFill>
                <a:latin typeface="+mj-lt"/>
                <a:cs typeface="Arial" charset="0"/>
              </a:rPr>
              <a:t>Aggression</a:t>
            </a:r>
          </a:p>
          <a:p>
            <a:r>
              <a:rPr lang="en-GB" altLang="en-US" sz="2800" dirty="0">
                <a:solidFill>
                  <a:srgbClr val="00B050"/>
                </a:solidFill>
                <a:latin typeface="+mj-lt"/>
                <a:cs typeface="Arial" charset="0"/>
              </a:rPr>
              <a:t>Face to face</a:t>
            </a:r>
          </a:p>
          <a:p>
            <a:r>
              <a:rPr lang="en-GB" altLang="en-US" sz="2800" dirty="0">
                <a:solidFill>
                  <a:srgbClr val="7030A0"/>
                </a:solidFill>
                <a:latin typeface="+mj-lt"/>
                <a:cs typeface="Arial" charset="0"/>
              </a:rPr>
              <a:t>Via the phone</a:t>
            </a:r>
          </a:p>
          <a:p>
            <a:r>
              <a:rPr lang="en-GB" altLang="en-US" sz="2800" dirty="0">
                <a:solidFill>
                  <a:srgbClr val="C00000"/>
                </a:solidFill>
                <a:latin typeface="+mj-lt"/>
                <a:cs typeface="Arial" charset="0"/>
              </a:rPr>
              <a:t>Giving bad news</a:t>
            </a:r>
            <a:endParaRPr lang="en-GB" sz="2800" dirty="0">
              <a:solidFill>
                <a:srgbClr val="C00000"/>
              </a:solidFill>
              <a:latin typeface="+mj-lt"/>
            </a:endParaRPr>
          </a:p>
        </p:txBody>
      </p:sp>
      <p:pic>
        <p:nvPicPr>
          <p:cNvPr id="4" name="Picture 7">
            <a:extLst>
              <a:ext uri="{FF2B5EF4-FFF2-40B4-BE49-F238E27FC236}">
                <a16:creationId xmlns:a16="http://schemas.microsoft.com/office/drawing/2014/main" id="{9B54ADB5-D344-4093-86A5-17588A3F155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a:xfrm>
            <a:off x="5292082" y="1507351"/>
            <a:ext cx="3235371" cy="384330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196720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D282B19-97FB-4B99-AB9A-5DCB705A0EC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401135" y="2840362"/>
            <a:ext cx="3285665" cy="2210937"/>
          </a:xfrm>
          <a:prstGeom prst="rect">
            <a:avLst/>
          </a:prstGeom>
        </p:spPr>
      </p:pic>
      <p:sp>
        <p:nvSpPr>
          <p:cNvPr id="2" name="Title 1">
            <a:extLst>
              <a:ext uri="{FF2B5EF4-FFF2-40B4-BE49-F238E27FC236}">
                <a16:creationId xmlns:a16="http://schemas.microsoft.com/office/drawing/2014/main" id="{DE50752D-2B76-4403-8467-D44D84C1DD7B}"/>
              </a:ext>
            </a:extLst>
          </p:cNvPr>
          <p:cNvSpPr>
            <a:spLocks noGrp="1"/>
          </p:cNvSpPr>
          <p:nvPr>
            <p:ph type="title"/>
          </p:nvPr>
        </p:nvSpPr>
        <p:spPr>
          <a:xfrm>
            <a:off x="178904" y="116488"/>
            <a:ext cx="8229600" cy="925033"/>
          </a:xfrm>
        </p:spPr>
        <p:txBody>
          <a:bodyPr>
            <a:normAutofit/>
          </a:bodyPr>
          <a:lstStyle/>
          <a:p>
            <a:pPr algn="l"/>
            <a:r>
              <a:rPr lang="en-GB" sz="3600" b="1" dirty="0">
                <a:latin typeface="+mn-lt"/>
                <a:cs typeface="Arial" panose="020B0604020202020204" pitchFamily="34" charset="0"/>
              </a:rPr>
              <a:t>Aggression</a:t>
            </a:r>
            <a:endParaRPr lang="en-GB" sz="3600" b="1" dirty="0">
              <a:latin typeface="+mn-lt"/>
            </a:endParaRPr>
          </a:p>
        </p:txBody>
      </p:sp>
      <p:sp>
        <p:nvSpPr>
          <p:cNvPr id="3" name="Content Placeholder 2">
            <a:extLst>
              <a:ext uri="{FF2B5EF4-FFF2-40B4-BE49-F238E27FC236}">
                <a16:creationId xmlns:a16="http://schemas.microsoft.com/office/drawing/2014/main" id="{2ED92F3B-148A-4EE5-B554-86C6E2E969A9}"/>
              </a:ext>
            </a:extLst>
          </p:cNvPr>
          <p:cNvSpPr>
            <a:spLocks noGrp="1"/>
          </p:cNvSpPr>
          <p:nvPr>
            <p:ph idx="1"/>
          </p:nvPr>
        </p:nvSpPr>
        <p:spPr>
          <a:xfrm>
            <a:off x="256591" y="1392865"/>
            <a:ext cx="8708505" cy="4302257"/>
          </a:xfrm>
        </p:spPr>
        <p:txBody>
          <a:bodyPr>
            <a:normAutofit/>
          </a:bodyPr>
          <a:lstStyle/>
          <a:p>
            <a:r>
              <a:rPr lang="en-GB" altLang="en-US" sz="2800" dirty="0">
                <a:cs typeface="Arial" charset="0"/>
              </a:rPr>
              <a:t>Be straightforward and get to the point</a:t>
            </a:r>
          </a:p>
          <a:p>
            <a:r>
              <a:rPr lang="en-GB" altLang="en-US" sz="2800" dirty="0">
                <a:cs typeface="Arial" charset="0"/>
              </a:rPr>
              <a:t>Be honest about what is relevant</a:t>
            </a:r>
          </a:p>
          <a:p>
            <a:r>
              <a:rPr lang="en-GB" altLang="en-US" sz="2800" dirty="0">
                <a:cs typeface="Arial" charset="0"/>
              </a:rPr>
              <a:t>Respond, don’t react – keep your emotions in check</a:t>
            </a:r>
          </a:p>
          <a:p>
            <a:r>
              <a:rPr lang="en-GB" altLang="en-US" sz="2800" dirty="0">
                <a:cs typeface="Arial" charset="0"/>
              </a:rPr>
              <a:t>Listen to what is being said</a:t>
            </a:r>
          </a:p>
          <a:p>
            <a:r>
              <a:rPr lang="en-GB" altLang="en-US" sz="2800" dirty="0">
                <a:cs typeface="Arial" charset="0"/>
              </a:rPr>
              <a:t>Stick to your bottom line</a:t>
            </a:r>
          </a:p>
          <a:p>
            <a:r>
              <a:rPr lang="en-GB" altLang="en-US" sz="2800" b="1" i="1" dirty="0">
                <a:solidFill>
                  <a:srgbClr val="00B050"/>
                </a:solidFill>
                <a:cs typeface="Arial" charset="0"/>
              </a:rPr>
              <a:t>Assertive communication</a:t>
            </a:r>
            <a:endParaRPr lang="en-US" altLang="en-US" sz="2800" b="1" i="1" dirty="0">
              <a:solidFill>
                <a:srgbClr val="00B050"/>
              </a:solidFill>
              <a:cs typeface="Arial" charset="0"/>
            </a:endParaRPr>
          </a:p>
          <a:p>
            <a:endParaRPr lang="en-GB" dirty="0">
              <a:latin typeface="+mj-lt"/>
            </a:endParaRPr>
          </a:p>
        </p:txBody>
      </p:sp>
    </p:spTree>
    <p:extLst>
      <p:ext uri="{BB962C8B-B14F-4D97-AF65-F5344CB8AC3E}">
        <p14:creationId xmlns:p14="http://schemas.microsoft.com/office/powerpoint/2010/main" val="2673043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3442DD-77E5-4815-BD37-6F572C0D0FE6}"/>
              </a:ext>
            </a:extLst>
          </p:cNvPr>
          <p:cNvSpPr>
            <a:spLocks noGrp="1"/>
          </p:cNvSpPr>
          <p:nvPr>
            <p:ph type="title"/>
          </p:nvPr>
        </p:nvSpPr>
        <p:spPr>
          <a:xfrm>
            <a:off x="313185" y="116958"/>
            <a:ext cx="8229600" cy="823602"/>
          </a:xfrm>
        </p:spPr>
        <p:txBody>
          <a:bodyPr/>
          <a:lstStyle/>
          <a:p>
            <a:r>
              <a:rPr lang="en-GB" sz="3600" b="1" dirty="0">
                <a:latin typeface="+mn-lt"/>
                <a:cs typeface="Arial" panose="020B0604020202020204" pitchFamily="34" charset="0"/>
              </a:rPr>
              <a:t>Face to Face</a:t>
            </a:r>
            <a:endParaRPr lang="en-GB" sz="3600" b="1" dirty="0">
              <a:latin typeface="+mn-lt"/>
            </a:endParaRPr>
          </a:p>
        </p:txBody>
      </p:sp>
      <p:sp>
        <p:nvSpPr>
          <p:cNvPr id="3" name="Content Placeholder 2">
            <a:extLst>
              <a:ext uri="{FF2B5EF4-FFF2-40B4-BE49-F238E27FC236}">
                <a16:creationId xmlns:a16="http://schemas.microsoft.com/office/drawing/2014/main" id="{8E3288E6-2CBB-431C-8780-A3EF5148455C}"/>
              </a:ext>
            </a:extLst>
          </p:cNvPr>
          <p:cNvSpPr>
            <a:spLocks noGrp="1"/>
          </p:cNvSpPr>
          <p:nvPr>
            <p:ph idx="1"/>
          </p:nvPr>
        </p:nvSpPr>
        <p:spPr>
          <a:xfrm>
            <a:off x="313185" y="1169580"/>
            <a:ext cx="8229600" cy="3591971"/>
          </a:xfrm>
        </p:spPr>
        <p:txBody>
          <a:bodyPr>
            <a:normAutofit/>
          </a:bodyPr>
          <a:lstStyle/>
          <a:p>
            <a:r>
              <a:rPr lang="en-GB" altLang="en-US" sz="2800" dirty="0">
                <a:cs typeface="Arial" charset="0"/>
              </a:rPr>
              <a:t>Give clear objectives of the meeting</a:t>
            </a:r>
          </a:p>
          <a:p>
            <a:r>
              <a:rPr lang="en-GB" altLang="en-US" sz="2800" dirty="0">
                <a:cs typeface="Arial" charset="0"/>
              </a:rPr>
              <a:t>Set context of discussion positively</a:t>
            </a:r>
          </a:p>
          <a:p>
            <a:r>
              <a:rPr lang="en-GB" altLang="en-US" sz="2800" dirty="0">
                <a:cs typeface="Arial" charset="0"/>
              </a:rPr>
              <a:t>Explain facts &amp; impact of not resolving matter</a:t>
            </a:r>
          </a:p>
          <a:p>
            <a:r>
              <a:rPr lang="en-GB" altLang="en-US" sz="2800" dirty="0">
                <a:cs typeface="Arial" charset="0"/>
              </a:rPr>
              <a:t>Use open questions</a:t>
            </a:r>
          </a:p>
          <a:p>
            <a:r>
              <a:rPr lang="en-GB" altLang="en-US" sz="2800" dirty="0">
                <a:cs typeface="Arial" charset="0"/>
              </a:rPr>
              <a:t>Break discussion </a:t>
            </a:r>
          </a:p>
          <a:p>
            <a:pPr marL="0" indent="0">
              <a:buNone/>
            </a:pPr>
            <a:r>
              <a:rPr lang="en-GB" altLang="en-US" sz="2800" i="1" dirty="0">
                <a:cs typeface="Arial" charset="0"/>
              </a:rPr>
              <a:t>   into clear steps</a:t>
            </a:r>
            <a:endParaRPr lang="en-US" altLang="en-US" sz="2800" i="1" dirty="0">
              <a:cs typeface="Arial" charset="0"/>
            </a:endParaRPr>
          </a:p>
          <a:p>
            <a:endParaRPr lang="en-GB" dirty="0">
              <a:latin typeface="+mj-lt"/>
            </a:endParaRPr>
          </a:p>
        </p:txBody>
      </p:sp>
      <p:pic>
        <p:nvPicPr>
          <p:cNvPr id="8" name="Picture 7">
            <a:extLst>
              <a:ext uri="{FF2B5EF4-FFF2-40B4-BE49-F238E27FC236}">
                <a16:creationId xmlns:a16="http://schemas.microsoft.com/office/drawing/2014/main" id="{ABFF1DDD-AA4F-436A-BD20-C7DABD3AA58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083765" y="2803036"/>
            <a:ext cx="3488333" cy="232555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4787133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4CDCFE7-C595-4193-AA22-4FA9A90BC10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12160" y="1124746"/>
            <a:ext cx="3131840" cy="2940583"/>
          </a:xfrm>
          <a:prstGeom prst="rect">
            <a:avLst/>
          </a:prstGeom>
        </p:spPr>
      </p:pic>
      <p:sp>
        <p:nvSpPr>
          <p:cNvPr id="2" name="Title 1">
            <a:extLst>
              <a:ext uri="{FF2B5EF4-FFF2-40B4-BE49-F238E27FC236}">
                <a16:creationId xmlns:a16="http://schemas.microsoft.com/office/drawing/2014/main" id="{1797307A-2825-443E-AA8A-15E46B174CC9}"/>
              </a:ext>
            </a:extLst>
          </p:cNvPr>
          <p:cNvSpPr>
            <a:spLocks noGrp="1"/>
          </p:cNvSpPr>
          <p:nvPr>
            <p:ph type="title"/>
          </p:nvPr>
        </p:nvSpPr>
        <p:spPr>
          <a:xfrm>
            <a:off x="0" y="365129"/>
            <a:ext cx="8515350" cy="759617"/>
          </a:xfrm>
        </p:spPr>
        <p:txBody>
          <a:bodyPr/>
          <a:lstStyle/>
          <a:p>
            <a:r>
              <a:rPr lang="en-GB" sz="3600" b="1" dirty="0">
                <a:latin typeface="+mn-lt"/>
                <a:cs typeface="Arial" panose="020B0604020202020204" pitchFamily="34" charset="0"/>
              </a:rPr>
              <a:t>Via the Phone</a:t>
            </a:r>
            <a:endParaRPr lang="en-GB" sz="3600" b="1" dirty="0">
              <a:latin typeface="+mn-lt"/>
            </a:endParaRPr>
          </a:p>
        </p:txBody>
      </p:sp>
      <p:sp>
        <p:nvSpPr>
          <p:cNvPr id="3" name="Content Placeholder 2">
            <a:extLst>
              <a:ext uri="{FF2B5EF4-FFF2-40B4-BE49-F238E27FC236}">
                <a16:creationId xmlns:a16="http://schemas.microsoft.com/office/drawing/2014/main" id="{9CB41F89-0CC8-47D1-84AF-6C18F30362A4}"/>
              </a:ext>
            </a:extLst>
          </p:cNvPr>
          <p:cNvSpPr>
            <a:spLocks noGrp="1"/>
          </p:cNvSpPr>
          <p:nvPr>
            <p:ph idx="1"/>
          </p:nvPr>
        </p:nvSpPr>
        <p:spPr>
          <a:xfrm>
            <a:off x="314325" y="2147776"/>
            <a:ext cx="5697835" cy="3933493"/>
          </a:xfrm>
        </p:spPr>
        <p:txBody>
          <a:bodyPr/>
          <a:lstStyle/>
          <a:p>
            <a:endParaRPr lang="en-GB" altLang="en-US" dirty="0">
              <a:latin typeface="+mj-lt"/>
              <a:cs typeface="Arial" charset="0"/>
            </a:endParaRPr>
          </a:p>
          <a:p>
            <a:r>
              <a:rPr lang="en-GB" altLang="en-US" sz="2800" dirty="0">
                <a:latin typeface="+mj-lt"/>
                <a:cs typeface="Arial" charset="0"/>
              </a:rPr>
              <a:t>Pause &amp; Listen</a:t>
            </a:r>
          </a:p>
          <a:p>
            <a:r>
              <a:rPr lang="en-GB" altLang="en-US" sz="2800" dirty="0">
                <a:latin typeface="+mj-lt"/>
                <a:cs typeface="Arial" charset="0"/>
              </a:rPr>
              <a:t>Clarify</a:t>
            </a:r>
          </a:p>
          <a:p>
            <a:r>
              <a:rPr lang="en-GB" altLang="en-US" sz="2800" dirty="0">
                <a:latin typeface="+mj-lt"/>
                <a:cs typeface="Arial" charset="0"/>
              </a:rPr>
              <a:t>Reassure &amp; Summarise</a:t>
            </a:r>
          </a:p>
          <a:p>
            <a:r>
              <a:rPr lang="en-GB" altLang="en-US" sz="2800" dirty="0">
                <a:latin typeface="+mj-lt"/>
                <a:cs typeface="Arial" charset="0"/>
              </a:rPr>
              <a:t>Offer Solution</a:t>
            </a:r>
          </a:p>
          <a:p>
            <a:r>
              <a:rPr lang="en-GB" altLang="en-US" sz="2800" dirty="0">
                <a:latin typeface="+mj-lt"/>
                <a:cs typeface="Arial" charset="0"/>
              </a:rPr>
              <a:t>Confirm Agreement of Solution</a:t>
            </a:r>
            <a:endParaRPr lang="en-GB" sz="2800" dirty="0">
              <a:latin typeface="+mj-lt"/>
            </a:endParaRPr>
          </a:p>
        </p:txBody>
      </p:sp>
    </p:spTree>
    <p:extLst>
      <p:ext uri="{BB962C8B-B14F-4D97-AF65-F5344CB8AC3E}">
        <p14:creationId xmlns:p14="http://schemas.microsoft.com/office/powerpoint/2010/main" val="17190498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67B61-C2B7-408C-8923-CCB18776A33F}"/>
              </a:ext>
            </a:extLst>
          </p:cNvPr>
          <p:cNvSpPr>
            <a:spLocks noGrp="1"/>
          </p:cNvSpPr>
          <p:nvPr>
            <p:ph type="title"/>
          </p:nvPr>
        </p:nvSpPr>
        <p:spPr>
          <a:xfrm>
            <a:off x="138223" y="0"/>
            <a:ext cx="8229600" cy="971935"/>
          </a:xfrm>
        </p:spPr>
        <p:txBody>
          <a:bodyPr/>
          <a:lstStyle/>
          <a:p>
            <a:r>
              <a:rPr lang="en-GB" sz="3600" b="1" dirty="0">
                <a:latin typeface="+mn-lt"/>
                <a:cs typeface="Arial" panose="020B0604020202020204" pitchFamily="34" charset="0"/>
              </a:rPr>
              <a:t>Giving Bad News</a:t>
            </a:r>
            <a:endParaRPr lang="en-GB" sz="3600" b="1" dirty="0">
              <a:latin typeface="+mn-lt"/>
            </a:endParaRPr>
          </a:p>
        </p:txBody>
      </p:sp>
      <p:sp>
        <p:nvSpPr>
          <p:cNvPr id="3" name="Content Placeholder 2">
            <a:extLst>
              <a:ext uri="{FF2B5EF4-FFF2-40B4-BE49-F238E27FC236}">
                <a16:creationId xmlns:a16="http://schemas.microsoft.com/office/drawing/2014/main" id="{7EB5F4E5-81BB-4803-BD7F-C43703E89DC2}"/>
              </a:ext>
            </a:extLst>
          </p:cNvPr>
          <p:cNvSpPr>
            <a:spLocks noGrp="1"/>
          </p:cNvSpPr>
          <p:nvPr>
            <p:ph idx="1"/>
          </p:nvPr>
        </p:nvSpPr>
        <p:spPr>
          <a:xfrm>
            <a:off x="0" y="1268762"/>
            <a:ext cx="8964488" cy="4320479"/>
          </a:xfrm>
        </p:spPr>
        <p:txBody>
          <a:bodyPr>
            <a:normAutofit/>
          </a:bodyPr>
          <a:lstStyle/>
          <a:p>
            <a:pPr>
              <a:lnSpc>
                <a:spcPct val="120000"/>
              </a:lnSpc>
              <a:spcBef>
                <a:spcPts val="600"/>
              </a:spcBef>
            </a:pPr>
            <a:r>
              <a:rPr lang="en-GB" altLang="en-US" sz="2000" dirty="0">
                <a:latin typeface="+mj-lt"/>
                <a:cs typeface="Arial" charset="0"/>
              </a:rPr>
              <a:t>Pause between sentences</a:t>
            </a:r>
          </a:p>
          <a:p>
            <a:pPr>
              <a:lnSpc>
                <a:spcPct val="120000"/>
              </a:lnSpc>
              <a:spcBef>
                <a:spcPts val="600"/>
              </a:spcBef>
            </a:pPr>
            <a:r>
              <a:rPr lang="en-GB" altLang="en-US" sz="2000" dirty="0">
                <a:latin typeface="+mj-lt"/>
                <a:cs typeface="Arial" charset="0"/>
              </a:rPr>
              <a:t>Explain what you can do and not what you cannot</a:t>
            </a:r>
          </a:p>
          <a:p>
            <a:pPr>
              <a:lnSpc>
                <a:spcPct val="120000"/>
              </a:lnSpc>
              <a:spcBef>
                <a:spcPts val="600"/>
              </a:spcBef>
            </a:pPr>
            <a:r>
              <a:rPr lang="en-GB" altLang="en-US" sz="2000" dirty="0">
                <a:latin typeface="+mj-lt"/>
                <a:cs typeface="Arial" charset="0"/>
              </a:rPr>
              <a:t>Brief reason</a:t>
            </a:r>
          </a:p>
          <a:p>
            <a:pPr>
              <a:lnSpc>
                <a:spcPct val="120000"/>
              </a:lnSpc>
              <a:spcBef>
                <a:spcPts val="600"/>
              </a:spcBef>
            </a:pPr>
            <a:r>
              <a:rPr lang="en-GB" altLang="en-US" sz="2000" dirty="0">
                <a:latin typeface="+mj-lt"/>
                <a:cs typeface="Arial" charset="0"/>
              </a:rPr>
              <a:t>A brief rationale for not being able, or willing, to accede to the request</a:t>
            </a:r>
          </a:p>
          <a:p>
            <a:pPr>
              <a:lnSpc>
                <a:spcPct val="120000"/>
              </a:lnSpc>
              <a:spcBef>
                <a:spcPts val="600"/>
              </a:spcBef>
            </a:pPr>
            <a:r>
              <a:rPr lang="en-GB" altLang="en-US" sz="2000" dirty="0">
                <a:latin typeface="+mj-lt"/>
                <a:cs typeface="Arial" charset="0"/>
              </a:rPr>
              <a:t>Use positive language throughout</a:t>
            </a:r>
          </a:p>
          <a:p>
            <a:pPr>
              <a:lnSpc>
                <a:spcPct val="120000"/>
              </a:lnSpc>
              <a:spcBef>
                <a:spcPts val="600"/>
              </a:spcBef>
            </a:pPr>
            <a:r>
              <a:rPr lang="en-GB" altLang="en-US" sz="2000" dirty="0">
                <a:latin typeface="+mj-lt"/>
                <a:cs typeface="Arial" charset="0"/>
              </a:rPr>
              <a:t>Polite refusal</a:t>
            </a:r>
          </a:p>
          <a:p>
            <a:pPr>
              <a:lnSpc>
                <a:spcPct val="120000"/>
              </a:lnSpc>
              <a:spcBef>
                <a:spcPts val="600"/>
              </a:spcBef>
            </a:pPr>
            <a:r>
              <a:rPr lang="en-GB" altLang="en-US" sz="2000" dirty="0">
                <a:latin typeface="+mj-lt"/>
                <a:cs typeface="Arial" charset="0"/>
              </a:rPr>
              <a:t>An offer of cooperation</a:t>
            </a:r>
          </a:p>
          <a:p>
            <a:pPr>
              <a:lnSpc>
                <a:spcPct val="120000"/>
              </a:lnSpc>
              <a:spcBef>
                <a:spcPts val="600"/>
              </a:spcBef>
            </a:pPr>
            <a:r>
              <a:rPr lang="en-GB" altLang="en-US" sz="2000" dirty="0">
                <a:latin typeface="+mj-lt"/>
                <a:cs typeface="Arial" charset="0"/>
              </a:rPr>
              <a:t>Say if you are willing to help in some other way, or at some other time</a:t>
            </a:r>
            <a:endParaRPr lang="en-GB" sz="2000" dirty="0">
              <a:latin typeface="+mj-lt"/>
            </a:endParaRPr>
          </a:p>
        </p:txBody>
      </p:sp>
      <p:pic>
        <p:nvPicPr>
          <p:cNvPr id="4" name="Picture 4">
            <a:extLst>
              <a:ext uri="{FF2B5EF4-FFF2-40B4-BE49-F238E27FC236}">
                <a16:creationId xmlns:a16="http://schemas.microsoft.com/office/drawing/2014/main" id="{064818CC-AFF9-41CD-81BB-F42C6904E85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7169476" y="887760"/>
            <a:ext cx="1493838" cy="1524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2879882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conflict_resolution">
            <a:extLst>
              <a:ext uri="{FF2B5EF4-FFF2-40B4-BE49-F238E27FC236}">
                <a16:creationId xmlns:a16="http://schemas.microsoft.com/office/drawing/2014/main" id="{8D77DD1D-4CAB-44FA-A7C3-66F4A4C498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6203235" y="2241158"/>
            <a:ext cx="2675296" cy="3016641"/>
          </a:xfrm>
          <a:prstGeom prst="rect">
            <a:avLst/>
          </a:prstGeom>
          <a:ln>
            <a:noFill/>
          </a:ln>
          <a:effectLst>
            <a:outerShdw blurRad="292100" dist="139700" dir="2700000" algn="tl" rotWithShape="0">
              <a:srgbClr val="333333">
                <a:alpha val="65000"/>
              </a:srgbClr>
            </a:outerShdw>
          </a:effectLst>
        </p:spPr>
      </p:pic>
      <p:sp>
        <p:nvSpPr>
          <p:cNvPr id="2" name="Title 1">
            <a:extLst>
              <a:ext uri="{FF2B5EF4-FFF2-40B4-BE49-F238E27FC236}">
                <a16:creationId xmlns:a16="http://schemas.microsoft.com/office/drawing/2014/main" id="{0D33C5F9-02E1-4679-AB68-0BD8227743E3}"/>
              </a:ext>
            </a:extLst>
          </p:cNvPr>
          <p:cNvSpPr>
            <a:spLocks noGrp="1"/>
          </p:cNvSpPr>
          <p:nvPr>
            <p:ph type="title"/>
          </p:nvPr>
        </p:nvSpPr>
        <p:spPr>
          <a:xfrm>
            <a:off x="128920" y="274638"/>
            <a:ext cx="7886700" cy="1325563"/>
          </a:xfrm>
        </p:spPr>
        <p:txBody>
          <a:bodyPr/>
          <a:lstStyle/>
          <a:p>
            <a:r>
              <a:rPr lang="en-GB" sz="3600" b="1" dirty="0">
                <a:latin typeface="+mn-lt"/>
              </a:rPr>
              <a:t>Conflict - Refresher</a:t>
            </a:r>
          </a:p>
        </p:txBody>
      </p:sp>
      <p:sp>
        <p:nvSpPr>
          <p:cNvPr id="3" name="Content Placeholder 2">
            <a:extLst>
              <a:ext uri="{FF2B5EF4-FFF2-40B4-BE49-F238E27FC236}">
                <a16:creationId xmlns:a16="http://schemas.microsoft.com/office/drawing/2014/main" id="{FED145E9-60D1-4611-8880-9D096658F684}"/>
              </a:ext>
            </a:extLst>
          </p:cNvPr>
          <p:cNvSpPr>
            <a:spLocks noGrp="1"/>
          </p:cNvSpPr>
          <p:nvPr>
            <p:ph idx="1"/>
          </p:nvPr>
        </p:nvSpPr>
        <p:spPr>
          <a:xfrm>
            <a:off x="457200" y="1600201"/>
            <a:ext cx="6563072" cy="3917032"/>
          </a:xfrm>
        </p:spPr>
        <p:txBody>
          <a:bodyPr/>
          <a:lstStyle/>
          <a:p>
            <a:r>
              <a:rPr lang="en-GB" altLang="en-US" sz="2400" dirty="0">
                <a:cs typeface="Arial" charset="0"/>
              </a:rPr>
              <a:t>Why do we encounter conflict within the workplace?</a:t>
            </a:r>
          </a:p>
          <a:p>
            <a:endParaRPr lang="en-GB" altLang="en-US" sz="2400" dirty="0">
              <a:cs typeface="Arial" charset="0"/>
            </a:endParaRPr>
          </a:p>
          <a:p>
            <a:r>
              <a:rPr lang="en-GB" altLang="en-US" sz="2400" dirty="0">
                <a:cs typeface="Arial" charset="0"/>
              </a:rPr>
              <a:t>Who contributes to conflict?</a:t>
            </a:r>
          </a:p>
          <a:p>
            <a:endParaRPr lang="en-GB" altLang="en-US" sz="2400" dirty="0">
              <a:cs typeface="Arial" charset="0"/>
            </a:endParaRPr>
          </a:p>
          <a:p>
            <a:r>
              <a:rPr lang="en-GB" altLang="en-US" sz="2400" dirty="0">
                <a:cs typeface="Arial" charset="0"/>
              </a:rPr>
              <a:t>How does it make us feel?</a:t>
            </a:r>
          </a:p>
          <a:p>
            <a:endParaRPr lang="en-GB" altLang="en-US" sz="2400" dirty="0">
              <a:cs typeface="Arial" charset="0"/>
            </a:endParaRPr>
          </a:p>
          <a:p>
            <a:r>
              <a:rPr lang="en-GB" altLang="en-US" sz="2400" dirty="0">
                <a:cs typeface="Arial" charset="0"/>
              </a:rPr>
              <a:t>What can we do to resolve conflict?</a:t>
            </a:r>
          </a:p>
          <a:p>
            <a:endParaRPr lang="en-GB" dirty="0">
              <a:latin typeface="+mj-lt"/>
            </a:endParaRPr>
          </a:p>
        </p:txBody>
      </p:sp>
    </p:spTree>
    <p:extLst>
      <p:ext uri="{BB962C8B-B14F-4D97-AF65-F5344CB8AC3E}">
        <p14:creationId xmlns:p14="http://schemas.microsoft.com/office/powerpoint/2010/main" val="11024827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a:extLst>
              <a:ext uri="{FF2B5EF4-FFF2-40B4-BE49-F238E27FC236}">
                <a16:creationId xmlns:a16="http://schemas.microsoft.com/office/drawing/2014/main" id="{CC7EFACC-E8B9-447B-8804-B61012FDE83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36255" y="1201312"/>
            <a:ext cx="6871493" cy="44553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E8F59914-9162-433A-BF97-9BB21D96EBCC}"/>
              </a:ext>
            </a:extLst>
          </p:cNvPr>
          <p:cNvSpPr>
            <a:spLocks noGrp="1"/>
          </p:cNvSpPr>
          <p:nvPr>
            <p:ph type="title"/>
          </p:nvPr>
        </p:nvSpPr>
        <p:spPr>
          <a:xfrm>
            <a:off x="127591" y="274638"/>
            <a:ext cx="8559209" cy="706090"/>
          </a:xfrm>
        </p:spPr>
        <p:txBody>
          <a:bodyPr>
            <a:normAutofit/>
          </a:bodyPr>
          <a:lstStyle/>
          <a:p>
            <a:r>
              <a:rPr lang="en-GB" sz="3600" b="1" dirty="0">
                <a:latin typeface="+mn-lt"/>
              </a:rPr>
              <a:t>Conflict</a:t>
            </a:r>
          </a:p>
        </p:txBody>
      </p:sp>
      <p:sp>
        <p:nvSpPr>
          <p:cNvPr id="4" name="TextBox 7">
            <a:extLst>
              <a:ext uri="{FF2B5EF4-FFF2-40B4-BE49-F238E27FC236}">
                <a16:creationId xmlns:a16="http://schemas.microsoft.com/office/drawing/2014/main" id="{AD79614A-8824-4E27-8927-F9147DA0BA3E}"/>
              </a:ext>
            </a:extLst>
          </p:cNvPr>
          <p:cNvSpPr txBox="1">
            <a:spLocks noChangeArrowheads="1"/>
          </p:cNvSpPr>
          <p:nvPr/>
        </p:nvSpPr>
        <p:spPr bwMode="auto">
          <a:xfrm>
            <a:off x="2206173" y="2924944"/>
            <a:ext cx="4731654" cy="1938992"/>
          </a:xfrm>
          <a:prstGeom prst="rect">
            <a:avLst/>
          </a:prstGeom>
          <a:noFill/>
          <a:ln>
            <a:noFill/>
          </a:ln>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algn="ctr" eaLnBrk="1" hangingPunct="1"/>
            <a:r>
              <a:rPr lang="en-GB" altLang="en-US" sz="2000" dirty="0">
                <a:solidFill>
                  <a:prstClr val="white"/>
                </a:solidFill>
              </a:rPr>
              <a:t>Perceptions</a:t>
            </a:r>
          </a:p>
          <a:p>
            <a:pPr algn="ctr" eaLnBrk="1" hangingPunct="1"/>
            <a:r>
              <a:rPr lang="en-GB" altLang="en-US" sz="2000" dirty="0">
                <a:solidFill>
                  <a:prstClr val="white"/>
                </a:solidFill>
                <a:latin typeface="Baskerville Old Face" pitchFamily="18" charset="0"/>
              </a:rPr>
              <a:t>Attitudes</a:t>
            </a:r>
            <a:r>
              <a:rPr lang="en-GB" altLang="en-US" sz="2000" dirty="0">
                <a:solidFill>
                  <a:prstClr val="white"/>
                </a:solidFill>
              </a:rPr>
              <a:t>  </a:t>
            </a:r>
            <a:r>
              <a:rPr lang="en-GB" altLang="en-US" sz="2000" dirty="0">
                <a:solidFill>
                  <a:prstClr val="white"/>
                </a:solidFill>
                <a:latin typeface="Baveuse" pitchFamily="2" charset="0"/>
              </a:rPr>
              <a:t>Values</a:t>
            </a:r>
            <a:r>
              <a:rPr lang="en-GB" altLang="en-US" sz="2000" dirty="0">
                <a:solidFill>
                  <a:prstClr val="white"/>
                </a:solidFill>
              </a:rPr>
              <a:t> </a:t>
            </a:r>
            <a:r>
              <a:rPr lang="en-GB" altLang="en-US" sz="2000" dirty="0">
                <a:solidFill>
                  <a:prstClr val="white"/>
                </a:solidFill>
                <a:latin typeface="Blackadder ITC" pitchFamily="82" charset="0"/>
              </a:rPr>
              <a:t>Culture</a:t>
            </a:r>
          </a:p>
          <a:p>
            <a:pPr algn="ctr" eaLnBrk="1" hangingPunct="1"/>
            <a:r>
              <a:rPr lang="en-GB" altLang="en-US" sz="2000" dirty="0">
                <a:solidFill>
                  <a:prstClr val="white"/>
                </a:solidFill>
                <a:latin typeface="Boopee" pitchFamily="2" charset="0"/>
              </a:rPr>
              <a:t>Interests</a:t>
            </a:r>
            <a:r>
              <a:rPr lang="en-GB" altLang="en-US" sz="2000" dirty="0">
                <a:solidFill>
                  <a:prstClr val="white"/>
                </a:solidFill>
              </a:rPr>
              <a:t>    </a:t>
            </a:r>
            <a:r>
              <a:rPr lang="en-GB" altLang="en-US" sz="2000" dirty="0">
                <a:solidFill>
                  <a:prstClr val="white"/>
                </a:solidFill>
                <a:latin typeface="Cooper Black" pitchFamily="18" charset="0"/>
              </a:rPr>
              <a:t>Gender</a:t>
            </a:r>
            <a:r>
              <a:rPr lang="en-GB" altLang="en-US" sz="2000" dirty="0">
                <a:solidFill>
                  <a:prstClr val="white"/>
                </a:solidFill>
              </a:rPr>
              <a:t>    </a:t>
            </a:r>
            <a:r>
              <a:rPr lang="en-GB" altLang="en-US" sz="2000" dirty="0">
                <a:solidFill>
                  <a:prstClr val="white"/>
                </a:solidFill>
                <a:latin typeface="Curlz MT" pitchFamily="82" charset="0"/>
              </a:rPr>
              <a:t>Style</a:t>
            </a:r>
          </a:p>
          <a:p>
            <a:pPr algn="ctr" eaLnBrk="1" hangingPunct="1"/>
            <a:r>
              <a:rPr lang="en-GB" altLang="en-US" sz="2000" dirty="0">
                <a:solidFill>
                  <a:prstClr val="white"/>
                </a:solidFill>
                <a:latin typeface="Copperplate Gothic Bold" pitchFamily="34" charset="0"/>
              </a:rPr>
              <a:t>Communication</a:t>
            </a:r>
            <a:r>
              <a:rPr lang="en-GB" altLang="en-US" sz="2000" dirty="0">
                <a:solidFill>
                  <a:prstClr val="white"/>
                </a:solidFill>
              </a:rPr>
              <a:t>   </a:t>
            </a:r>
            <a:r>
              <a:rPr lang="en-GB" altLang="en-US" sz="2000" dirty="0">
                <a:solidFill>
                  <a:prstClr val="white"/>
                </a:solidFill>
                <a:latin typeface="FangSong" pitchFamily="49" charset="-122"/>
                <a:ea typeface="FangSong" pitchFamily="49" charset="-122"/>
              </a:rPr>
              <a:t>Feelings</a:t>
            </a:r>
          </a:p>
          <a:p>
            <a:pPr algn="ctr" eaLnBrk="1" hangingPunct="1"/>
            <a:r>
              <a:rPr lang="en-GB" altLang="en-US" sz="2000" dirty="0">
                <a:solidFill>
                  <a:prstClr val="white"/>
                </a:solidFill>
                <a:latin typeface="Forte" pitchFamily="66" charset="0"/>
              </a:rPr>
              <a:t>Needs</a:t>
            </a:r>
            <a:r>
              <a:rPr lang="en-GB" altLang="en-US" sz="2000" dirty="0">
                <a:solidFill>
                  <a:prstClr val="white"/>
                </a:solidFill>
              </a:rPr>
              <a:t>    </a:t>
            </a:r>
            <a:r>
              <a:rPr lang="en-GB" altLang="en-US" sz="2000" dirty="0">
                <a:solidFill>
                  <a:prstClr val="white"/>
                </a:solidFill>
                <a:latin typeface="Gulim" pitchFamily="34" charset="-127"/>
                <a:ea typeface="Gulim" pitchFamily="34" charset="-127"/>
              </a:rPr>
              <a:t>Mood</a:t>
            </a:r>
            <a:r>
              <a:rPr lang="en-GB" altLang="en-US" sz="2000" dirty="0">
                <a:solidFill>
                  <a:prstClr val="white"/>
                </a:solidFill>
              </a:rPr>
              <a:t>    </a:t>
            </a:r>
            <a:r>
              <a:rPr lang="en-GB" altLang="en-US" sz="2000" dirty="0">
                <a:solidFill>
                  <a:prstClr val="white"/>
                </a:solidFill>
                <a:latin typeface="Harlow Solid Italic" pitchFamily="82" charset="0"/>
              </a:rPr>
              <a:t>Expectations</a:t>
            </a:r>
          </a:p>
          <a:p>
            <a:pPr algn="ctr" eaLnBrk="1" hangingPunct="1"/>
            <a:r>
              <a:rPr lang="en-GB" altLang="en-US" sz="2000" dirty="0">
                <a:solidFill>
                  <a:prstClr val="white"/>
                </a:solidFill>
                <a:latin typeface="Jokerman" pitchFamily="82" charset="0"/>
              </a:rPr>
              <a:t>Assumptions</a:t>
            </a:r>
            <a:r>
              <a:rPr lang="en-GB" altLang="en-US" sz="2000" dirty="0">
                <a:solidFill>
                  <a:prstClr val="white"/>
                </a:solidFill>
              </a:rPr>
              <a:t>    </a:t>
            </a:r>
            <a:r>
              <a:rPr lang="en-GB" altLang="en-US" sz="2000" dirty="0">
                <a:solidFill>
                  <a:prstClr val="white"/>
                </a:solidFill>
                <a:latin typeface="Ravie" pitchFamily="82" charset="0"/>
              </a:rPr>
              <a:t>Suspicions</a:t>
            </a:r>
          </a:p>
        </p:txBody>
      </p:sp>
      <p:cxnSp>
        <p:nvCxnSpPr>
          <p:cNvPr id="6" name="Straight Connector 5">
            <a:extLst>
              <a:ext uri="{FF2B5EF4-FFF2-40B4-BE49-F238E27FC236}">
                <a16:creationId xmlns:a16="http://schemas.microsoft.com/office/drawing/2014/main" id="{6DD29758-28F2-40A9-B9FD-0C7273E3DBE0}"/>
              </a:ext>
            </a:extLst>
          </p:cNvPr>
          <p:cNvCxnSpPr>
            <a:cxnSpLocks/>
          </p:cNvCxnSpPr>
          <p:nvPr/>
        </p:nvCxnSpPr>
        <p:spPr>
          <a:xfrm>
            <a:off x="29493" y="1955974"/>
            <a:ext cx="9114509" cy="71437"/>
          </a:xfrm>
          <a:prstGeom prst="line">
            <a:avLst/>
          </a:prstGeom>
          <a:ln w="38100">
            <a:solidFill>
              <a:srgbClr val="0070C0"/>
            </a:solidFill>
            <a:prstDash val="solid"/>
          </a:ln>
        </p:spPr>
        <p:style>
          <a:lnRef idx="1">
            <a:schemeClr val="accent1"/>
          </a:lnRef>
          <a:fillRef idx="0">
            <a:schemeClr val="accent1"/>
          </a:fillRef>
          <a:effectRef idx="0">
            <a:schemeClr val="accent1"/>
          </a:effectRef>
          <a:fontRef idx="minor">
            <a:schemeClr val="tx1"/>
          </a:fontRef>
        </p:style>
      </p:cxnSp>
      <p:sp>
        <p:nvSpPr>
          <p:cNvPr id="8" name="TextBox 5">
            <a:extLst>
              <a:ext uri="{FF2B5EF4-FFF2-40B4-BE49-F238E27FC236}">
                <a16:creationId xmlns:a16="http://schemas.microsoft.com/office/drawing/2014/main" id="{AA15E805-C577-43AB-8806-9C55D5037ED6}"/>
              </a:ext>
            </a:extLst>
          </p:cNvPr>
          <p:cNvSpPr txBox="1">
            <a:spLocks noChangeArrowheads="1"/>
          </p:cNvSpPr>
          <p:nvPr/>
        </p:nvSpPr>
        <p:spPr bwMode="auto">
          <a:xfrm>
            <a:off x="470101" y="1319523"/>
            <a:ext cx="6059016"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solidFill>
                  <a:prstClr val="black"/>
                </a:solidFill>
                <a:latin typeface="+mn-lt"/>
              </a:rPr>
              <a:t>What you see         </a:t>
            </a:r>
            <a:r>
              <a:rPr lang="en-GB" altLang="en-US" sz="4000" b="1" i="1" dirty="0">
                <a:solidFill>
                  <a:srgbClr val="FF0000"/>
                </a:solidFill>
                <a:latin typeface="Myriad Pro"/>
              </a:rPr>
              <a:t>The Event</a:t>
            </a:r>
          </a:p>
        </p:txBody>
      </p:sp>
      <p:sp>
        <p:nvSpPr>
          <p:cNvPr id="9" name="TextBox 5">
            <a:extLst>
              <a:ext uri="{FF2B5EF4-FFF2-40B4-BE49-F238E27FC236}">
                <a16:creationId xmlns:a16="http://schemas.microsoft.com/office/drawing/2014/main" id="{D5A5E957-5902-4A14-9CEB-C5AEA82C7AF9}"/>
              </a:ext>
            </a:extLst>
          </p:cNvPr>
          <p:cNvSpPr txBox="1">
            <a:spLocks noChangeArrowheads="1"/>
          </p:cNvSpPr>
          <p:nvPr/>
        </p:nvSpPr>
        <p:spPr bwMode="auto">
          <a:xfrm>
            <a:off x="6295201" y="3167856"/>
            <a:ext cx="2600601" cy="522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cs typeface="Arial" charset="0"/>
              </a:defRPr>
            </a:lvl1pPr>
            <a:lvl2pPr marL="742950" indent="-285750" eaLnBrk="0" hangingPunct="0">
              <a:defRPr>
                <a:solidFill>
                  <a:schemeClr val="tx1"/>
                </a:solidFill>
                <a:latin typeface="Arial" charset="0"/>
                <a:cs typeface="Arial" charset="0"/>
              </a:defRPr>
            </a:lvl2pPr>
            <a:lvl3pPr marL="1143000" indent="-228600" eaLnBrk="0" hangingPunct="0">
              <a:defRPr>
                <a:solidFill>
                  <a:schemeClr val="tx1"/>
                </a:solidFill>
                <a:latin typeface="Arial" charset="0"/>
                <a:cs typeface="Arial" charset="0"/>
              </a:defRPr>
            </a:lvl3pPr>
            <a:lvl4pPr marL="1600200" indent="-228600" eaLnBrk="0" hangingPunct="0">
              <a:defRPr>
                <a:solidFill>
                  <a:schemeClr val="tx1"/>
                </a:solidFill>
                <a:latin typeface="Arial" charset="0"/>
                <a:cs typeface="Arial" charset="0"/>
              </a:defRPr>
            </a:lvl4pPr>
            <a:lvl5pPr marL="2057400" indent="-228600" eaLnBrk="0" hangingPunct="0">
              <a:defRPr>
                <a:solidFill>
                  <a:schemeClr val="tx1"/>
                </a:solidFill>
                <a:latin typeface="Arial" charset="0"/>
                <a:cs typeface="Arial" charset="0"/>
              </a:defRPr>
            </a:lvl5pPr>
            <a:lvl6pPr marL="2514600" indent="-228600" eaLnBrk="0" fontAlgn="base" hangingPunct="0">
              <a:spcBef>
                <a:spcPct val="0"/>
              </a:spcBef>
              <a:spcAft>
                <a:spcPct val="0"/>
              </a:spcAft>
              <a:defRPr>
                <a:solidFill>
                  <a:schemeClr val="tx1"/>
                </a:solidFill>
                <a:latin typeface="Arial" charset="0"/>
                <a:cs typeface="Arial" charset="0"/>
              </a:defRPr>
            </a:lvl6pPr>
            <a:lvl7pPr marL="2971800" indent="-228600" eaLnBrk="0" fontAlgn="base" hangingPunct="0">
              <a:spcBef>
                <a:spcPct val="0"/>
              </a:spcBef>
              <a:spcAft>
                <a:spcPct val="0"/>
              </a:spcAft>
              <a:defRPr>
                <a:solidFill>
                  <a:schemeClr val="tx1"/>
                </a:solidFill>
                <a:latin typeface="Arial" charset="0"/>
                <a:cs typeface="Arial" charset="0"/>
              </a:defRPr>
            </a:lvl7pPr>
            <a:lvl8pPr marL="3429000" indent="-228600" eaLnBrk="0" fontAlgn="base" hangingPunct="0">
              <a:spcBef>
                <a:spcPct val="0"/>
              </a:spcBef>
              <a:spcAft>
                <a:spcPct val="0"/>
              </a:spcAft>
              <a:defRPr>
                <a:solidFill>
                  <a:schemeClr val="tx1"/>
                </a:solidFill>
                <a:latin typeface="Arial" charset="0"/>
                <a:cs typeface="Arial" charset="0"/>
              </a:defRPr>
            </a:lvl8pPr>
            <a:lvl9pPr marL="3886200" indent="-228600" eaLnBrk="0" fontAlgn="base" hangingPunct="0">
              <a:spcBef>
                <a:spcPct val="0"/>
              </a:spcBef>
              <a:spcAft>
                <a:spcPct val="0"/>
              </a:spcAft>
              <a:defRPr>
                <a:solidFill>
                  <a:schemeClr val="tx1"/>
                </a:solidFill>
                <a:latin typeface="Arial" charset="0"/>
                <a:cs typeface="Arial" charset="0"/>
              </a:defRPr>
            </a:lvl9pPr>
          </a:lstStyle>
          <a:p>
            <a:pPr eaLnBrk="1" hangingPunct="1"/>
            <a:r>
              <a:rPr lang="en-GB" altLang="en-US" sz="2800" dirty="0">
                <a:solidFill>
                  <a:prstClr val="black"/>
                </a:solidFill>
                <a:latin typeface="+mn-lt"/>
              </a:rPr>
              <a:t>What you </a:t>
            </a:r>
            <a:r>
              <a:rPr lang="en-GB" altLang="en-US" sz="2800" b="1" i="1" dirty="0">
                <a:solidFill>
                  <a:prstClr val="black"/>
                </a:solidFill>
                <a:latin typeface="+mn-lt"/>
              </a:rPr>
              <a:t>get!</a:t>
            </a:r>
          </a:p>
        </p:txBody>
      </p:sp>
    </p:spTree>
    <p:extLst>
      <p:ext uri="{BB962C8B-B14F-4D97-AF65-F5344CB8AC3E}">
        <p14:creationId xmlns:p14="http://schemas.microsoft.com/office/powerpoint/2010/main" val="5654795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8BACA9F-C06D-4BAA-99D3-1F6898115857}"/>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261459" y="89453"/>
            <a:ext cx="8352928" cy="544746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7400017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98AE327-A26E-4D59-B60F-86757AC15AF6}"/>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395536" y="338369"/>
            <a:ext cx="8064896" cy="532288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2988646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9A813-CAD0-4C35-B64E-3139A4F563E7}"/>
              </a:ext>
            </a:extLst>
          </p:cNvPr>
          <p:cNvSpPr>
            <a:spLocks noGrp="1"/>
          </p:cNvSpPr>
          <p:nvPr>
            <p:ph type="title"/>
          </p:nvPr>
        </p:nvSpPr>
        <p:spPr>
          <a:xfrm>
            <a:off x="203348" y="237538"/>
            <a:ext cx="7886700" cy="1325563"/>
          </a:xfrm>
        </p:spPr>
        <p:txBody>
          <a:bodyPr/>
          <a:lstStyle/>
          <a:p>
            <a:r>
              <a:rPr lang="en-GB" sz="3600" b="1" dirty="0">
                <a:latin typeface="+mn-lt"/>
              </a:rPr>
              <a:t>Summary</a:t>
            </a:r>
          </a:p>
        </p:txBody>
      </p:sp>
      <p:sp>
        <p:nvSpPr>
          <p:cNvPr id="3" name="Content Placeholder 2">
            <a:extLst>
              <a:ext uri="{FF2B5EF4-FFF2-40B4-BE49-F238E27FC236}">
                <a16:creationId xmlns:a16="http://schemas.microsoft.com/office/drawing/2014/main" id="{9165D42A-B64A-46F3-AEFC-460F1DF4C2B9}"/>
              </a:ext>
            </a:extLst>
          </p:cNvPr>
          <p:cNvSpPr>
            <a:spLocks noGrp="1"/>
          </p:cNvSpPr>
          <p:nvPr>
            <p:ph idx="1"/>
          </p:nvPr>
        </p:nvSpPr>
        <p:spPr/>
        <p:txBody>
          <a:bodyPr/>
          <a:lstStyle/>
          <a:p>
            <a:r>
              <a:rPr lang="en-GB" sz="2400" dirty="0"/>
              <a:t>Take 5 minutes to reflect on the session and summarise your learning from today.</a:t>
            </a:r>
          </a:p>
          <a:p>
            <a:endParaRPr lang="en-GB" dirty="0"/>
          </a:p>
        </p:txBody>
      </p:sp>
    </p:spTree>
    <p:extLst>
      <p:ext uri="{BB962C8B-B14F-4D97-AF65-F5344CB8AC3E}">
        <p14:creationId xmlns:p14="http://schemas.microsoft.com/office/powerpoint/2010/main" val="22552906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14784-D93C-4692-A915-F14000829F55}"/>
              </a:ext>
            </a:extLst>
          </p:cNvPr>
          <p:cNvSpPr>
            <a:spLocks noGrp="1"/>
          </p:cNvSpPr>
          <p:nvPr>
            <p:ph type="title"/>
          </p:nvPr>
        </p:nvSpPr>
        <p:spPr/>
        <p:txBody>
          <a:bodyPr/>
          <a:lstStyle/>
          <a:p>
            <a:r>
              <a:rPr lang="en-GB" sz="3600" b="1" dirty="0">
                <a:latin typeface="+mn-lt"/>
              </a:rPr>
              <a:t>Further Research</a:t>
            </a:r>
          </a:p>
        </p:txBody>
      </p:sp>
      <p:sp>
        <p:nvSpPr>
          <p:cNvPr id="3" name="Content Placeholder 2">
            <a:extLst>
              <a:ext uri="{FF2B5EF4-FFF2-40B4-BE49-F238E27FC236}">
                <a16:creationId xmlns:a16="http://schemas.microsoft.com/office/drawing/2014/main" id="{620822D7-0A87-491C-965B-F3329710D69D}"/>
              </a:ext>
            </a:extLst>
          </p:cNvPr>
          <p:cNvSpPr>
            <a:spLocks noGrp="1"/>
          </p:cNvSpPr>
          <p:nvPr>
            <p:ph idx="1"/>
          </p:nvPr>
        </p:nvSpPr>
        <p:spPr>
          <a:xfrm>
            <a:off x="267143" y="1586974"/>
            <a:ext cx="7886700" cy="4196583"/>
          </a:xfrm>
        </p:spPr>
        <p:txBody>
          <a:bodyPr>
            <a:normAutofit/>
          </a:bodyPr>
          <a:lstStyle/>
          <a:p>
            <a:pPr marL="0" indent="0">
              <a:buNone/>
            </a:pPr>
            <a:r>
              <a:rPr lang="en-GB" altLang="en-US" sz="2400" b="1" i="1" dirty="0">
                <a:cs typeface="Arial" pitchFamily="34" charset="0"/>
              </a:rPr>
              <a:t>Complete </a:t>
            </a:r>
            <a:r>
              <a:rPr lang="en-GB" altLang="en-US" sz="2400" dirty="0">
                <a:cs typeface="Arial" pitchFamily="34" charset="0"/>
              </a:rPr>
              <a:t>the Communication Style Questionnaire</a:t>
            </a:r>
          </a:p>
          <a:p>
            <a:pPr marL="0" indent="0">
              <a:buNone/>
            </a:pPr>
            <a:r>
              <a:rPr lang="en-GB" altLang="en-US" sz="2400" dirty="0">
                <a:cs typeface="Arial" pitchFamily="34" charset="0"/>
              </a:rPr>
              <a:t>(Found in Resources </a:t>
            </a:r>
            <a:r>
              <a:rPr lang="en-GB" altLang="en-US" sz="2400">
                <a:cs typeface="Arial" pitchFamily="34" charset="0"/>
              </a:rPr>
              <a:t>folder under BMSK4013 on Moodle)</a:t>
            </a:r>
            <a:endParaRPr lang="en-GB" altLang="en-US" sz="2400" dirty="0">
              <a:cs typeface="Arial" pitchFamily="34" charset="0"/>
            </a:endParaRPr>
          </a:p>
          <a:p>
            <a:pPr marL="0" indent="0">
              <a:buNone/>
            </a:pPr>
            <a:endParaRPr lang="en-GB" altLang="en-US" sz="2400" dirty="0">
              <a:cs typeface="Arial" pitchFamily="34" charset="0"/>
            </a:endParaRPr>
          </a:p>
          <a:p>
            <a:pPr marL="0" indent="0">
              <a:buNone/>
            </a:pPr>
            <a:r>
              <a:rPr lang="en-GB" altLang="en-US" sz="2400" b="1" i="1" dirty="0">
                <a:cs typeface="Arial" pitchFamily="34" charset="0"/>
              </a:rPr>
              <a:t>Assess</a:t>
            </a:r>
            <a:r>
              <a:rPr lang="en-GB" altLang="en-US" sz="2400" dirty="0">
                <a:cs typeface="Arial" pitchFamily="34" charset="0"/>
              </a:rPr>
              <a:t> the effectiveness of a range of verbal and written communication methods within your area of the organisation</a:t>
            </a:r>
          </a:p>
          <a:p>
            <a:endParaRPr lang="en-GB" dirty="0"/>
          </a:p>
        </p:txBody>
      </p:sp>
    </p:spTree>
    <p:extLst>
      <p:ext uri="{BB962C8B-B14F-4D97-AF65-F5344CB8AC3E}">
        <p14:creationId xmlns:p14="http://schemas.microsoft.com/office/powerpoint/2010/main" val="807104277"/>
      </p:ext>
    </p:extLst>
  </p:cSld>
  <p:clrMapOvr>
    <a:masterClrMapping/>
  </p:clrMapOvr>
</p:sld>
</file>

<file path=ppt/theme/theme1.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LAMO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Custom 1">
      <a:majorFont>
        <a:latin typeface="Arial Rounded MT Bold"/>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AMO Theme" id="{DA03C225-75C7-4016-B6F6-655B7DE62F03}" vid="{F4188F27-8268-48A6-937D-02037601B91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74</TotalTime>
  <Words>749</Words>
  <Application>Microsoft Office PowerPoint</Application>
  <PresentationFormat>On-screen Show (4:3)</PresentationFormat>
  <Paragraphs>105</Paragraphs>
  <Slides>16</Slides>
  <Notes>9</Notes>
  <HiddenSlides>0</HiddenSlides>
  <MMClips>0</MMClips>
  <ScaleCrop>false</ScaleCrop>
  <HeadingPairs>
    <vt:vector size="6" baseType="variant">
      <vt:variant>
        <vt:lpstr>Fonts Used</vt:lpstr>
      </vt:variant>
      <vt:variant>
        <vt:i4>18</vt:i4>
      </vt:variant>
      <vt:variant>
        <vt:lpstr>Theme</vt:lpstr>
      </vt:variant>
      <vt:variant>
        <vt:i4>2</vt:i4>
      </vt:variant>
      <vt:variant>
        <vt:lpstr>Slide Titles</vt:lpstr>
      </vt:variant>
      <vt:variant>
        <vt:i4>16</vt:i4>
      </vt:variant>
    </vt:vector>
  </HeadingPairs>
  <TitlesOfParts>
    <vt:vector size="36" baseType="lpstr">
      <vt:lpstr>Baveuse</vt:lpstr>
      <vt:lpstr>Boopee</vt:lpstr>
      <vt:lpstr>FangSong</vt:lpstr>
      <vt:lpstr>Gulim</vt:lpstr>
      <vt:lpstr>Myriad Pro</vt:lpstr>
      <vt:lpstr>Arial</vt:lpstr>
      <vt:lpstr>Arial Rounded MT Bold</vt:lpstr>
      <vt:lpstr>Baskerville Old Face</vt:lpstr>
      <vt:lpstr>Blackadder ITC</vt:lpstr>
      <vt:lpstr>Calibri</vt:lpstr>
      <vt:lpstr>Calibri Light</vt:lpstr>
      <vt:lpstr>Cooper Black</vt:lpstr>
      <vt:lpstr>Copperplate Gothic Bold</vt:lpstr>
      <vt:lpstr>Curlz MT</vt:lpstr>
      <vt:lpstr>Forte</vt:lpstr>
      <vt:lpstr>Harlow Solid Italic</vt:lpstr>
      <vt:lpstr>Jokerman</vt:lpstr>
      <vt:lpstr>Ravie</vt:lpstr>
      <vt:lpstr>3_Title Slide 1</vt:lpstr>
      <vt:lpstr>ALAMO Theme</vt:lpstr>
      <vt:lpstr>CertHE Applied Leadership and Management in the Workplace    Module: BMSK4013  Management Communication   </vt:lpstr>
      <vt:lpstr>PowerPoint Presentation</vt:lpstr>
      <vt:lpstr>Today’s Session</vt:lpstr>
      <vt:lpstr>Forms of Communication?</vt:lpstr>
      <vt:lpstr>Communication &amp; Teams</vt:lpstr>
      <vt:lpstr>Dealing with Difficult Communication</vt:lpstr>
      <vt:lpstr>Aggression</vt:lpstr>
      <vt:lpstr>Face to Face</vt:lpstr>
      <vt:lpstr>Via the Phone</vt:lpstr>
      <vt:lpstr>Giving Bad News</vt:lpstr>
      <vt:lpstr>Conflict - Refresher</vt:lpstr>
      <vt:lpstr>Conflict</vt:lpstr>
      <vt:lpstr>PowerPoint Presentation</vt:lpstr>
      <vt:lpstr>PowerPoint Presentation</vt:lpstr>
      <vt:lpstr>Summary</vt:lpstr>
      <vt:lpstr>Further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7 BMSK4002 Online Day 2 Session 7</dc:title>
  <dc:creator>SfWP Staff</dc:creator>
  <cp:lastModifiedBy>Michaela Schriek</cp:lastModifiedBy>
  <cp:revision>10</cp:revision>
  <dcterms:created xsi:type="dcterms:W3CDTF">2020-03-27T10:06:39Z</dcterms:created>
  <dcterms:modified xsi:type="dcterms:W3CDTF">2023-01-06T13:07:11Z</dcterms:modified>
</cp:coreProperties>
</file>