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39"/>
  </p:notesMasterIdLst>
  <p:sldIdLst>
    <p:sldId id="257" r:id="rId6"/>
    <p:sldId id="349" r:id="rId7"/>
    <p:sldId id="350" r:id="rId8"/>
    <p:sldId id="351" r:id="rId9"/>
    <p:sldId id="348" r:id="rId10"/>
    <p:sldId id="280" r:id="rId11"/>
    <p:sldId id="353" r:id="rId12"/>
    <p:sldId id="340" r:id="rId13"/>
    <p:sldId id="309" r:id="rId14"/>
    <p:sldId id="298" r:id="rId15"/>
    <p:sldId id="336" r:id="rId16"/>
    <p:sldId id="354" r:id="rId17"/>
    <p:sldId id="355" r:id="rId18"/>
    <p:sldId id="356" r:id="rId19"/>
    <p:sldId id="357" r:id="rId20"/>
    <p:sldId id="358" r:id="rId21"/>
    <p:sldId id="361" r:id="rId22"/>
    <p:sldId id="362" r:id="rId23"/>
    <p:sldId id="364" r:id="rId24"/>
    <p:sldId id="363" r:id="rId25"/>
    <p:sldId id="317" r:id="rId26"/>
    <p:sldId id="365" r:id="rId27"/>
    <p:sldId id="352" r:id="rId28"/>
    <p:sldId id="359" r:id="rId29"/>
    <p:sldId id="360" r:id="rId30"/>
    <p:sldId id="366" r:id="rId31"/>
    <p:sldId id="319" r:id="rId32"/>
    <p:sldId id="369" r:id="rId33"/>
    <p:sldId id="326" r:id="rId34"/>
    <p:sldId id="370" r:id="rId35"/>
    <p:sldId id="338" r:id="rId36"/>
    <p:sldId id="367" r:id="rId37"/>
    <p:sldId id="368" r:id="rId38"/>
  </p:sldIdLst>
  <p:sldSz cx="12192000" cy="6858000"/>
  <p:notesSz cx="12192000" cy="6858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2F53"/>
    <a:srgbClr val="04040B"/>
    <a:srgbClr val="12A3C9"/>
    <a:srgbClr val="FFFFFF"/>
    <a:srgbClr val="F7F7F7"/>
    <a:srgbClr val="FCFCFD"/>
    <a:srgbClr val="66C0DD"/>
    <a:srgbClr val="8DC752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76" y="9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823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tags" Target="tags/tag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19/10/2021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676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0900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212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256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is the PRINCE2 process overview</a:t>
            </a:r>
            <a:r>
              <a:rPr lang="en-US" baseline="0" dirty="0"/>
              <a:t> – note the absence of software stages like design, test etc: this works for ANY kind of project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8760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8670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0020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364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0322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8474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8506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437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0346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476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74856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783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9802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4338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647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33939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96294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36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19/10/2021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cs.bmj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esearchportal.port.ac.uk/en/persons/philip-scott/publications/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imia-medinfo.org/medinfo21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gilemanifesto.or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1002673/1195-APS-CCS0521656700-001-Project-Delivery-standard_Web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sites/default/files/QualityImprovementMadeSimple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ubmed.ncbi.nlm.nih.gov/31532967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br.org/2007/11/a-leaders-framework-for-decision-making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003398" cy="221599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Project, Service &amp; Programme Management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Personal introduction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219200"/>
            <a:ext cx="10439400" cy="4267200"/>
          </a:xfrm>
        </p:spPr>
        <p:txBody>
          <a:bodyPr>
            <a:normAutofit lnSpcReduction="10000"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Reader in Health Informatics, University of Portsmouth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NHS IT 1994-2009 (and 2019-21, part-time)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Community, health authority, shared service, DGH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Part-time MSc 2001-3, PhD 2005-9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University of Portsmouth since 2009 (part-time since 2019)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Teach and supervise undergrads, postgrads and PhD students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Numerous publications and funded R&amp;I projects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Promoted from Senior Lecturer to Reader in 2019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Chair, Faculty of Technology ethics committee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Deputy Editor, </a:t>
            </a:r>
            <a:r>
              <a:rPr lang="en-GB" sz="2100" i="1" dirty="0"/>
              <a:t>BMJ Health &amp; Care Informatics</a:t>
            </a:r>
            <a:r>
              <a:rPr lang="en-GB" sz="2100" dirty="0"/>
              <a:t>: </a:t>
            </a:r>
            <a:r>
              <a:rPr lang="en-GB" sz="2100" dirty="0">
                <a:hlinkClick r:id="rId3"/>
              </a:rPr>
              <a:t>https://informatics.bmj.com/</a:t>
            </a:r>
            <a:endParaRPr lang="en-GB" sz="2100" dirty="0"/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Chair, BCS Health &amp; Care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Board member, HL7 UK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Co-chair, </a:t>
            </a:r>
            <a:r>
              <a:rPr lang="en-GB" dirty="0" err="1"/>
              <a:t>Medinfo</a:t>
            </a:r>
            <a:r>
              <a:rPr lang="en-GB" dirty="0"/>
              <a:t> 2021: </a:t>
            </a:r>
            <a:r>
              <a:rPr lang="en-GB" dirty="0">
                <a:hlinkClick r:id="rId4"/>
              </a:rPr>
              <a:t>https://imia-medinfo.org/medinfo21/</a:t>
            </a:r>
            <a:endParaRPr lang="en-GB" dirty="0"/>
          </a:p>
          <a:p>
            <a:pPr marL="0" indent="0">
              <a:buSzPct val="75000"/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5E0F1-180F-4EF7-A784-B13A31DE40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0854" y="1219200"/>
            <a:ext cx="2363492" cy="228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237781-5E15-4A31-BD02-FBB391645163}"/>
              </a:ext>
            </a:extLst>
          </p:cNvPr>
          <p:cNvSpPr txBox="1"/>
          <p:nvPr/>
        </p:nvSpPr>
        <p:spPr>
          <a:xfrm>
            <a:off x="2590800" y="5549086"/>
            <a:ext cx="701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https://researchportal.port.ac.uk/en/persons/philip-scott/publications/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641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601200" cy="44958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Coursework part 1: </a:t>
            </a:r>
            <a:endParaRPr lang="en-GB" sz="21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EAEC3-D715-40E2-A399-19F2C0A59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097040"/>
            <a:ext cx="11505795" cy="4154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81A897-2CF7-4241-A1B6-B58E9F9C0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r="46883" b="-5046"/>
          <a:stretch/>
        </p:blipFill>
        <p:spPr>
          <a:xfrm>
            <a:off x="533400" y="3200400"/>
            <a:ext cx="10552878" cy="590858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685800" y="30865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Why project and </a:t>
            </a:r>
            <a:r>
              <a:rPr lang="en-US" dirty="0" err="1"/>
              <a:t>programme</a:t>
            </a:r>
            <a:r>
              <a:rPr lang="en-US" dirty="0"/>
              <a:t> management?</a:t>
            </a:r>
          </a:p>
        </p:txBody>
      </p:sp>
    </p:spTree>
    <p:extLst>
      <p:ext uri="{BB962C8B-B14F-4D97-AF65-F5344CB8AC3E}">
        <p14:creationId xmlns:p14="http://schemas.microsoft.com/office/powerpoint/2010/main" val="68242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4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EAEC3-D715-40E2-A399-19F2C0A59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447800"/>
            <a:ext cx="10552878" cy="381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81A897-2CF7-4241-A1B6-B58E9F9C02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r="46883" b="-5046"/>
          <a:stretch/>
        </p:blipFill>
        <p:spPr>
          <a:xfrm>
            <a:off x="335780" y="3726518"/>
            <a:ext cx="10552878" cy="590858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1770CAB-B83F-495A-B7DE-E1A3449C3DE2}"/>
              </a:ext>
            </a:extLst>
          </p:cNvPr>
          <p:cNvGrpSpPr/>
          <p:nvPr/>
        </p:nvGrpSpPr>
        <p:grpSpPr>
          <a:xfrm>
            <a:off x="3163386" y="2023519"/>
            <a:ext cx="2024997" cy="969212"/>
            <a:chOff x="5103227" y="2162270"/>
            <a:chExt cx="2024997" cy="969212"/>
          </a:xfrm>
        </p:grpSpPr>
        <p:sp>
          <p:nvSpPr>
            <p:cNvPr id="11" name="Thought Bubble: Cloud 10">
              <a:extLst>
                <a:ext uri="{FF2B5EF4-FFF2-40B4-BE49-F238E27FC236}">
                  <a16:creationId xmlns:a16="http://schemas.microsoft.com/office/drawing/2014/main" id="{FCF6F42E-0F77-4624-AC0C-01B6BA491B7C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40881"/>
                <a:gd name="adj2" fmla="val 83709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1B90757-FE94-4035-85E4-07E8778FD595}"/>
                </a:ext>
              </a:extLst>
            </p:cNvPr>
            <p:cNvSpPr txBox="1"/>
            <p:nvPr/>
          </p:nvSpPr>
          <p:spPr>
            <a:xfrm>
              <a:off x="5604224" y="2423836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IT system?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8B6F8C7-B1CC-4CBD-8F32-E4AF19AF2EFF}"/>
              </a:ext>
            </a:extLst>
          </p:cNvPr>
          <p:cNvGrpSpPr/>
          <p:nvPr/>
        </p:nvGrpSpPr>
        <p:grpSpPr>
          <a:xfrm>
            <a:off x="8458200" y="2147705"/>
            <a:ext cx="1907173" cy="1380389"/>
            <a:chOff x="5103227" y="2162270"/>
            <a:chExt cx="1907173" cy="969212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2A0C175F-40D6-46CE-9289-8DD8C7A9A6B6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114455"/>
                <a:gd name="adj2" fmla="val 8346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275B23D-DDB2-4211-AEBE-1DBFF6589ED9}"/>
                </a:ext>
              </a:extLst>
            </p:cNvPr>
            <p:cNvSpPr txBox="1"/>
            <p:nvPr/>
          </p:nvSpPr>
          <p:spPr>
            <a:xfrm>
              <a:off x="5486400" y="2364898"/>
              <a:ext cx="1524000" cy="6482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Multi organisational system?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5F801C-C5E3-4A2B-8D0E-8A2A603489E9}"/>
              </a:ext>
            </a:extLst>
          </p:cNvPr>
          <p:cNvGrpSpPr/>
          <p:nvPr/>
        </p:nvGrpSpPr>
        <p:grpSpPr>
          <a:xfrm>
            <a:off x="5715000" y="2558883"/>
            <a:ext cx="1907173" cy="969212"/>
            <a:chOff x="6366224" y="2406483"/>
            <a:chExt cx="1907173" cy="969212"/>
          </a:xfrm>
        </p:grpSpPr>
        <p:sp>
          <p:nvSpPr>
            <p:cNvPr id="18" name="Thought Bubble: Cloud 17">
              <a:extLst>
                <a:ext uri="{FF2B5EF4-FFF2-40B4-BE49-F238E27FC236}">
                  <a16:creationId xmlns:a16="http://schemas.microsoft.com/office/drawing/2014/main" id="{41A22437-6004-4EFA-9A86-C6016C3ED724}"/>
                </a:ext>
              </a:extLst>
            </p:cNvPr>
            <p:cNvSpPr/>
            <p:nvPr/>
          </p:nvSpPr>
          <p:spPr>
            <a:xfrm rot="10800000">
              <a:off x="6366224" y="2406483"/>
              <a:ext cx="1907173" cy="969212"/>
            </a:xfrm>
            <a:prstGeom prst="cloudCallout">
              <a:avLst>
                <a:gd name="adj1" fmla="val -14143"/>
                <a:gd name="adj2" fmla="val 136367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3C58F39-25AB-4AA9-9B29-869C79D8D6B9}"/>
                </a:ext>
              </a:extLst>
            </p:cNvPr>
            <p:cNvSpPr txBox="1"/>
            <p:nvPr/>
          </p:nvSpPr>
          <p:spPr>
            <a:xfrm>
              <a:off x="6899624" y="2567923"/>
              <a:ext cx="115811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Work system?</a:t>
              </a:r>
            </a:p>
          </p:txBody>
        </p:sp>
      </p:grpSp>
      <p:sp>
        <p:nvSpPr>
          <p:cNvPr id="20" name="Rectangle 1">
            <a:extLst>
              <a:ext uri="{FF2B5EF4-FFF2-40B4-BE49-F238E27FC236}">
                <a16:creationId xmlns:a16="http://schemas.microsoft.com/office/drawing/2014/main" id="{95C42512-BAE1-4937-B87C-6D1FCC319533}"/>
              </a:ext>
            </a:extLst>
          </p:cNvPr>
          <p:cNvSpPr txBox="1">
            <a:spLocks/>
          </p:cNvSpPr>
          <p:nvPr/>
        </p:nvSpPr>
        <p:spPr>
          <a:xfrm>
            <a:off x="659219" y="19692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Unpacking “system” &amp; “project management”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AD3D654-1B77-4D06-9D6B-F70B17B17234}"/>
              </a:ext>
            </a:extLst>
          </p:cNvPr>
          <p:cNvGrpSpPr/>
          <p:nvPr/>
        </p:nvGrpSpPr>
        <p:grpSpPr>
          <a:xfrm>
            <a:off x="2651884" y="4523193"/>
            <a:ext cx="1935387" cy="1497182"/>
            <a:chOff x="5103227" y="2162270"/>
            <a:chExt cx="1935387" cy="969212"/>
          </a:xfrm>
        </p:grpSpPr>
        <p:sp>
          <p:nvSpPr>
            <p:cNvPr id="24" name="Thought Bubble: Cloud 23">
              <a:extLst>
                <a:ext uri="{FF2B5EF4-FFF2-40B4-BE49-F238E27FC236}">
                  <a16:creationId xmlns:a16="http://schemas.microsoft.com/office/drawing/2014/main" id="{93BB379C-8B71-4387-AAE1-51BD06630F27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120439"/>
                <a:gd name="adj2" fmla="val 72820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4A4BBF55-5387-410B-B129-AAD675F25E14}"/>
                </a:ext>
              </a:extLst>
            </p:cNvPr>
            <p:cNvSpPr txBox="1"/>
            <p:nvPr/>
          </p:nvSpPr>
          <p:spPr>
            <a:xfrm>
              <a:off x="5514614" y="2330489"/>
              <a:ext cx="1524000" cy="5977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PRINCE2?</a:t>
              </a:r>
            </a:p>
            <a:p>
              <a:r>
                <a:rPr lang="en-GB" dirty="0"/>
                <a:t>PMBOK?</a:t>
              </a:r>
            </a:p>
            <a:p>
              <a:r>
                <a:rPr lang="en-GB" dirty="0"/>
                <a:t>Agile?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0194DC-9856-4B3D-9947-F1DC83A168B8}"/>
              </a:ext>
            </a:extLst>
          </p:cNvPr>
          <p:cNvGrpSpPr/>
          <p:nvPr/>
        </p:nvGrpSpPr>
        <p:grpSpPr>
          <a:xfrm>
            <a:off x="5471128" y="5051162"/>
            <a:ext cx="2118329" cy="969212"/>
            <a:chOff x="5103227" y="2162270"/>
            <a:chExt cx="2118329" cy="969212"/>
          </a:xfrm>
        </p:grpSpPr>
        <p:sp>
          <p:nvSpPr>
            <p:cNvPr id="27" name="Thought Bubble: Cloud 26">
              <a:extLst>
                <a:ext uri="{FF2B5EF4-FFF2-40B4-BE49-F238E27FC236}">
                  <a16:creationId xmlns:a16="http://schemas.microsoft.com/office/drawing/2014/main" id="{D162B6DF-FAFF-49B2-B4AE-937D3495BA1B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-7533"/>
                <a:gd name="adj2" fmla="val 134567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AE7E17-03FB-4F0D-83A8-9F3A29A50E54}"/>
                </a:ext>
              </a:extLst>
            </p:cNvPr>
            <p:cNvSpPr txBox="1"/>
            <p:nvPr/>
          </p:nvSpPr>
          <p:spPr>
            <a:xfrm>
              <a:off x="5697556" y="2462210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MSP?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C54370-0D70-42FB-8D9F-9EFBCE980594}"/>
              </a:ext>
            </a:extLst>
          </p:cNvPr>
          <p:cNvGrpSpPr/>
          <p:nvPr/>
        </p:nvGrpSpPr>
        <p:grpSpPr>
          <a:xfrm>
            <a:off x="7972631" y="4978030"/>
            <a:ext cx="2201155" cy="969212"/>
            <a:chOff x="5103227" y="2162270"/>
            <a:chExt cx="2201155" cy="969212"/>
          </a:xfrm>
        </p:grpSpPr>
        <p:sp>
          <p:nvSpPr>
            <p:cNvPr id="30" name="Thought Bubble: Cloud 29">
              <a:extLst>
                <a:ext uri="{FF2B5EF4-FFF2-40B4-BE49-F238E27FC236}">
                  <a16:creationId xmlns:a16="http://schemas.microsoft.com/office/drawing/2014/main" id="{BD2376EB-D514-42AE-9C17-4D5886580AC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111956"/>
                <a:gd name="adj2" fmla="val 125722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13995C-6CA8-4780-A15A-45BB238CC29E}"/>
                </a:ext>
              </a:extLst>
            </p:cNvPr>
            <p:cNvSpPr txBox="1"/>
            <p:nvPr/>
          </p:nvSpPr>
          <p:spPr>
            <a:xfrm>
              <a:off x="5780382" y="2462210"/>
              <a:ext cx="1524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ITIL?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DCA6D35-39E0-4F3E-83D0-3EB4E5722B9C}"/>
              </a:ext>
            </a:extLst>
          </p:cNvPr>
          <p:cNvGrpSpPr/>
          <p:nvPr/>
        </p:nvGrpSpPr>
        <p:grpSpPr>
          <a:xfrm>
            <a:off x="10095129" y="4247514"/>
            <a:ext cx="1994090" cy="1472920"/>
            <a:chOff x="5103227" y="2162270"/>
            <a:chExt cx="1994090" cy="969212"/>
          </a:xfrm>
        </p:grpSpPr>
        <p:sp>
          <p:nvSpPr>
            <p:cNvPr id="33" name="Thought Bubble: Cloud 32">
              <a:extLst>
                <a:ext uri="{FF2B5EF4-FFF2-40B4-BE49-F238E27FC236}">
                  <a16:creationId xmlns:a16="http://schemas.microsoft.com/office/drawing/2014/main" id="{C9E4C423-7CC0-45B1-BF68-5D1462403E98}"/>
                </a:ext>
              </a:extLst>
            </p:cNvPr>
            <p:cNvSpPr/>
            <p:nvPr/>
          </p:nvSpPr>
          <p:spPr>
            <a:xfrm rot="10800000">
              <a:off x="5103227" y="2162270"/>
              <a:ext cx="1907173" cy="969212"/>
            </a:xfrm>
            <a:prstGeom prst="cloudCallout">
              <a:avLst>
                <a:gd name="adj1" fmla="val 211217"/>
                <a:gd name="adj2" fmla="val 57175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9A59198C-57CE-4AA1-BD8A-B4D21C20D413}"/>
                </a:ext>
              </a:extLst>
            </p:cNvPr>
            <p:cNvSpPr txBox="1"/>
            <p:nvPr/>
          </p:nvSpPr>
          <p:spPr>
            <a:xfrm>
              <a:off x="5573317" y="2343673"/>
              <a:ext cx="1524000" cy="6075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Lean?</a:t>
              </a:r>
            </a:p>
            <a:p>
              <a:r>
                <a:rPr lang="en-GB" dirty="0"/>
                <a:t>PDSA?</a:t>
              </a:r>
            </a:p>
            <a:p>
              <a:r>
                <a:rPr lang="en-GB" dirty="0"/>
                <a:t>6 Sigma?</a:t>
              </a: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2A6AE5C0-1378-49AF-B647-032A787BF31F}"/>
              </a:ext>
            </a:extLst>
          </p:cNvPr>
          <p:cNvSpPr/>
          <p:nvPr/>
        </p:nvSpPr>
        <p:spPr>
          <a:xfrm>
            <a:off x="6781800" y="1447800"/>
            <a:ext cx="533400" cy="230836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7B2DA62-A4CA-48CD-81D9-46171BF03B59}"/>
              </a:ext>
            </a:extLst>
          </p:cNvPr>
          <p:cNvSpPr/>
          <p:nvPr/>
        </p:nvSpPr>
        <p:spPr>
          <a:xfrm>
            <a:off x="5924138" y="3751168"/>
            <a:ext cx="1010061" cy="349272"/>
          </a:xfrm>
          <a:prstGeom prst="rect">
            <a:avLst/>
          </a:prstGeom>
          <a:solidFill>
            <a:srgbClr val="FFC0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59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7442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Differentiate between: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Project management (specifically PRINCE2).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Programme management (specifically MSP).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Service management (specifically ITIL).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Quality improvement methods.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Refine your interpretation of “project management methodology” for your coursework topic.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Explain general principles of: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Scale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Complexity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Abstraction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2100" dirty="0"/>
              <a:t>Tolerance of ambiguity.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5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Project management methodologies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Term ‘project management’ invented by US military in 1950s, informal practice has existed for </a:t>
            </a:r>
            <a:r>
              <a:rPr lang="en-US" sz="2400" dirty="0" err="1"/>
              <a:t>millenia</a:t>
            </a:r>
            <a:r>
              <a:rPr lang="en-US" sz="2400" dirty="0"/>
              <a:t>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PRINCE2 (1989-2017) – UK Government-owned (now AXELOS joint venture).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Project Management Institute (PMI, US) Body of Knowledge (PMBOK) (1996-2021).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Association for Project Management (APM, UK) Body of Knowledge (1992-2019).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sz="2400" dirty="0"/>
              <a:t>ISO 21500: 2012-2021 (mostly PMBOK).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Defining project characteristics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Definite tasks/products/outcomes/controls.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Defined budget, stages, gateways, timetable, resources.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Usually a temporary multidisciplinary team.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Usually to enable business change; often part of a </a:t>
            </a:r>
            <a:r>
              <a:rPr lang="en-US" dirty="0" err="1"/>
              <a:t>programme</a:t>
            </a:r>
            <a:r>
              <a:rPr lang="en-US" dirty="0"/>
              <a:t> or wider business strategy.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Deals with uncertainty, novelty, innovation.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Often has multiple disparate stakeholder interests.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Finite, transient, specific, delimited.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Has to manage </a:t>
            </a:r>
            <a:r>
              <a:rPr lang="en-GB" dirty="0"/>
              <a:t>Risks, Assumptions, Issues, Dependencies and Opportunities (RAIDO).</a:t>
            </a:r>
          </a:p>
          <a:p>
            <a:pPr marL="360000" indent="-360000">
              <a:buFont typeface="Courier New" pitchFamily="49" charset="0"/>
              <a:buChar char="o"/>
            </a:pPr>
            <a:endParaRPr lang="en-GB" dirty="0"/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If you know about Agile – why, given the above, is Agile NOT a project methodology…?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If you don’t, see </a:t>
            </a:r>
            <a:r>
              <a:rPr lang="en-US" dirty="0">
                <a:hlinkClick r:id="rId3"/>
              </a:rPr>
              <a:t>https://agilemanifesto.org/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7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80208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35701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Project characteristics: “Iron triangle”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 dirty="0"/>
              <a:t> of 33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B43F80A-A712-4972-9D2A-0B059CC4EDC9}"/>
              </a:ext>
            </a:extLst>
          </p:cNvPr>
          <p:cNvGrpSpPr/>
          <p:nvPr/>
        </p:nvGrpSpPr>
        <p:grpSpPr>
          <a:xfrm>
            <a:off x="3048000" y="1524000"/>
            <a:ext cx="4976826" cy="4096224"/>
            <a:chOff x="3048000" y="1643050"/>
            <a:chExt cx="4976826" cy="4096224"/>
          </a:xfrm>
        </p:grpSpPr>
        <p:sp>
          <p:nvSpPr>
            <p:cNvPr id="62" name="Isosceles Triangle 61"/>
            <p:cNvSpPr/>
            <p:nvPr/>
          </p:nvSpPr>
          <p:spPr>
            <a:xfrm>
              <a:off x="3238480" y="3714752"/>
              <a:ext cx="4714908" cy="1357322"/>
            </a:xfrm>
            <a:prstGeom prst="triangle">
              <a:avLst/>
            </a:prstGeom>
            <a:solidFill>
              <a:schemeClr val="accent6">
                <a:lumMod val="75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>
              <a:stCxn id="61" idx="0"/>
              <a:endCxn id="62" idx="0"/>
            </p:cNvCxnSpPr>
            <p:nvPr/>
          </p:nvCxnSpPr>
          <p:spPr>
            <a:xfrm>
              <a:off x="5595934" y="1643050"/>
              <a:ext cx="0" cy="2071702"/>
            </a:xfrm>
            <a:prstGeom prst="line">
              <a:avLst/>
            </a:prstGeom>
            <a:ln w="31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4266B698-6CC2-406A-9846-1B2FF33E9245}"/>
                </a:ext>
              </a:extLst>
            </p:cNvPr>
            <p:cNvGrpSpPr/>
            <p:nvPr/>
          </p:nvGrpSpPr>
          <p:grpSpPr>
            <a:xfrm>
              <a:off x="3048000" y="1643050"/>
              <a:ext cx="4976826" cy="4096224"/>
              <a:chOff x="3048000" y="1643050"/>
              <a:chExt cx="4976826" cy="4096224"/>
            </a:xfrm>
          </p:grpSpPr>
          <p:sp>
            <p:nvSpPr>
              <p:cNvPr id="61" name="Isosceles Triangle 60"/>
              <p:cNvSpPr/>
              <p:nvPr/>
            </p:nvSpPr>
            <p:spPr>
              <a:xfrm>
                <a:off x="3167042" y="1643050"/>
                <a:ext cx="4857784" cy="3429024"/>
              </a:xfrm>
              <a:prstGeom prst="triangle">
                <a:avLst/>
              </a:prstGeom>
              <a:solidFill>
                <a:schemeClr val="accent6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2" name="TextBox 71"/>
              <p:cNvSpPr txBox="1"/>
              <p:nvPr/>
            </p:nvSpPr>
            <p:spPr>
              <a:xfrm>
                <a:off x="7134246" y="2478846"/>
                <a:ext cx="8191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Time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3048000" y="2478846"/>
                <a:ext cx="71437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Cost</a:t>
                </a:r>
              </a:p>
            </p:txBody>
          </p:sp>
          <p:sp>
            <p:nvSpPr>
              <p:cNvPr id="77" name="TextBox 76"/>
              <p:cNvSpPr txBox="1"/>
              <p:nvPr/>
            </p:nvSpPr>
            <p:spPr>
              <a:xfrm>
                <a:off x="4748202" y="5339164"/>
                <a:ext cx="169546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Calibri" pitchFamily="34" charset="0"/>
                  </a:rPr>
                  <a:t>Quality/Scope</a:t>
                </a:r>
              </a:p>
            </p:txBody>
          </p:sp>
        </p:grp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:\MyDocuments\Teaching\PRMAN\2012-13\Weeks 1-2\prince2-process-model.cropp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116632"/>
            <a:ext cx="11125200" cy="6646998"/>
          </a:xfrm>
          <a:prstGeom prst="rect">
            <a:avLst/>
          </a:prstGeom>
          <a:noFill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9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9982200" cy="990600"/>
          </a:xfrm>
        </p:spPr>
        <p:txBody>
          <a:bodyPr>
            <a:normAutofit/>
          </a:bodyPr>
          <a:lstStyle/>
          <a:p>
            <a:r>
              <a:rPr lang="en-US" dirty="0"/>
              <a:t>PRINCE2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0" y="1600200"/>
            <a:ext cx="95250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PRINCE2</a:t>
            </a:r>
            <a:r>
              <a:rPr lang="en-US" dirty="0"/>
              <a:t> is based on seven </a:t>
            </a:r>
            <a:r>
              <a:rPr lang="en-US" b="1" dirty="0"/>
              <a:t>principles</a:t>
            </a:r>
            <a:r>
              <a:rPr lang="en-US" dirty="0"/>
              <a:t>: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Continued business justification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Learn from experience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Defined roles and responsibilities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Manage by stages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Manage by exception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dirty="0"/>
              <a:t>Focus on products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GB" sz="2000" b="1" dirty="0"/>
              <a:t>Tailor</a:t>
            </a:r>
            <a:r>
              <a:rPr lang="en-GB" sz="2000" dirty="0"/>
              <a:t> to suit the project environment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10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/>
              <a:t>PRINCE2 management roles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0" y="1600200"/>
            <a:ext cx="95250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 Board </a:t>
            </a:r>
            <a:r>
              <a:rPr lang="en-US" b="1" dirty="0"/>
              <a:t>owns</a:t>
            </a:r>
            <a:r>
              <a:rPr lang="en-US" dirty="0"/>
              <a:t> the project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US" sz="2000" dirty="0"/>
              <a:t>Executive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US" sz="2000" dirty="0"/>
              <a:t>Senior user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US" sz="2000" dirty="0"/>
              <a:t>Senior supplier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 manager </a:t>
            </a:r>
            <a:r>
              <a:rPr lang="en-US" b="1" dirty="0"/>
              <a:t>runs</a:t>
            </a:r>
            <a:r>
              <a:rPr lang="en-US" dirty="0"/>
              <a:t> the project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US" sz="2000" dirty="0"/>
              <a:t>PM’s plans have to be approved by PB</a:t>
            </a:r>
          </a:p>
          <a:p>
            <a:pPr marL="702900" lvl="2" indent="-360000">
              <a:buFont typeface="Courier New" pitchFamily="49" charset="0"/>
              <a:buChar char="o"/>
            </a:pPr>
            <a:r>
              <a:rPr lang="en-US" sz="2000" dirty="0"/>
              <a:t>PID will define limits of PM’s delegated authority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11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990599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12</a:t>
            </a:fld>
            <a:r>
              <a:rPr lang="en-US" dirty="0"/>
              <a:t> of 33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B10D-E30A-440D-B5B5-E87C97C13C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5302" y="1066800"/>
            <a:ext cx="6301396" cy="43163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3F6BDD-CD49-4FD5-B42E-33AFC796C277}"/>
              </a:ext>
            </a:extLst>
          </p:cNvPr>
          <p:cNvSpPr txBox="1"/>
          <p:nvPr/>
        </p:nvSpPr>
        <p:spPr>
          <a:xfrm>
            <a:off x="838200" y="5529590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8DDA1CF9-1080-4E58-85A8-D672EC55C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00200"/>
            <a:ext cx="8839200" cy="838200"/>
          </a:xfrm>
        </p:spPr>
        <p:txBody>
          <a:bodyPr>
            <a:normAutofit fontScale="92500"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dirty="0"/>
              <a:t>Projects deliver </a:t>
            </a:r>
            <a:r>
              <a:rPr lang="en-US" b="1" dirty="0"/>
              <a:t>products</a:t>
            </a:r>
            <a:r>
              <a:rPr lang="en-US" dirty="0"/>
              <a:t>, outputs, “things”.</a:t>
            </a:r>
          </a:p>
          <a:p>
            <a:pPr marL="360000" indent="-360000">
              <a:buFont typeface="Courier New" pitchFamily="49" charset="0"/>
              <a:buChar char="o"/>
            </a:pPr>
            <a:r>
              <a:rPr lang="en-US" dirty="0" err="1"/>
              <a:t>Programmes</a:t>
            </a:r>
            <a:r>
              <a:rPr lang="en-US" dirty="0"/>
              <a:t> are ‘sets’ of projects that collectively deliver </a:t>
            </a:r>
            <a:r>
              <a:rPr lang="en-US" b="1" dirty="0"/>
              <a:t>beneficial</a:t>
            </a:r>
            <a:r>
              <a:rPr lang="en-US" dirty="0"/>
              <a:t> </a:t>
            </a:r>
            <a:r>
              <a:rPr lang="en-US" b="1" dirty="0"/>
              <a:t>outcomes.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46548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13</a:t>
            </a:fld>
            <a:r>
              <a:rPr lang="en-US" dirty="0"/>
              <a:t> of 33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052B08-6A28-4286-B625-6D5C76BC30CC}"/>
              </a:ext>
            </a:extLst>
          </p:cNvPr>
          <p:cNvSpPr txBox="1"/>
          <p:nvPr/>
        </p:nvSpPr>
        <p:spPr>
          <a:xfrm>
            <a:off x="1192619" y="1242237"/>
            <a:ext cx="47244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A </a:t>
            </a:r>
            <a:r>
              <a:rPr lang="en-GB" sz="1800" b="1" i="0" dirty="0">
                <a:solidFill>
                  <a:srgbClr val="242021"/>
                </a:solidFill>
                <a:effectLst/>
                <a:latin typeface="HelveticaNeueLTPro-Bd"/>
              </a:rPr>
              <a:t>programme </a:t>
            </a: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is a unique, temporary,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flexible organisation created to co-ordinate,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direct and oversee the implementation of a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  <a:t>set of projects </a:t>
            </a: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and other related work to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  <a:t>deliver outcomes and benefits </a:t>
            </a: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related to a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set of strategic objectives.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EC224A-A6F1-4DB0-9096-C855DB03FA2B}"/>
              </a:ext>
            </a:extLst>
          </p:cNvPr>
          <p:cNvSpPr txBox="1"/>
          <p:nvPr/>
        </p:nvSpPr>
        <p:spPr>
          <a:xfrm>
            <a:off x="4800600" y="3429000"/>
            <a:ext cx="4953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A </a:t>
            </a:r>
            <a:r>
              <a:rPr lang="en-GB" sz="1800" b="1" i="0" dirty="0">
                <a:solidFill>
                  <a:srgbClr val="242021"/>
                </a:solidFill>
                <a:effectLst/>
                <a:latin typeface="HelveticaNeueLTPro-Bd"/>
              </a:rPr>
              <a:t>project </a:t>
            </a: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is a unique, temporary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management environment, undertaken in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stages, created for the purpose of </a:t>
            </a:r>
            <a: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  <a:t>delivering</a:t>
            </a:r>
            <a:b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</a:br>
            <a: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  <a:t>one or more business products or</a:t>
            </a:r>
            <a:b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</a:br>
            <a:r>
              <a:rPr lang="en-GB" sz="1800" b="1" i="0" dirty="0">
                <a:solidFill>
                  <a:srgbClr val="FF0000"/>
                </a:solidFill>
                <a:effectLst/>
                <a:latin typeface="HelveticaNeueLTPro-Roman"/>
              </a:rPr>
              <a:t>outcomes</a:t>
            </a: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. A project might be standalone</a:t>
            </a:r>
            <a:b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</a:br>
            <a:r>
              <a:rPr lang="en-GB" sz="1800" b="0" i="0" dirty="0">
                <a:solidFill>
                  <a:srgbClr val="242021"/>
                </a:solidFill>
                <a:effectLst/>
                <a:latin typeface="HelveticaNeueLTPro-Roman"/>
              </a:rPr>
              <a:t>within a portfolio or part of a programme.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302FF4-5304-41F7-8593-18230B9A7386}"/>
              </a:ext>
            </a:extLst>
          </p:cNvPr>
          <p:cNvSpPr txBox="1"/>
          <p:nvPr/>
        </p:nvSpPr>
        <p:spPr>
          <a:xfrm>
            <a:off x="3216349" y="5554174"/>
            <a:ext cx="4844902" cy="28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AXELOS and Cabinet Office. Managing Successful Programmes 2011 Edition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91601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14</a:t>
            </a:fld>
            <a:r>
              <a:rPr lang="en-US" dirty="0"/>
              <a:t> of 33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4D323F-14B3-46EC-95EF-358DD7AFA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1800" y="990600"/>
            <a:ext cx="5520458" cy="45626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51187F-5568-4CFE-AEEA-4ECF9771239D}"/>
              </a:ext>
            </a:extLst>
          </p:cNvPr>
          <p:cNvSpPr txBox="1"/>
          <p:nvPr/>
        </p:nvSpPr>
        <p:spPr>
          <a:xfrm>
            <a:off x="838200" y="5529590"/>
            <a:ext cx="10515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https://assets.publishing.service.gov.uk/government/uploads/system/uploads/attachment_data/file/1002673/1195-APS-CCS0521656700-001-Project-Delivery-standard_Web.pdf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89257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15</a:t>
            </a:fld>
            <a:r>
              <a:rPr lang="en-US" dirty="0"/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E0AA49-1CE8-4C30-875B-1C718F771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1009650"/>
            <a:ext cx="5695652" cy="48387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F0C2345-63F8-4102-836E-0FFB3FF2CC66}"/>
              </a:ext>
            </a:extLst>
          </p:cNvPr>
          <p:cNvSpPr txBox="1"/>
          <p:nvPr/>
        </p:nvSpPr>
        <p:spPr>
          <a:xfrm>
            <a:off x="381000" y="5566587"/>
            <a:ext cx="4844902" cy="28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AXELOS and Cabinet Office. Managing Successful Programmes 2011 Edition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6E2BAD-D404-4BC2-95F5-7D56BE65C5C2}"/>
              </a:ext>
            </a:extLst>
          </p:cNvPr>
          <p:cNvSpPr/>
          <p:nvPr/>
        </p:nvSpPr>
        <p:spPr>
          <a:xfrm>
            <a:off x="6781800" y="5257800"/>
            <a:ext cx="1828800" cy="590550"/>
          </a:xfrm>
          <a:prstGeom prst="rect">
            <a:avLst/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27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16</a:t>
            </a:fld>
            <a:r>
              <a:rPr lang="en-US" dirty="0"/>
              <a:t> of 33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0C2345-63F8-4102-836E-0FFB3FF2CC66}"/>
              </a:ext>
            </a:extLst>
          </p:cNvPr>
          <p:cNvSpPr txBox="1"/>
          <p:nvPr/>
        </p:nvSpPr>
        <p:spPr>
          <a:xfrm>
            <a:off x="9083749" y="3313470"/>
            <a:ext cx="24986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AXELOS and Cabinet Office. Managing Successful Programmes 2011 Edition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6BF21C7-16B6-49FC-B867-CBB3FDD565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" y="990600"/>
            <a:ext cx="7467600" cy="4987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301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058400" cy="990600"/>
          </a:xfrm>
        </p:spPr>
        <p:txBody>
          <a:bodyPr>
            <a:norm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 management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17</a:t>
            </a:fld>
            <a:r>
              <a:rPr lang="en-US" dirty="0"/>
              <a:t> of 33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302FF4-5304-41F7-8593-18230B9A7386}"/>
              </a:ext>
            </a:extLst>
          </p:cNvPr>
          <p:cNvSpPr txBox="1"/>
          <p:nvPr/>
        </p:nvSpPr>
        <p:spPr>
          <a:xfrm>
            <a:off x="3216349" y="5554174"/>
            <a:ext cx="4844902" cy="28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AXELOS and Cabinet Office. Managing Successful Programmes 2011 Edition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86E4C07-E83D-48D0-8BCF-C1BE475DC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00200"/>
            <a:ext cx="9525000" cy="4572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GB" dirty="0"/>
              <a:t>Vision </a:t>
            </a:r>
            <a:r>
              <a:rPr lang="en-GB" dirty="0">
                <a:sym typeface="Wingdings" panose="05000000000000000000" pitchFamily="2" charset="2"/>
              </a:rPr>
              <a:t> Design &amp; deliver blueprint  Realise benefits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9AC6-1439-4274-8C4B-C979E4E0AD06}"/>
              </a:ext>
            </a:extLst>
          </p:cNvPr>
          <p:cNvSpPr txBox="1"/>
          <p:nvPr/>
        </p:nvSpPr>
        <p:spPr>
          <a:xfrm>
            <a:off x="838200" y="2055628"/>
            <a:ext cx="5334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vision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statement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encapsulates the vision and is used to communicate a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high-level impression 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of the desired future ‘to-be’ state, in contrast to the blueprint, which is a much more detailed description of both the current organization and the changed organization.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177CC9-22A2-47BE-A145-2AC39429100D}"/>
              </a:ext>
            </a:extLst>
          </p:cNvPr>
          <p:cNvSpPr txBox="1"/>
          <p:nvPr/>
        </p:nvSpPr>
        <p:spPr>
          <a:xfrm>
            <a:off x="6477000" y="2932791"/>
            <a:ext cx="5334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242021"/>
                </a:solidFill>
                <a:latin typeface="HelveticaNeueLTPro-Roman"/>
              </a:rPr>
              <a:t>blueprint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is a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model of the future organization, its working practices and processes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, the </a:t>
            </a:r>
            <a:r>
              <a:rPr lang="en-GB" dirty="0">
                <a:solidFill>
                  <a:srgbClr val="FF0000"/>
                </a:solidFill>
                <a:latin typeface="HelveticaNeueLTPro-Roman"/>
              </a:rPr>
              <a:t>information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it requires and the </a:t>
            </a:r>
            <a:r>
              <a:rPr lang="en-GB" dirty="0">
                <a:solidFill>
                  <a:srgbClr val="FF0000"/>
                </a:solidFill>
                <a:latin typeface="HelveticaNeueLTPro-Roman"/>
              </a:rPr>
              <a:t>technology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 that supports its operations.</a:t>
            </a:r>
          </a:p>
          <a:p>
            <a:r>
              <a:rPr lang="en-GB" dirty="0">
                <a:solidFill>
                  <a:srgbClr val="242021"/>
                </a:solidFill>
                <a:latin typeface="HelveticaNeueLTPro-Roman"/>
              </a:rPr>
              <a:t>[aka “target operating model”]</a:t>
            </a:r>
          </a:p>
          <a:p>
            <a:endParaRPr lang="en-GB" dirty="0">
              <a:solidFill>
                <a:srgbClr val="242021"/>
              </a:solidFill>
              <a:latin typeface="HelveticaNeueLTPro-Roman"/>
            </a:endParaRPr>
          </a:p>
          <a:p>
            <a:r>
              <a:rPr lang="en-GB" dirty="0">
                <a:solidFill>
                  <a:srgbClr val="242021"/>
                </a:solidFill>
                <a:latin typeface="HelveticaNeueLTPro-Roman"/>
              </a:rPr>
              <a:t>The </a:t>
            </a: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blueprint is not concerned with how to get</a:t>
            </a:r>
            <a:br>
              <a:rPr lang="en-GB" b="1" dirty="0">
                <a:solidFill>
                  <a:srgbClr val="FF0000"/>
                </a:solidFill>
                <a:latin typeface="HelveticaNeueLTPro-Roman"/>
              </a:rPr>
            </a:br>
            <a:r>
              <a:rPr lang="en-GB" b="1" dirty="0">
                <a:solidFill>
                  <a:srgbClr val="FF0000"/>
                </a:solidFill>
                <a:latin typeface="HelveticaNeueLTPro-Roman"/>
              </a:rPr>
              <a:t>to the future state</a:t>
            </a:r>
            <a:r>
              <a:rPr lang="en-GB" dirty="0">
                <a:solidFill>
                  <a:srgbClr val="242021"/>
                </a:solidFill>
                <a:latin typeface="HelveticaNeueLTPro-Roman"/>
              </a:rPr>
              <a:t>. The ‘how’ is dealt with when</a:t>
            </a:r>
            <a:br>
              <a:rPr lang="en-GB" dirty="0">
                <a:solidFill>
                  <a:srgbClr val="242021"/>
                </a:solidFill>
                <a:latin typeface="HelveticaNeueLTPro-Roman"/>
              </a:rPr>
            </a:br>
            <a:r>
              <a:rPr lang="en-GB" dirty="0">
                <a:solidFill>
                  <a:srgbClr val="242021"/>
                </a:solidFill>
                <a:latin typeface="HelveticaNeueLTPro-Roman"/>
              </a:rPr>
              <a:t>designing the projects dossier…</a:t>
            </a:r>
          </a:p>
        </p:txBody>
      </p:sp>
    </p:spTree>
    <p:extLst>
      <p:ext uri="{BB962C8B-B14F-4D97-AF65-F5344CB8AC3E}">
        <p14:creationId xmlns:p14="http://schemas.microsoft.com/office/powerpoint/2010/main" val="3588155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ITSM: What and why?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371600"/>
            <a:ext cx="87630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ITSM is </a:t>
            </a:r>
            <a:r>
              <a:rPr lang="en-US" b="1" dirty="0"/>
              <a:t>IT Service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A structured and </a:t>
            </a:r>
            <a:r>
              <a:rPr lang="en-US" sz="1800" dirty="0" err="1"/>
              <a:t>standardised</a:t>
            </a:r>
            <a:r>
              <a:rPr lang="en-US" sz="1800" dirty="0"/>
              <a:t> approach to delivering the operational IT services needed by the business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Project management is for new things, service management is for routine things and incremental changes (but can lead to fundamental change)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Why is ITSM needed?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Industry terminology is variable and inconsistent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Job titles and product descriptions can be confusing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Operational IT services so crucial to business that professional discipline is required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18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ITSM frameworks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09600" y="1371600"/>
            <a:ext cx="8153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ITIL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Microsoft Operating Framework (MOF)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HP: ITSM Reference Model &amp; Solutions for ITSM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IBM Service Management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dirty="0"/>
              <a:t>ISO 20000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19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ITIL lifecycle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20</a:t>
            </a:fld>
            <a:r>
              <a:rPr lang="en-US" dirty="0"/>
              <a:t> of 33</a:t>
            </a:r>
          </a:p>
        </p:txBody>
      </p:sp>
      <p:pic>
        <p:nvPicPr>
          <p:cNvPr id="7" name="Picture 6" descr="C:\Documents and Settings\ScottP\My Documents\Teaching\ITOSM\Graphics\itil_v3 lifecycle.jpg">
            <a:extLst>
              <a:ext uri="{FF2B5EF4-FFF2-40B4-BE49-F238E27FC236}">
                <a16:creationId xmlns:a16="http://schemas.microsoft.com/office/drawing/2014/main" id="{D5324D79-D22C-48C2-8C05-7109F5E8D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92819" y="388088"/>
            <a:ext cx="5638800" cy="563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87957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ITIL Service Design: Four Ps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Slide </a:t>
            </a:r>
            <a:fld id="{297731B2-A926-49A7-905A-A1F207D5F530}" type="slidenum">
              <a:rPr lang="en-US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 algn="l">
                <a:defRPr/>
              </a:pPr>
              <a:t>21</a:t>
            </a:fld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of 33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19938" y="5231468"/>
            <a:ext cx="2437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Based on </a:t>
            </a:r>
            <a:r>
              <a:rPr lang="en-GB" sz="1200" i="1" dirty="0">
                <a:solidFill>
                  <a:prstClr val="black"/>
                </a:solidFill>
                <a:latin typeface="Calibri" pitchFamily="34" charset="0"/>
              </a:rPr>
              <a:t>ITIL Service Design</a:t>
            </a:r>
            <a:r>
              <a:rPr lang="en-GB" sz="1200" dirty="0">
                <a:solidFill>
                  <a:prstClr val="black"/>
                </a:solidFill>
                <a:latin typeface="Calibri" pitchFamily="34" charset="0"/>
              </a:rPr>
              <a:t>, Fig 3.3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EE078F5-BCB9-494E-927E-203CAB1C0FC6}"/>
              </a:ext>
            </a:extLst>
          </p:cNvPr>
          <p:cNvGrpSpPr/>
          <p:nvPr/>
        </p:nvGrpSpPr>
        <p:grpSpPr>
          <a:xfrm>
            <a:off x="1988315" y="1447800"/>
            <a:ext cx="8215370" cy="3357586"/>
            <a:chOff x="2095472" y="1928802"/>
            <a:chExt cx="8215370" cy="3357586"/>
          </a:xfrm>
        </p:grpSpPr>
        <p:grpSp>
          <p:nvGrpSpPr>
            <p:cNvPr id="16" name="Group 15"/>
            <p:cNvGrpSpPr/>
            <p:nvPr/>
          </p:nvGrpSpPr>
          <p:grpSpPr>
            <a:xfrm>
              <a:off x="3881422" y="1928802"/>
              <a:ext cx="3929090" cy="1857388"/>
              <a:chOff x="1071538" y="2928934"/>
              <a:chExt cx="2786082" cy="1643074"/>
            </a:xfrm>
          </p:grpSpPr>
          <p:sp>
            <p:nvSpPr>
              <p:cNvPr id="8" name="Oval 7"/>
              <p:cNvSpPr/>
              <p:nvPr/>
            </p:nvSpPr>
            <p:spPr>
              <a:xfrm>
                <a:off x="1071538" y="2928934"/>
                <a:ext cx="2786082" cy="1643074"/>
              </a:xfrm>
              <a:prstGeom prst="ellipse">
                <a:avLst/>
              </a:prstGeom>
              <a:solidFill>
                <a:srgbClr val="92D050">
                  <a:alpha val="50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2053486" y="3473772"/>
                <a:ext cx="892325" cy="4628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People</a:t>
                </a:r>
              </a:p>
            </p:txBody>
          </p:sp>
        </p:grpSp>
        <p:grpSp>
          <p:nvGrpSpPr>
            <p:cNvPr id="18" name="Group 17"/>
            <p:cNvGrpSpPr/>
            <p:nvPr/>
          </p:nvGrpSpPr>
          <p:grpSpPr>
            <a:xfrm>
              <a:off x="2095472" y="3000372"/>
              <a:ext cx="3929090" cy="1214446"/>
              <a:chOff x="4500562" y="2143116"/>
              <a:chExt cx="2786082" cy="1643074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4500562" y="2143116"/>
                <a:ext cx="2786082" cy="1643074"/>
              </a:xfrm>
              <a:prstGeom prst="ellipse">
                <a:avLst/>
              </a:prstGeom>
              <a:solidFill>
                <a:schemeClr val="accent1">
                  <a:lumMod val="40000"/>
                  <a:lumOff val="6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4956466" y="2621507"/>
                <a:ext cx="18573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Processes</a:t>
                </a:r>
              </a:p>
            </p:txBody>
          </p:sp>
        </p:grpSp>
        <p:grpSp>
          <p:nvGrpSpPr>
            <p:cNvPr id="19" name="Group 18"/>
            <p:cNvGrpSpPr/>
            <p:nvPr/>
          </p:nvGrpSpPr>
          <p:grpSpPr>
            <a:xfrm>
              <a:off x="4452926" y="3643314"/>
              <a:ext cx="2786082" cy="1643074"/>
              <a:chOff x="4500562" y="4071942"/>
              <a:chExt cx="2786082" cy="1643074"/>
            </a:xfrm>
          </p:grpSpPr>
          <p:sp>
            <p:nvSpPr>
              <p:cNvPr id="12" name="Oval 11"/>
              <p:cNvSpPr/>
              <p:nvPr/>
            </p:nvSpPr>
            <p:spPr>
              <a:xfrm>
                <a:off x="4500562" y="4071942"/>
                <a:ext cx="2786082" cy="1643074"/>
              </a:xfrm>
              <a:prstGeom prst="ellipse">
                <a:avLst/>
              </a:prstGeom>
              <a:solidFill>
                <a:schemeClr val="accent5">
                  <a:lumMod val="60000"/>
                  <a:lumOff val="4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5143504" y="4475157"/>
                <a:ext cx="178595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Partners/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Suppliers</a:t>
                </a:r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5738810" y="3000372"/>
              <a:ext cx="4572032" cy="1214446"/>
              <a:chOff x="1857356" y="1071546"/>
              <a:chExt cx="3128231" cy="1643074"/>
            </a:xfrm>
          </p:grpSpPr>
          <p:sp>
            <p:nvSpPr>
              <p:cNvPr id="14" name="Oval 13"/>
              <p:cNvSpPr/>
              <p:nvPr/>
            </p:nvSpPr>
            <p:spPr>
              <a:xfrm>
                <a:off x="1857356" y="1071546"/>
                <a:ext cx="2786082" cy="1643074"/>
              </a:xfrm>
              <a:prstGeom prst="ellipse">
                <a:avLst/>
              </a:prstGeom>
              <a:solidFill>
                <a:schemeClr val="bg1">
                  <a:lumMod val="50000"/>
                  <a:alpha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>
                  <a:defRPr/>
                </a:pPr>
                <a:endParaRPr lang="en-GB">
                  <a:solidFill>
                    <a:prstClr val="white"/>
                  </a:solidFill>
                  <a:latin typeface="Tw Cen MT"/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2699572" y="1250796"/>
                <a:ext cx="2286015" cy="12908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Products/</a:t>
                </a:r>
              </a:p>
              <a:p>
                <a:pPr>
                  <a:defRPr/>
                </a:pPr>
                <a:r>
                  <a:rPr lang="en-GB" sz="2800" dirty="0">
                    <a:solidFill>
                      <a:prstClr val="black"/>
                    </a:solidFill>
                    <a:latin typeface="Calibri" pitchFamily="34" charset="0"/>
                  </a:rPr>
                  <a:t>Technology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57972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Key ITIL functions &amp; documents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09600" y="1543675"/>
            <a:ext cx="8153400" cy="3866525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Service Desk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Call logging and monitoring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IT technical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Infrastructure planning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Applications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Software support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Operations management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FM and routine tasks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Service Level Agreement (SLA)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2100" dirty="0"/>
              <a:t>Operational Level Agreement (OLA)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22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ITIL Service Design basic concepts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30864" y="1327480"/>
            <a:ext cx="9884735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Asset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Any </a:t>
            </a:r>
            <a:r>
              <a:rPr lang="en-GB" sz="1800" b="1" dirty="0"/>
              <a:t>resource</a:t>
            </a:r>
            <a:r>
              <a:rPr lang="en-GB" sz="1800" dirty="0"/>
              <a:t> or </a:t>
            </a:r>
            <a:r>
              <a:rPr lang="en-GB" sz="1800" b="1" dirty="0"/>
              <a:t>capability</a:t>
            </a:r>
            <a:r>
              <a:rPr lang="en-GB" sz="1800" dirty="0"/>
              <a:t>. The assets of a service provider include anything that could contribute to the delivery of a service.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2100" dirty="0"/>
              <a:t>Capability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The ability of an organization, person, process, application, IT service or other configuration item to carry out an activity. Capabilities are </a:t>
            </a:r>
            <a:r>
              <a:rPr lang="en-GB" sz="1800" b="1" dirty="0"/>
              <a:t>intangible</a:t>
            </a:r>
            <a:r>
              <a:rPr lang="en-GB" sz="1800" dirty="0"/>
              <a:t> assets of an organization.</a:t>
            </a:r>
          </a:p>
          <a:p>
            <a:pPr marL="358775" lvl="1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2100" dirty="0"/>
              <a:t>Resource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A generic term that includes IT infrastructure, people, money or anything else that might help to deliver an IT service. Resources are considered to be [</a:t>
            </a:r>
            <a:r>
              <a:rPr lang="en-GB" sz="1800" b="1" dirty="0"/>
              <a:t>tangible</a:t>
            </a:r>
            <a:r>
              <a:rPr lang="en-GB" sz="1800" dirty="0"/>
              <a:t>] assets of an organization.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endParaRPr lang="en-US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23</a:t>
            </a:fld>
            <a:r>
              <a:rPr lang="en-US" dirty="0"/>
              <a:t> of 33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915775"/>
              </p:ext>
            </p:extLst>
          </p:nvPr>
        </p:nvGraphicFramePr>
        <p:xfrm>
          <a:off x="1295400" y="1219200"/>
          <a:ext cx="8615394" cy="4321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153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35624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72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105" name="Group 104"/>
          <p:cNvGrpSpPr/>
          <p:nvPr/>
        </p:nvGrpSpPr>
        <p:grpSpPr>
          <a:xfrm>
            <a:off x="3995742" y="4255318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5091130" y="1254920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78466" y="278484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Service composition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33601" y="6335714"/>
            <a:ext cx="5421083" cy="365125"/>
          </a:xfrm>
        </p:spPr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24</a:t>
            </a:fld>
            <a:r>
              <a:rPr lang="en-US" dirty="0"/>
              <a:t> of 33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69459" y="5735746"/>
            <a:ext cx="399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itchFamily="34" charset="0"/>
              </a:rPr>
              <a:t>Based on </a:t>
            </a:r>
            <a:r>
              <a:rPr lang="en-GB" sz="1200" i="1" dirty="0">
                <a:latin typeface="Calibri" pitchFamily="34" charset="0"/>
              </a:rPr>
              <a:t>ITIL Service Design</a:t>
            </a:r>
            <a:r>
              <a:rPr lang="en-GB" sz="1200" dirty="0">
                <a:latin typeface="Calibri" pitchFamily="34" charset="0"/>
              </a:rPr>
              <a:t>, Fig 3.4 (main components only)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6567510" y="2397928"/>
            <a:ext cx="1428760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IT Service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5167330" y="1326358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1</a:t>
              </a: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3209924" y="1269214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6767530" y="1326358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Business Process 2</a:t>
              </a:r>
            </a:p>
          </p:txBody>
        </p:sp>
      </p:grpSp>
      <p:cxnSp>
        <p:nvCxnSpPr>
          <p:cNvPr id="39" name="Straight Connector 38"/>
          <p:cNvCxnSpPr>
            <a:endCxn id="8" idx="0"/>
          </p:cNvCxnSpPr>
          <p:nvPr/>
        </p:nvCxnSpPr>
        <p:spPr>
          <a:xfrm>
            <a:off x="6281760" y="2112176"/>
            <a:ext cx="1000131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endCxn id="8" idx="0"/>
          </p:cNvCxnSpPr>
          <p:nvPr/>
        </p:nvCxnSpPr>
        <p:spPr>
          <a:xfrm rot="10800000" flipV="1">
            <a:off x="7281892" y="2112175"/>
            <a:ext cx="571505" cy="28575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cxnSpLocks/>
          </p:cNvCxnSpPr>
          <p:nvPr/>
        </p:nvCxnSpPr>
        <p:spPr>
          <a:xfrm>
            <a:off x="4067180" y="2055032"/>
            <a:ext cx="2500332" cy="57146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16200000" flipH="1">
            <a:off x="4192197" y="3558796"/>
            <a:ext cx="857257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Group 57"/>
          <p:cNvGrpSpPr/>
          <p:nvPr/>
        </p:nvGrpSpPr>
        <p:grpSpPr>
          <a:xfrm>
            <a:off x="3638552" y="2897994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92D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4924436" y="3469498"/>
            <a:ext cx="1643074" cy="500066"/>
            <a:chOff x="4214810" y="3786190"/>
            <a:chExt cx="1643074" cy="500066"/>
          </a:xfrm>
        </p:grpSpPr>
        <p:sp>
          <p:nvSpPr>
            <p:cNvPr id="64" name="Rectangle 63"/>
            <p:cNvSpPr/>
            <p:nvPr/>
          </p:nvSpPr>
          <p:spPr>
            <a:xfrm>
              <a:off x="4214810" y="3786190"/>
              <a:ext cx="1643074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TextBox 64"/>
            <p:cNvSpPr txBox="1"/>
            <p:nvPr/>
          </p:nvSpPr>
          <p:spPr>
            <a:xfrm>
              <a:off x="4214810" y="3814708"/>
              <a:ext cx="16430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Infrastructure</a:t>
              </a:r>
            </a:p>
          </p:txBody>
        </p:sp>
      </p:grpSp>
      <p:grpSp>
        <p:nvGrpSpPr>
          <p:cNvPr id="70" name="Group 69"/>
          <p:cNvGrpSpPr/>
          <p:nvPr/>
        </p:nvGrpSpPr>
        <p:grpSpPr>
          <a:xfrm>
            <a:off x="6638948" y="3469498"/>
            <a:ext cx="714380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</a:t>
              </a:r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7496204" y="3469498"/>
            <a:ext cx="714380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Apps</a:t>
              </a:r>
            </a:p>
          </p:txBody>
        </p:sp>
      </p:grpSp>
      <p:grpSp>
        <p:nvGrpSpPr>
          <p:cNvPr id="124" name="Group 123"/>
          <p:cNvGrpSpPr/>
          <p:nvPr/>
        </p:nvGrpSpPr>
        <p:grpSpPr>
          <a:xfrm>
            <a:off x="8282022" y="3469498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Environment</a:t>
              </a:r>
            </a:p>
          </p:txBody>
        </p:sp>
      </p:grpSp>
      <p:cxnSp>
        <p:nvCxnSpPr>
          <p:cNvPr id="84" name="Straight Connector 83"/>
          <p:cNvCxnSpPr>
            <a:cxnSpLocks/>
          </p:cNvCxnSpPr>
          <p:nvPr/>
        </p:nvCxnSpPr>
        <p:spPr>
          <a:xfrm flipH="1">
            <a:off x="5853130" y="2897996"/>
            <a:ext cx="1428761" cy="5310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 rot="5400000">
            <a:off x="6853262" y="3040870"/>
            <a:ext cx="571504" cy="28575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16200000" flipH="1">
            <a:off x="7281890" y="2897994"/>
            <a:ext cx="571504" cy="57150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889113" y="2290771"/>
            <a:ext cx="571504" cy="17859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" name="Group 109"/>
          <p:cNvGrpSpPr/>
          <p:nvPr/>
        </p:nvGrpSpPr>
        <p:grpSpPr>
          <a:xfrm>
            <a:off x="7139013" y="4255316"/>
            <a:ext cx="2164341" cy="500066"/>
            <a:chOff x="7358082" y="4572008"/>
            <a:chExt cx="1330365" cy="50006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452911" y="4572008"/>
              <a:ext cx="12355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Processes</a:t>
              </a:r>
            </a:p>
          </p:txBody>
        </p:sp>
      </p:grpSp>
      <p:grpSp>
        <p:nvGrpSpPr>
          <p:cNvPr id="107" name="Group 106"/>
          <p:cNvGrpSpPr/>
          <p:nvPr/>
        </p:nvGrpSpPr>
        <p:grpSpPr>
          <a:xfrm>
            <a:off x="4495808" y="4976191"/>
            <a:ext cx="3214710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8210584" y="3398060"/>
            <a:ext cx="285752" cy="142876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7603361" y="4005283"/>
            <a:ext cx="285752" cy="21431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rot="16200000" flipV="1">
            <a:off x="7174733" y="3790969"/>
            <a:ext cx="285752" cy="64294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rot="16200000" flipV="1">
            <a:off x="6549651" y="3165887"/>
            <a:ext cx="285752" cy="189310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372485" y="4307333"/>
            <a:ext cx="220808" cy="111690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>
            <a:cxnSpLocks/>
            <a:stCxn id="26" idx="2"/>
          </p:cNvCxnSpPr>
          <p:nvPr/>
        </p:nvCxnSpPr>
        <p:spPr>
          <a:xfrm>
            <a:off x="4067180" y="2055032"/>
            <a:ext cx="285752" cy="84296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6060316" y="1904991"/>
            <a:ext cx="228573" cy="221457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flipH="1">
            <a:off x="6041342" y="4769632"/>
            <a:ext cx="1828012" cy="20655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8215330" y="1326358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Business service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3743853"/>
              </p:ext>
            </p:extLst>
          </p:nvPr>
        </p:nvGraphicFramePr>
        <p:xfrm>
          <a:off x="1524000" y="1254741"/>
          <a:ext cx="8143932" cy="4214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439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427"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Demand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Utility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Warranty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Assets/resources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  <a:alpha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0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Calibri" pitchFamily="34" charset="0"/>
                        </a:rPr>
                        <a:t>Assets/capabilities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  <a:tint val="66000"/>
                        <a:satMod val="1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3" name="Group 104"/>
          <p:cNvGrpSpPr/>
          <p:nvPr/>
        </p:nvGrpSpPr>
        <p:grpSpPr>
          <a:xfrm>
            <a:off x="3952892" y="4255139"/>
            <a:ext cx="1857388" cy="500065"/>
            <a:chOff x="2786050" y="4357694"/>
            <a:chExt cx="1857388" cy="500065"/>
          </a:xfrm>
        </p:grpSpPr>
        <p:sp>
          <p:nvSpPr>
            <p:cNvPr id="32" name="Rectangle 31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OLAs, contracts</a:t>
              </a:r>
            </a:p>
          </p:txBody>
        </p:sp>
      </p:grpSp>
      <p:sp>
        <p:nvSpPr>
          <p:cNvPr id="37" name="Rounded Rectangle 36"/>
          <p:cNvSpPr/>
          <p:nvPr/>
        </p:nvSpPr>
        <p:spPr>
          <a:xfrm>
            <a:off x="4881586" y="1183303"/>
            <a:ext cx="4357718" cy="928694"/>
          </a:xfrm>
          <a:prstGeom prst="roundRect">
            <a:avLst/>
          </a:prstGeom>
          <a:solidFill>
            <a:schemeClr val="accent1">
              <a:alpha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15878" y="264141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Service composition (NHS example)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25</a:t>
            </a:fld>
            <a:r>
              <a:rPr lang="en-US" dirty="0"/>
              <a:t> of 33</a:t>
            </a:r>
          </a:p>
        </p:txBody>
      </p:sp>
      <p:grpSp>
        <p:nvGrpSpPr>
          <p:cNvPr id="5" name="Group 23"/>
          <p:cNvGrpSpPr/>
          <p:nvPr/>
        </p:nvGrpSpPr>
        <p:grpSpPr>
          <a:xfrm>
            <a:off x="6238908" y="2254873"/>
            <a:ext cx="2071702" cy="500066"/>
            <a:chOff x="4286248" y="2928934"/>
            <a:chExt cx="928694" cy="500066"/>
          </a:xfrm>
        </p:grpSpPr>
        <p:sp>
          <p:nvSpPr>
            <p:cNvPr id="8" name="Rectangle 7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00B05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err="1">
                  <a:latin typeface="Calibri" pitchFamily="34" charset="0"/>
                </a:rPr>
                <a:t>eBooking</a:t>
              </a:r>
              <a:r>
                <a:rPr lang="en-GB" sz="2000" dirty="0">
                  <a:latin typeface="Calibri" pitchFamily="34" charset="0"/>
                </a:rPr>
                <a:t> Service</a:t>
              </a:r>
            </a:p>
          </p:txBody>
        </p:sp>
      </p:grpSp>
      <p:grpSp>
        <p:nvGrpSpPr>
          <p:cNvPr id="7" name="Group 20"/>
          <p:cNvGrpSpPr/>
          <p:nvPr/>
        </p:nvGrpSpPr>
        <p:grpSpPr>
          <a:xfrm>
            <a:off x="4953024" y="1254741"/>
            <a:ext cx="1428760" cy="785818"/>
            <a:chOff x="2857488" y="2500306"/>
            <a:chExt cx="2000264" cy="785818"/>
          </a:xfrm>
        </p:grpSpPr>
        <p:sp>
          <p:nvSpPr>
            <p:cNvPr id="22" name="Rectangle 21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GP referral</a:t>
              </a:r>
            </a:p>
          </p:txBody>
        </p:sp>
      </p:grpSp>
      <p:grpSp>
        <p:nvGrpSpPr>
          <p:cNvPr id="10" name="Group 24"/>
          <p:cNvGrpSpPr/>
          <p:nvPr/>
        </p:nvGrpSpPr>
        <p:grpSpPr>
          <a:xfrm>
            <a:off x="2952760" y="1326179"/>
            <a:ext cx="1714512" cy="785818"/>
            <a:chOff x="2857488" y="2500306"/>
            <a:chExt cx="2000264" cy="785818"/>
          </a:xfrm>
        </p:grpSpPr>
        <p:sp>
          <p:nvSpPr>
            <p:cNvPr id="26" name="Rectangle 25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FFC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2928927" y="2500306"/>
              <a:ext cx="178595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Strategy &amp; Policy</a:t>
              </a:r>
            </a:p>
          </p:txBody>
        </p:sp>
      </p:grpSp>
      <p:grpSp>
        <p:nvGrpSpPr>
          <p:cNvPr id="11" name="Group 33"/>
          <p:cNvGrpSpPr/>
          <p:nvPr/>
        </p:nvGrpSpPr>
        <p:grpSpPr>
          <a:xfrm>
            <a:off x="6524660" y="1254741"/>
            <a:ext cx="1428760" cy="785818"/>
            <a:chOff x="2857488" y="2500306"/>
            <a:chExt cx="2000264" cy="785818"/>
          </a:xfrm>
        </p:grpSpPr>
        <p:sp>
          <p:nvSpPr>
            <p:cNvPr id="35" name="Rectangle 34"/>
            <p:cNvSpPr/>
            <p:nvPr/>
          </p:nvSpPr>
          <p:spPr>
            <a:xfrm>
              <a:off x="2857488" y="2500306"/>
              <a:ext cx="2000264" cy="785818"/>
            </a:xfrm>
            <a:prstGeom prst="rect">
              <a:avLst/>
            </a:prstGeom>
            <a:solidFill>
              <a:srgbClr val="00B0F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928926" y="2500306"/>
              <a:ext cx="178595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Calibri" pitchFamily="34" charset="0"/>
                </a:rPr>
                <a:t>Hospital  visit</a:t>
              </a:r>
            </a:p>
          </p:txBody>
        </p:sp>
      </p:grpSp>
      <p:cxnSp>
        <p:nvCxnSpPr>
          <p:cNvPr id="39" name="Straight Connector 38"/>
          <p:cNvCxnSpPr>
            <a:stCxn id="22" idx="2"/>
            <a:endCxn id="8" idx="0"/>
          </p:cNvCxnSpPr>
          <p:nvPr/>
        </p:nvCxnSpPr>
        <p:spPr>
          <a:xfrm rot="16200000" flipH="1">
            <a:off x="6363924" y="1344039"/>
            <a:ext cx="214314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35" idx="2"/>
          </p:cNvCxnSpPr>
          <p:nvPr/>
        </p:nvCxnSpPr>
        <p:spPr>
          <a:xfrm rot="16200000" flipH="1">
            <a:off x="7149744" y="2129856"/>
            <a:ext cx="214315" cy="357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endCxn id="9" idx="1"/>
          </p:cNvCxnSpPr>
          <p:nvPr/>
        </p:nvCxnSpPr>
        <p:spPr>
          <a:xfrm>
            <a:off x="3810018" y="2111996"/>
            <a:ext cx="2428891" cy="37145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>
            <a:cxnSpLocks/>
          </p:cNvCxnSpPr>
          <p:nvPr/>
        </p:nvCxnSpPr>
        <p:spPr>
          <a:xfrm>
            <a:off x="3667140" y="3255005"/>
            <a:ext cx="607223" cy="9747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57"/>
          <p:cNvGrpSpPr/>
          <p:nvPr/>
        </p:nvGrpSpPr>
        <p:grpSpPr>
          <a:xfrm>
            <a:off x="2952760" y="2754939"/>
            <a:ext cx="1428760" cy="500066"/>
            <a:chOff x="4286248" y="2928934"/>
            <a:chExt cx="928694" cy="500066"/>
          </a:xfrm>
        </p:grpSpPr>
        <p:sp>
          <p:nvSpPr>
            <p:cNvPr id="59" name="Rectangle 58"/>
            <p:cNvSpPr/>
            <p:nvPr/>
          </p:nvSpPr>
          <p:spPr>
            <a:xfrm>
              <a:off x="4286248" y="2928934"/>
              <a:ext cx="928694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286248" y="2957452"/>
              <a:ext cx="92869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SLRs/SLAs</a:t>
              </a:r>
            </a:p>
          </p:txBody>
        </p:sp>
      </p:grpSp>
      <p:grpSp>
        <p:nvGrpSpPr>
          <p:cNvPr id="14" name="Group 69"/>
          <p:cNvGrpSpPr/>
          <p:nvPr/>
        </p:nvGrpSpPr>
        <p:grpSpPr>
          <a:xfrm>
            <a:off x="4738710" y="3469319"/>
            <a:ext cx="857256" cy="500066"/>
            <a:chOff x="6215074" y="3786190"/>
            <a:chExt cx="714380" cy="500066"/>
          </a:xfrm>
        </p:grpSpPr>
        <p:sp>
          <p:nvSpPr>
            <p:cNvPr id="67" name="Rectangle 66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EPR</a:t>
              </a:r>
            </a:p>
          </p:txBody>
        </p:sp>
      </p:grpSp>
      <p:grpSp>
        <p:nvGrpSpPr>
          <p:cNvPr id="15" name="Group 73"/>
          <p:cNvGrpSpPr/>
          <p:nvPr/>
        </p:nvGrpSpPr>
        <p:grpSpPr>
          <a:xfrm>
            <a:off x="5738842" y="3469319"/>
            <a:ext cx="2214578" cy="500066"/>
            <a:chOff x="6215074" y="3786190"/>
            <a:chExt cx="714380" cy="500066"/>
          </a:xfrm>
        </p:grpSpPr>
        <p:sp>
          <p:nvSpPr>
            <p:cNvPr id="75" name="Rectangle 74"/>
            <p:cNvSpPr/>
            <p:nvPr/>
          </p:nvSpPr>
          <p:spPr>
            <a:xfrm>
              <a:off x="6215074" y="3786190"/>
              <a:ext cx="714380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6215074" y="3814708"/>
              <a:ext cx="7143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ID, lookup, book...</a:t>
              </a:r>
            </a:p>
          </p:txBody>
        </p:sp>
      </p:grpSp>
      <p:grpSp>
        <p:nvGrpSpPr>
          <p:cNvPr id="16" name="Group 123"/>
          <p:cNvGrpSpPr/>
          <p:nvPr/>
        </p:nvGrpSpPr>
        <p:grpSpPr>
          <a:xfrm>
            <a:off x="8096296" y="3469319"/>
            <a:ext cx="1571636" cy="500066"/>
            <a:chOff x="7000892" y="3714752"/>
            <a:chExt cx="1571636" cy="500066"/>
          </a:xfrm>
        </p:grpSpPr>
        <p:sp>
          <p:nvSpPr>
            <p:cNvPr id="81" name="Rectangle 80"/>
            <p:cNvSpPr/>
            <p:nvPr/>
          </p:nvSpPr>
          <p:spPr>
            <a:xfrm>
              <a:off x="7000892" y="3714752"/>
              <a:ext cx="1571636" cy="50006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7000892" y="3743270"/>
              <a:ext cx="157163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Data centre</a:t>
              </a:r>
            </a:p>
          </p:txBody>
        </p:sp>
      </p:grpSp>
      <p:cxnSp>
        <p:nvCxnSpPr>
          <p:cNvPr id="87" name="Straight Connector 86"/>
          <p:cNvCxnSpPr/>
          <p:nvPr/>
        </p:nvCxnSpPr>
        <p:spPr>
          <a:xfrm rot="5400000">
            <a:off x="5863859" y="2058420"/>
            <a:ext cx="714380" cy="210742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rot="5400000">
            <a:off x="6703255" y="2897815"/>
            <a:ext cx="714380" cy="42862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 rot="16200000" flipH="1">
            <a:off x="7721246" y="2308452"/>
            <a:ext cx="714380" cy="160735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09"/>
          <p:cNvGrpSpPr/>
          <p:nvPr/>
        </p:nvGrpSpPr>
        <p:grpSpPr>
          <a:xfrm>
            <a:off x="6524660" y="4255137"/>
            <a:ext cx="2714644" cy="707886"/>
            <a:chOff x="7358082" y="4572008"/>
            <a:chExt cx="1000132" cy="707886"/>
          </a:xfrm>
        </p:grpSpPr>
        <p:sp>
          <p:nvSpPr>
            <p:cNvPr id="96" name="Rectangle 95"/>
            <p:cNvSpPr/>
            <p:nvPr/>
          </p:nvSpPr>
          <p:spPr>
            <a:xfrm>
              <a:off x="7358082" y="4572008"/>
              <a:ext cx="1000132" cy="500066"/>
            </a:xfrm>
            <a:prstGeom prst="rect">
              <a:avLst/>
            </a:prstGeom>
            <a:solidFill>
              <a:srgbClr val="FF0000">
                <a:alpha val="5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7500958" y="4572008"/>
              <a:ext cx="7143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Service </a:t>
              </a:r>
              <a:r>
                <a:rPr lang="en-GB" sz="2000" dirty="0" err="1">
                  <a:latin typeface="Calibri" pitchFamily="34" charset="0"/>
                </a:rPr>
                <a:t>Mgt</a:t>
              </a:r>
              <a:r>
                <a:rPr lang="en-GB" sz="2000" dirty="0">
                  <a:latin typeface="Calibri" pitchFamily="34" charset="0"/>
                </a:rPr>
                <a:t> Plan</a:t>
              </a:r>
            </a:p>
          </p:txBody>
        </p:sp>
      </p:grpSp>
      <p:grpSp>
        <p:nvGrpSpPr>
          <p:cNvPr id="18" name="Group 106"/>
          <p:cNvGrpSpPr/>
          <p:nvPr/>
        </p:nvGrpSpPr>
        <p:grpSpPr>
          <a:xfrm>
            <a:off x="3810016" y="4904574"/>
            <a:ext cx="5429288" cy="500065"/>
            <a:chOff x="2786050" y="4357694"/>
            <a:chExt cx="1857388" cy="500065"/>
          </a:xfrm>
        </p:grpSpPr>
        <p:sp>
          <p:nvSpPr>
            <p:cNvPr id="108" name="Rectangle 107"/>
            <p:cNvSpPr/>
            <p:nvPr/>
          </p:nvSpPr>
          <p:spPr>
            <a:xfrm>
              <a:off x="2786050" y="4357694"/>
              <a:ext cx="1857388" cy="500065"/>
            </a:xfrm>
            <a:prstGeom prst="rect">
              <a:avLst/>
            </a:prstGeom>
            <a:solidFill>
              <a:schemeClr val="accent6">
                <a:lumMod val="60000"/>
                <a:lumOff val="40000"/>
                <a:alpha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2786050" y="4357694"/>
              <a:ext cx="17859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>
                  <a:latin typeface="Calibri" pitchFamily="34" charset="0"/>
                </a:rPr>
                <a:t>GP and hospital support teams, suppliers</a:t>
              </a:r>
            </a:p>
          </p:txBody>
        </p:sp>
      </p:grpSp>
      <p:cxnSp>
        <p:nvCxnSpPr>
          <p:cNvPr id="112" name="Straight Connector 111"/>
          <p:cNvCxnSpPr/>
          <p:nvPr/>
        </p:nvCxnSpPr>
        <p:spPr>
          <a:xfrm rot="5400000" flipH="1" flipV="1">
            <a:off x="7989139" y="3362162"/>
            <a:ext cx="285752" cy="150019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16200000" flipV="1">
            <a:off x="6971148" y="3844369"/>
            <a:ext cx="285752" cy="53578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cxnSpLocks/>
          </p:cNvCxnSpPr>
          <p:nvPr/>
        </p:nvCxnSpPr>
        <p:spPr>
          <a:xfrm flipH="1" flipV="1">
            <a:off x="5095900" y="3983647"/>
            <a:ext cx="2286016" cy="27149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/>
          <p:nvPr/>
        </p:nvCxnSpPr>
        <p:spPr>
          <a:xfrm rot="16200000" flipH="1">
            <a:off x="5576233" y="4060556"/>
            <a:ext cx="149370" cy="1538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Connector 128"/>
          <p:cNvCxnSpPr/>
          <p:nvPr/>
        </p:nvCxnSpPr>
        <p:spPr>
          <a:xfrm rot="5400000">
            <a:off x="3417107" y="2362030"/>
            <a:ext cx="64294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Straight Connector 198"/>
          <p:cNvCxnSpPr/>
          <p:nvPr/>
        </p:nvCxnSpPr>
        <p:spPr>
          <a:xfrm rot="5400000">
            <a:off x="5713855" y="1422607"/>
            <a:ext cx="228573" cy="2893239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Straight Connector 201"/>
          <p:cNvCxnSpPr/>
          <p:nvPr/>
        </p:nvCxnSpPr>
        <p:spPr>
          <a:xfrm rot="5400000">
            <a:off x="6826399" y="4349057"/>
            <a:ext cx="149370" cy="96166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/>
          <p:cNvSpPr txBox="1"/>
          <p:nvPr/>
        </p:nvSpPr>
        <p:spPr>
          <a:xfrm>
            <a:off x="8024858" y="1254741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Patient referral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8531352" cy="990600"/>
          </a:xfrm>
        </p:spPr>
        <p:txBody>
          <a:bodyPr>
            <a:normAutofit/>
          </a:bodyPr>
          <a:lstStyle/>
          <a:p>
            <a:r>
              <a:rPr lang="en-US" dirty="0"/>
              <a:t>Quality improvement (QI) methods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371600"/>
            <a:ext cx="114300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Usually incremental not wholesale change.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Typically focused on processes.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Often have enabling IT; sometimes used to evaluate IT impact.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See </a:t>
            </a:r>
            <a:r>
              <a:rPr lang="en-US" sz="2400" dirty="0">
                <a:hlinkClick r:id="rId3"/>
              </a:rPr>
              <a:t>https://www.health.org.uk/sites/default/files/QualityImprovementMadeSimple.pdf</a:t>
            </a:r>
            <a:endParaRPr lang="en-US" sz="24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Examples: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100" dirty="0"/>
              <a:t>PDSA cycles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100" dirty="0"/>
              <a:t>Lean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100" dirty="0"/>
              <a:t>Six Sigma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100" dirty="0"/>
              <a:t>A/B testing.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US" sz="21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US" sz="2100" dirty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26</a:t>
            </a:fld>
            <a:r>
              <a:rPr lang="en-US" dirty="0"/>
              <a:t> of 33</a:t>
            </a:r>
          </a:p>
        </p:txBody>
      </p:sp>
    </p:spTree>
    <p:extLst>
      <p:ext uri="{BB962C8B-B14F-4D97-AF65-F5344CB8AC3E}">
        <p14:creationId xmlns:p14="http://schemas.microsoft.com/office/powerpoint/2010/main" val="27392279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QI: PDSA/Deming cycle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9296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Deming cycle: Plan, Do, Check, Act (PDCA, or PDSA)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Iterative hypothesis testing and refinement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Used in various methods such as Six Sigma (Motorola)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27</a:t>
            </a:fld>
            <a:r>
              <a:rPr lang="en-US" dirty="0"/>
              <a:t> of 33</a:t>
            </a:r>
          </a:p>
        </p:txBody>
      </p:sp>
      <p:pic>
        <p:nvPicPr>
          <p:cNvPr id="3075" name="Picture 3" descr="n:\MyDocuments\Units &amp; Courses\PRMAN\Lecture materials\DL\Week 4\PD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2819400"/>
            <a:ext cx="2714644" cy="2942765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196158" y="3244661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Establish objectives and processes needed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39034" y="4816296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Implement new processes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66870" y="4816297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Identify any variance from planned outcomes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66870" y="3316098"/>
            <a:ext cx="2643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Analyze variances to determine causes and start sub-cycles if needed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QI: Lean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5867400" cy="4495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Lean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Toyota production philosophy.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Remove “waste” – unnecessary steps in business processes.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Identify “value streams”.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Kanban – process control for just-in-time delivery.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Kaizen – continuous improvement (~= PDSA).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Applied in wide range of industries.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28</a:t>
            </a:fld>
            <a:r>
              <a:rPr lang="en-US" dirty="0"/>
              <a:t> of 33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AE13E-35D3-49C8-9C1A-8318825F0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255119"/>
            <a:ext cx="4820516" cy="398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0252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QI: Six Sigma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5334000" cy="4114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Six Sigma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Invented by Motorola.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Continuous improvement strategy, based on hard data and statistical analysis.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Reduce the variation of a process so that the distance from the process target (mean) to the defect threshold is 6</a:t>
            </a:r>
            <a:r>
              <a:rPr lang="el-GR" sz="1800" dirty="0">
                <a:latin typeface="Calibri" panose="020F0502020204030204" pitchFamily="34" charset="0"/>
                <a:cs typeface="Calibri" panose="020F0502020204030204" pitchFamily="34" charset="0"/>
              </a:rPr>
              <a:t>σ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1800" dirty="0"/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DMAIC: </a:t>
            </a:r>
            <a:r>
              <a:rPr lang="en-GB" sz="1800" dirty="0"/>
              <a:t>define, measure, analyse, improve and control.</a:t>
            </a:r>
            <a:endParaRPr lang="en-US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29</a:t>
            </a:fld>
            <a:r>
              <a:rPr lang="en-US" dirty="0"/>
              <a:t> of 33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4F324D-D076-461B-A6A3-B865F0552B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1371600"/>
            <a:ext cx="4876800" cy="3768956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QI: A/B testing</a:t>
            </a:r>
            <a:endParaRPr lang="en-US" b="1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90600" y="1600200"/>
            <a:ext cx="6019800" cy="41148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dirty="0"/>
              <a:t>A/B testing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Widely used by tech companies to assess user preference for website navigation/features.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US" sz="1800" dirty="0"/>
              <a:t>Concurrent randomized trial of version A versus version B to assess user </a:t>
            </a:r>
            <a:r>
              <a:rPr lang="en-US" sz="1800" dirty="0" err="1"/>
              <a:t>behaviour</a:t>
            </a:r>
            <a:r>
              <a:rPr lang="en-US" sz="1800" dirty="0"/>
              <a:t> and outcomes (click-through, transactions, revenue).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Can be applied to QI interventions, using EHR data.</a:t>
            </a:r>
            <a:endParaRPr lang="en-US" sz="1800" dirty="0"/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NYU Langone Health did 10 randomized QI projects in 1 year!</a:t>
            </a:r>
          </a:p>
          <a:p>
            <a:pPr marL="701675" lvl="2" indent="-358775">
              <a:spcBef>
                <a:spcPts val="750"/>
              </a:spcBef>
              <a:buSzPct val="75000"/>
              <a:buFont typeface="Courier New" pitchFamily="49" charset="0"/>
              <a:buChar char="o"/>
            </a:pPr>
            <a:r>
              <a:rPr lang="en-GB" sz="1800" dirty="0"/>
              <a:t>Any usage in UK health and care?</a:t>
            </a:r>
            <a:endParaRPr lang="en-US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30</a:t>
            </a:fld>
            <a:r>
              <a:rPr lang="en-US" dirty="0"/>
              <a:t> of 33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28754F-0657-49FB-A0CB-67F8836BC3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0" y="930275"/>
            <a:ext cx="4889500" cy="426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75D72C-F172-45BB-95DA-F1D737D551E1}"/>
              </a:ext>
            </a:extLst>
          </p:cNvPr>
          <p:cNvSpPr txBox="1"/>
          <p:nvPr/>
        </p:nvSpPr>
        <p:spPr>
          <a:xfrm>
            <a:off x="7931150" y="5427513"/>
            <a:ext cx="3048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4"/>
              </a:rPr>
              <a:t>https://pubmed.ncbi.nlm.nih.gov/31532967/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972076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6737940" cy="990600"/>
          </a:xfrm>
        </p:spPr>
        <p:txBody>
          <a:bodyPr>
            <a:normAutofit/>
          </a:bodyPr>
          <a:lstStyle/>
          <a:p>
            <a:r>
              <a:rPr lang="en-US" dirty="0"/>
              <a:t>Broader concepts to think about…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31</a:t>
            </a:fld>
            <a:r>
              <a:rPr lang="en-US" dirty="0"/>
              <a:t> of 33</a:t>
            </a:r>
          </a:p>
        </p:txBody>
      </p:sp>
      <p:sp>
        <p:nvSpPr>
          <p:cNvPr id="5" name="Rectangle 2"/>
          <p:cNvSpPr>
            <a:spLocks noGrp="1"/>
          </p:cNvSpPr>
          <p:nvPr>
            <p:ph idx="1"/>
          </p:nvPr>
        </p:nvSpPr>
        <p:spPr>
          <a:xfrm>
            <a:off x="609600" y="1600200"/>
            <a:ext cx="8153400" cy="2514600"/>
          </a:xfrm>
          <a:ln>
            <a:noFill/>
          </a:ln>
        </p:spPr>
        <p:txBody>
          <a:bodyPr>
            <a:noAutofit/>
          </a:bodyPr>
          <a:lstStyle/>
          <a:p>
            <a:pPr marL="715963" indent="-715963">
              <a:buFont typeface="Courier New" pitchFamily="49" charset="0"/>
              <a:buChar char="o"/>
            </a:pPr>
            <a:r>
              <a:rPr lang="en-US" sz="3200" dirty="0"/>
              <a:t>Scale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US" sz="3200" dirty="0"/>
              <a:t>Complexity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US" sz="3200" dirty="0"/>
              <a:t>Abstraction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Tolerance of ambiguity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E826F4-61C4-4465-9AB2-D3B36F9F73E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208950" y="1106283"/>
            <a:ext cx="5731510" cy="51034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CFEE25-5E23-4524-963C-DAA3FA557EDC}"/>
              </a:ext>
            </a:extLst>
          </p:cNvPr>
          <p:cNvSpPr txBox="1"/>
          <p:nvPr/>
        </p:nvSpPr>
        <p:spPr>
          <a:xfrm>
            <a:off x="609600" y="5647851"/>
            <a:ext cx="7239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Snowden &amp; Boone, Harvard Business Review, Nov 2007: </a:t>
            </a:r>
            <a:r>
              <a:rPr lang="en-GB" sz="1100" dirty="0">
                <a:hlinkClick r:id="rId4"/>
              </a:rPr>
              <a:t>https://hbr.org/2007/11/a-leaders-framework-for-decision-making</a:t>
            </a:r>
            <a:endParaRPr lang="en-GB" sz="11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1ADF36-EE75-4917-AC4A-7B5A50EBFB44}"/>
              </a:ext>
            </a:extLst>
          </p:cNvPr>
          <p:cNvSpPr txBox="1"/>
          <p:nvPr/>
        </p:nvSpPr>
        <p:spPr>
          <a:xfrm>
            <a:off x="9525000" y="1376362"/>
            <a:ext cx="22328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Cynefin</a:t>
            </a:r>
            <a:r>
              <a:rPr lang="en-GB" sz="2400" dirty="0"/>
              <a:t> framework for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104817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6737940" cy="990600"/>
          </a:xfrm>
        </p:spPr>
        <p:txBody>
          <a:bodyPr>
            <a:normAutofit/>
          </a:bodyPr>
          <a:lstStyle/>
          <a:p>
            <a:r>
              <a:rPr lang="en-US" dirty="0"/>
              <a:t>Compare and contrast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32</a:t>
            </a:fld>
            <a:r>
              <a:rPr lang="en-US" dirty="0"/>
              <a:t> of 33</a:t>
            </a:r>
          </a:p>
        </p:txBody>
      </p:sp>
      <p:sp>
        <p:nvSpPr>
          <p:cNvPr id="5" name="Rectangle 2"/>
          <p:cNvSpPr>
            <a:spLocks noGrp="1"/>
          </p:cNvSpPr>
          <p:nvPr>
            <p:ph idx="1"/>
          </p:nvPr>
        </p:nvSpPr>
        <p:spPr>
          <a:xfrm>
            <a:off x="609600" y="1600200"/>
            <a:ext cx="10591800" cy="2514600"/>
          </a:xfrm>
          <a:ln>
            <a:noFill/>
          </a:ln>
        </p:spPr>
        <p:txBody>
          <a:bodyPr>
            <a:noAutofit/>
          </a:bodyPr>
          <a:lstStyle/>
          <a:p>
            <a:pPr marL="715963" indent="-715963">
              <a:buFont typeface="Courier New" pitchFamily="49" charset="0"/>
              <a:buChar char="o"/>
            </a:pPr>
            <a:r>
              <a:rPr lang="en-US" sz="3200" dirty="0"/>
              <a:t>PRINCE2: products, medium-large scale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MSP: business outcomes, medium-large scale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ITIL: technology services, small-large scale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QI: quality metrics, small-large scale</a:t>
            </a:r>
          </a:p>
        </p:txBody>
      </p:sp>
    </p:spTree>
    <p:extLst>
      <p:ext uri="{BB962C8B-B14F-4D97-AF65-F5344CB8AC3E}">
        <p14:creationId xmlns:p14="http://schemas.microsoft.com/office/powerpoint/2010/main" val="40702502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6737940" cy="990600"/>
          </a:xfrm>
        </p:spPr>
        <p:txBody>
          <a:bodyPr>
            <a:normAutofit/>
          </a:bodyPr>
          <a:lstStyle/>
          <a:p>
            <a:r>
              <a:rPr lang="en-US" dirty="0"/>
              <a:t>What is </a:t>
            </a:r>
            <a:r>
              <a:rPr lang="en-US" b="1" dirty="0"/>
              <a:t>your</a:t>
            </a:r>
            <a:r>
              <a:rPr lang="en-US" dirty="0"/>
              <a:t> coursework focus?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33</a:t>
            </a:fld>
            <a:r>
              <a:rPr lang="en-US" dirty="0"/>
              <a:t> of 33</a:t>
            </a:r>
          </a:p>
        </p:txBody>
      </p:sp>
      <p:sp>
        <p:nvSpPr>
          <p:cNvPr id="5" name="Rectangle 2"/>
          <p:cNvSpPr>
            <a:spLocks noGrp="1"/>
          </p:cNvSpPr>
          <p:nvPr>
            <p:ph idx="1"/>
          </p:nvPr>
        </p:nvSpPr>
        <p:spPr>
          <a:xfrm>
            <a:off x="609600" y="1276975"/>
            <a:ext cx="10591800" cy="2514600"/>
          </a:xfrm>
          <a:ln>
            <a:noFill/>
          </a:ln>
        </p:spPr>
        <p:txBody>
          <a:bodyPr>
            <a:noAutofit/>
          </a:bodyPr>
          <a:lstStyle/>
          <a:p>
            <a:pPr marL="715963" indent="-715963">
              <a:buFont typeface="Courier New" pitchFamily="49" charset="0"/>
              <a:buChar char="o"/>
            </a:pPr>
            <a:r>
              <a:rPr lang="en-US" sz="3200" dirty="0"/>
              <a:t>Scale?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Products or business outcomes?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People or technology?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Degree of complexity?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How definable is the “solution”?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How measure success?</a:t>
            </a:r>
          </a:p>
          <a:p>
            <a:pPr marL="715963" indent="-715963">
              <a:buFont typeface="Courier New" pitchFamily="49" charset="0"/>
              <a:buChar char="o"/>
            </a:pPr>
            <a:r>
              <a:rPr lang="en-GB" sz="3200" dirty="0"/>
              <a:t>Reflect on this in the group work.</a:t>
            </a:r>
          </a:p>
        </p:txBody>
      </p:sp>
    </p:spTree>
    <p:extLst>
      <p:ext uri="{BB962C8B-B14F-4D97-AF65-F5344CB8AC3E}">
        <p14:creationId xmlns:p14="http://schemas.microsoft.com/office/powerpoint/2010/main" val="23952413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6ff89a50-a1da-4e01-9872-f7f685bd680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1863</Words>
  <Application>Microsoft Office PowerPoint</Application>
  <PresentationFormat>Widescreen</PresentationFormat>
  <Paragraphs>313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Calibri</vt:lpstr>
      <vt:lpstr>Courier New</vt:lpstr>
      <vt:lpstr>HelveticaNeueLTPro-Bd</vt:lpstr>
      <vt:lpstr>HelveticaNeueLTPro-Roman</vt:lpstr>
      <vt:lpstr>Tw Cen MT</vt:lpstr>
      <vt:lpstr>Wingdings</vt:lpstr>
      <vt:lpstr>Office Theme</vt:lpstr>
      <vt:lpstr>1_Office Theme</vt:lpstr>
      <vt:lpstr>The Digital Professional for Health and Care</vt:lpstr>
      <vt:lpstr>Personal introduction</vt:lpstr>
      <vt:lpstr>PowerPoint Presentation</vt:lpstr>
      <vt:lpstr>PowerPoint Presentation</vt:lpstr>
      <vt:lpstr>Lecture learning outcomes</vt:lpstr>
      <vt:lpstr>Project management methodologies</vt:lpstr>
      <vt:lpstr>Defining project characteristics</vt:lpstr>
      <vt:lpstr>Project characteristics: “Iron triangle”</vt:lpstr>
      <vt:lpstr>PowerPoint Presentation</vt:lpstr>
      <vt:lpstr>PRINCE2</vt:lpstr>
      <vt:lpstr>PRINCE2 management roles</vt:lpstr>
      <vt:lpstr>Programme management</vt:lpstr>
      <vt:lpstr>Programme management</vt:lpstr>
      <vt:lpstr>Programme management</vt:lpstr>
      <vt:lpstr>Programme management</vt:lpstr>
      <vt:lpstr>Programme management</vt:lpstr>
      <vt:lpstr>Programme management</vt:lpstr>
      <vt:lpstr>ITSM: What and why?</vt:lpstr>
      <vt:lpstr>ITSM frameworks</vt:lpstr>
      <vt:lpstr>ITIL lifecycle</vt:lpstr>
      <vt:lpstr>ITIL Service Design: Four Ps</vt:lpstr>
      <vt:lpstr>Key ITIL functions &amp; documents</vt:lpstr>
      <vt:lpstr>ITIL Service Design basic concepts</vt:lpstr>
      <vt:lpstr>Service composition</vt:lpstr>
      <vt:lpstr>Service composition (NHS example)</vt:lpstr>
      <vt:lpstr>Quality improvement (QI) methods</vt:lpstr>
      <vt:lpstr>QI: PDSA/Deming cycle</vt:lpstr>
      <vt:lpstr>QI: Lean</vt:lpstr>
      <vt:lpstr>QI: Six Sigma</vt:lpstr>
      <vt:lpstr>QI: A/B testing</vt:lpstr>
      <vt:lpstr>Broader concepts to think about…</vt:lpstr>
      <vt:lpstr>Compare and contrast</vt:lpstr>
      <vt:lpstr>What is your coursework focus?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 Scott</cp:lastModifiedBy>
  <cp:revision>13</cp:revision>
  <dcterms:created xsi:type="dcterms:W3CDTF">2021-02-08T08:08:49Z</dcterms:created>
  <dcterms:modified xsi:type="dcterms:W3CDTF">2021-10-19T15:53:47Z</dcterms:modified>
</cp:coreProperties>
</file>