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3"/>
  </p:notesMasterIdLst>
  <p:sldIdLst>
    <p:sldId id="266" r:id="rId26"/>
    <p:sldId id="271" r:id="rId27"/>
    <p:sldId id="326" r:id="rId28"/>
    <p:sldId id="272" r:id="rId29"/>
    <p:sldId id="322" r:id="rId30"/>
    <p:sldId id="321" r:id="rId31"/>
    <p:sldId id="325" r:id="rId32"/>
    <p:sldId id="328" r:id="rId33"/>
    <p:sldId id="287" r:id="rId34"/>
    <p:sldId id="323" r:id="rId35"/>
    <p:sldId id="284" r:id="rId36"/>
    <p:sldId id="327" r:id="rId37"/>
    <p:sldId id="324" r:id="rId38"/>
    <p:sldId id="289" r:id="rId39"/>
    <p:sldId id="330" r:id="rId40"/>
    <p:sldId id="329" r:id="rId41"/>
    <p:sldId id="331" r:id="rId42"/>
    <p:sldId id="333" r:id="rId43"/>
    <p:sldId id="332" r:id="rId44"/>
    <p:sldId id="285" r:id="rId45"/>
    <p:sldId id="296" r:id="rId46"/>
    <p:sldId id="334" r:id="rId47"/>
    <p:sldId id="297" r:id="rId48"/>
    <p:sldId id="335" r:id="rId49"/>
    <p:sldId id="338" r:id="rId50"/>
    <p:sldId id="298" r:id="rId51"/>
    <p:sldId id="336" r:id="rId52"/>
    <p:sldId id="301" r:id="rId53"/>
    <p:sldId id="302" r:id="rId54"/>
    <p:sldId id="305" r:id="rId55"/>
    <p:sldId id="337" r:id="rId56"/>
    <p:sldId id="339" r:id="rId57"/>
    <p:sldId id="340" r:id="rId58"/>
    <p:sldId id="341" r:id="rId59"/>
    <p:sldId id="307" r:id="rId60"/>
    <p:sldId id="308" r:id="rId61"/>
    <p:sldId id="311" r:id="rId62"/>
    <p:sldId id="312" r:id="rId63"/>
    <p:sldId id="342" r:id="rId64"/>
    <p:sldId id="344" r:id="rId65"/>
    <p:sldId id="316" r:id="rId66"/>
    <p:sldId id="317" r:id="rId67"/>
    <p:sldId id="319" r:id="rId68"/>
    <p:sldId id="304" r:id="rId69"/>
    <p:sldId id="343" r:id="rId70"/>
    <p:sldId id="320" r:id="rId71"/>
    <p:sldId id="295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803" autoAdjust="0"/>
    <p:restoredTop sz="92354" autoAdjust="0"/>
  </p:normalViewPr>
  <p:slideViewPr>
    <p:cSldViewPr snapToGrid="0">
      <p:cViewPr varScale="1">
        <p:scale>
          <a:sx n="57" d="100"/>
          <a:sy n="57" d="100"/>
        </p:scale>
        <p:origin x="108" y="10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27/09/2024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63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0092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223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3087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3234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2724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0490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7172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3723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9588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892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9148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8484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7622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07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Example: Temperature in Celsius or Fahrenheit. a temperature of 0°C or 0°F does not signify the complete absence of heat;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532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3227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2690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5101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6414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034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3761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4029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5518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20027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893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6179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95110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4385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099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65488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13578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4753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1595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8693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76081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0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WnP6jDvupiY?start=2&amp;feature=oembed" TargetMode="External"/><Relationship Id="rId4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39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r>
              <a:rPr lang="en-US" sz="6600" b="1" dirty="0"/>
              <a:t>:</a:t>
            </a:r>
          </a:p>
          <a:p>
            <a:r>
              <a:rPr lang="en-US" sz="6600" b="1" dirty="0">
                <a:solidFill>
                  <a:schemeClr val="bg1"/>
                </a:solidFill>
              </a:rPr>
              <a:t>Frequency Distributions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Data</a:t>
            </a:r>
          </a:p>
          <a:p>
            <a:r>
              <a:rPr lang="en-US" sz="3200" dirty="0"/>
              <a:t> Basic definition of Statistics</a:t>
            </a:r>
          </a:p>
          <a:p>
            <a:r>
              <a:rPr lang="en-US" sz="3200" dirty="0"/>
              <a:t> Classification of Statistics</a:t>
            </a:r>
          </a:p>
          <a:p>
            <a:r>
              <a:rPr lang="en-US" sz="3200" dirty="0"/>
              <a:t> Variables</a:t>
            </a:r>
          </a:p>
          <a:p>
            <a:r>
              <a:rPr lang="en-US" sz="3200" dirty="0"/>
              <a:t>Scales of Measurement</a:t>
            </a:r>
          </a:p>
          <a:p>
            <a:r>
              <a:rPr lang="en-US" sz="3200" dirty="0"/>
              <a:t> Frequency distribution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Subjects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This session we’ll look at univariate data – what it is and how we can display it: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Scales of measurement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Frequency distributions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Graphing data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Normal curve</a:t>
            </a:r>
            <a:endParaRPr lang="en-GB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62080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Statistics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GB" sz="3200" dirty="0"/>
              <a:t>By understanding statistical methods, you can:</a:t>
            </a:r>
          </a:p>
          <a:p>
            <a:pPr lvl="1"/>
            <a:r>
              <a:rPr lang="en-GB" sz="2800" dirty="0"/>
              <a:t>Uncover patterns, trends and relationships within data.</a:t>
            </a:r>
          </a:p>
          <a:p>
            <a:pPr lvl="1"/>
            <a:r>
              <a:rPr lang="en-GB" sz="2800" dirty="0"/>
              <a:t>Extract more informed and meaningful insights from vast datasets.</a:t>
            </a:r>
          </a:p>
          <a:p>
            <a:endParaRPr lang="en-GB" sz="3200" dirty="0"/>
          </a:p>
          <a:p>
            <a:r>
              <a:rPr lang="en-GB" sz="3200" dirty="0"/>
              <a:t>Statistics play a vital role in ensuring reliability, validity and generalisability in findings from experiments.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Statistics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GB" sz="3500" dirty="0"/>
              <a:t>Statistics are a range of techniques used for the process of gathering, organising and analysing quantitative data to draw </a:t>
            </a:r>
            <a:r>
              <a:rPr lang="en-GB" sz="3200" dirty="0"/>
              <a:t>conclusions</a:t>
            </a:r>
            <a:r>
              <a:rPr lang="en-GB" sz="3500" dirty="0"/>
              <a:t>.</a:t>
            </a:r>
            <a:endParaRPr lang="en-GB" dirty="0"/>
          </a:p>
          <a:p>
            <a:r>
              <a:rPr lang="en-GB" b="1" dirty="0"/>
              <a:t>Descriptive Statistics</a:t>
            </a:r>
          </a:p>
          <a:p>
            <a:pPr lvl="1"/>
            <a:r>
              <a:rPr lang="en-GB" dirty="0"/>
              <a:t>Used to describe a set of quantitative data</a:t>
            </a:r>
          </a:p>
          <a:p>
            <a:r>
              <a:rPr lang="en-GB" b="1" dirty="0"/>
              <a:t>Inferential Statistics</a:t>
            </a:r>
          </a:p>
          <a:p>
            <a:pPr lvl="1"/>
            <a:r>
              <a:rPr lang="en-GB" dirty="0"/>
              <a:t>Used to make predictions about large groups (i.e. populations) based upon the analysis of data gathered from a smaller group (i.e. samples)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8688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</a:t>
            </a:r>
            <a:endParaRPr lang="en-GB" sz="6000" b="1" dirty="0"/>
          </a:p>
        </p:txBody>
      </p:sp>
      <p:pic>
        <p:nvPicPr>
          <p:cNvPr id="2" name="Online Media 1" title="What is Data?">
            <a:hlinkClick r:id="" action="ppaction://media"/>
            <a:extLst>
              <a:ext uri="{FF2B5EF4-FFF2-40B4-BE49-F238E27FC236}">
                <a16:creationId xmlns:a16="http://schemas.microsoft.com/office/drawing/2014/main" id="{477186F3-5ACF-09B2-F52F-9806DA95B7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05062" y="1343818"/>
            <a:ext cx="7381875" cy="4170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96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 Types of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b="1" dirty="0">
                <a:sym typeface="Wingdings" panose="05000000000000000000" pitchFamily="2" charset="2"/>
              </a:rPr>
              <a:t>Qualitative Data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 A set of observations where any single observation is a word(Yes/No), letter(Y/N), or numerical code(0/1) that represents a class or category.</a:t>
            </a:r>
          </a:p>
          <a:p>
            <a:r>
              <a:rPr lang="en-US" b="1" dirty="0">
                <a:sym typeface="Wingdings" panose="05000000000000000000" pitchFamily="2" charset="2"/>
              </a:rPr>
              <a:t>Ranked Data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 A set of observations where any single observation is a number that indicates relative standing.  (1st, 2nd, ...  40th place) </a:t>
            </a:r>
          </a:p>
          <a:p>
            <a:r>
              <a:rPr lang="en-US" b="1" dirty="0">
                <a:sym typeface="Wingdings" panose="05000000000000000000" pitchFamily="2" charset="2"/>
              </a:rPr>
              <a:t>Quantitative Data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 A set of observations where any single observation is a number that represents an amount or a count.   (weights of 28, 17, ...  18 Kgs)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04087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3D47E93-8DF3-6F3A-2523-3606C96F36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73377" y="365125"/>
            <a:ext cx="9260404" cy="501442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Types of Data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334581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83368"/>
            <a:ext cx="11481847" cy="4393037"/>
          </a:xfrm>
        </p:spPr>
        <p:txBody>
          <a:bodyPr>
            <a:noAutofit/>
          </a:bodyPr>
          <a:lstStyle/>
          <a:p>
            <a:r>
              <a:rPr lang="en-GB" sz="3200" dirty="0"/>
              <a:t>Variables represent things that differ between individuals or situations;</a:t>
            </a:r>
          </a:p>
          <a:p>
            <a:pPr lvl="1"/>
            <a:r>
              <a:rPr lang="en-GB" sz="2800" dirty="0"/>
              <a:t>People:</a:t>
            </a:r>
          </a:p>
          <a:p>
            <a:pPr lvl="2"/>
            <a:r>
              <a:rPr lang="en-GB" sz="2400" dirty="0"/>
              <a:t>height, weight, blood pressure, body temperature, eye colour, shoe size, favourite colour, handedness etc…</a:t>
            </a:r>
          </a:p>
          <a:p>
            <a:pPr lvl="1"/>
            <a:r>
              <a:rPr lang="en-GB" sz="2800" dirty="0"/>
              <a:t>Computer systems:</a:t>
            </a:r>
          </a:p>
          <a:p>
            <a:pPr lvl="2"/>
            <a:r>
              <a:rPr lang="en-GB" sz="2400" dirty="0"/>
              <a:t>Processor, memory, chipset, network card, speed, graphics card, network speed etc…</a:t>
            </a:r>
          </a:p>
          <a:p>
            <a:pPr lvl="1"/>
            <a:r>
              <a:rPr lang="en-GB" sz="2800" dirty="0"/>
              <a:t>Businesses:</a:t>
            </a:r>
          </a:p>
          <a:p>
            <a:pPr lvl="2"/>
            <a:r>
              <a:rPr lang="en-GB" sz="2400" dirty="0"/>
              <a:t>number of employees, share price, sector, annual profit, profit margin, type, size etc…</a:t>
            </a:r>
          </a:p>
          <a:p>
            <a:pPr marL="0" indent="0">
              <a:buNone/>
            </a:pPr>
            <a:endParaRPr lang="en-GB" sz="32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83335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b="1" dirty="0"/>
              <a:t>Discrete variables</a:t>
            </a:r>
          </a:p>
          <a:p>
            <a:pPr lvl="1"/>
            <a:r>
              <a:rPr lang="en-GB" dirty="0"/>
              <a:t>Can only take on particular values, e.g. size = small, medium, large</a:t>
            </a:r>
          </a:p>
          <a:p>
            <a:r>
              <a:rPr lang="en-GB" b="1" dirty="0"/>
              <a:t>Continuous variables</a:t>
            </a:r>
          </a:p>
          <a:p>
            <a:pPr lvl="1"/>
            <a:r>
              <a:rPr lang="en-GB" dirty="0"/>
              <a:t>Can take on any value, e.g. height, number of employees</a:t>
            </a:r>
          </a:p>
          <a:p>
            <a:pPr lvl="1"/>
            <a:endParaRPr lang="en-GB" dirty="0"/>
          </a:p>
          <a:p>
            <a:r>
              <a:rPr lang="en-GB" b="1" dirty="0"/>
              <a:t>Independent variables </a:t>
            </a:r>
            <a:r>
              <a:rPr lang="en-GB" dirty="0"/>
              <a:t>can be manipulated to see how changing them affects another dependent (related) variable</a:t>
            </a:r>
          </a:p>
          <a:p>
            <a:r>
              <a:rPr lang="en-GB" b="1" dirty="0"/>
              <a:t>Dependent variables </a:t>
            </a:r>
            <a:r>
              <a:rPr lang="en-GB" dirty="0"/>
              <a:t>are measured to see how changing the independent variable affects them</a:t>
            </a:r>
          </a:p>
          <a:p>
            <a:pPr marL="0" indent="0">
              <a:buNone/>
            </a:pPr>
            <a:endParaRPr lang="en-GB" sz="32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406856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878473"/>
            <a:ext cx="3740572" cy="2297864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Types of Data and Variables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A079DCD-B899-BB82-C366-CC4B074468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68842" y="-1"/>
            <a:ext cx="8464939" cy="593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054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b="1" dirty="0"/>
              <a:t>Discrete variables</a:t>
            </a:r>
          </a:p>
          <a:p>
            <a:pPr lvl="1"/>
            <a:r>
              <a:rPr lang="en-GB" dirty="0"/>
              <a:t>Can only take on particular values, e.g. size = small, medium, large</a:t>
            </a:r>
          </a:p>
          <a:p>
            <a:r>
              <a:rPr lang="en-GB" b="1" dirty="0"/>
              <a:t>Continuous variables</a:t>
            </a:r>
          </a:p>
          <a:p>
            <a:pPr lvl="1"/>
            <a:r>
              <a:rPr lang="en-GB" dirty="0"/>
              <a:t>Can take on any value, e.g. height, number of employees</a:t>
            </a:r>
          </a:p>
          <a:p>
            <a:pPr lvl="1"/>
            <a:endParaRPr lang="en-GB" dirty="0"/>
          </a:p>
          <a:p>
            <a:r>
              <a:rPr lang="en-GB" b="1" dirty="0"/>
              <a:t>Independent variables </a:t>
            </a:r>
            <a:r>
              <a:rPr lang="en-GB" dirty="0"/>
              <a:t>can be manipulated to see how changing them affects another dependent (related) variable</a:t>
            </a:r>
          </a:p>
          <a:p>
            <a:r>
              <a:rPr lang="en-GB" b="1" dirty="0"/>
              <a:t>Dependent variables </a:t>
            </a:r>
            <a:r>
              <a:rPr lang="en-GB" dirty="0"/>
              <a:t>are measured to see how changing the independent variable affects them</a:t>
            </a:r>
          </a:p>
          <a:p>
            <a:pPr marL="0" indent="0">
              <a:buNone/>
            </a:pPr>
            <a:endParaRPr lang="en-GB" sz="32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71458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878473"/>
            <a:ext cx="3740572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Types of Variable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A079DCD-B899-BB82-C366-CC4B074468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2967789" y="0"/>
            <a:ext cx="8865992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465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Scales of Measurement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Measurement is the assignment of numbers to variables.</a:t>
            </a:r>
          </a:p>
          <a:p>
            <a:endParaRPr lang="en-US" dirty="0"/>
          </a:p>
          <a:p>
            <a:r>
              <a:rPr lang="en-US" dirty="0"/>
              <a:t>This specifies the extent to which the numbers actually represent some attribute.</a:t>
            </a:r>
          </a:p>
          <a:p>
            <a:endParaRPr lang="en-US" dirty="0"/>
          </a:p>
          <a:p>
            <a:r>
              <a:rPr lang="en-US" dirty="0"/>
              <a:t>Different types of variables have different types of rules that determine what values can be assigned to them.</a:t>
            </a:r>
          </a:p>
          <a:p>
            <a:endParaRPr lang="en-US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370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Scales of Measurement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Variables are measured on one of four different scales:</a:t>
            </a:r>
            <a:endParaRPr lang="en-US" sz="1000" dirty="0"/>
          </a:p>
          <a:p>
            <a:r>
              <a:rPr lang="en-US" b="1" dirty="0"/>
              <a:t>Nominal</a:t>
            </a:r>
          </a:p>
          <a:p>
            <a:r>
              <a:rPr lang="en-US" dirty="0"/>
              <a:t>Things are assigned to categories.</a:t>
            </a:r>
          </a:p>
          <a:p>
            <a:r>
              <a:rPr lang="en-US" dirty="0"/>
              <a:t>The categories have no inherent order or ranking</a:t>
            </a:r>
          </a:p>
          <a:p>
            <a:r>
              <a:rPr lang="en-US" dirty="0"/>
              <a:t> Examples:</a:t>
            </a:r>
          </a:p>
          <a:p>
            <a:pPr lvl="1"/>
            <a:r>
              <a:rPr lang="en-US" dirty="0"/>
              <a:t>Size – small / medium / large.</a:t>
            </a:r>
          </a:p>
          <a:p>
            <a:pPr lvl="1"/>
            <a:r>
              <a:rPr lang="en-US" dirty="0"/>
              <a:t>Gender – female / male / non-binary.</a:t>
            </a:r>
          </a:p>
          <a:p>
            <a:pPr lvl="1"/>
            <a:r>
              <a:rPr lang="en-US" dirty="0"/>
              <a:t>Eye </a:t>
            </a:r>
            <a:r>
              <a:rPr lang="en-US" dirty="0" err="1"/>
              <a:t>colour</a:t>
            </a:r>
            <a:r>
              <a:rPr lang="en-US" dirty="0"/>
              <a:t> – blue / green / brown / grey. </a:t>
            </a:r>
          </a:p>
          <a:p>
            <a:pPr lvl="1"/>
            <a:r>
              <a:rPr lang="en-US" dirty="0"/>
              <a:t>Chipset – Intel / AMD / Nvidia OR dual core / quad core / i5 / i7 / i9.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744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Scales of Measurement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b="1" dirty="0"/>
              <a:t>Ordinal</a:t>
            </a:r>
          </a:p>
          <a:p>
            <a:r>
              <a:rPr lang="en-US" dirty="0"/>
              <a:t>Variables with a meaningful order or ranking.</a:t>
            </a:r>
          </a:p>
          <a:p>
            <a:r>
              <a:rPr lang="en-US" dirty="0"/>
              <a:t>Things are ranked according to magnitude.</a:t>
            </a:r>
          </a:p>
          <a:p>
            <a:r>
              <a:rPr lang="en-US" dirty="0"/>
              <a:t>Examples:</a:t>
            </a:r>
          </a:p>
          <a:p>
            <a:pPr lvl="1"/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Bad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sym typeface="Symbol" panose="05050102010706020507" pitchFamily="18" charset="2"/>
              </a:rPr>
              <a:t> Good</a:t>
            </a:r>
          </a:p>
          <a:p>
            <a:pPr lvl="1"/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sym typeface="Symbol" panose="05050102010706020507" pitchFamily="18" charset="2"/>
              </a:rPr>
              <a:t>First  Last</a:t>
            </a:r>
          </a:p>
          <a:p>
            <a:pPr lvl="1"/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sym typeface="Symbol" panose="05050102010706020507" pitchFamily="18" charset="2"/>
              </a:rPr>
              <a:t>Rich  Poo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Symbol" panose="05050102010706020507" pitchFamily="18" charset="2"/>
              </a:rPr>
              <a:t>r</a:t>
            </a:r>
          </a:p>
          <a:p>
            <a:pPr lvl="1"/>
            <a:r>
              <a:rPr lang="en-GB" dirty="0">
                <a:solidFill>
                  <a:prstClr val="black"/>
                </a:solidFill>
                <a:latin typeface="Calibri" panose="020F0502020204030204"/>
                <a:sym typeface="Symbol" panose="05050102010706020507" pitchFamily="18" charset="2"/>
              </a:rPr>
              <a:t>Education levels – GCSE / BSc / MSc / PhD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Symbol" panose="05050102010706020507" pitchFamily="18" charset="2"/>
            </a:endParaRPr>
          </a:p>
          <a:p>
            <a:pPr lvl="1"/>
            <a:r>
              <a:rPr lang="en-US" dirty="0"/>
              <a:t>by year / by 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261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Scales of Measurement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b="1" dirty="0"/>
              <a:t>Ratio</a:t>
            </a:r>
          </a:p>
          <a:p>
            <a:r>
              <a:rPr lang="en-US" dirty="0"/>
              <a:t>Things have a zero point and are measured from there</a:t>
            </a:r>
          </a:p>
          <a:p>
            <a:r>
              <a:rPr lang="en-US" dirty="0"/>
              <a:t>Measured on an absolute scale from a true zero</a:t>
            </a:r>
          </a:p>
          <a:p>
            <a:r>
              <a:rPr lang="en-US" dirty="0"/>
              <a:t>Examples:</a:t>
            </a:r>
          </a:p>
          <a:p>
            <a:pPr lvl="1"/>
            <a:r>
              <a:rPr lang="en-US" dirty="0"/>
              <a:t>height</a:t>
            </a:r>
          </a:p>
          <a:p>
            <a:pPr lvl="1"/>
            <a:r>
              <a:rPr lang="en-US" dirty="0"/>
              <a:t>weight</a:t>
            </a:r>
          </a:p>
          <a:p>
            <a:pPr lvl="1"/>
            <a:r>
              <a:rPr lang="en-US" dirty="0"/>
              <a:t>network speed</a:t>
            </a:r>
          </a:p>
          <a:p>
            <a:pPr lvl="1"/>
            <a:r>
              <a:rPr lang="en-US" dirty="0"/>
              <a:t>number of employees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967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Scales of Measurement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Implication to absolute scales:</a:t>
            </a:r>
            <a:endParaRPr lang="en-US" b="1" dirty="0"/>
          </a:p>
          <a:p>
            <a:r>
              <a:rPr lang="en-US" b="1" dirty="0"/>
              <a:t>Equal intervals:</a:t>
            </a:r>
          </a:p>
          <a:p>
            <a:pPr lvl="1"/>
            <a:r>
              <a:rPr lang="en-US" dirty="0"/>
              <a:t>The difference between 2kg and 4kg is the same as the difference between 6kg and 8kg.</a:t>
            </a:r>
          </a:p>
          <a:p>
            <a:r>
              <a:rPr lang="en-US" b="1" dirty="0"/>
              <a:t>True zero point:</a:t>
            </a:r>
          </a:p>
          <a:p>
            <a:pPr lvl="1"/>
            <a:r>
              <a:rPr lang="en-US" dirty="0"/>
              <a:t>A weight measuring 0kg implies no weight or an absence of weight.</a:t>
            </a:r>
          </a:p>
          <a:p>
            <a:r>
              <a:rPr lang="en-US" b="1" dirty="0"/>
              <a:t>Meaningful ratio scale:</a:t>
            </a:r>
          </a:p>
          <a:p>
            <a:pPr lvl="1"/>
            <a:r>
              <a:rPr lang="en-US" dirty="0"/>
              <a:t>If one object weighs 6kg and another weighs 3kg the ratio is 2:1.</a:t>
            </a:r>
          </a:p>
          <a:p>
            <a:r>
              <a:rPr lang="en-US" b="1" dirty="0"/>
              <a:t>Arithmetic operations can be meaningfully applied.</a:t>
            </a:r>
          </a:p>
        </p:txBody>
      </p:sp>
    </p:spTree>
    <p:extLst>
      <p:ext uri="{BB962C8B-B14F-4D97-AF65-F5344CB8AC3E}">
        <p14:creationId xmlns:p14="http://schemas.microsoft.com/office/powerpoint/2010/main" val="35427433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Scales of Measurement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b="1" dirty="0"/>
              <a:t>Interval</a:t>
            </a:r>
          </a:p>
          <a:p>
            <a:r>
              <a:rPr lang="en-US" dirty="0"/>
              <a:t>Things with no meaningful zero point but which have equal units of measurement</a:t>
            </a:r>
          </a:p>
          <a:p>
            <a:r>
              <a:rPr lang="en-US" dirty="0"/>
              <a:t>The numbers assigned to the variables reflect relative merit</a:t>
            </a:r>
          </a:p>
          <a:p>
            <a:r>
              <a:rPr lang="en-US" dirty="0"/>
              <a:t>They have equal units of measurement.</a:t>
            </a:r>
          </a:p>
          <a:p>
            <a:r>
              <a:rPr lang="en-US" b="1" dirty="0"/>
              <a:t>Example: IQ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150EE8-016F-2EA7-8D73-CAF1BAE939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845078"/>
            <a:ext cx="5583148" cy="1831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5400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372688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56674"/>
            <a:ext cx="11481847" cy="54197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Indicate the level of measurement-nominal, ordinal, or interval/ratio attained by the following sets of observations or data. Whenever appropriate, indicate that measurement is only approximately interval.</a:t>
            </a:r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 </a:t>
            </a:r>
            <a:r>
              <a:rPr lang="en-US" sz="2800" dirty="0"/>
              <a:t>(a) height				</a:t>
            </a:r>
          </a:p>
          <a:p>
            <a:pPr marL="457200" lvl="1" indent="0">
              <a:buNone/>
            </a:pPr>
            <a:r>
              <a:rPr lang="en-US" sz="2800" dirty="0"/>
              <a:t> (b) religious </a:t>
            </a:r>
            <a:r>
              <a:rPr lang="en-US" sz="2800" dirty="0" err="1"/>
              <a:t>affiIiation</a:t>
            </a:r>
            <a:endParaRPr lang="en-US" sz="2800" dirty="0"/>
          </a:p>
          <a:p>
            <a:pPr marL="457200" lvl="1" indent="0">
              <a:buNone/>
            </a:pPr>
            <a:r>
              <a:rPr lang="en-US" sz="2800" dirty="0"/>
              <a:t> (c) score for psychopathic tendency</a:t>
            </a:r>
          </a:p>
          <a:p>
            <a:pPr marL="457200" lvl="1" indent="0">
              <a:buNone/>
            </a:pPr>
            <a:r>
              <a:rPr lang="en-US" sz="2800" dirty="0"/>
              <a:t> (d) years of education</a:t>
            </a:r>
          </a:p>
          <a:p>
            <a:pPr marL="457200" lvl="1" indent="0">
              <a:buNone/>
            </a:pPr>
            <a:r>
              <a:rPr lang="en-US" sz="2800" dirty="0"/>
              <a:t> (e) military rank</a:t>
            </a:r>
          </a:p>
          <a:p>
            <a:pPr marL="457200" lvl="1" indent="0">
              <a:buNone/>
            </a:pPr>
            <a:r>
              <a:rPr lang="en-US" sz="2800" dirty="0"/>
              <a:t> (f) vocational goal</a:t>
            </a:r>
          </a:p>
          <a:p>
            <a:pPr marL="457200" lvl="1" indent="0">
              <a:buNone/>
            </a:pPr>
            <a:r>
              <a:rPr lang="en-US" sz="2800" dirty="0"/>
              <a:t> (g) GPA</a:t>
            </a:r>
          </a:p>
          <a:p>
            <a:pPr marL="457200" lvl="1" indent="0">
              <a:buNone/>
            </a:pPr>
            <a:r>
              <a:rPr lang="en-US" sz="2800" dirty="0"/>
              <a:t> (h) marital status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608898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56674"/>
            <a:ext cx="11481847" cy="54197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Indicate the level of measurement-nominal, ordinal, or interval/ratio attained by the following sets of observations or data. Whenever appropriate, indicate that measurement is only approximately interval.</a:t>
            </a:r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 </a:t>
            </a:r>
            <a:r>
              <a:rPr lang="en-US" sz="2800" dirty="0"/>
              <a:t>(a) height								</a:t>
            </a:r>
            <a:r>
              <a:rPr lang="en-US" sz="2800" dirty="0">
                <a:solidFill>
                  <a:srgbClr val="FF0000"/>
                </a:solidFill>
              </a:rPr>
              <a:t>Ratio</a:t>
            </a:r>
            <a:endParaRPr lang="en-US" sz="2800" dirty="0"/>
          </a:p>
          <a:p>
            <a:pPr marL="457200" lvl="1" indent="0">
              <a:buNone/>
            </a:pPr>
            <a:r>
              <a:rPr lang="en-US" sz="2800" dirty="0"/>
              <a:t> (b) religious </a:t>
            </a:r>
            <a:r>
              <a:rPr lang="en-US" sz="2800" dirty="0" err="1"/>
              <a:t>affiIiation</a:t>
            </a:r>
            <a:r>
              <a:rPr lang="en-US" sz="2800" dirty="0"/>
              <a:t>						</a:t>
            </a:r>
            <a:r>
              <a:rPr lang="en-US" sz="2800" dirty="0">
                <a:solidFill>
                  <a:srgbClr val="FF0000"/>
                </a:solidFill>
              </a:rPr>
              <a:t>Nominal</a:t>
            </a:r>
          </a:p>
          <a:p>
            <a:pPr marL="457200" lvl="1" indent="0">
              <a:buNone/>
            </a:pPr>
            <a:r>
              <a:rPr lang="en-US" sz="2800" dirty="0"/>
              <a:t> (c) score for psychopathic tendency				</a:t>
            </a:r>
            <a:r>
              <a:rPr lang="en-US" sz="2800" dirty="0">
                <a:solidFill>
                  <a:srgbClr val="FF0000"/>
                </a:solidFill>
              </a:rPr>
              <a:t>Interval</a:t>
            </a:r>
          </a:p>
          <a:p>
            <a:pPr marL="457200" lvl="1" indent="0">
              <a:buNone/>
            </a:pPr>
            <a:r>
              <a:rPr lang="en-US" sz="2800" dirty="0"/>
              <a:t> (d) years of education					</a:t>
            </a:r>
            <a:r>
              <a:rPr lang="en-US" sz="2800" dirty="0">
                <a:solidFill>
                  <a:srgbClr val="FF0000"/>
                </a:solidFill>
              </a:rPr>
              <a:t>Interval / Ratio</a:t>
            </a:r>
          </a:p>
          <a:p>
            <a:pPr marL="457200" lvl="1" indent="0">
              <a:buNone/>
            </a:pPr>
            <a:r>
              <a:rPr lang="en-US" sz="2800" dirty="0"/>
              <a:t> (e) military rank							</a:t>
            </a:r>
            <a:r>
              <a:rPr lang="en-US" sz="2800" dirty="0">
                <a:solidFill>
                  <a:srgbClr val="FF0000"/>
                </a:solidFill>
              </a:rPr>
              <a:t>Ordinal</a:t>
            </a:r>
          </a:p>
          <a:p>
            <a:pPr marL="457200" lvl="1" indent="0">
              <a:buNone/>
            </a:pPr>
            <a:r>
              <a:rPr lang="en-US" sz="2800" dirty="0"/>
              <a:t> (f) vocational goal							</a:t>
            </a:r>
            <a:r>
              <a:rPr lang="en-US" sz="2800" dirty="0">
                <a:solidFill>
                  <a:srgbClr val="FF0000"/>
                </a:solidFill>
              </a:rPr>
              <a:t>Nominal</a:t>
            </a:r>
          </a:p>
          <a:p>
            <a:pPr marL="457200" lvl="1" indent="0">
              <a:buNone/>
            </a:pPr>
            <a:r>
              <a:rPr lang="en-US" sz="2800" dirty="0"/>
              <a:t> (g) GPA									</a:t>
            </a:r>
            <a:r>
              <a:rPr lang="en-US" sz="2800" dirty="0">
                <a:solidFill>
                  <a:srgbClr val="FF0000"/>
                </a:solidFill>
              </a:rPr>
              <a:t>Interval</a:t>
            </a:r>
          </a:p>
          <a:p>
            <a:pPr marL="457200" lvl="1" indent="0">
              <a:buNone/>
            </a:pPr>
            <a:r>
              <a:rPr lang="en-US" sz="2800" dirty="0"/>
              <a:t> (h) marital status							</a:t>
            </a:r>
            <a:r>
              <a:rPr lang="en-US" sz="2800" dirty="0">
                <a:solidFill>
                  <a:srgbClr val="FF0000"/>
                </a:solidFill>
              </a:rPr>
              <a:t>Nominal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3023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Frequency Distributions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When data is first gathered it is generally in the form of an unordered set of scores.</a:t>
            </a:r>
          </a:p>
          <a:p>
            <a:r>
              <a:rPr lang="en-GB" dirty="0"/>
              <a:t>The first thing to do with it is to organise and display it using a frequency distribution.</a:t>
            </a:r>
          </a:p>
          <a:p>
            <a:r>
              <a:rPr lang="en-GB" dirty="0"/>
              <a:t>A collection created by sorting observations into classes and showing their frequency of occurrence in each class.</a:t>
            </a:r>
          </a:p>
          <a:p>
            <a:r>
              <a:rPr lang="en-GB" dirty="0"/>
              <a:t>This helps to detect patterns in the data.</a:t>
            </a:r>
          </a:p>
          <a:p>
            <a:r>
              <a:rPr lang="en-GB" dirty="0"/>
              <a:t>Graphs of frequency distributions can further help the detection of data patterns to make sense of the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841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Frequency Distributions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Suppose you have an EQ test in which the students gained the following scores: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can we say about these data?                Not a lot….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E2F89E-1BDA-7AB3-C96E-9CA604D50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113" y="1898847"/>
            <a:ext cx="7697132" cy="3060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5614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Frequency Distributions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Suppose you have an EQ test in which the students gained the following scores: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can we say about these data?                Not a lot….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E2F89E-1BDA-7AB3-C96E-9CA604D50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113" y="1898847"/>
            <a:ext cx="7697132" cy="3060306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C72D4FBA-60B7-294B-A659-24DE495176AB}"/>
              </a:ext>
            </a:extLst>
          </p:cNvPr>
          <p:cNvSpPr/>
          <p:nvPr/>
        </p:nvSpPr>
        <p:spPr>
          <a:xfrm>
            <a:off x="7539789" y="2518611"/>
            <a:ext cx="513347" cy="33886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9945F0B-9F70-F064-C73E-DE9CAE55441F}"/>
              </a:ext>
            </a:extLst>
          </p:cNvPr>
          <p:cNvSpPr/>
          <p:nvPr/>
        </p:nvSpPr>
        <p:spPr>
          <a:xfrm>
            <a:off x="10258926" y="3090131"/>
            <a:ext cx="513347" cy="33886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4425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Frequency Distributions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So firstly, create a frequency distribution: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Locate the lowest and the highest scores – </a:t>
            </a:r>
            <a:r>
              <a:rPr lang="en-US" b="1" dirty="0">
                <a:solidFill>
                  <a:srgbClr val="FF0000"/>
                </a:solidFill>
              </a:rPr>
              <a:t>43 and 51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Record all possible scores, even if they are not present in the dataset </a:t>
            </a:r>
            <a:r>
              <a:rPr lang="en-US" b="1" dirty="0">
                <a:solidFill>
                  <a:srgbClr val="FF0000"/>
                </a:solidFill>
              </a:rPr>
              <a:t>– 43, 44, 45, 46, 47, 48, 49, 50, 51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Go through the list of scores and tally each score one by one. At the end of this process the data looks like this: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FDCB29-DA44-59FF-B608-4955D215C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2563" y="3070204"/>
            <a:ext cx="3904952" cy="3564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6557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Frequency Distributions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1917"/>
            <a:ext cx="6319065" cy="4144488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en-US" sz="2800" dirty="0"/>
              <a:t>4. Count the number of tallies to find the frequency (</a:t>
            </a:r>
            <a:r>
              <a:rPr lang="en-US" sz="2800" i="1" dirty="0"/>
              <a:t>f)</a:t>
            </a:r>
          </a:p>
          <a:p>
            <a:pPr marL="457200" lvl="1" indent="0">
              <a:buNone/>
            </a:pPr>
            <a:endParaRPr lang="en-US" sz="2800" i="1" dirty="0"/>
          </a:p>
          <a:p>
            <a:r>
              <a:rPr lang="en-US" sz="3200" b="1" dirty="0"/>
              <a:t>This diagram provides a lot more information than the raw data.</a:t>
            </a:r>
          </a:p>
          <a:p>
            <a:pPr lvl="1"/>
            <a:r>
              <a:rPr lang="en-US" sz="2800" dirty="0"/>
              <a:t>The data is grouped around 47</a:t>
            </a:r>
          </a:p>
          <a:p>
            <a:pPr lvl="1"/>
            <a:r>
              <a:rPr lang="en-US" sz="2800" dirty="0"/>
              <a:t>Most data is in the range of 45 – 49</a:t>
            </a:r>
          </a:p>
          <a:p>
            <a:pPr lvl="1"/>
            <a:r>
              <a:rPr lang="en-US" sz="2800" dirty="0"/>
              <a:t>The most common score is 47</a:t>
            </a:r>
          </a:p>
          <a:p>
            <a:pPr lvl="1"/>
            <a:r>
              <a:rPr lang="en-US" sz="2800" dirty="0"/>
              <a:t>25 students achieve this score.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00209D-DA2F-956B-8D42-C05F40C0F2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7285" y="1181596"/>
            <a:ext cx="5425877" cy="4494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1972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9434749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Using the following data for a midterm exam, create the frequency distribution for the dataset: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2A240-CF8B-3B7A-1FB0-5F744F9C81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1167" y="2256252"/>
            <a:ext cx="8489666" cy="366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895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If scores vary more than in the previous example it can be difficult to see patterns in the frequency distribution</a:t>
            </a:r>
          </a:p>
          <a:p>
            <a:r>
              <a:rPr lang="en-GB" dirty="0"/>
              <a:t>It may be easier to see them if there are fewer scores, so grouping the scores becomes an option.</a:t>
            </a:r>
          </a:p>
          <a:p>
            <a:r>
              <a:rPr lang="en-GB" dirty="0"/>
              <a:t>Grouped frequency distributions sorts observations into classes of more than one value.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Grouped Frequency Distributions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7009004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Suppose 80 students take a midterm exam.</a:t>
            </a:r>
          </a:p>
          <a:p>
            <a:pPr marL="457200" lvl="1" indent="0">
              <a:buNone/>
            </a:pPr>
            <a:endParaRPr lang="en-GB" sz="2000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EE0896-CA5C-E0FE-0522-96F5ABA6BC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288" y="1973179"/>
            <a:ext cx="8595423" cy="370322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Grouped Frequency Distributions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659541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b="1" dirty="0"/>
              <a:t>To create a grouped frequency distribution: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Find the lowest and highest scores  –   </a:t>
            </a:r>
            <a:r>
              <a:rPr lang="en-GB" b="1" dirty="0">
                <a:solidFill>
                  <a:srgbClr val="FF0000"/>
                </a:solidFill>
              </a:rPr>
              <a:t>20 and 56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Subtract lowest from highest to find the range – </a:t>
            </a:r>
          </a:p>
          <a:p>
            <a:pPr marL="0" indent="0">
              <a:buNone/>
            </a:pPr>
            <a:r>
              <a:rPr lang="en-GB" dirty="0"/>
              <a:t>                        </a:t>
            </a:r>
            <a:r>
              <a:rPr lang="en-GB" b="1" dirty="0">
                <a:solidFill>
                  <a:srgbClr val="FF0000"/>
                </a:solidFill>
              </a:rPr>
              <a:t>56 - 20 = 36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dirty="0"/>
              <a:t>Determine the width of each class interval so that there are ten to twenty intervals. Use an integer width whenever possible – in this case we’ll use a class interval of 3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GB" dirty="0"/>
              <a:t>Determine the starting point of the lowest interval. In this case it could be </a:t>
            </a:r>
            <a:r>
              <a:rPr lang="en-GB" b="1" dirty="0"/>
              <a:t>18-20, 19-21, or 20-22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Grouped Frequency Distributions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1822977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/>
              <a:t>Record the score limits for all possible class intervals.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dirty="0"/>
              <a:t>Go through the list of scores and tally each score one</a:t>
            </a:r>
          </a:p>
          <a:p>
            <a:pPr marL="0" indent="0">
              <a:buNone/>
            </a:pPr>
            <a:r>
              <a:rPr lang="en-GB" dirty="0"/>
              <a:t>      by one.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/>
              <a:t>Convert the number of checks for each interval into a</a:t>
            </a:r>
          </a:p>
          <a:p>
            <a:pPr marL="0" indent="0">
              <a:buNone/>
            </a:pPr>
            <a:r>
              <a:rPr lang="en-GB" dirty="0"/>
              <a:t>      frequency: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Grouped Frequency Distributions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D0FBF-5B96-50EE-C000-2095254470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6659" y="1690688"/>
            <a:ext cx="3309912" cy="3927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4550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Grouped Frequency Distributions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D0FBF-5B96-50EE-C000-2095254470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5432" y="1303152"/>
            <a:ext cx="3861139" cy="45810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9D01871-527A-3B49-267A-0662A8CD763A}"/>
              </a:ext>
            </a:extLst>
          </p:cNvPr>
          <p:cNvSpPr txBox="1"/>
          <p:nvPr/>
        </p:nvSpPr>
        <p:spPr>
          <a:xfrm>
            <a:off x="351934" y="1508536"/>
            <a:ext cx="7813498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Using an interval width of 3 and a starting point of 20 gives a grouped frequency distribution that looks like this: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Once the scores are placed in a group you lose information about the individual scores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Decisions about interval size and start point will alter the distribution</a:t>
            </a:r>
          </a:p>
        </p:txBody>
      </p:sp>
    </p:spTree>
    <p:extLst>
      <p:ext uri="{BB962C8B-B14F-4D97-AF65-F5344CB8AC3E}">
        <p14:creationId xmlns:p14="http://schemas.microsoft.com/office/powerpoint/2010/main" val="34883499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866407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Using the midterm exam data, create the following grouped frequency distributions:</a:t>
            </a:r>
          </a:p>
          <a:p>
            <a:pPr lvl="1"/>
            <a:r>
              <a:rPr lang="en-GB" sz="2800" dirty="0"/>
              <a:t>One with an interval width of 4 and a start point of 20</a:t>
            </a:r>
          </a:p>
          <a:p>
            <a:pPr lvl="1"/>
            <a:r>
              <a:rPr lang="en-GB" sz="2800" dirty="0"/>
              <a:t>One with an interval width of 4 and a start point of 18</a:t>
            </a:r>
          </a:p>
          <a:p>
            <a:pPr lvl="1"/>
            <a:endParaRPr lang="en-GB" sz="2800" dirty="0"/>
          </a:p>
          <a:p>
            <a:r>
              <a:rPr lang="en-GB" dirty="0"/>
              <a:t>What differences can you see between these distributions?</a:t>
            </a:r>
          </a:p>
          <a:p>
            <a:endParaRPr lang="en-GB" sz="2000" dirty="0"/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2168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8210358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Graphing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Frequency distributions can also be displayed as bar charts (histograms) and frequency polygons</a:t>
            </a:r>
          </a:p>
          <a:p>
            <a:r>
              <a:rPr lang="en-GB" dirty="0"/>
              <a:t>The </a:t>
            </a:r>
            <a:r>
              <a:rPr lang="en-GB" b="1" i="1" dirty="0"/>
              <a:t>frequency polygon </a:t>
            </a:r>
            <a:r>
              <a:rPr lang="en-GB" dirty="0"/>
              <a:t>is one of the most commonly-used graphs in statistics</a:t>
            </a:r>
          </a:p>
          <a:p>
            <a:pPr lvl="1"/>
            <a:r>
              <a:rPr lang="en-GB" dirty="0"/>
              <a:t>X-axis: Values or Intervals</a:t>
            </a:r>
          </a:p>
          <a:p>
            <a:pPr lvl="1"/>
            <a:r>
              <a:rPr lang="en-GB" dirty="0"/>
              <a:t>Y-axis: Frequency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860E94-F602-A586-75F6-6E2E034B76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9001" y="2709333"/>
            <a:ext cx="4945119" cy="29670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D5AFBC-A5D7-5187-4453-BD494688A040}"/>
              </a:ext>
            </a:extLst>
          </p:cNvPr>
          <p:cNvSpPr txBox="1"/>
          <p:nvPr/>
        </p:nvSpPr>
        <p:spPr>
          <a:xfrm>
            <a:off x="4691732" y="5002917"/>
            <a:ext cx="16072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Data from the EQ test</a:t>
            </a:r>
          </a:p>
        </p:txBody>
      </p:sp>
    </p:spTree>
    <p:extLst>
      <p:ext uri="{BB962C8B-B14F-4D97-AF65-F5344CB8AC3E}">
        <p14:creationId xmlns:p14="http://schemas.microsoft.com/office/powerpoint/2010/main" val="42192961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Graphing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Another graphical form that is sometimes used is the </a:t>
            </a:r>
            <a:r>
              <a:rPr lang="en-GB" b="1" i="1" dirty="0"/>
              <a:t>cumulative frequency </a:t>
            </a:r>
            <a:r>
              <a:rPr lang="en-GB" dirty="0"/>
              <a:t>polygon</a:t>
            </a:r>
          </a:p>
          <a:p>
            <a:r>
              <a:rPr lang="en-GB" dirty="0"/>
              <a:t>This shows the number of scores occurring at and below a given point</a:t>
            </a:r>
          </a:p>
          <a:p>
            <a:pPr lvl="1"/>
            <a:r>
              <a:rPr lang="en-GB" dirty="0"/>
              <a:t>It is also good for showing learning curves.</a:t>
            </a:r>
          </a:p>
          <a:p>
            <a:pPr lvl="1"/>
            <a:r>
              <a:rPr lang="en-GB" dirty="0"/>
              <a:t>where you might want to know how</a:t>
            </a:r>
          </a:p>
          <a:p>
            <a:pPr marL="457200" lvl="1" indent="0">
              <a:buNone/>
            </a:pPr>
            <a:r>
              <a:rPr lang="en-GB" dirty="0"/>
              <a:t>   many trials it took to reach a particular</a:t>
            </a:r>
          </a:p>
          <a:p>
            <a:pPr marL="457200" lvl="1" indent="0">
              <a:buNone/>
            </a:pPr>
            <a:r>
              <a:rPr lang="en-GB" dirty="0"/>
              <a:t>   level of expertise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D5AFBC-A5D7-5187-4453-BD494688A040}"/>
              </a:ext>
            </a:extLst>
          </p:cNvPr>
          <p:cNvSpPr txBox="1"/>
          <p:nvPr/>
        </p:nvSpPr>
        <p:spPr>
          <a:xfrm>
            <a:off x="4896865" y="5002917"/>
            <a:ext cx="16072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Data from the EQ test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081540-1112-00C2-F87A-F9194B7E4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4134" y="2632324"/>
            <a:ext cx="5130799" cy="307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3063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Graphing Data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DE03FD0-AD88-7961-1307-42EED68737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04134" y="342961"/>
            <a:ext cx="5130798" cy="235445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D5AFBC-A5D7-5187-4453-BD494688A040}"/>
              </a:ext>
            </a:extLst>
          </p:cNvPr>
          <p:cNvSpPr txBox="1"/>
          <p:nvPr/>
        </p:nvSpPr>
        <p:spPr>
          <a:xfrm>
            <a:off x="4896865" y="5002917"/>
            <a:ext cx="16072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Data from the EQ test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081540-1112-00C2-F87A-F9194B7E4E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4134" y="2632324"/>
            <a:ext cx="5130799" cy="30784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122BBD-12E1-E167-51A1-D14EB05C5C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067" y="1520186"/>
            <a:ext cx="8242389" cy="4190617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25CAE63-A98C-739F-4FF2-C071B387470B}"/>
              </a:ext>
            </a:extLst>
          </p:cNvPr>
          <p:cNvCxnSpPr>
            <a:cxnSpLocks/>
          </p:cNvCxnSpPr>
          <p:nvPr/>
        </p:nvCxnSpPr>
        <p:spPr>
          <a:xfrm flipH="1">
            <a:off x="2353733" y="1690688"/>
            <a:ext cx="3945267" cy="1155061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179AADD-EEDE-1535-03E1-01946ACEA33B}"/>
              </a:ext>
            </a:extLst>
          </p:cNvPr>
          <p:cNvCxnSpPr>
            <a:cxnSpLocks/>
          </p:cNvCxnSpPr>
          <p:nvPr/>
        </p:nvCxnSpPr>
        <p:spPr>
          <a:xfrm>
            <a:off x="2472267" y="3847856"/>
            <a:ext cx="3870033" cy="323707"/>
          </a:xfrm>
          <a:prstGeom prst="straightConnector1">
            <a:avLst/>
          </a:prstGeom>
          <a:ln w="762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58778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282090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Using the midterm exam data, create the following grouped frequency polygons:</a:t>
            </a:r>
          </a:p>
          <a:p>
            <a:endParaRPr lang="en-GB" dirty="0"/>
          </a:p>
          <a:p>
            <a:pPr lvl="1"/>
            <a:r>
              <a:rPr lang="en-GB" dirty="0"/>
              <a:t>One with an interval width of 4 and a start point of 20</a:t>
            </a:r>
          </a:p>
          <a:p>
            <a:pPr lvl="1"/>
            <a:r>
              <a:rPr lang="en-GB" dirty="0"/>
              <a:t>One with an interval width of 4 and a start point of 18</a:t>
            </a:r>
          </a:p>
          <a:p>
            <a:pPr lvl="1"/>
            <a:endParaRPr lang="en-GB" dirty="0"/>
          </a:p>
          <a:p>
            <a:r>
              <a:rPr lang="en-GB" dirty="0"/>
              <a:t>What differences can you see between these distributions?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82821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The Normal</a:t>
            </a:r>
          </a:p>
          <a:p>
            <a:r>
              <a:rPr lang="en-US" sz="7200" b="1" dirty="0">
                <a:solidFill>
                  <a:schemeClr val="bg1"/>
                </a:solidFill>
              </a:rPr>
              <a:t>Curve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49690648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68B1EB9-CBBD-B855-5705-0363453365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009467" y="189763"/>
            <a:ext cx="4042813" cy="55092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4C1821-3877-E4FC-8EE9-E20F4EF10098}"/>
              </a:ext>
            </a:extLst>
          </p:cNvPr>
          <p:cNvSpPr txBox="1"/>
          <p:nvPr/>
        </p:nvSpPr>
        <p:spPr>
          <a:xfrm>
            <a:off x="351933" y="1397675"/>
            <a:ext cx="744531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Around 1870 the Belgian mathematician Adolph </a:t>
            </a:r>
            <a:r>
              <a:rPr lang="en-US" sz="2800" dirty="0" err="1"/>
              <a:t>Quetele</a:t>
            </a:r>
            <a:r>
              <a:rPr lang="en-US" sz="2800" dirty="0"/>
              <a:t> discovered that most measurements of people produced the same symmetrical shape of frequency polygon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function fitted to the polygon became known as the Normal curve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This is extremely important in statistics and we’ll spend a session later on </a:t>
            </a:r>
            <a:r>
              <a:rPr lang="en-US" sz="2800" dirty="0" err="1"/>
              <a:t>focussing</a:t>
            </a:r>
            <a:r>
              <a:rPr lang="en-US" sz="2800" dirty="0"/>
              <a:t> on it</a:t>
            </a:r>
          </a:p>
        </p:txBody>
      </p:sp>
    </p:spTree>
    <p:extLst>
      <p:ext uri="{BB962C8B-B14F-4D97-AF65-F5344CB8AC3E}">
        <p14:creationId xmlns:p14="http://schemas.microsoft.com/office/powerpoint/2010/main" val="82504426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02B160C-5195-6470-55F9-65CCEF21C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82" y="3479713"/>
            <a:ext cx="6370635" cy="251078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Skewed Distributions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07890E-55F3-3336-034E-16362662C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7867"/>
            <a:ext cx="11481847" cy="3843692"/>
          </a:xfrm>
        </p:spPr>
        <p:txBody>
          <a:bodyPr/>
          <a:lstStyle/>
          <a:p>
            <a:r>
              <a:rPr lang="en-GB" dirty="0"/>
              <a:t>The Normal distribution is symmetrical, but some frequency curves are not</a:t>
            </a:r>
          </a:p>
          <a:p>
            <a:pPr lvl="1"/>
            <a:r>
              <a:rPr lang="en-GB" dirty="0"/>
              <a:t>If a test is very easy most people get high scores</a:t>
            </a:r>
          </a:p>
          <a:p>
            <a:pPr lvl="1"/>
            <a:r>
              <a:rPr lang="en-GB" dirty="0"/>
              <a:t>If a test is very difficult most people get low scores</a:t>
            </a:r>
          </a:p>
          <a:p>
            <a:r>
              <a:rPr lang="en-GB" dirty="0"/>
              <a:t>Depending on which way the bulk of the scores have shifted we can say if a curve is positively skewed or negatively skewed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6723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Topics covered today, looking at univariate data.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Scales of measurement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Frequency distributions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Graphing data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Normal curve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Skewness</a:t>
            </a:r>
            <a:endParaRPr lang="en-GB" dirty="0"/>
          </a:p>
          <a:p>
            <a:r>
              <a:rPr lang="en-GB" dirty="0"/>
              <a:t>Next session we’ll look at how to describe this data quantitatively rather than qualitatively using descriptive statistics.</a:t>
            </a:r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(we’ll look at bivariate and multivariate data later on)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97254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7825880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purl.org/dc/dcmitype/"/>
    <ds:schemaRef ds:uri="http://www.w3.org/XML/1998/namespace"/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2104</Words>
  <Application>Microsoft Office PowerPoint</Application>
  <PresentationFormat>Widescreen</PresentationFormat>
  <Paragraphs>311</Paragraphs>
  <Slides>47</Slides>
  <Notes>39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47</vt:i4>
      </vt:variant>
    </vt:vector>
  </HeadingPairs>
  <TitlesOfParts>
    <vt:vector size="73" baseType="lpstr">
      <vt:lpstr>Arial</vt:lpstr>
      <vt:lpstr>Calibri</vt:lpstr>
      <vt:lpstr>Calibri Light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Lecture Subjects</vt:lpstr>
      <vt:lpstr>Statistics</vt:lpstr>
      <vt:lpstr>Statistics</vt:lpstr>
      <vt:lpstr>Data</vt:lpstr>
      <vt:lpstr>Three Types of Data</vt:lpstr>
      <vt:lpstr>Types of Data</vt:lpstr>
      <vt:lpstr>Variables</vt:lpstr>
      <vt:lpstr>Variables</vt:lpstr>
      <vt:lpstr>Types of Data and Variables</vt:lpstr>
      <vt:lpstr>Variables</vt:lpstr>
      <vt:lpstr>Types of Variable</vt:lpstr>
      <vt:lpstr>Scales of Measurement</vt:lpstr>
      <vt:lpstr>Scales of Measurement</vt:lpstr>
      <vt:lpstr>Scales of Measurement</vt:lpstr>
      <vt:lpstr>Scales of Measurement</vt:lpstr>
      <vt:lpstr>Scales of Measurement</vt:lpstr>
      <vt:lpstr>Scales of Measurement</vt:lpstr>
      <vt:lpstr>PowerPoint Presentation</vt:lpstr>
      <vt:lpstr>PowerPoint Presentation</vt:lpstr>
      <vt:lpstr>PowerPoint Presentation</vt:lpstr>
      <vt:lpstr>Frequency Distributions</vt:lpstr>
      <vt:lpstr>Frequency Distributions</vt:lpstr>
      <vt:lpstr>Frequency Distributions</vt:lpstr>
      <vt:lpstr>Frequency Distributions</vt:lpstr>
      <vt:lpstr>Frequency Distributions</vt:lpstr>
      <vt:lpstr>PowerPoint Presentation</vt:lpstr>
      <vt:lpstr>Exercise</vt:lpstr>
      <vt:lpstr>Grouped Frequency Distributions</vt:lpstr>
      <vt:lpstr>Grouped Frequency Distributions</vt:lpstr>
      <vt:lpstr>Grouped Frequency Distributions</vt:lpstr>
      <vt:lpstr>Grouped Frequency Distributions</vt:lpstr>
      <vt:lpstr>Grouped Frequency Distributions</vt:lpstr>
      <vt:lpstr>PowerPoint Presentation</vt:lpstr>
      <vt:lpstr>Exercise</vt:lpstr>
      <vt:lpstr>PowerPoint Presentation</vt:lpstr>
      <vt:lpstr>Graphing Data</vt:lpstr>
      <vt:lpstr>Graphing Data</vt:lpstr>
      <vt:lpstr>Graphing Data</vt:lpstr>
      <vt:lpstr>PowerPoint Presentation</vt:lpstr>
      <vt:lpstr>Exercise</vt:lpstr>
      <vt:lpstr>PowerPoint Presentation</vt:lpstr>
      <vt:lpstr>The Normal Curve</vt:lpstr>
      <vt:lpstr>Skewed Distributions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106</cp:revision>
  <dcterms:created xsi:type="dcterms:W3CDTF">2021-03-09T15:35:42Z</dcterms:created>
  <dcterms:modified xsi:type="dcterms:W3CDTF">2024-09-28T22:00:51Z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