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60" r:id="rId2"/>
    <p:sldId id="256" r:id="rId3"/>
    <p:sldId id="257" r:id="rId4"/>
    <p:sldId id="258" r:id="rId5"/>
    <p:sldId id="259" r:id="rId6"/>
    <p:sldId id="261" r:id="rId7"/>
    <p:sldId id="277" r:id="rId8"/>
    <p:sldId id="278" r:id="rId9"/>
    <p:sldId id="262" r:id="rId10"/>
    <p:sldId id="263" r:id="rId11"/>
    <p:sldId id="264" r:id="rId12"/>
    <p:sldId id="265" r:id="rId13"/>
    <p:sldId id="266" r:id="rId14"/>
    <p:sldId id="267" r:id="rId15"/>
    <p:sldId id="269" r:id="rId16"/>
    <p:sldId id="270" r:id="rId17"/>
    <p:sldId id="271" r:id="rId18"/>
    <p:sldId id="279" r:id="rId19"/>
    <p:sldId id="273" r:id="rId20"/>
    <p:sldId id="274" r:id="rId21"/>
    <p:sldId id="275"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8707"/>
  </p:normalViewPr>
  <p:slideViewPr>
    <p:cSldViewPr snapToGrid="0" snapToObjects="1">
      <p:cViewPr varScale="1">
        <p:scale>
          <a:sx n="86" d="100"/>
          <a:sy n="86" d="100"/>
        </p:scale>
        <p:origin x="21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A3BF47-6E80-4143-9F8F-4CE51D4DE45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B1E026-1EF5-412C-BFE9-AE0034E0FE49}">
      <dgm:prSet/>
      <dgm:spPr/>
      <dgm:t>
        <a:bodyPr/>
        <a:lstStyle/>
        <a:p>
          <a:pPr>
            <a:lnSpc>
              <a:spcPct val="100000"/>
            </a:lnSpc>
            <a:defRPr cap="all"/>
          </a:pPr>
          <a:r>
            <a:rPr lang="en-US" baseline="0"/>
            <a:t>Approach to Stratergy</a:t>
          </a:r>
          <a:endParaRPr lang="en-US"/>
        </a:p>
      </dgm:t>
    </dgm:pt>
    <dgm:pt modelId="{C5F3C47E-9737-4522-BC22-35EA8815F7A7}" type="parTrans" cxnId="{0DE55BDA-17B3-4D4A-9F92-511B49F135B2}">
      <dgm:prSet/>
      <dgm:spPr/>
      <dgm:t>
        <a:bodyPr/>
        <a:lstStyle/>
        <a:p>
          <a:endParaRPr lang="en-US"/>
        </a:p>
      </dgm:t>
    </dgm:pt>
    <dgm:pt modelId="{3FCDFB33-1C51-4D28-AFD5-DFFFCF28A410}" type="sibTrans" cxnId="{0DE55BDA-17B3-4D4A-9F92-511B49F135B2}">
      <dgm:prSet/>
      <dgm:spPr/>
      <dgm:t>
        <a:bodyPr/>
        <a:lstStyle/>
        <a:p>
          <a:endParaRPr lang="en-US"/>
        </a:p>
      </dgm:t>
    </dgm:pt>
    <dgm:pt modelId="{140D3553-2AE9-406E-858B-E7A803D420E9}">
      <dgm:prSet/>
      <dgm:spPr/>
      <dgm:t>
        <a:bodyPr/>
        <a:lstStyle/>
        <a:p>
          <a:pPr>
            <a:lnSpc>
              <a:spcPct val="100000"/>
            </a:lnSpc>
            <a:defRPr cap="all"/>
          </a:pPr>
          <a:r>
            <a:rPr lang="en-US" baseline="0"/>
            <a:t>Group and Teamwork</a:t>
          </a:r>
          <a:endParaRPr lang="en-US"/>
        </a:p>
      </dgm:t>
    </dgm:pt>
    <dgm:pt modelId="{56B1DE73-5089-4072-83A5-72CD4AA1DDAA}" type="parTrans" cxnId="{0C7651BD-5550-4223-AE85-B4963A13EFBD}">
      <dgm:prSet/>
      <dgm:spPr/>
      <dgm:t>
        <a:bodyPr/>
        <a:lstStyle/>
        <a:p>
          <a:endParaRPr lang="en-US"/>
        </a:p>
      </dgm:t>
    </dgm:pt>
    <dgm:pt modelId="{1AAB9E36-5C0B-4EC0-AD69-E7EA6CECDB0E}" type="sibTrans" cxnId="{0C7651BD-5550-4223-AE85-B4963A13EFBD}">
      <dgm:prSet/>
      <dgm:spPr/>
      <dgm:t>
        <a:bodyPr/>
        <a:lstStyle/>
        <a:p>
          <a:endParaRPr lang="en-US"/>
        </a:p>
      </dgm:t>
    </dgm:pt>
    <dgm:pt modelId="{0D775A1F-78E8-4AC9-9434-93CF43EE3613}">
      <dgm:prSet/>
      <dgm:spPr/>
      <dgm:t>
        <a:bodyPr/>
        <a:lstStyle/>
        <a:p>
          <a:pPr>
            <a:lnSpc>
              <a:spcPct val="100000"/>
            </a:lnSpc>
            <a:defRPr cap="all"/>
          </a:pPr>
          <a:r>
            <a:rPr lang="en-US" baseline="0"/>
            <a:t>Corporate Social Responsibility</a:t>
          </a:r>
          <a:endParaRPr lang="en-US"/>
        </a:p>
      </dgm:t>
    </dgm:pt>
    <dgm:pt modelId="{0859D29B-3FED-46A9-BA6F-59D20232ECFF}" type="parTrans" cxnId="{D7309D9E-29CE-44D9-A0A2-4653F3377A55}">
      <dgm:prSet/>
      <dgm:spPr/>
      <dgm:t>
        <a:bodyPr/>
        <a:lstStyle/>
        <a:p>
          <a:endParaRPr lang="en-US"/>
        </a:p>
      </dgm:t>
    </dgm:pt>
    <dgm:pt modelId="{4A64CCBF-5C5F-4E4F-9A48-CAFCBC0B6692}" type="sibTrans" cxnId="{D7309D9E-29CE-44D9-A0A2-4653F3377A55}">
      <dgm:prSet/>
      <dgm:spPr/>
      <dgm:t>
        <a:bodyPr/>
        <a:lstStyle/>
        <a:p>
          <a:endParaRPr lang="en-US"/>
        </a:p>
      </dgm:t>
    </dgm:pt>
    <dgm:pt modelId="{147DEE15-05FD-7642-80E9-E655C39137AB}">
      <dgm:prSet/>
      <dgm:spPr/>
      <dgm:t>
        <a:bodyPr/>
        <a:lstStyle/>
        <a:p>
          <a:pPr>
            <a:lnSpc>
              <a:spcPct val="100000"/>
            </a:lnSpc>
            <a:defRPr cap="all"/>
          </a:pPr>
          <a:r>
            <a:rPr lang="en-GB" dirty="0"/>
            <a:t>Approaches to Organisation and Management</a:t>
          </a:r>
        </a:p>
      </dgm:t>
    </dgm:pt>
    <dgm:pt modelId="{8B423E28-24BB-2B44-8D45-97717EB03ED0}" type="parTrans" cxnId="{CE598BEF-FD56-ED43-B2AA-024CBFBE804B}">
      <dgm:prSet/>
      <dgm:spPr/>
      <dgm:t>
        <a:bodyPr/>
        <a:lstStyle/>
        <a:p>
          <a:endParaRPr lang="en-GB"/>
        </a:p>
      </dgm:t>
    </dgm:pt>
    <dgm:pt modelId="{2E129400-2167-EE47-BF30-189131CA4909}" type="sibTrans" cxnId="{CE598BEF-FD56-ED43-B2AA-024CBFBE804B}">
      <dgm:prSet/>
      <dgm:spPr/>
      <dgm:t>
        <a:bodyPr/>
        <a:lstStyle/>
        <a:p>
          <a:endParaRPr lang="en-GB"/>
        </a:p>
      </dgm:t>
    </dgm:pt>
    <dgm:pt modelId="{9D61FA50-EA96-4EFF-BBB5-9DBD6DD7CB4F}" type="pres">
      <dgm:prSet presAssocID="{3BA3BF47-6E80-4143-9F8F-4CE51D4DE459}" presName="root" presStyleCnt="0">
        <dgm:presLayoutVars>
          <dgm:dir/>
          <dgm:resizeHandles val="exact"/>
        </dgm:presLayoutVars>
      </dgm:prSet>
      <dgm:spPr/>
    </dgm:pt>
    <dgm:pt modelId="{BBF938F3-9444-4F98-82B5-F062F5665722}" type="pres">
      <dgm:prSet presAssocID="{86B1E026-1EF5-412C-BFE9-AE0034E0FE49}" presName="compNode" presStyleCnt="0"/>
      <dgm:spPr/>
    </dgm:pt>
    <dgm:pt modelId="{17E83030-F95C-4A62-B554-3F046F800E61}" type="pres">
      <dgm:prSet presAssocID="{86B1E026-1EF5-412C-BFE9-AE0034E0FE49}" presName="iconBgRect" presStyleLbl="bgShp" presStyleIdx="0" presStyleCnt="4"/>
      <dgm:spPr>
        <a:prstGeom prst="round2DiagRect">
          <a:avLst>
            <a:gd name="adj1" fmla="val 29727"/>
            <a:gd name="adj2" fmla="val 0"/>
          </a:avLst>
        </a:prstGeom>
      </dgm:spPr>
    </dgm:pt>
    <dgm:pt modelId="{C6D8C5EC-0EB8-497F-904F-9E834E9CD0FC}" type="pres">
      <dgm:prSet presAssocID="{86B1E026-1EF5-412C-BFE9-AE0034E0FE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C49D0A10-F5EF-4874-91EA-E805643C3F83}" type="pres">
      <dgm:prSet presAssocID="{86B1E026-1EF5-412C-BFE9-AE0034E0FE49}" presName="spaceRect" presStyleCnt="0"/>
      <dgm:spPr/>
    </dgm:pt>
    <dgm:pt modelId="{4A1BD9EB-C5B8-46F8-B440-C229A179B22B}" type="pres">
      <dgm:prSet presAssocID="{86B1E026-1EF5-412C-BFE9-AE0034E0FE49}" presName="textRect" presStyleLbl="revTx" presStyleIdx="0" presStyleCnt="4">
        <dgm:presLayoutVars>
          <dgm:chMax val="1"/>
          <dgm:chPref val="1"/>
        </dgm:presLayoutVars>
      </dgm:prSet>
      <dgm:spPr/>
    </dgm:pt>
    <dgm:pt modelId="{991B1ADA-C822-4CEC-82E1-DB9D1B720DD1}" type="pres">
      <dgm:prSet presAssocID="{3FCDFB33-1C51-4D28-AFD5-DFFFCF28A410}" presName="sibTrans" presStyleCnt="0"/>
      <dgm:spPr/>
    </dgm:pt>
    <dgm:pt modelId="{8D68587A-1DFB-41CA-98F7-79B805D98C01}" type="pres">
      <dgm:prSet presAssocID="{147DEE15-05FD-7642-80E9-E655C39137AB}" presName="compNode" presStyleCnt="0"/>
      <dgm:spPr/>
    </dgm:pt>
    <dgm:pt modelId="{CB929959-0F12-4E72-8BFB-2032D5BC79F0}" type="pres">
      <dgm:prSet presAssocID="{147DEE15-05FD-7642-80E9-E655C39137AB}" presName="iconBgRect" presStyleLbl="bgShp" presStyleIdx="1" presStyleCnt="4"/>
      <dgm:spPr>
        <a:prstGeom prst="round2DiagRect">
          <a:avLst>
            <a:gd name="adj1" fmla="val 29727"/>
            <a:gd name="adj2" fmla="val 0"/>
          </a:avLst>
        </a:prstGeom>
      </dgm:spPr>
    </dgm:pt>
    <dgm:pt modelId="{4291BC64-4583-4BE4-A90D-48AD099F3516}" type="pres">
      <dgm:prSet presAssocID="{147DEE15-05FD-7642-80E9-E655C39137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A4FC5D55-0209-471D-9117-E52E13B11AAB}" type="pres">
      <dgm:prSet presAssocID="{147DEE15-05FD-7642-80E9-E655C39137AB}" presName="spaceRect" presStyleCnt="0"/>
      <dgm:spPr/>
    </dgm:pt>
    <dgm:pt modelId="{8FE7760A-BA75-4B96-9025-712E00FAFACD}" type="pres">
      <dgm:prSet presAssocID="{147DEE15-05FD-7642-80E9-E655C39137AB}" presName="textRect" presStyleLbl="revTx" presStyleIdx="1" presStyleCnt="4">
        <dgm:presLayoutVars>
          <dgm:chMax val="1"/>
          <dgm:chPref val="1"/>
        </dgm:presLayoutVars>
      </dgm:prSet>
      <dgm:spPr/>
    </dgm:pt>
    <dgm:pt modelId="{5F84DF22-F882-456E-A850-56EA7969CC16}" type="pres">
      <dgm:prSet presAssocID="{2E129400-2167-EE47-BF30-189131CA4909}" presName="sibTrans" presStyleCnt="0"/>
      <dgm:spPr/>
    </dgm:pt>
    <dgm:pt modelId="{D547A6EF-7E7A-4653-B444-CB13E716A24D}" type="pres">
      <dgm:prSet presAssocID="{140D3553-2AE9-406E-858B-E7A803D420E9}" presName="compNode" presStyleCnt="0"/>
      <dgm:spPr/>
    </dgm:pt>
    <dgm:pt modelId="{10BA82CE-A8E8-4A60-B5DC-492ECFDD398F}" type="pres">
      <dgm:prSet presAssocID="{140D3553-2AE9-406E-858B-E7A803D420E9}" presName="iconBgRect" presStyleLbl="bgShp" presStyleIdx="2" presStyleCnt="4"/>
      <dgm:spPr>
        <a:prstGeom prst="round2DiagRect">
          <a:avLst>
            <a:gd name="adj1" fmla="val 29727"/>
            <a:gd name="adj2" fmla="val 0"/>
          </a:avLst>
        </a:prstGeom>
      </dgm:spPr>
    </dgm:pt>
    <dgm:pt modelId="{0039820D-BC97-4147-85D4-BD9E4732160D}" type="pres">
      <dgm:prSet presAssocID="{140D3553-2AE9-406E-858B-E7A803D420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8079DAAC-54B3-49A3-83BE-3A0582ED9D12}" type="pres">
      <dgm:prSet presAssocID="{140D3553-2AE9-406E-858B-E7A803D420E9}" presName="spaceRect" presStyleCnt="0"/>
      <dgm:spPr/>
    </dgm:pt>
    <dgm:pt modelId="{7BD09770-08BD-44AB-9A02-163F023B0E7D}" type="pres">
      <dgm:prSet presAssocID="{140D3553-2AE9-406E-858B-E7A803D420E9}" presName="textRect" presStyleLbl="revTx" presStyleIdx="2" presStyleCnt="4">
        <dgm:presLayoutVars>
          <dgm:chMax val="1"/>
          <dgm:chPref val="1"/>
        </dgm:presLayoutVars>
      </dgm:prSet>
      <dgm:spPr/>
    </dgm:pt>
    <dgm:pt modelId="{CE506595-A2CB-494E-BB09-3FBDA456CCE0}" type="pres">
      <dgm:prSet presAssocID="{1AAB9E36-5C0B-4EC0-AD69-E7EA6CECDB0E}" presName="sibTrans" presStyleCnt="0"/>
      <dgm:spPr/>
    </dgm:pt>
    <dgm:pt modelId="{282BFB26-4587-4561-ABC6-BF53D0503FE3}" type="pres">
      <dgm:prSet presAssocID="{0D775A1F-78E8-4AC9-9434-93CF43EE3613}" presName="compNode" presStyleCnt="0"/>
      <dgm:spPr/>
    </dgm:pt>
    <dgm:pt modelId="{1D1362AD-3D1B-413E-860A-B1B8D50337B8}" type="pres">
      <dgm:prSet presAssocID="{0D775A1F-78E8-4AC9-9434-93CF43EE3613}" presName="iconBgRect" presStyleLbl="bgShp" presStyleIdx="3" presStyleCnt="4"/>
      <dgm:spPr>
        <a:prstGeom prst="round2DiagRect">
          <a:avLst>
            <a:gd name="adj1" fmla="val 29727"/>
            <a:gd name="adj2" fmla="val 0"/>
          </a:avLst>
        </a:prstGeom>
      </dgm:spPr>
    </dgm:pt>
    <dgm:pt modelId="{85065F9B-F40A-4D60-B2F4-C8BC3F538132}" type="pres">
      <dgm:prSet presAssocID="{0D775A1F-78E8-4AC9-9434-93CF43EE36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6AD44563-97D1-43C7-8995-F0B144C008C1}" type="pres">
      <dgm:prSet presAssocID="{0D775A1F-78E8-4AC9-9434-93CF43EE3613}" presName="spaceRect" presStyleCnt="0"/>
      <dgm:spPr/>
    </dgm:pt>
    <dgm:pt modelId="{F94430E9-7B7B-418D-B7DF-0EF8A2E0F618}" type="pres">
      <dgm:prSet presAssocID="{0D775A1F-78E8-4AC9-9434-93CF43EE3613}" presName="textRect" presStyleLbl="revTx" presStyleIdx="3" presStyleCnt="4">
        <dgm:presLayoutVars>
          <dgm:chMax val="1"/>
          <dgm:chPref val="1"/>
        </dgm:presLayoutVars>
      </dgm:prSet>
      <dgm:spPr/>
    </dgm:pt>
  </dgm:ptLst>
  <dgm:cxnLst>
    <dgm:cxn modelId="{9D29BD03-520F-034F-BD3E-D67A4453B9AE}" type="presOf" srcId="{147DEE15-05FD-7642-80E9-E655C39137AB}" destId="{8FE7760A-BA75-4B96-9025-712E00FAFACD}" srcOrd="0" destOrd="0" presId="urn:microsoft.com/office/officeart/2018/5/layout/IconLeafLabelList"/>
    <dgm:cxn modelId="{6AF7D740-1FA7-114C-893D-ACD1BC34A8D8}" type="presOf" srcId="{140D3553-2AE9-406E-858B-E7A803D420E9}" destId="{7BD09770-08BD-44AB-9A02-163F023B0E7D}" srcOrd="0" destOrd="0" presId="urn:microsoft.com/office/officeart/2018/5/layout/IconLeafLabelList"/>
    <dgm:cxn modelId="{384F9860-4547-3C49-9B90-AC18BEDF31E2}" type="presOf" srcId="{3BA3BF47-6E80-4143-9F8F-4CE51D4DE459}" destId="{9D61FA50-EA96-4EFF-BBB5-9DBD6DD7CB4F}" srcOrd="0" destOrd="0" presId="urn:microsoft.com/office/officeart/2018/5/layout/IconLeafLabelList"/>
    <dgm:cxn modelId="{C1B06074-EECE-8F4D-B323-FDFD7499619B}" type="presOf" srcId="{0D775A1F-78E8-4AC9-9434-93CF43EE3613}" destId="{F94430E9-7B7B-418D-B7DF-0EF8A2E0F618}" srcOrd="0" destOrd="0" presId="urn:microsoft.com/office/officeart/2018/5/layout/IconLeafLabelList"/>
    <dgm:cxn modelId="{D7309D9E-29CE-44D9-A0A2-4653F3377A55}" srcId="{3BA3BF47-6E80-4143-9F8F-4CE51D4DE459}" destId="{0D775A1F-78E8-4AC9-9434-93CF43EE3613}" srcOrd="3" destOrd="0" parTransId="{0859D29B-3FED-46A9-BA6F-59D20232ECFF}" sibTransId="{4A64CCBF-5C5F-4E4F-9A48-CAFCBC0B6692}"/>
    <dgm:cxn modelId="{04850EA8-B93D-6B44-9962-1945019C6310}" type="presOf" srcId="{86B1E026-1EF5-412C-BFE9-AE0034E0FE49}" destId="{4A1BD9EB-C5B8-46F8-B440-C229A179B22B}" srcOrd="0" destOrd="0" presId="urn:microsoft.com/office/officeart/2018/5/layout/IconLeafLabelList"/>
    <dgm:cxn modelId="{0C7651BD-5550-4223-AE85-B4963A13EFBD}" srcId="{3BA3BF47-6E80-4143-9F8F-4CE51D4DE459}" destId="{140D3553-2AE9-406E-858B-E7A803D420E9}" srcOrd="2" destOrd="0" parTransId="{56B1DE73-5089-4072-83A5-72CD4AA1DDAA}" sibTransId="{1AAB9E36-5C0B-4EC0-AD69-E7EA6CECDB0E}"/>
    <dgm:cxn modelId="{0DE55BDA-17B3-4D4A-9F92-511B49F135B2}" srcId="{3BA3BF47-6E80-4143-9F8F-4CE51D4DE459}" destId="{86B1E026-1EF5-412C-BFE9-AE0034E0FE49}" srcOrd="0" destOrd="0" parTransId="{C5F3C47E-9737-4522-BC22-35EA8815F7A7}" sibTransId="{3FCDFB33-1C51-4D28-AFD5-DFFFCF28A410}"/>
    <dgm:cxn modelId="{CE598BEF-FD56-ED43-B2AA-024CBFBE804B}" srcId="{3BA3BF47-6E80-4143-9F8F-4CE51D4DE459}" destId="{147DEE15-05FD-7642-80E9-E655C39137AB}" srcOrd="1" destOrd="0" parTransId="{8B423E28-24BB-2B44-8D45-97717EB03ED0}" sibTransId="{2E129400-2167-EE47-BF30-189131CA4909}"/>
    <dgm:cxn modelId="{64FC7A21-BE82-CA4D-A691-AB5B673CEE6E}" type="presParOf" srcId="{9D61FA50-EA96-4EFF-BBB5-9DBD6DD7CB4F}" destId="{BBF938F3-9444-4F98-82B5-F062F5665722}" srcOrd="0" destOrd="0" presId="urn:microsoft.com/office/officeart/2018/5/layout/IconLeafLabelList"/>
    <dgm:cxn modelId="{4E63C14E-0E80-F841-A74A-1D8B2B3A0173}" type="presParOf" srcId="{BBF938F3-9444-4F98-82B5-F062F5665722}" destId="{17E83030-F95C-4A62-B554-3F046F800E61}" srcOrd="0" destOrd="0" presId="urn:microsoft.com/office/officeart/2018/5/layout/IconLeafLabelList"/>
    <dgm:cxn modelId="{7E301C90-9C37-304E-BF56-54FB5036D062}" type="presParOf" srcId="{BBF938F3-9444-4F98-82B5-F062F5665722}" destId="{C6D8C5EC-0EB8-497F-904F-9E834E9CD0FC}" srcOrd="1" destOrd="0" presId="urn:microsoft.com/office/officeart/2018/5/layout/IconLeafLabelList"/>
    <dgm:cxn modelId="{1644E3E0-0CAF-4841-8DE5-2FF681848653}" type="presParOf" srcId="{BBF938F3-9444-4F98-82B5-F062F5665722}" destId="{C49D0A10-F5EF-4874-91EA-E805643C3F83}" srcOrd="2" destOrd="0" presId="urn:microsoft.com/office/officeart/2018/5/layout/IconLeafLabelList"/>
    <dgm:cxn modelId="{44840B02-FB4B-A34F-B2B6-2245537D4EB1}" type="presParOf" srcId="{BBF938F3-9444-4F98-82B5-F062F5665722}" destId="{4A1BD9EB-C5B8-46F8-B440-C229A179B22B}" srcOrd="3" destOrd="0" presId="urn:microsoft.com/office/officeart/2018/5/layout/IconLeafLabelList"/>
    <dgm:cxn modelId="{B886F4D0-047E-A84C-9C49-FC054378D33F}" type="presParOf" srcId="{9D61FA50-EA96-4EFF-BBB5-9DBD6DD7CB4F}" destId="{991B1ADA-C822-4CEC-82E1-DB9D1B720DD1}" srcOrd="1" destOrd="0" presId="urn:microsoft.com/office/officeart/2018/5/layout/IconLeafLabelList"/>
    <dgm:cxn modelId="{AC5A6558-2165-674B-9EFE-0320BE993233}" type="presParOf" srcId="{9D61FA50-EA96-4EFF-BBB5-9DBD6DD7CB4F}" destId="{8D68587A-1DFB-41CA-98F7-79B805D98C01}" srcOrd="2" destOrd="0" presId="urn:microsoft.com/office/officeart/2018/5/layout/IconLeafLabelList"/>
    <dgm:cxn modelId="{CBCDAE56-8F33-044B-9A07-1A645C7BD3EA}" type="presParOf" srcId="{8D68587A-1DFB-41CA-98F7-79B805D98C01}" destId="{CB929959-0F12-4E72-8BFB-2032D5BC79F0}" srcOrd="0" destOrd="0" presId="urn:microsoft.com/office/officeart/2018/5/layout/IconLeafLabelList"/>
    <dgm:cxn modelId="{C628A8AC-971E-624F-9397-2197ED8D93BE}" type="presParOf" srcId="{8D68587A-1DFB-41CA-98F7-79B805D98C01}" destId="{4291BC64-4583-4BE4-A90D-48AD099F3516}" srcOrd="1" destOrd="0" presId="urn:microsoft.com/office/officeart/2018/5/layout/IconLeafLabelList"/>
    <dgm:cxn modelId="{229A7218-8306-3A45-B99A-98C38DDCE09C}" type="presParOf" srcId="{8D68587A-1DFB-41CA-98F7-79B805D98C01}" destId="{A4FC5D55-0209-471D-9117-E52E13B11AAB}" srcOrd="2" destOrd="0" presId="urn:microsoft.com/office/officeart/2018/5/layout/IconLeafLabelList"/>
    <dgm:cxn modelId="{EC307268-CD92-3741-8BAE-F05B6AC98BF9}" type="presParOf" srcId="{8D68587A-1DFB-41CA-98F7-79B805D98C01}" destId="{8FE7760A-BA75-4B96-9025-712E00FAFACD}" srcOrd="3" destOrd="0" presId="urn:microsoft.com/office/officeart/2018/5/layout/IconLeafLabelList"/>
    <dgm:cxn modelId="{41FB59E4-239D-A349-BBBD-6D6736335C21}" type="presParOf" srcId="{9D61FA50-EA96-4EFF-BBB5-9DBD6DD7CB4F}" destId="{5F84DF22-F882-456E-A850-56EA7969CC16}" srcOrd="3" destOrd="0" presId="urn:microsoft.com/office/officeart/2018/5/layout/IconLeafLabelList"/>
    <dgm:cxn modelId="{A33BBDF2-EFD3-0F4E-B5DB-2BFC040E98C6}" type="presParOf" srcId="{9D61FA50-EA96-4EFF-BBB5-9DBD6DD7CB4F}" destId="{D547A6EF-7E7A-4653-B444-CB13E716A24D}" srcOrd="4" destOrd="0" presId="urn:microsoft.com/office/officeart/2018/5/layout/IconLeafLabelList"/>
    <dgm:cxn modelId="{8ED53418-8079-1B48-B362-9072ECAECA99}" type="presParOf" srcId="{D547A6EF-7E7A-4653-B444-CB13E716A24D}" destId="{10BA82CE-A8E8-4A60-B5DC-492ECFDD398F}" srcOrd="0" destOrd="0" presId="urn:microsoft.com/office/officeart/2018/5/layout/IconLeafLabelList"/>
    <dgm:cxn modelId="{C5685FEB-C889-854A-98A3-AB1F2A5D6CFD}" type="presParOf" srcId="{D547A6EF-7E7A-4653-B444-CB13E716A24D}" destId="{0039820D-BC97-4147-85D4-BD9E4732160D}" srcOrd="1" destOrd="0" presId="urn:microsoft.com/office/officeart/2018/5/layout/IconLeafLabelList"/>
    <dgm:cxn modelId="{9ADA7F7B-AD74-4445-9E34-25ADDF236138}" type="presParOf" srcId="{D547A6EF-7E7A-4653-B444-CB13E716A24D}" destId="{8079DAAC-54B3-49A3-83BE-3A0582ED9D12}" srcOrd="2" destOrd="0" presId="urn:microsoft.com/office/officeart/2018/5/layout/IconLeafLabelList"/>
    <dgm:cxn modelId="{3FE98135-1E68-AD4C-BA2F-801D38EBFD2A}" type="presParOf" srcId="{D547A6EF-7E7A-4653-B444-CB13E716A24D}" destId="{7BD09770-08BD-44AB-9A02-163F023B0E7D}" srcOrd="3" destOrd="0" presId="urn:microsoft.com/office/officeart/2018/5/layout/IconLeafLabelList"/>
    <dgm:cxn modelId="{5BCC9B81-EF01-0742-B6A0-D80C8B813BCA}" type="presParOf" srcId="{9D61FA50-EA96-4EFF-BBB5-9DBD6DD7CB4F}" destId="{CE506595-A2CB-494E-BB09-3FBDA456CCE0}" srcOrd="5" destOrd="0" presId="urn:microsoft.com/office/officeart/2018/5/layout/IconLeafLabelList"/>
    <dgm:cxn modelId="{47555EAB-C8EE-C344-AB36-ED9399015682}" type="presParOf" srcId="{9D61FA50-EA96-4EFF-BBB5-9DBD6DD7CB4F}" destId="{282BFB26-4587-4561-ABC6-BF53D0503FE3}" srcOrd="6" destOrd="0" presId="urn:microsoft.com/office/officeart/2018/5/layout/IconLeafLabelList"/>
    <dgm:cxn modelId="{BB5CDE35-A690-7B4B-8650-34E02F82326F}" type="presParOf" srcId="{282BFB26-4587-4561-ABC6-BF53D0503FE3}" destId="{1D1362AD-3D1B-413E-860A-B1B8D50337B8}" srcOrd="0" destOrd="0" presId="urn:microsoft.com/office/officeart/2018/5/layout/IconLeafLabelList"/>
    <dgm:cxn modelId="{CBDC6272-8DB6-8149-907A-C6B7B5BC529C}" type="presParOf" srcId="{282BFB26-4587-4561-ABC6-BF53D0503FE3}" destId="{85065F9B-F40A-4D60-B2F4-C8BC3F538132}" srcOrd="1" destOrd="0" presId="urn:microsoft.com/office/officeart/2018/5/layout/IconLeafLabelList"/>
    <dgm:cxn modelId="{560A871E-A278-A349-B0D4-C1D5E7058CC9}" type="presParOf" srcId="{282BFB26-4587-4561-ABC6-BF53D0503FE3}" destId="{6AD44563-97D1-43C7-8995-F0B144C008C1}" srcOrd="2" destOrd="0" presId="urn:microsoft.com/office/officeart/2018/5/layout/IconLeafLabelList"/>
    <dgm:cxn modelId="{55701C69-21E4-D244-8125-49D02430103F}" type="presParOf" srcId="{282BFB26-4587-4561-ABC6-BF53D0503FE3}" destId="{F94430E9-7B7B-418D-B7DF-0EF8A2E0F61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07BACF-F75F-43E7-9E94-AD8C115CB26E}"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576963E1-5BA3-401D-947F-7BC0065AC5F3}">
      <dgm:prSet/>
      <dgm:spPr/>
      <dgm:t>
        <a:bodyPr/>
        <a:lstStyle/>
        <a:p>
          <a:pPr>
            <a:defRPr b="1"/>
          </a:pPr>
          <a:r>
            <a:rPr lang="en-US"/>
            <a:t>1982</a:t>
          </a:r>
        </a:p>
      </dgm:t>
    </dgm:pt>
    <dgm:pt modelId="{2E6D78C5-BC69-475D-B9E5-67D2C249B332}" type="parTrans" cxnId="{EEF966E3-1103-4A83-86CA-4BC2E52AFA23}">
      <dgm:prSet/>
      <dgm:spPr/>
      <dgm:t>
        <a:bodyPr/>
        <a:lstStyle/>
        <a:p>
          <a:endParaRPr lang="en-US"/>
        </a:p>
      </dgm:t>
    </dgm:pt>
    <dgm:pt modelId="{FBB12693-7296-430A-8D4C-FC3C413E4FF6}" type="sibTrans" cxnId="{EEF966E3-1103-4A83-86CA-4BC2E52AFA23}">
      <dgm:prSet/>
      <dgm:spPr/>
      <dgm:t>
        <a:bodyPr/>
        <a:lstStyle/>
        <a:p>
          <a:endParaRPr lang="en-US"/>
        </a:p>
      </dgm:t>
    </dgm:pt>
    <dgm:pt modelId="{CC38584A-35EA-4FC8-8737-9573F75326A7}">
      <dgm:prSet/>
      <dgm:spPr/>
      <dgm:t>
        <a:bodyPr/>
        <a:lstStyle/>
        <a:p>
          <a:r>
            <a:rPr lang="en-US"/>
            <a:t>Formed in 1982</a:t>
          </a:r>
        </a:p>
      </dgm:t>
    </dgm:pt>
    <dgm:pt modelId="{5E65D495-853D-4A17-8D8C-E6F209E5A233}" type="parTrans" cxnId="{B61BC309-BB55-4140-B89A-7359D2CED8A2}">
      <dgm:prSet/>
      <dgm:spPr/>
      <dgm:t>
        <a:bodyPr/>
        <a:lstStyle/>
        <a:p>
          <a:endParaRPr lang="en-US"/>
        </a:p>
      </dgm:t>
    </dgm:pt>
    <dgm:pt modelId="{0F34ECFE-977F-4430-B763-AF8CC29A6EDC}" type="sibTrans" cxnId="{B61BC309-BB55-4140-B89A-7359D2CED8A2}">
      <dgm:prSet/>
      <dgm:spPr/>
      <dgm:t>
        <a:bodyPr/>
        <a:lstStyle/>
        <a:p>
          <a:endParaRPr lang="en-US"/>
        </a:p>
      </dgm:t>
    </dgm:pt>
    <dgm:pt modelId="{7E444EF8-092F-4DDB-9122-F0825E5218E5}">
      <dgm:prSet/>
      <dgm:spPr/>
      <dgm:t>
        <a:bodyPr/>
        <a:lstStyle/>
        <a:p>
          <a:r>
            <a:rPr lang="en-US"/>
            <a:t>First store opened on the 12th February 1982</a:t>
          </a:r>
        </a:p>
      </dgm:t>
    </dgm:pt>
    <dgm:pt modelId="{8A4A5E1C-4D97-442D-8FDF-C33E94F0AF0B}" type="parTrans" cxnId="{BD5C4BE1-D490-414F-B1A3-28540E8F925A}">
      <dgm:prSet/>
      <dgm:spPr/>
      <dgm:t>
        <a:bodyPr/>
        <a:lstStyle/>
        <a:p>
          <a:endParaRPr lang="en-US"/>
        </a:p>
      </dgm:t>
    </dgm:pt>
    <dgm:pt modelId="{F2B0BAE5-3D54-4391-9BEC-89F772849683}" type="sibTrans" cxnId="{BD5C4BE1-D490-414F-B1A3-28540E8F925A}">
      <dgm:prSet/>
      <dgm:spPr/>
      <dgm:t>
        <a:bodyPr/>
        <a:lstStyle/>
        <a:p>
          <a:endParaRPr lang="en-US"/>
        </a:p>
      </dgm:t>
    </dgm:pt>
    <dgm:pt modelId="{4D0F6E90-6495-42C9-9226-24E5BA66288D}">
      <dgm:prSet/>
      <dgm:spPr/>
      <dgm:t>
        <a:bodyPr/>
        <a:lstStyle/>
        <a:p>
          <a:r>
            <a:rPr lang="en-US"/>
            <a:t>70 stores by July 1982</a:t>
          </a:r>
        </a:p>
      </dgm:t>
    </dgm:pt>
    <dgm:pt modelId="{143B0B81-8AA6-4B59-9840-A3E76E22C327}" type="parTrans" cxnId="{4663AE09-F8D7-46EA-B5AE-AC430CC44C8A}">
      <dgm:prSet/>
      <dgm:spPr/>
      <dgm:t>
        <a:bodyPr/>
        <a:lstStyle/>
        <a:p>
          <a:endParaRPr lang="en-US"/>
        </a:p>
      </dgm:t>
    </dgm:pt>
    <dgm:pt modelId="{5E5A7321-7ECA-46A9-954F-151409775478}" type="sibTrans" cxnId="{4663AE09-F8D7-46EA-B5AE-AC430CC44C8A}">
      <dgm:prSet/>
      <dgm:spPr/>
      <dgm:t>
        <a:bodyPr/>
        <a:lstStyle/>
        <a:p>
          <a:endParaRPr lang="en-US"/>
        </a:p>
      </dgm:t>
    </dgm:pt>
    <dgm:pt modelId="{A387FD2B-3662-4CA5-A9AB-A4E0E7B6C851}">
      <dgm:prSet/>
      <dgm:spPr/>
      <dgm:t>
        <a:bodyPr/>
        <a:lstStyle/>
        <a:p>
          <a:pPr>
            <a:defRPr b="1"/>
          </a:pPr>
          <a:r>
            <a:rPr lang="en-US"/>
            <a:t>1988</a:t>
          </a:r>
        </a:p>
      </dgm:t>
    </dgm:pt>
    <dgm:pt modelId="{E290A893-5AA3-4173-8780-55E1602882D9}" type="parTrans" cxnId="{D7620BC9-87B4-4E6F-8A05-AF898D459FEE}">
      <dgm:prSet/>
      <dgm:spPr/>
      <dgm:t>
        <a:bodyPr/>
        <a:lstStyle/>
        <a:p>
          <a:endParaRPr lang="en-US"/>
        </a:p>
      </dgm:t>
    </dgm:pt>
    <dgm:pt modelId="{A0662643-A808-4035-986D-6DA314D9BD02}" type="sibTrans" cxnId="{D7620BC9-87B4-4E6F-8A05-AF898D459FEE}">
      <dgm:prSet/>
      <dgm:spPr/>
      <dgm:t>
        <a:bodyPr/>
        <a:lstStyle/>
        <a:p>
          <a:endParaRPr lang="en-US"/>
        </a:p>
      </dgm:t>
    </dgm:pt>
    <dgm:pt modelId="{B17BB003-FD8A-4ED6-B4EA-F5A0EF0A6CC0}">
      <dgm:prSet/>
      <dgm:spPr/>
      <dgm:t>
        <a:bodyPr/>
        <a:lstStyle/>
        <a:p>
          <a:r>
            <a:rPr lang="en-US"/>
            <a:t>the NEXT directory was launched</a:t>
          </a:r>
        </a:p>
      </dgm:t>
    </dgm:pt>
    <dgm:pt modelId="{D0FACBE5-13F2-44C8-A57D-ACE46C4434F5}" type="parTrans" cxnId="{3E55C59D-5902-4D05-B168-4CFB7A355C67}">
      <dgm:prSet/>
      <dgm:spPr/>
      <dgm:t>
        <a:bodyPr/>
        <a:lstStyle/>
        <a:p>
          <a:endParaRPr lang="en-US"/>
        </a:p>
      </dgm:t>
    </dgm:pt>
    <dgm:pt modelId="{C223440C-EB14-47B4-9D95-498169F58AB5}" type="sibTrans" cxnId="{3E55C59D-5902-4D05-B168-4CFB7A355C67}">
      <dgm:prSet/>
      <dgm:spPr/>
      <dgm:t>
        <a:bodyPr/>
        <a:lstStyle/>
        <a:p>
          <a:endParaRPr lang="en-US"/>
        </a:p>
      </dgm:t>
    </dgm:pt>
    <dgm:pt modelId="{FA00B007-207F-4784-BAA0-0B9ABA0D15BA}">
      <dgm:prSet/>
      <dgm:spPr/>
      <dgm:t>
        <a:bodyPr/>
        <a:lstStyle/>
        <a:p>
          <a:pPr>
            <a:defRPr b="1"/>
          </a:pPr>
          <a:r>
            <a:rPr lang="en-US"/>
            <a:t>1993</a:t>
          </a:r>
        </a:p>
      </dgm:t>
    </dgm:pt>
    <dgm:pt modelId="{75E2F4BA-3BB6-4E9D-86AA-75E59DF9B192}" type="parTrans" cxnId="{62336D93-4974-4C5D-ABBB-61DBA6368E33}">
      <dgm:prSet/>
      <dgm:spPr/>
      <dgm:t>
        <a:bodyPr/>
        <a:lstStyle/>
        <a:p>
          <a:endParaRPr lang="en-US"/>
        </a:p>
      </dgm:t>
    </dgm:pt>
    <dgm:pt modelId="{9BF59187-63A5-461F-9BE5-4E44C7AA18B9}" type="sibTrans" cxnId="{62336D93-4974-4C5D-ABBB-61DBA6368E33}">
      <dgm:prSet/>
      <dgm:spPr/>
      <dgm:t>
        <a:bodyPr/>
        <a:lstStyle/>
        <a:p>
          <a:endParaRPr lang="en-US"/>
        </a:p>
      </dgm:t>
    </dgm:pt>
    <dgm:pt modelId="{B4612196-4919-40E0-9058-20A193C7CCA4}">
      <dgm:prSet/>
      <dgm:spPr/>
      <dgm:t>
        <a:bodyPr/>
        <a:lstStyle/>
        <a:p>
          <a:r>
            <a:rPr lang="en-US"/>
            <a:t>NEXT merged both Retail and Home Shopping</a:t>
          </a:r>
        </a:p>
      </dgm:t>
    </dgm:pt>
    <dgm:pt modelId="{37D086BF-1295-4AA0-B515-D6BB3C0713B9}" type="parTrans" cxnId="{61982508-554F-4ACE-970E-18321F898556}">
      <dgm:prSet/>
      <dgm:spPr/>
      <dgm:t>
        <a:bodyPr/>
        <a:lstStyle/>
        <a:p>
          <a:endParaRPr lang="en-US"/>
        </a:p>
      </dgm:t>
    </dgm:pt>
    <dgm:pt modelId="{E5B187B9-8ED1-4357-A514-4B82ACB21EA9}" type="sibTrans" cxnId="{61982508-554F-4ACE-970E-18321F898556}">
      <dgm:prSet/>
      <dgm:spPr/>
      <dgm:t>
        <a:bodyPr/>
        <a:lstStyle/>
        <a:p>
          <a:endParaRPr lang="en-US"/>
        </a:p>
      </dgm:t>
    </dgm:pt>
    <dgm:pt modelId="{F1C09BCB-907B-4548-93AF-BB2EDDF67932}">
      <dgm:prSet/>
      <dgm:spPr/>
      <dgm:t>
        <a:bodyPr/>
        <a:lstStyle/>
        <a:p>
          <a:r>
            <a:rPr lang="en-US"/>
            <a:t>“One Brand; Two Ways of Shopping”</a:t>
          </a:r>
        </a:p>
      </dgm:t>
    </dgm:pt>
    <dgm:pt modelId="{9EB40E4E-7A5B-44FD-AF40-D0E81BCB4CA8}" type="parTrans" cxnId="{11E77CE0-3B7C-4B7B-91B9-748A2CE23974}">
      <dgm:prSet/>
      <dgm:spPr/>
      <dgm:t>
        <a:bodyPr/>
        <a:lstStyle/>
        <a:p>
          <a:endParaRPr lang="en-US"/>
        </a:p>
      </dgm:t>
    </dgm:pt>
    <dgm:pt modelId="{6D160EA6-7CC1-465C-BB4F-67F642CB56AA}" type="sibTrans" cxnId="{11E77CE0-3B7C-4B7B-91B9-748A2CE23974}">
      <dgm:prSet/>
      <dgm:spPr/>
      <dgm:t>
        <a:bodyPr/>
        <a:lstStyle/>
        <a:p>
          <a:endParaRPr lang="en-US"/>
        </a:p>
      </dgm:t>
    </dgm:pt>
    <dgm:pt modelId="{9B603823-F015-4539-B5A1-21FEAF20F7D8}">
      <dgm:prSet/>
      <dgm:spPr/>
      <dgm:t>
        <a:bodyPr/>
        <a:lstStyle/>
        <a:p>
          <a:pPr>
            <a:defRPr b="1"/>
          </a:pPr>
          <a:r>
            <a:rPr lang="en-US"/>
            <a:t>1999</a:t>
          </a:r>
        </a:p>
      </dgm:t>
    </dgm:pt>
    <dgm:pt modelId="{7A3FEB7E-D892-4AC0-9DC5-D860EF954F66}" type="parTrans" cxnId="{4BED6DD2-C337-454C-9110-5422E7833609}">
      <dgm:prSet/>
      <dgm:spPr/>
      <dgm:t>
        <a:bodyPr/>
        <a:lstStyle/>
        <a:p>
          <a:endParaRPr lang="en-US"/>
        </a:p>
      </dgm:t>
    </dgm:pt>
    <dgm:pt modelId="{FBC55C2C-CB19-43EB-8941-610793F06513}" type="sibTrans" cxnId="{4BED6DD2-C337-454C-9110-5422E7833609}">
      <dgm:prSet/>
      <dgm:spPr/>
      <dgm:t>
        <a:bodyPr/>
        <a:lstStyle/>
        <a:p>
          <a:endParaRPr lang="en-US"/>
        </a:p>
      </dgm:t>
    </dgm:pt>
    <dgm:pt modelId="{68693D99-AB6C-4532-B1FB-6A0A3D449A88}">
      <dgm:prSet/>
      <dgm:spPr/>
      <dgm:t>
        <a:bodyPr/>
        <a:lstStyle/>
        <a:p>
          <a:r>
            <a:rPr lang="en-US"/>
            <a:t>Launch of NEXT website</a:t>
          </a:r>
        </a:p>
      </dgm:t>
    </dgm:pt>
    <dgm:pt modelId="{DCAA3A13-BEC5-4FD8-B419-2555D79D9807}" type="parTrans" cxnId="{663B712C-6DF2-476E-9761-3AF7F4449A4E}">
      <dgm:prSet/>
      <dgm:spPr/>
      <dgm:t>
        <a:bodyPr/>
        <a:lstStyle/>
        <a:p>
          <a:endParaRPr lang="en-US"/>
        </a:p>
      </dgm:t>
    </dgm:pt>
    <dgm:pt modelId="{239BCB1B-3A7C-42A8-8895-2F40AD311349}" type="sibTrans" cxnId="{663B712C-6DF2-476E-9761-3AF7F4449A4E}">
      <dgm:prSet/>
      <dgm:spPr/>
      <dgm:t>
        <a:bodyPr/>
        <a:lstStyle/>
        <a:p>
          <a:endParaRPr lang="en-US"/>
        </a:p>
      </dgm:t>
    </dgm:pt>
    <dgm:pt modelId="{3862B17D-7D1F-4D30-96A6-487A694C4215}">
      <dgm:prSet/>
      <dgm:spPr/>
      <dgm:t>
        <a:bodyPr/>
        <a:lstStyle/>
        <a:p>
          <a:r>
            <a:rPr lang="en-US"/>
            <a:t>“One Brand; Three Ways of Shopping”</a:t>
          </a:r>
        </a:p>
      </dgm:t>
    </dgm:pt>
    <dgm:pt modelId="{75E12C2D-536B-4B4D-B66B-53929A3E9594}" type="parTrans" cxnId="{66FC597E-DCD7-47F6-B2AE-7BC7BDE376FA}">
      <dgm:prSet/>
      <dgm:spPr/>
      <dgm:t>
        <a:bodyPr/>
        <a:lstStyle/>
        <a:p>
          <a:endParaRPr lang="en-US"/>
        </a:p>
      </dgm:t>
    </dgm:pt>
    <dgm:pt modelId="{2261DBB7-B567-4623-8FEB-89076994934C}" type="sibTrans" cxnId="{66FC597E-DCD7-47F6-B2AE-7BC7BDE376FA}">
      <dgm:prSet/>
      <dgm:spPr/>
      <dgm:t>
        <a:bodyPr/>
        <a:lstStyle/>
        <a:p>
          <a:endParaRPr lang="en-US"/>
        </a:p>
      </dgm:t>
    </dgm:pt>
    <dgm:pt modelId="{E66B69C0-132E-45BC-8BF5-97BAEE5AF337}">
      <dgm:prSet/>
      <dgm:spPr/>
      <dgm:t>
        <a:bodyPr/>
        <a:lstStyle/>
        <a:p>
          <a:pPr>
            <a:defRPr b="1"/>
          </a:pPr>
          <a:r>
            <a:rPr lang="en-US"/>
            <a:t>2000</a:t>
          </a:r>
        </a:p>
      </dgm:t>
    </dgm:pt>
    <dgm:pt modelId="{97B3D42B-E4BA-4C18-8DE4-2088D00E7309}" type="parTrans" cxnId="{3DE4516C-63BB-44E8-A87E-CB496ECF18C5}">
      <dgm:prSet/>
      <dgm:spPr/>
      <dgm:t>
        <a:bodyPr/>
        <a:lstStyle/>
        <a:p>
          <a:endParaRPr lang="en-US"/>
        </a:p>
      </dgm:t>
    </dgm:pt>
    <dgm:pt modelId="{45A10634-58D2-4141-8816-10737235ED5D}" type="sibTrans" cxnId="{3DE4516C-63BB-44E8-A87E-CB496ECF18C5}">
      <dgm:prSet/>
      <dgm:spPr/>
      <dgm:t>
        <a:bodyPr/>
        <a:lstStyle/>
        <a:p>
          <a:endParaRPr lang="en-US"/>
        </a:p>
      </dgm:t>
    </dgm:pt>
    <dgm:pt modelId="{5B9EBFAC-C882-4EE9-8E72-3573B0C3C946}">
      <dgm:prSet/>
      <dgm:spPr/>
      <dgm:t>
        <a:bodyPr/>
        <a:lstStyle/>
        <a:p>
          <a:r>
            <a:rPr lang="en-US"/>
            <a:t>Next day delivery introduced as standard on all orders before 5pm</a:t>
          </a:r>
        </a:p>
      </dgm:t>
    </dgm:pt>
    <dgm:pt modelId="{0B514A69-6716-496B-B2CE-C2642AEC9CA9}" type="parTrans" cxnId="{F132F51B-6DF6-4868-96F6-7E703F2BECCD}">
      <dgm:prSet/>
      <dgm:spPr/>
      <dgm:t>
        <a:bodyPr/>
        <a:lstStyle/>
        <a:p>
          <a:endParaRPr lang="en-US"/>
        </a:p>
      </dgm:t>
    </dgm:pt>
    <dgm:pt modelId="{C0E36EA0-38BE-41BA-AC0C-CDF31982E099}" type="sibTrans" cxnId="{F132F51B-6DF6-4868-96F6-7E703F2BECCD}">
      <dgm:prSet/>
      <dgm:spPr/>
      <dgm:t>
        <a:bodyPr/>
        <a:lstStyle/>
        <a:p>
          <a:endParaRPr lang="en-US"/>
        </a:p>
      </dgm:t>
    </dgm:pt>
    <dgm:pt modelId="{3AE265DE-FCA3-4F14-9712-087F2626C6E5}">
      <dgm:prSet/>
      <dgm:spPr/>
      <dgm:t>
        <a:bodyPr/>
        <a:lstStyle/>
        <a:p>
          <a:pPr>
            <a:defRPr b="1"/>
          </a:pPr>
          <a:r>
            <a:rPr lang="en-US"/>
            <a:t>2013</a:t>
          </a:r>
        </a:p>
      </dgm:t>
    </dgm:pt>
    <dgm:pt modelId="{4159D7BD-FA33-421D-8121-9806EF37050D}" type="parTrans" cxnId="{4C69F6E3-136E-4A6D-AE3E-95F24281B49E}">
      <dgm:prSet/>
      <dgm:spPr/>
      <dgm:t>
        <a:bodyPr/>
        <a:lstStyle/>
        <a:p>
          <a:endParaRPr lang="en-US"/>
        </a:p>
      </dgm:t>
    </dgm:pt>
    <dgm:pt modelId="{1B937151-25E0-416A-AE7E-FA0D5EF2000D}" type="sibTrans" cxnId="{4C69F6E3-136E-4A6D-AE3E-95F24281B49E}">
      <dgm:prSet/>
      <dgm:spPr/>
      <dgm:t>
        <a:bodyPr/>
        <a:lstStyle/>
        <a:p>
          <a:endParaRPr lang="en-US"/>
        </a:p>
      </dgm:t>
    </dgm:pt>
    <dgm:pt modelId="{E18161A6-109B-457A-96F8-313ED5D803C8}">
      <dgm:prSet/>
      <dgm:spPr/>
      <dgm:t>
        <a:bodyPr/>
        <a:lstStyle/>
        <a:p>
          <a:r>
            <a:rPr lang="en-US"/>
            <a:t>NEXT starts trading online in more than 70 countries Worldwide</a:t>
          </a:r>
        </a:p>
      </dgm:t>
    </dgm:pt>
    <dgm:pt modelId="{771A6D21-5895-4684-9899-1B1F3795A76D}" type="parTrans" cxnId="{0FBE1E94-648C-4836-970D-64E6C3A43450}">
      <dgm:prSet/>
      <dgm:spPr/>
      <dgm:t>
        <a:bodyPr/>
        <a:lstStyle/>
        <a:p>
          <a:endParaRPr lang="en-US"/>
        </a:p>
      </dgm:t>
    </dgm:pt>
    <dgm:pt modelId="{CE9E71BD-8744-43ED-A8B1-C74D435BB7F8}" type="sibTrans" cxnId="{0FBE1E94-648C-4836-970D-64E6C3A43450}">
      <dgm:prSet/>
      <dgm:spPr/>
      <dgm:t>
        <a:bodyPr/>
        <a:lstStyle/>
        <a:p>
          <a:endParaRPr lang="en-US"/>
        </a:p>
      </dgm:t>
    </dgm:pt>
    <dgm:pt modelId="{82C0C016-F0D0-45C4-AED2-1C75318B4668}">
      <dgm:prSet/>
      <dgm:spPr/>
      <dgm:t>
        <a:bodyPr/>
        <a:lstStyle/>
        <a:p>
          <a:pPr>
            <a:defRPr b="1"/>
          </a:pPr>
          <a:r>
            <a:rPr lang="en-US"/>
            <a:t>2015</a:t>
          </a:r>
        </a:p>
      </dgm:t>
    </dgm:pt>
    <dgm:pt modelId="{51458106-93D7-4F77-92D6-717F7FE0BE23}" type="parTrans" cxnId="{725DD904-A8CF-4965-9363-EBCBBF69B583}">
      <dgm:prSet/>
      <dgm:spPr/>
      <dgm:t>
        <a:bodyPr/>
        <a:lstStyle/>
        <a:p>
          <a:endParaRPr lang="en-US"/>
        </a:p>
      </dgm:t>
    </dgm:pt>
    <dgm:pt modelId="{9CB20143-59E7-4FCC-A666-7B116911D31E}" type="sibTrans" cxnId="{725DD904-A8CF-4965-9363-EBCBBF69B583}">
      <dgm:prSet/>
      <dgm:spPr/>
      <dgm:t>
        <a:bodyPr/>
        <a:lstStyle/>
        <a:p>
          <a:endParaRPr lang="en-US"/>
        </a:p>
      </dgm:t>
    </dgm:pt>
    <dgm:pt modelId="{8FAD9376-4677-431B-9064-CC115CC1F155}">
      <dgm:prSet/>
      <dgm:spPr/>
      <dgm:t>
        <a:bodyPr/>
        <a:lstStyle/>
        <a:p>
          <a:r>
            <a:rPr lang="en-US"/>
            <a:t>NEXT opens its 546th Store</a:t>
          </a:r>
        </a:p>
      </dgm:t>
    </dgm:pt>
    <dgm:pt modelId="{2D774CD4-4CF4-4445-AF52-4B4CF3DAE44D}" type="parTrans" cxnId="{4C3A5DE6-17B0-4FB4-9322-A82FA99EA54E}">
      <dgm:prSet/>
      <dgm:spPr/>
      <dgm:t>
        <a:bodyPr/>
        <a:lstStyle/>
        <a:p>
          <a:endParaRPr lang="en-US"/>
        </a:p>
      </dgm:t>
    </dgm:pt>
    <dgm:pt modelId="{3B5F46DB-126B-4413-AA6D-B6787116F2C7}" type="sibTrans" cxnId="{4C3A5DE6-17B0-4FB4-9322-A82FA99EA54E}">
      <dgm:prSet/>
      <dgm:spPr/>
      <dgm:t>
        <a:bodyPr/>
        <a:lstStyle/>
        <a:p>
          <a:endParaRPr lang="en-US"/>
        </a:p>
      </dgm:t>
    </dgm:pt>
    <dgm:pt modelId="{55F1E135-7542-421A-9C9B-5B74E6715DFB}">
      <dgm:prSet/>
      <dgm:spPr/>
      <dgm:t>
        <a:bodyPr/>
        <a:lstStyle/>
        <a:p>
          <a:pPr>
            <a:defRPr b="1"/>
          </a:pPr>
          <a:r>
            <a:rPr lang="en-US"/>
            <a:t>2021</a:t>
          </a:r>
        </a:p>
      </dgm:t>
    </dgm:pt>
    <dgm:pt modelId="{6D5C3946-9508-402E-B3F2-6125C8BEAEA7}" type="parTrans" cxnId="{27510DA8-F621-4CC5-8F2F-8BB79A801F7F}">
      <dgm:prSet/>
      <dgm:spPr/>
      <dgm:t>
        <a:bodyPr/>
        <a:lstStyle/>
        <a:p>
          <a:endParaRPr lang="en-US"/>
        </a:p>
      </dgm:t>
    </dgm:pt>
    <dgm:pt modelId="{0D03C2B7-2436-4E7A-8467-E190EAC6B0C7}" type="sibTrans" cxnId="{27510DA8-F621-4CC5-8F2F-8BB79A801F7F}">
      <dgm:prSet/>
      <dgm:spPr/>
      <dgm:t>
        <a:bodyPr/>
        <a:lstStyle/>
        <a:p>
          <a:endParaRPr lang="en-US"/>
        </a:p>
      </dgm:t>
    </dgm:pt>
    <dgm:pt modelId="{DE0CE085-ABF6-473D-B387-6EB9D9037666}">
      <dgm:prSet/>
      <dgm:spPr/>
      <dgm:t>
        <a:bodyPr/>
        <a:lstStyle/>
        <a:p>
          <a:r>
            <a:rPr lang="en-US"/>
            <a:t>agreed a joint venture with GAP</a:t>
          </a:r>
        </a:p>
      </dgm:t>
    </dgm:pt>
    <dgm:pt modelId="{D4570439-E7AA-436D-872A-390DBA8FFAD9}" type="parTrans" cxnId="{D8AC855A-C4A9-4C7E-BC9A-D7C4F38CA69C}">
      <dgm:prSet/>
      <dgm:spPr/>
      <dgm:t>
        <a:bodyPr/>
        <a:lstStyle/>
        <a:p>
          <a:endParaRPr lang="en-US"/>
        </a:p>
      </dgm:t>
    </dgm:pt>
    <dgm:pt modelId="{0CEA75A9-1DBA-45BD-B161-AC696ED7222E}" type="sibTrans" cxnId="{D8AC855A-C4A9-4C7E-BC9A-D7C4F38CA69C}">
      <dgm:prSet/>
      <dgm:spPr/>
      <dgm:t>
        <a:bodyPr/>
        <a:lstStyle/>
        <a:p>
          <a:endParaRPr lang="en-US"/>
        </a:p>
      </dgm:t>
    </dgm:pt>
    <dgm:pt modelId="{E6766727-401E-054A-A838-63988A6C0C1E}" type="pres">
      <dgm:prSet presAssocID="{5507BACF-F75F-43E7-9E94-AD8C115CB26E}" presName="root" presStyleCnt="0">
        <dgm:presLayoutVars>
          <dgm:chMax/>
          <dgm:chPref/>
          <dgm:animLvl val="lvl"/>
        </dgm:presLayoutVars>
      </dgm:prSet>
      <dgm:spPr/>
    </dgm:pt>
    <dgm:pt modelId="{797A97B4-BEC7-914B-B95A-144BBCF6AC3B}" type="pres">
      <dgm:prSet presAssocID="{5507BACF-F75F-43E7-9E94-AD8C115CB26E}" presName="divider" presStyleLbl="fgAcc1" presStyleIdx="0" presStyleCnt="1"/>
      <dgm:spPr/>
    </dgm:pt>
    <dgm:pt modelId="{21FD4DF1-888E-134E-A91E-1167B1374A65}" type="pres">
      <dgm:prSet presAssocID="{5507BACF-F75F-43E7-9E94-AD8C115CB26E}" presName="nodes" presStyleCnt="0">
        <dgm:presLayoutVars>
          <dgm:chMax/>
          <dgm:chPref/>
          <dgm:animLvl val="lvl"/>
        </dgm:presLayoutVars>
      </dgm:prSet>
      <dgm:spPr/>
    </dgm:pt>
    <dgm:pt modelId="{FC60AFB2-96A9-E04B-BD40-96C70D7B80D9}" type="pres">
      <dgm:prSet presAssocID="{576963E1-5BA3-401D-947F-7BC0065AC5F3}" presName="composite" presStyleCnt="0"/>
      <dgm:spPr/>
    </dgm:pt>
    <dgm:pt modelId="{F41B2D5B-C305-3347-B3CD-ACA4D762B15E}" type="pres">
      <dgm:prSet presAssocID="{576963E1-5BA3-401D-947F-7BC0065AC5F3}" presName="L1TextContainer" presStyleLbl="alignNode1" presStyleIdx="0" presStyleCnt="8">
        <dgm:presLayoutVars>
          <dgm:chMax val="1"/>
          <dgm:chPref val="1"/>
          <dgm:bulletEnabled val="1"/>
        </dgm:presLayoutVars>
      </dgm:prSet>
      <dgm:spPr/>
    </dgm:pt>
    <dgm:pt modelId="{694FE76F-8185-F342-AE8B-03A5AE2E30F5}" type="pres">
      <dgm:prSet presAssocID="{576963E1-5BA3-401D-947F-7BC0065AC5F3}" presName="L2TextContainerWrapper" presStyleCnt="0">
        <dgm:presLayoutVars>
          <dgm:bulletEnabled val="1"/>
        </dgm:presLayoutVars>
      </dgm:prSet>
      <dgm:spPr/>
    </dgm:pt>
    <dgm:pt modelId="{9496BF98-9106-5043-A5BE-3353B058B45D}" type="pres">
      <dgm:prSet presAssocID="{576963E1-5BA3-401D-947F-7BC0065AC5F3}" presName="L2TextContainer" presStyleLbl="bgAccFollowNode1" presStyleIdx="0" presStyleCnt="8"/>
      <dgm:spPr/>
    </dgm:pt>
    <dgm:pt modelId="{E9C5E3C3-13B1-0141-99BE-19084551D786}" type="pres">
      <dgm:prSet presAssocID="{576963E1-5BA3-401D-947F-7BC0065AC5F3}" presName="FlexibleEmptyPlaceHolder" presStyleCnt="0"/>
      <dgm:spPr/>
    </dgm:pt>
    <dgm:pt modelId="{2A2D6C63-F8C2-8F45-867E-D81D28D92737}" type="pres">
      <dgm:prSet presAssocID="{576963E1-5BA3-401D-947F-7BC0065AC5F3}" presName="ConnectLine" presStyleLbl="sibTrans1D1" presStyleIdx="0" presStyleCnt="8"/>
      <dgm:spPr/>
    </dgm:pt>
    <dgm:pt modelId="{17B5E505-9402-D94A-9AA9-0E5F8FB6B328}" type="pres">
      <dgm:prSet presAssocID="{576963E1-5BA3-401D-947F-7BC0065AC5F3}" presName="ConnectorPoint" presStyleLbl="node1" presStyleIdx="0"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8A8F79A7-8BCF-4442-A5F0-48F085EFF09A}" type="pres">
      <dgm:prSet presAssocID="{576963E1-5BA3-401D-947F-7BC0065AC5F3}" presName="EmptyPlaceHolder" presStyleCnt="0"/>
      <dgm:spPr/>
    </dgm:pt>
    <dgm:pt modelId="{ADD0D997-9AF1-4746-97FF-FBE7375ED52B}" type="pres">
      <dgm:prSet presAssocID="{FBB12693-7296-430A-8D4C-FC3C413E4FF6}" presName="spaceBetweenRectangles" presStyleCnt="0"/>
      <dgm:spPr/>
    </dgm:pt>
    <dgm:pt modelId="{001F8255-03BF-5046-B778-ADB0A8A9DB57}" type="pres">
      <dgm:prSet presAssocID="{A387FD2B-3662-4CA5-A9AB-A4E0E7B6C851}" presName="composite" presStyleCnt="0"/>
      <dgm:spPr/>
    </dgm:pt>
    <dgm:pt modelId="{1FF7E529-3FE2-0C48-960F-9F613CED0545}" type="pres">
      <dgm:prSet presAssocID="{A387FD2B-3662-4CA5-A9AB-A4E0E7B6C851}" presName="L1TextContainer" presStyleLbl="alignNode1" presStyleIdx="1" presStyleCnt="8">
        <dgm:presLayoutVars>
          <dgm:chMax val="1"/>
          <dgm:chPref val="1"/>
          <dgm:bulletEnabled val="1"/>
        </dgm:presLayoutVars>
      </dgm:prSet>
      <dgm:spPr/>
    </dgm:pt>
    <dgm:pt modelId="{AE067692-6F54-2E43-B2E0-3D003902F731}" type="pres">
      <dgm:prSet presAssocID="{A387FD2B-3662-4CA5-A9AB-A4E0E7B6C851}" presName="L2TextContainerWrapper" presStyleCnt="0">
        <dgm:presLayoutVars>
          <dgm:bulletEnabled val="1"/>
        </dgm:presLayoutVars>
      </dgm:prSet>
      <dgm:spPr/>
    </dgm:pt>
    <dgm:pt modelId="{1258EDCE-8448-364A-B070-15224F13E5BD}" type="pres">
      <dgm:prSet presAssocID="{A387FD2B-3662-4CA5-A9AB-A4E0E7B6C851}" presName="L2TextContainer" presStyleLbl="bgAccFollowNode1" presStyleIdx="1" presStyleCnt="8"/>
      <dgm:spPr/>
    </dgm:pt>
    <dgm:pt modelId="{5BF65ED9-9323-AE46-AC31-B3FF39171B7C}" type="pres">
      <dgm:prSet presAssocID="{A387FD2B-3662-4CA5-A9AB-A4E0E7B6C851}" presName="FlexibleEmptyPlaceHolder" presStyleCnt="0"/>
      <dgm:spPr/>
    </dgm:pt>
    <dgm:pt modelId="{24C735AE-7011-7D47-A825-3F40A12979C5}" type="pres">
      <dgm:prSet presAssocID="{A387FD2B-3662-4CA5-A9AB-A4E0E7B6C851}" presName="ConnectLine" presStyleLbl="sibTrans1D1" presStyleIdx="1" presStyleCnt="8"/>
      <dgm:spPr/>
    </dgm:pt>
    <dgm:pt modelId="{138BF30F-6075-CC4D-86A4-51B9B6B5D182}" type="pres">
      <dgm:prSet presAssocID="{A387FD2B-3662-4CA5-A9AB-A4E0E7B6C851}" presName="ConnectorPoint" presStyleLbl="node1" presStyleIdx="1"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1B07DE5C-7E50-174A-ADB9-E97437F5BD05}" type="pres">
      <dgm:prSet presAssocID="{A387FD2B-3662-4CA5-A9AB-A4E0E7B6C851}" presName="EmptyPlaceHolder" presStyleCnt="0"/>
      <dgm:spPr/>
    </dgm:pt>
    <dgm:pt modelId="{6CDDE9FE-FED4-474B-A0E8-91DBB6E0EE4B}" type="pres">
      <dgm:prSet presAssocID="{A0662643-A808-4035-986D-6DA314D9BD02}" presName="spaceBetweenRectangles" presStyleCnt="0"/>
      <dgm:spPr/>
    </dgm:pt>
    <dgm:pt modelId="{C849E516-B40C-0145-9E8A-1C97C2A9E32B}" type="pres">
      <dgm:prSet presAssocID="{FA00B007-207F-4784-BAA0-0B9ABA0D15BA}" presName="composite" presStyleCnt="0"/>
      <dgm:spPr/>
    </dgm:pt>
    <dgm:pt modelId="{7206BFBC-2BB4-9E41-895D-74BF33ADE04E}" type="pres">
      <dgm:prSet presAssocID="{FA00B007-207F-4784-BAA0-0B9ABA0D15BA}" presName="L1TextContainer" presStyleLbl="alignNode1" presStyleIdx="2" presStyleCnt="8">
        <dgm:presLayoutVars>
          <dgm:chMax val="1"/>
          <dgm:chPref val="1"/>
          <dgm:bulletEnabled val="1"/>
        </dgm:presLayoutVars>
      </dgm:prSet>
      <dgm:spPr/>
    </dgm:pt>
    <dgm:pt modelId="{53D7353A-D20D-0A41-B4D1-8CFC6EE1FF69}" type="pres">
      <dgm:prSet presAssocID="{FA00B007-207F-4784-BAA0-0B9ABA0D15BA}" presName="L2TextContainerWrapper" presStyleCnt="0">
        <dgm:presLayoutVars>
          <dgm:bulletEnabled val="1"/>
        </dgm:presLayoutVars>
      </dgm:prSet>
      <dgm:spPr/>
    </dgm:pt>
    <dgm:pt modelId="{5285C0B6-C54D-A643-8698-495ADBAEE504}" type="pres">
      <dgm:prSet presAssocID="{FA00B007-207F-4784-BAA0-0B9ABA0D15BA}" presName="L2TextContainer" presStyleLbl="bgAccFollowNode1" presStyleIdx="2" presStyleCnt="8"/>
      <dgm:spPr/>
    </dgm:pt>
    <dgm:pt modelId="{FDD317FD-7E2E-4940-BEE7-7D3C912C4ABA}" type="pres">
      <dgm:prSet presAssocID="{FA00B007-207F-4784-BAA0-0B9ABA0D15BA}" presName="FlexibleEmptyPlaceHolder" presStyleCnt="0"/>
      <dgm:spPr/>
    </dgm:pt>
    <dgm:pt modelId="{C56F86AE-CD3A-9342-B8CD-FC6568B197C6}" type="pres">
      <dgm:prSet presAssocID="{FA00B007-207F-4784-BAA0-0B9ABA0D15BA}" presName="ConnectLine" presStyleLbl="sibTrans1D1" presStyleIdx="2" presStyleCnt="8"/>
      <dgm:spPr/>
    </dgm:pt>
    <dgm:pt modelId="{D6B8CA09-CD03-6646-A1B7-A08F2C1CBDFA}" type="pres">
      <dgm:prSet presAssocID="{FA00B007-207F-4784-BAA0-0B9ABA0D15BA}" presName="ConnectorPoint" presStyleLbl="node1" presStyleIdx="2"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C82A4858-757D-814C-8A01-1E51DB391529}" type="pres">
      <dgm:prSet presAssocID="{FA00B007-207F-4784-BAA0-0B9ABA0D15BA}" presName="EmptyPlaceHolder" presStyleCnt="0"/>
      <dgm:spPr/>
    </dgm:pt>
    <dgm:pt modelId="{7E147BB4-DA55-F348-8515-9F07AB900B55}" type="pres">
      <dgm:prSet presAssocID="{9BF59187-63A5-461F-9BE5-4E44C7AA18B9}" presName="spaceBetweenRectangles" presStyleCnt="0"/>
      <dgm:spPr/>
    </dgm:pt>
    <dgm:pt modelId="{42C46B47-ACC2-5744-B510-F3016F7FBDA0}" type="pres">
      <dgm:prSet presAssocID="{9B603823-F015-4539-B5A1-21FEAF20F7D8}" presName="composite" presStyleCnt="0"/>
      <dgm:spPr/>
    </dgm:pt>
    <dgm:pt modelId="{06A45D71-B28F-484A-8476-4801E1F910FE}" type="pres">
      <dgm:prSet presAssocID="{9B603823-F015-4539-B5A1-21FEAF20F7D8}" presName="L1TextContainer" presStyleLbl="alignNode1" presStyleIdx="3" presStyleCnt="8">
        <dgm:presLayoutVars>
          <dgm:chMax val="1"/>
          <dgm:chPref val="1"/>
          <dgm:bulletEnabled val="1"/>
        </dgm:presLayoutVars>
      </dgm:prSet>
      <dgm:spPr/>
    </dgm:pt>
    <dgm:pt modelId="{4A543196-FFE4-3F4D-8E39-D35FD4460DCF}" type="pres">
      <dgm:prSet presAssocID="{9B603823-F015-4539-B5A1-21FEAF20F7D8}" presName="L2TextContainerWrapper" presStyleCnt="0">
        <dgm:presLayoutVars>
          <dgm:bulletEnabled val="1"/>
        </dgm:presLayoutVars>
      </dgm:prSet>
      <dgm:spPr/>
    </dgm:pt>
    <dgm:pt modelId="{704CAAAE-64A9-5B41-B623-F97C406D15B2}" type="pres">
      <dgm:prSet presAssocID="{9B603823-F015-4539-B5A1-21FEAF20F7D8}" presName="L2TextContainer" presStyleLbl="bgAccFollowNode1" presStyleIdx="3" presStyleCnt="8"/>
      <dgm:spPr/>
    </dgm:pt>
    <dgm:pt modelId="{B9938919-23F2-C44D-853D-AC6B0155F4B9}" type="pres">
      <dgm:prSet presAssocID="{9B603823-F015-4539-B5A1-21FEAF20F7D8}" presName="FlexibleEmptyPlaceHolder" presStyleCnt="0"/>
      <dgm:spPr/>
    </dgm:pt>
    <dgm:pt modelId="{9C618397-41E0-4749-B176-D584258B341F}" type="pres">
      <dgm:prSet presAssocID="{9B603823-F015-4539-B5A1-21FEAF20F7D8}" presName="ConnectLine" presStyleLbl="sibTrans1D1" presStyleIdx="3" presStyleCnt="8"/>
      <dgm:spPr/>
    </dgm:pt>
    <dgm:pt modelId="{3D969098-E7D0-9F4A-AD94-87BCE247048B}" type="pres">
      <dgm:prSet presAssocID="{9B603823-F015-4539-B5A1-21FEAF20F7D8}" presName="ConnectorPoint" presStyleLbl="node1" presStyleIdx="3"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598CA646-15B6-B44C-978B-3EBD5F23AF1D}" type="pres">
      <dgm:prSet presAssocID="{9B603823-F015-4539-B5A1-21FEAF20F7D8}" presName="EmptyPlaceHolder" presStyleCnt="0"/>
      <dgm:spPr/>
    </dgm:pt>
    <dgm:pt modelId="{724164AE-CAEB-F543-B887-1377F485628F}" type="pres">
      <dgm:prSet presAssocID="{FBC55C2C-CB19-43EB-8941-610793F06513}" presName="spaceBetweenRectangles" presStyleCnt="0"/>
      <dgm:spPr/>
    </dgm:pt>
    <dgm:pt modelId="{C027CA4D-5075-7E47-89C7-D3A400C86142}" type="pres">
      <dgm:prSet presAssocID="{E66B69C0-132E-45BC-8BF5-97BAEE5AF337}" presName="composite" presStyleCnt="0"/>
      <dgm:spPr/>
    </dgm:pt>
    <dgm:pt modelId="{D61D2ED9-6664-9648-B4BD-E3DC8FB31A75}" type="pres">
      <dgm:prSet presAssocID="{E66B69C0-132E-45BC-8BF5-97BAEE5AF337}" presName="L1TextContainer" presStyleLbl="alignNode1" presStyleIdx="4" presStyleCnt="8">
        <dgm:presLayoutVars>
          <dgm:chMax val="1"/>
          <dgm:chPref val="1"/>
          <dgm:bulletEnabled val="1"/>
        </dgm:presLayoutVars>
      </dgm:prSet>
      <dgm:spPr/>
    </dgm:pt>
    <dgm:pt modelId="{66EB34E3-ED7D-1A44-92E9-8F042ED65EE4}" type="pres">
      <dgm:prSet presAssocID="{E66B69C0-132E-45BC-8BF5-97BAEE5AF337}" presName="L2TextContainerWrapper" presStyleCnt="0">
        <dgm:presLayoutVars>
          <dgm:bulletEnabled val="1"/>
        </dgm:presLayoutVars>
      </dgm:prSet>
      <dgm:spPr/>
    </dgm:pt>
    <dgm:pt modelId="{8D20D6F0-294C-C246-859A-488C58F7E3C6}" type="pres">
      <dgm:prSet presAssocID="{E66B69C0-132E-45BC-8BF5-97BAEE5AF337}" presName="L2TextContainer" presStyleLbl="bgAccFollowNode1" presStyleIdx="4" presStyleCnt="8"/>
      <dgm:spPr/>
    </dgm:pt>
    <dgm:pt modelId="{229EF047-877A-F744-AABA-9F77FE8B81F0}" type="pres">
      <dgm:prSet presAssocID="{E66B69C0-132E-45BC-8BF5-97BAEE5AF337}" presName="FlexibleEmptyPlaceHolder" presStyleCnt="0"/>
      <dgm:spPr/>
    </dgm:pt>
    <dgm:pt modelId="{3622FDFE-5F83-5A4F-B5DE-03478AEC1EA6}" type="pres">
      <dgm:prSet presAssocID="{E66B69C0-132E-45BC-8BF5-97BAEE5AF337}" presName="ConnectLine" presStyleLbl="sibTrans1D1" presStyleIdx="4" presStyleCnt="8"/>
      <dgm:spPr/>
    </dgm:pt>
    <dgm:pt modelId="{62FD032B-9CDC-D14B-B10D-8D8F18354E77}" type="pres">
      <dgm:prSet presAssocID="{E66B69C0-132E-45BC-8BF5-97BAEE5AF337}" presName="ConnectorPoint" presStyleLbl="node1" presStyleIdx="4"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2203BFD7-1AD7-004A-9072-9FBC8ECC927E}" type="pres">
      <dgm:prSet presAssocID="{E66B69C0-132E-45BC-8BF5-97BAEE5AF337}" presName="EmptyPlaceHolder" presStyleCnt="0"/>
      <dgm:spPr/>
    </dgm:pt>
    <dgm:pt modelId="{9972AC08-2B5D-964B-8003-D7F8FE455672}" type="pres">
      <dgm:prSet presAssocID="{45A10634-58D2-4141-8816-10737235ED5D}" presName="spaceBetweenRectangles" presStyleCnt="0"/>
      <dgm:spPr/>
    </dgm:pt>
    <dgm:pt modelId="{D9158FBC-A1B1-C24C-AAA6-701A0CCA8D55}" type="pres">
      <dgm:prSet presAssocID="{3AE265DE-FCA3-4F14-9712-087F2626C6E5}" presName="composite" presStyleCnt="0"/>
      <dgm:spPr/>
    </dgm:pt>
    <dgm:pt modelId="{895B72E9-0656-B140-BD9B-AB796F5AF31D}" type="pres">
      <dgm:prSet presAssocID="{3AE265DE-FCA3-4F14-9712-087F2626C6E5}" presName="L1TextContainer" presStyleLbl="alignNode1" presStyleIdx="5" presStyleCnt="8">
        <dgm:presLayoutVars>
          <dgm:chMax val="1"/>
          <dgm:chPref val="1"/>
          <dgm:bulletEnabled val="1"/>
        </dgm:presLayoutVars>
      </dgm:prSet>
      <dgm:spPr/>
    </dgm:pt>
    <dgm:pt modelId="{B6C21887-9A6C-5A47-95B0-C88596726F9C}" type="pres">
      <dgm:prSet presAssocID="{3AE265DE-FCA3-4F14-9712-087F2626C6E5}" presName="L2TextContainerWrapper" presStyleCnt="0">
        <dgm:presLayoutVars>
          <dgm:bulletEnabled val="1"/>
        </dgm:presLayoutVars>
      </dgm:prSet>
      <dgm:spPr/>
    </dgm:pt>
    <dgm:pt modelId="{CB88BAD6-2264-564C-8F0E-D6FC08761D88}" type="pres">
      <dgm:prSet presAssocID="{3AE265DE-FCA3-4F14-9712-087F2626C6E5}" presName="L2TextContainer" presStyleLbl="bgAccFollowNode1" presStyleIdx="5" presStyleCnt="8"/>
      <dgm:spPr/>
    </dgm:pt>
    <dgm:pt modelId="{E4508D1C-3FA3-2E48-BE52-F6739442A75B}" type="pres">
      <dgm:prSet presAssocID="{3AE265DE-FCA3-4F14-9712-087F2626C6E5}" presName="FlexibleEmptyPlaceHolder" presStyleCnt="0"/>
      <dgm:spPr/>
    </dgm:pt>
    <dgm:pt modelId="{758DD2FD-09A6-A447-848B-FDCAD91663E5}" type="pres">
      <dgm:prSet presAssocID="{3AE265DE-FCA3-4F14-9712-087F2626C6E5}" presName="ConnectLine" presStyleLbl="sibTrans1D1" presStyleIdx="5" presStyleCnt="8"/>
      <dgm:spPr/>
    </dgm:pt>
    <dgm:pt modelId="{112158ED-C80F-B847-AF1C-1500B63D3354}" type="pres">
      <dgm:prSet presAssocID="{3AE265DE-FCA3-4F14-9712-087F2626C6E5}" presName="ConnectorPoint" presStyleLbl="node1" presStyleIdx="5"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13C7DDB5-B21A-954C-B2A0-968C4F1CDB0E}" type="pres">
      <dgm:prSet presAssocID="{3AE265DE-FCA3-4F14-9712-087F2626C6E5}" presName="EmptyPlaceHolder" presStyleCnt="0"/>
      <dgm:spPr/>
    </dgm:pt>
    <dgm:pt modelId="{AE455D11-CB01-144D-BEF7-6F98FB20C810}" type="pres">
      <dgm:prSet presAssocID="{1B937151-25E0-416A-AE7E-FA0D5EF2000D}" presName="spaceBetweenRectangles" presStyleCnt="0"/>
      <dgm:spPr/>
    </dgm:pt>
    <dgm:pt modelId="{46E19791-DB1C-B248-B12E-B4E58305E40A}" type="pres">
      <dgm:prSet presAssocID="{82C0C016-F0D0-45C4-AED2-1C75318B4668}" presName="composite" presStyleCnt="0"/>
      <dgm:spPr/>
    </dgm:pt>
    <dgm:pt modelId="{EDF58523-DDD0-5D4A-9877-6FA48974D907}" type="pres">
      <dgm:prSet presAssocID="{82C0C016-F0D0-45C4-AED2-1C75318B4668}" presName="L1TextContainer" presStyleLbl="alignNode1" presStyleIdx="6" presStyleCnt="8">
        <dgm:presLayoutVars>
          <dgm:chMax val="1"/>
          <dgm:chPref val="1"/>
          <dgm:bulletEnabled val="1"/>
        </dgm:presLayoutVars>
      </dgm:prSet>
      <dgm:spPr/>
    </dgm:pt>
    <dgm:pt modelId="{70F00760-85CF-7444-939D-8E3FCD45C47B}" type="pres">
      <dgm:prSet presAssocID="{82C0C016-F0D0-45C4-AED2-1C75318B4668}" presName="L2TextContainerWrapper" presStyleCnt="0">
        <dgm:presLayoutVars>
          <dgm:bulletEnabled val="1"/>
        </dgm:presLayoutVars>
      </dgm:prSet>
      <dgm:spPr/>
    </dgm:pt>
    <dgm:pt modelId="{C55A2445-6147-274D-9C67-D228F36144A5}" type="pres">
      <dgm:prSet presAssocID="{82C0C016-F0D0-45C4-AED2-1C75318B4668}" presName="L2TextContainer" presStyleLbl="bgAccFollowNode1" presStyleIdx="6" presStyleCnt="8"/>
      <dgm:spPr/>
    </dgm:pt>
    <dgm:pt modelId="{5BE5BCA6-60C9-774C-8638-A85A10724947}" type="pres">
      <dgm:prSet presAssocID="{82C0C016-F0D0-45C4-AED2-1C75318B4668}" presName="FlexibleEmptyPlaceHolder" presStyleCnt="0"/>
      <dgm:spPr/>
    </dgm:pt>
    <dgm:pt modelId="{AD89F192-E64E-2540-A87D-C79E1B050110}" type="pres">
      <dgm:prSet presAssocID="{82C0C016-F0D0-45C4-AED2-1C75318B4668}" presName="ConnectLine" presStyleLbl="sibTrans1D1" presStyleIdx="6" presStyleCnt="8"/>
      <dgm:spPr/>
    </dgm:pt>
    <dgm:pt modelId="{B8A576A7-C996-0B42-8BE9-118F6F37820D}" type="pres">
      <dgm:prSet presAssocID="{82C0C016-F0D0-45C4-AED2-1C75318B4668}" presName="ConnectorPoint" presStyleLbl="node1" presStyleIdx="6"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D8E029F9-7812-ED4D-9A65-99BE5FD98CC8}" type="pres">
      <dgm:prSet presAssocID="{82C0C016-F0D0-45C4-AED2-1C75318B4668}" presName="EmptyPlaceHolder" presStyleCnt="0"/>
      <dgm:spPr/>
    </dgm:pt>
    <dgm:pt modelId="{23BB0A95-D983-0341-8907-EDD03D536C25}" type="pres">
      <dgm:prSet presAssocID="{9CB20143-59E7-4FCC-A666-7B116911D31E}" presName="spaceBetweenRectangles" presStyleCnt="0"/>
      <dgm:spPr/>
    </dgm:pt>
    <dgm:pt modelId="{9F2262C3-DED0-EB41-A82D-434BEC3B3BED}" type="pres">
      <dgm:prSet presAssocID="{55F1E135-7542-421A-9C9B-5B74E6715DFB}" presName="composite" presStyleCnt="0"/>
      <dgm:spPr/>
    </dgm:pt>
    <dgm:pt modelId="{8F6DA0C8-2224-AE4A-A6E3-C320F2CB6EEB}" type="pres">
      <dgm:prSet presAssocID="{55F1E135-7542-421A-9C9B-5B74E6715DFB}" presName="L1TextContainer" presStyleLbl="alignNode1" presStyleIdx="7" presStyleCnt="8">
        <dgm:presLayoutVars>
          <dgm:chMax val="1"/>
          <dgm:chPref val="1"/>
          <dgm:bulletEnabled val="1"/>
        </dgm:presLayoutVars>
      </dgm:prSet>
      <dgm:spPr/>
    </dgm:pt>
    <dgm:pt modelId="{AFFAB1F0-9A49-2942-913C-2C1BE544E06B}" type="pres">
      <dgm:prSet presAssocID="{55F1E135-7542-421A-9C9B-5B74E6715DFB}" presName="L2TextContainerWrapper" presStyleCnt="0">
        <dgm:presLayoutVars>
          <dgm:bulletEnabled val="1"/>
        </dgm:presLayoutVars>
      </dgm:prSet>
      <dgm:spPr/>
    </dgm:pt>
    <dgm:pt modelId="{59AFB202-37DD-334E-9095-FA4F74CA500F}" type="pres">
      <dgm:prSet presAssocID="{55F1E135-7542-421A-9C9B-5B74E6715DFB}" presName="L2TextContainer" presStyleLbl="bgAccFollowNode1" presStyleIdx="7" presStyleCnt="8"/>
      <dgm:spPr/>
    </dgm:pt>
    <dgm:pt modelId="{1402A6CA-C787-5245-8A56-72DEFA459D2D}" type="pres">
      <dgm:prSet presAssocID="{55F1E135-7542-421A-9C9B-5B74E6715DFB}" presName="FlexibleEmptyPlaceHolder" presStyleCnt="0"/>
      <dgm:spPr/>
    </dgm:pt>
    <dgm:pt modelId="{4C8DAF54-BA0D-974D-BE95-3DE2743E815F}" type="pres">
      <dgm:prSet presAssocID="{55F1E135-7542-421A-9C9B-5B74E6715DFB}" presName="ConnectLine" presStyleLbl="sibTrans1D1" presStyleIdx="7" presStyleCnt="8"/>
      <dgm:spPr/>
    </dgm:pt>
    <dgm:pt modelId="{56FC1E5C-2068-DC40-8AEB-A33D36BB267D}" type="pres">
      <dgm:prSet presAssocID="{55F1E135-7542-421A-9C9B-5B74E6715DFB}" presName="ConnectorPoint" presStyleLbl="node1" presStyleIdx="7"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9C607F98-007C-1D48-BB95-D3515B571461}" type="pres">
      <dgm:prSet presAssocID="{55F1E135-7542-421A-9C9B-5B74E6715DFB}" presName="EmptyPlaceHolder" presStyleCnt="0"/>
      <dgm:spPr/>
    </dgm:pt>
  </dgm:ptLst>
  <dgm:cxnLst>
    <dgm:cxn modelId="{96930203-A2A1-8344-AA8E-C935D4202C32}" type="presOf" srcId="{3862B17D-7D1F-4D30-96A6-487A694C4215}" destId="{704CAAAE-64A9-5B41-B623-F97C406D15B2}" srcOrd="0" destOrd="1" presId="urn:microsoft.com/office/officeart/2017/3/layout/HorizontalLabelsTimeline"/>
    <dgm:cxn modelId="{F88AB003-436C-9346-9836-F99F6C2ABBE6}" type="presOf" srcId="{E18161A6-109B-457A-96F8-313ED5D803C8}" destId="{CB88BAD6-2264-564C-8F0E-D6FC08761D88}" srcOrd="0" destOrd="0" presId="urn:microsoft.com/office/officeart/2017/3/layout/HorizontalLabelsTimeline"/>
    <dgm:cxn modelId="{725DD904-A8CF-4965-9363-EBCBBF69B583}" srcId="{5507BACF-F75F-43E7-9E94-AD8C115CB26E}" destId="{82C0C016-F0D0-45C4-AED2-1C75318B4668}" srcOrd="6" destOrd="0" parTransId="{51458106-93D7-4F77-92D6-717F7FE0BE23}" sibTransId="{9CB20143-59E7-4FCC-A666-7B116911D31E}"/>
    <dgm:cxn modelId="{61982508-554F-4ACE-970E-18321F898556}" srcId="{FA00B007-207F-4784-BAA0-0B9ABA0D15BA}" destId="{B4612196-4919-40E0-9058-20A193C7CCA4}" srcOrd="0" destOrd="0" parTransId="{37D086BF-1295-4AA0-B515-D6BB3C0713B9}" sibTransId="{E5B187B9-8ED1-4357-A514-4B82ACB21EA9}"/>
    <dgm:cxn modelId="{4663AE09-F8D7-46EA-B5AE-AC430CC44C8A}" srcId="{CC38584A-35EA-4FC8-8737-9573F75326A7}" destId="{4D0F6E90-6495-42C9-9226-24E5BA66288D}" srcOrd="1" destOrd="0" parTransId="{143B0B81-8AA6-4B59-9840-A3E76E22C327}" sibTransId="{5E5A7321-7ECA-46A9-954F-151409775478}"/>
    <dgm:cxn modelId="{B61BC309-BB55-4140-B89A-7359D2CED8A2}" srcId="{576963E1-5BA3-401D-947F-7BC0065AC5F3}" destId="{CC38584A-35EA-4FC8-8737-9573F75326A7}" srcOrd="0" destOrd="0" parTransId="{5E65D495-853D-4A17-8D8C-E6F209E5A233}" sibTransId="{0F34ECFE-977F-4430-B763-AF8CC29A6EDC}"/>
    <dgm:cxn modelId="{0952AE12-F0E7-5D40-AE27-3FD5F4FA0F63}" type="presOf" srcId="{68693D99-AB6C-4532-B1FB-6A0A3D449A88}" destId="{704CAAAE-64A9-5B41-B623-F97C406D15B2}" srcOrd="0" destOrd="0" presId="urn:microsoft.com/office/officeart/2017/3/layout/HorizontalLabelsTimeline"/>
    <dgm:cxn modelId="{F132F51B-6DF6-4868-96F6-7E703F2BECCD}" srcId="{E66B69C0-132E-45BC-8BF5-97BAEE5AF337}" destId="{5B9EBFAC-C882-4EE9-8E72-3573B0C3C946}" srcOrd="0" destOrd="0" parTransId="{0B514A69-6716-496B-B2CE-C2642AEC9CA9}" sibTransId="{C0E36EA0-38BE-41BA-AC0C-CDF31982E099}"/>
    <dgm:cxn modelId="{D7BC501C-4A70-1940-9DB0-C23E075B4BA9}" type="presOf" srcId="{E66B69C0-132E-45BC-8BF5-97BAEE5AF337}" destId="{D61D2ED9-6664-9648-B4BD-E3DC8FB31A75}" srcOrd="0" destOrd="0" presId="urn:microsoft.com/office/officeart/2017/3/layout/HorizontalLabelsTimeline"/>
    <dgm:cxn modelId="{663B712C-6DF2-476E-9761-3AF7F4449A4E}" srcId="{9B603823-F015-4539-B5A1-21FEAF20F7D8}" destId="{68693D99-AB6C-4532-B1FB-6A0A3D449A88}" srcOrd="0" destOrd="0" parTransId="{DCAA3A13-BEC5-4FD8-B419-2555D79D9807}" sibTransId="{239BCB1B-3A7C-42A8-8895-2F40AD311349}"/>
    <dgm:cxn modelId="{9C35B232-9DC2-3A4E-A0B2-4DBA44700197}" type="presOf" srcId="{FA00B007-207F-4784-BAA0-0B9ABA0D15BA}" destId="{7206BFBC-2BB4-9E41-895D-74BF33ADE04E}" srcOrd="0" destOrd="0" presId="urn:microsoft.com/office/officeart/2017/3/layout/HorizontalLabelsTimeline"/>
    <dgm:cxn modelId="{2099283D-3596-3C43-9A43-490EB1CF7B52}" type="presOf" srcId="{F1C09BCB-907B-4548-93AF-BB2EDDF67932}" destId="{5285C0B6-C54D-A643-8698-495ADBAEE504}" srcOrd="0" destOrd="1" presId="urn:microsoft.com/office/officeart/2017/3/layout/HorizontalLabelsTimeline"/>
    <dgm:cxn modelId="{ED393E3F-A6F5-D04A-B900-AA5AB2380B20}" type="presOf" srcId="{CC38584A-35EA-4FC8-8737-9573F75326A7}" destId="{9496BF98-9106-5043-A5BE-3353B058B45D}" srcOrd="0" destOrd="0" presId="urn:microsoft.com/office/officeart/2017/3/layout/HorizontalLabelsTimeline"/>
    <dgm:cxn modelId="{AD224742-5543-8C4C-B57D-7C21D31198C6}" type="presOf" srcId="{B17BB003-FD8A-4ED6-B4EA-F5A0EF0A6CC0}" destId="{1258EDCE-8448-364A-B070-15224F13E5BD}" srcOrd="0" destOrd="0" presId="urn:microsoft.com/office/officeart/2017/3/layout/HorizontalLabelsTimeline"/>
    <dgm:cxn modelId="{0B85B348-BD89-FD41-9E7E-40692EEC0A01}" type="presOf" srcId="{5507BACF-F75F-43E7-9E94-AD8C115CB26E}" destId="{E6766727-401E-054A-A838-63988A6C0C1E}" srcOrd="0" destOrd="0" presId="urn:microsoft.com/office/officeart/2017/3/layout/HorizontalLabelsTimeline"/>
    <dgm:cxn modelId="{CB765C4A-DBBC-D048-BF9A-ACC8E9929796}" type="presOf" srcId="{8FAD9376-4677-431B-9064-CC115CC1F155}" destId="{C55A2445-6147-274D-9C67-D228F36144A5}" srcOrd="0" destOrd="0" presId="urn:microsoft.com/office/officeart/2017/3/layout/HorizontalLabelsTimeline"/>
    <dgm:cxn modelId="{E9C05E4D-111F-7F4D-A3E8-DAC16525528E}" type="presOf" srcId="{5B9EBFAC-C882-4EE9-8E72-3573B0C3C946}" destId="{8D20D6F0-294C-C246-859A-488C58F7E3C6}" srcOrd="0" destOrd="0" presId="urn:microsoft.com/office/officeart/2017/3/layout/HorizontalLabelsTimeline"/>
    <dgm:cxn modelId="{BFC7934F-77C8-254B-9E8A-B2EF9FE41ACA}" type="presOf" srcId="{B4612196-4919-40E0-9058-20A193C7CCA4}" destId="{5285C0B6-C54D-A643-8698-495ADBAEE504}" srcOrd="0" destOrd="0" presId="urn:microsoft.com/office/officeart/2017/3/layout/HorizontalLabelsTimeline"/>
    <dgm:cxn modelId="{E9228C50-5E24-0542-8632-FADEDAC91FE7}" type="presOf" srcId="{3AE265DE-FCA3-4F14-9712-087F2626C6E5}" destId="{895B72E9-0656-B140-BD9B-AB796F5AF31D}" srcOrd="0" destOrd="0" presId="urn:microsoft.com/office/officeart/2017/3/layout/HorizontalLabelsTimeline"/>
    <dgm:cxn modelId="{D8AC855A-C4A9-4C7E-BC9A-D7C4F38CA69C}" srcId="{55F1E135-7542-421A-9C9B-5B74E6715DFB}" destId="{DE0CE085-ABF6-473D-B387-6EB9D9037666}" srcOrd="0" destOrd="0" parTransId="{D4570439-E7AA-436D-872A-390DBA8FFAD9}" sibTransId="{0CEA75A9-1DBA-45BD-B161-AC696ED7222E}"/>
    <dgm:cxn modelId="{7F0FA367-9646-DC44-A1DC-6BB49E1905AF}" type="presOf" srcId="{DE0CE085-ABF6-473D-B387-6EB9D9037666}" destId="{59AFB202-37DD-334E-9095-FA4F74CA500F}" srcOrd="0" destOrd="0" presId="urn:microsoft.com/office/officeart/2017/3/layout/HorizontalLabelsTimeline"/>
    <dgm:cxn modelId="{3DE4516C-63BB-44E8-A87E-CB496ECF18C5}" srcId="{5507BACF-F75F-43E7-9E94-AD8C115CB26E}" destId="{E66B69C0-132E-45BC-8BF5-97BAEE5AF337}" srcOrd="4" destOrd="0" parTransId="{97B3D42B-E4BA-4C18-8DE4-2088D00E7309}" sibTransId="{45A10634-58D2-4141-8816-10737235ED5D}"/>
    <dgm:cxn modelId="{EBDF5973-F1FD-254F-A872-088762EFC000}" type="presOf" srcId="{A387FD2B-3662-4CA5-A9AB-A4E0E7B6C851}" destId="{1FF7E529-3FE2-0C48-960F-9F613CED0545}" srcOrd="0" destOrd="0" presId="urn:microsoft.com/office/officeart/2017/3/layout/HorizontalLabelsTimeline"/>
    <dgm:cxn modelId="{66FC597E-DCD7-47F6-B2AE-7BC7BDE376FA}" srcId="{68693D99-AB6C-4532-B1FB-6A0A3D449A88}" destId="{3862B17D-7D1F-4D30-96A6-487A694C4215}" srcOrd="0" destOrd="0" parTransId="{75E12C2D-536B-4B4D-B66B-53929A3E9594}" sibTransId="{2261DBB7-B567-4623-8FEB-89076994934C}"/>
    <dgm:cxn modelId="{BDA2B988-1C05-344D-B071-B80EE813754B}" type="presOf" srcId="{7E444EF8-092F-4DDB-9122-F0825E5218E5}" destId="{9496BF98-9106-5043-A5BE-3353B058B45D}" srcOrd="0" destOrd="1" presId="urn:microsoft.com/office/officeart/2017/3/layout/HorizontalLabelsTimeline"/>
    <dgm:cxn modelId="{62336D93-4974-4C5D-ABBB-61DBA6368E33}" srcId="{5507BACF-F75F-43E7-9E94-AD8C115CB26E}" destId="{FA00B007-207F-4784-BAA0-0B9ABA0D15BA}" srcOrd="2" destOrd="0" parTransId="{75E2F4BA-3BB6-4E9D-86AA-75E59DF9B192}" sibTransId="{9BF59187-63A5-461F-9BE5-4E44C7AA18B9}"/>
    <dgm:cxn modelId="{0FBE1E94-648C-4836-970D-64E6C3A43450}" srcId="{3AE265DE-FCA3-4F14-9712-087F2626C6E5}" destId="{E18161A6-109B-457A-96F8-313ED5D803C8}" srcOrd="0" destOrd="0" parTransId="{771A6D21-5895-4684-9899-1B1F3795A76D}" sibTransId="{CE9E71BD-8744-43ED-A8B1-C74D435BB7F8}"/>
    <dgm:cxn modelId="{3E55C59D-5902-4D05-B168-4CFB7A355C67}" srcId="{A387FD2B-3662-4CA5-A9AB-A4E0E7B6C851}" destId="{B17BB003-FD8A-4ED6-B4EA-F5A0EF0A6CC0}" srcOrd="0" destOrd="0" parTransId="{D0FACBE5-13F2-44C8-A57D-ACE46C4434F5}" sibTransId="{C223440C-EB14-47B4-9D95-498169F58AB5}"/>
    <dgm:cxn modelId="{27510DA8-F621-4CC5-8F2F-8BB79A801F7F}" srcId="{5507BACF-F75F-43E7-9E94-AD8C115CB26E}" destId="{55F1E135-7542-421A-9C9B-5B74E6715DFB}" srcOrd="7" destOrd="0" parTransId="{6D5C3946-9508-402E-B3F2-6125C8BEAEA7}" sibTransId="{0D03C2B7-2436-4E7A-8467-E190EAC6B0C7}"/>
    <dgm:cxn modelId="{137188B5-BB98-2D40-931E-FF4AEFC75DEA}" type="presOf" srcId="{82C0C016-F0D0-45C4-AED2-1C75318B4668}" destId="{EDF58523-DDD0-5D4A-9877-6FA48974D907}" srcOrd="0" destOrd="0" presId="urn:microsoft.com/office/officeart/2017/3/layout/HorizontalLabelsTimeline"/>
    <dgm:cxn modelId="{E256BDBE-68AA-F340-9A8B-CF0162C3F2D0}" type="presOf" srcId="{55F1E135-7542-421A-9C9B-5B74E6715DFB}" destId="{8F6DA0C8-2224-AE4A-A6E3-C320F2CB6EEB}" srcOrd="0" destOrd="0" presId="urn:microsoft.com/office/officeart/2017/3/layout/HorizontalLabelsTimeline"/>
    <dgm:cxn modelId="{B712FAC6-37C3-C34B-9218-36EAC88EE9B2}" type="presOf" srcId="{4D0F6E90-6495-42C9-9226-24E5BA66288D}" destId="{9496BF98-9106-5043-A5BE-3353B058B45D}" srcOrd="0" destOrd="2" presId="urn:microsoft.com/office/officeart/2017/3/layout/HorizontalLabelsTimeline"/>
    <dgm:cxn modelId="{D7620BC9-87B4-4E6F-8A05-AF898D459FEE}" srcId="{5507BACF-F75F-43E7-9E94-AD8C115CB26E}" destId="{A387FD2B-3662-4CA5-A9AB-A4E0E7B6C851}" srcOrd="1" destOrd="0" parTransId="{E290A893-5AA3-4173-8780-55E1602882D9}" sibTransId="{A0662643-A808-4035-986D-6DA314D9BD02}"/>
    <dgm:cxn modelId="{4BED6DD2-C337-454C-9110-5422E7833609}" srcId="{5507BACF-F75F-43E7-9E94-AD8C115CB26E}" destId="{9B603823-F015-4539-B5A1-21FEAF20F7D8}" srcOrd="3" destOrd="0" parTransId="{7A3FEB7E-D892-4AC0-9DC5-D860EF954F66}" sibTransId="{FBC55C2C-CB19-43EB-8941-610793F06513}"/>
    <dgm:cxn modelId="{11E77CE0-3B7C-4B7B-91B9-748A2CE23974}" srcId="{B4612196-4919-40E0-9058-20A193C7CCA4}" destId="{F1C09BCB-907B-4548-93AF-BB2EDDF67932}" srcOrd="0" destOrd="0" parTransId="{9EB40E4E-7A5B-44FD-AF40-D0E81BCB4CA8}" sibTransId="{6D160EA6-7CC1-465C-BB4F-67F642CB56AA}"/>
    <dgm:cxn modelId="{BD5C4BE1-D490-414F-B1A3-28540E8F925A}" srcId="{CC38584A-35EA-4FC8-8737-9573F75326A7}" destId="{7E444EF8-092F-4DDB-9122-F0825E5218E5}" srcOrd="0" destOrd="0" parTransId="{8A4A5E1C-4D97-442D-8FDF-C33E94F0AF0B}" sibTransId="{F2B0BAE5-3D54-4391-9BEC-89F772849683}"/>
    <dgm:cxn modelId="{CA5205E2-C17A-EA44-AFEF-135680323407}" type="presOf" srcId="{9B603823-F015-4539-B5A1-21FEAF20F7D8}" destId="{06A45D71-B28F-484A-8476-4801E1F910FE}" srcOrd="0" destOrd="0" presId="urn:microsoft.com/office/officeart/2017/3/layout/HorizontalLabelsTimeline"/>
    <dgm:cxn modelId="{EEF966E3-1103-4A83-86CA-4BC2E52AFA23}" srcId="{5507BACF-F75F-43E7-9E94-AD8C115CB26E}" destId="{576963E1-5BA3-401D-947F-7BC0065AC5F3}" srcOrd="0" destOrd="0" parTransId="{2E6D78C5-BC69-475D-B9E5-67D2C249B332}" sibTransId="{FBB12693-7296-430A-8D4C-FC3C413E4FF6}"/>
    <dgm:cxn modelId="{4C69F6E3-136E-4A6D-AE3E-95F24281B49E}" srcId="{5507BACF-F75F-43E7-9E94-AD8C115CB26E}" destId="{3AE265DE-FCA3-4F14-9712-087F2626C6E5}" srcOrd="5" destOrd="0" parTransId="{4159D7BD-FA33-421D-8121-9806EF37050D}" sibTransId="{1B937151-25E0-416A-AE7E-FA0D5EF2000D}"/>
    <dgm:cxn modelId="{7B713EE4-3144-2542-A0AC-C9DC1380E427}" type="presOf" srcId="{576963E1-5BA3-401D-947F-7BC0065AC5F3}" destId="{F41B2D5B-C305-3347-B3CD-ACA4D762B15E}" srcOrd="0" destOrd="0" presId="urn:microsoft.com/office/officeart/2017/3/layout/HorizontalLabelsTimeline"/>
    <dgm:cxn modelId="{4C3A5DE6-17B0-4FB4-9322-A82FA99EA54E}" srcId="{82C0C016-F0D0-45C4-AED2-1C75318B4668}" destId="{8FAD9376-4677-431B-9064-CC115CC1F155}" srcOrd="0" destOrd="0" parTransId="{2D774CD4-4CF4-4445-AF52-4B4CF3DAE44D}" sibTransId="{3B5F46DB-126B-4413-AA6D-B6787116F2C7}"/>
    <dgm:cxn modelId="{EE115A85-1CD5-5842-AB33-926191C13D8F}" type="presParOf" srcId="{E6766727-401E-054A-A838-63988A6C0C1E}" destId="{797A97B4-BEC7-914B-B95A-144BBCF6AC3B}" srcOrd="0" destOrd="0" presId="urn:microsoft.com/office/officeart/2017/3/layout/HorizontalLabelsTimeline"/>
    <dgm:cxn modelId="{8E0D0933-FD7A-6F4D-A0B1-BB81AD3D0888}" type="presParOf" srcId="{E6766727-401E-054A-A838-63988A6C0C1E}" destId="{21FD4DF1-888E-134E-A91E-1167B1374A65}" srcOrd="1" destOrd="0" presId="urn:microsoft.com/office/officeart/2017/3/layout/HorizontalLabelsTimeline"/>
    <dgm:cxn modelId="{3B554818-85D3-5945-AB56-5C3E9B6C206A}" type="presParOf" srcId="{21FD4DF1-888E-134E-A91E-1167B1374A65}" destId="{FC60AFB2-96A9-E04B-BD40-96C70D7B80D9}" srcOrd="0" destOrd="0" presId="urn:microsoft.com/office/officeart/2017/3/layout/HorizontalLabelsTimeline"/>
    <dgm:cxn modelId="{8301CD30-1D30-2241-89FA-CDA3D251B6BC}" type="presParOf" srcId="{FC60AFB2-96A9-E04B-BD40-96C70D7B80D9}" destId="{F41B2D5B-C305-3347-B3CD-ACA4D762B15E}" srcOrd="0" destOrd="0" presId="urn:microsoft.com/office/officeart/2017/3/layout/HorizontalLabelsTimeline"/>
    <dgm:cxn modelId="{86996DAA-0B5B-F34C-993C-9B2C50E4830D}" type="presParOf" srcId="{FC60AFB2-96A9-E04B-BD40-96C70D7B80D9}" destId="{694FE76F-8185-F342-AE8B-03A5AE2E30F5}" srcOrd="1" destOrd="0" presId="urn:microsoft.com/office/officeart/2017/3/layout/HorizontalLabelsTimeline"/>
    <dgm:cxn modelId="{A5B48C73-308F-7345-8441-5D91138D7A70}" type="presParOf" srcId="{694FE76F-8185-F342-AE8B-03A5AE2E30F5}" destId="{9496BF98-9106-5043-A5BE-3353B058B45D}" srcOrd="0" destOrd="0" presId="urn:microsoft.com/office/officeart/2017/3/layout/HorizontalLabelsTimeline"/>
    <dgm:cxn modelId="{D7951947-0026-C74C-9C62-BF52BEE2BCDB}" type="presParOf" srcId="{694FE76F-8185-F342-AE8B-03A5AE2E30F5}" destId="{E9C5E3C3-13B1-0141-99BE-19084551D786}" srcOrd="1" destOrd="0" presId="urn:microsoft.com/office/officeart/2017/3/layout/HorizontalLabelsTimeline"/>
    <dgm:cxn modelId="{C63899C8-D43E-2345-985F-FEA1C9E6B0B2}" type="presParOf" srcId="{FC60AFB2-96A9-E04B-BD40-96C70D7B80D9}" destId="{2A2D6C63-F8C2-8F45-867E-D81D28D92737}" srcOrd="2" destOrd="0" presId="urn:microsoft.com/office/officeart/2017/3/layout/HorizontalLabelsTimeline"/>
    <dgm:cxn modelId="{30B8C7B1-859B-B242-9529-CC35997BB187}" type="presParOf" srcId="{FC60AFB2-96A9-E04B-BD40-96C70D7B80D9}" destId="{17B5E505-9402-D94A-9AA9-0E5F8FB6B328}" srcOrd="3" destOrd="0" presId="urn:microsoft.com/office/officeart/2017/3/layout/HorizontalLabelsTimeline"/>
    <dgm:cxn modelId="{9E5A6C40-C793-664F-9EDE-76E8EDCEC39F}" type="presParOf" srcId="{FC60AFB2-96A9-E04B-BD40-96C70D7B80D9}" destId="{8A8F79A7-8BCF-4442-A5F0-48F085EFF09A}" srcOrd="4" destOrd="0" presId="urn:microsoft.com/office/officeart/2017/3/layout/HorizontalLabelsTimeline"/>
    <dgm:cxn modelId="{89E865AF-6E2A-6E4E-A508-A3A488CB8D83}" type="presParOf" srcId="{21FD4DF1-888E-134E-A91E-1167B1374A65}" destId="{ADD0D997-9AF1-4746-97FF-FBE7375ED52B}" srcOrd="1" destOrd="0" presId="urn:microsoft.com/office/officeart/2017/3/layout/HorizontalLabelsTimeline"/>
    <dgm:cxn modelId="{F87129E4-7837-0742-A1EF-2A9F1DFF7CAD}" type="presParOf" srcId="{21FD4DF1-888E-134E-A91E-1167B1374A65}" destId="{001F8255-03BF-5046-B778-ADB0A8A9DB57}" srcOrd="2" destOrd="0" presId="urn:microsoft.com/office/officeart/2017/3/layout/HorizontalLabelsTimeline"/>
    <dgm:cxn modelId="{FA43314F-9F49-7D4F-860C-059A482821DB}" type="presParOf" srcId="{001F8255-03BF-5046-B778-ADB0A8A9DB57}" destId="{1FF7E529-3FE2-0C48-960F-9F613CED0545}" srcOrd="0" destOrd="0" presId="urn:microsoft.com/office/officeart/2017/3/layout/HorizontalLabelsTimeline"/>
    <dgm:cxn modelId="{6E43251A-79C8-7540-BE1D-D747506A96F7}" type="presParOf" srcId="{001F8255-03BF-5046-B778-ADB0A8A9DB57}" destId="{AE067692-6F54-2E43-B2E0-3D003902F731}" srcOrd="1" destOrd="0" presId="urn:microsoft.com/office/officeart/2017/3/layout/HorizontalLabelsTimeline"/>
    <dgm:cxn modelId="{F4C5B52F-C9DB-164A-8656-6F167A3BBFD5}" type="presParOf" srcId="{AE067692-6F54-2E43-B2E0-3D003902F731}" destId="{1258EDCE-8448-364A-B070-15224F13E5BD}" srcOrd="0" destOrd="0" presId="urn:microsoft.com/office/officeart/2017/3/layout/HorizontalLabelsTimeline"/>
    <dgm:cxn modelId="{98E037FA-0578-6448-ABD4-371B153437D5}" type="presParOf" srcId="{AE067692-6F54-2E43-B2E0-3D003902F731}" destId="{5BF65ED9-9323-AE46-AC31-B3FF39171B7C}" srcOrd="1" destOrd="0" presId="urn:microsoft.com/office/officeart/2017/3/layout/HorizontalLabelsTimeline"/>
    <dgm:cxn modelId="{7BDC8BE7-7295-824D-9A04-EFA9F5596676}" type="presParOf" srcId="{001F8255-03BF-5046-B778-ADB0A8A9DB57}" destId="{24C735AE-7011-7D47-A825-3F40A12979C5}" srcOrd="2" destOrd="0" presId="urn:microsoft.com/office/officeart/2017/3/layout/HorizontalLabelsTimeline"/>
    <dgm:cxn modelId="{731F5EB8-F2C4-D247-BF81-BEDFF291DF4B}" type="presParOf" srcId="{001F8255-03BF-5046-B778-ADB0A8A9DB57}" destId="{138BF30F-6075-CC4D-86A4-51B9B6B5D182}" srcOrd="3" destOrd="0" presId="urn:microsoft.com/office/officeart/2017/3/layout/HorizontalLabelsTimeline"/>
    <dgm:cxn modelId="{6CDA4628-AC59-C541-9A13-A91DAAE58296}" type="presParOf" srcId="{001F8255-03BF-5046-B778-ADB0A8A9DB57}" destId="{1B07DE5C-7E50-174A-ADB9-E97437F5BD05}" srcOrd="4" destOrd="0" presId="urn:microsoft.com/office/officeart/2017/3/layout/HorizontalLabelsTimeline"/>
    <dgm:cxn modelId="{43C55A1A-C956-A549-BC9B-C82016AC1FFB}" type="presParOf" srcId="{21FD4DF1-888E-134E-A91E-1167B1374A65}" destId="{6CDDE9FE-FED4-474B-A0E8-91DBB6E0EE4B}" srcOrd="3" destOrd="0" presId="urn:microsoft.com/office/officeart/2017/3/layout/HorizontalLabelsTimeline"/>
    <dgm:cxn modelId="{C9F1E7E2-2528-1544-892D-157118432B5A}" type="presParOf" srcId="{21FD4DF1-888E-134E-A91E-1167B1374A65}" destId="{C849E516-B40C-0145-9E8A-1C97C2A9E32B}" srcOrd="4" destOrd="0" presId="urn:microsoft.com/office/officeart/2017/3/layout/HorizontalLabelsTimeline"/>
    <dgm:cxn modelId="{5E26B02B-BC3B-E644-BED7-7D1D6AE33A91}" type="presParOf" srcId="{C849E516-B40C-0145-9E8A-1C97C2A9E32B}" destId="{7206BFBC-2BB4-9E41-895D-74BF33ADE04E}" srcOrd="0" destOrd="0" presId="urn:microsoft.com/office/officeart/2017/3/layout/HorizontalLabelsTimeline"/>
    <dgm:cxn modelId="{D9B2403F-2F04-024A-B984-294DFAD55326}" type="presParOf" srcId="{C849E516-B40C-0145-9E8A-1C97C2A9E32B}" destId="{53D7353A-D20D-0A41-B4D1-8CFC6EE1FF69}" srcOrd="1" destOrd="0" presId="urn:microsoft.com/office/officeart/2017/3/layout/HorizontalLabelsTimeline"/>
    <dgm:cxn modelId="{DB945A39-2951-1345-BBB6-50833B25BE1C}" type="presParOf" srcId="{53D7353A-D20D-0A41-B4D1-8CFC6EE1FF69}" destId="{5285C0B6-C54D-A643-8698-495ADBAEE504}" srcOrd="0" destOrd="0" presId="urn:microsoft.com/office/officeart/2017/3/layout/HorizontalLabelsTimeline"/>
    <dgm:cxn modelId="{986F49D1-940A-8B4C-B0DF-BCAB8C3D2170}" type="presParOf" srcId="{53D7353A-D20D-0A41-B4D1-8CFC6EE1FF69}" destId="{FDD317FD-7E2E-4940-BEE7-7D3C912C4ABA}" srcOrd="1" destOrd="0" presId="urn:microsoft.com/office/officeart/2017/3/layout/HorizontalLabelsTimeline"/>
    <dgm:cxn modelId="{23A8F3AB-8689-A94A-B3DF-AE287715F5C9}" type="presParOf" srcId="{C849E516-B40C-0145-9E8A-1C97C2A9E32B}" destId="{C56F86AE-CD3A-9342-B8CD-FC6568B197C6}" srcOrd="2" destOrd="0" presId="urn:microsoft.com/office/officeart/2017/3/layout/HorizontalLabelsTimeline"/>
    <dgm:cxn modelId="{5BFF9CE3-8979-764D-9FFC-D7CC6AFCAEAB}" type="presParOf" srcId="{C849E516-B40C-0145-9E8A-1C97C2A9E32B}" destId="{D6B8CA09-CD03-6646-A1B7-A08F2C1CBDFA}" srcOrd="3" destOrd="0" presId="urn:microsoft.com/office/officeart/2017/3/layout/HorizontalLabelsTimeline"/>
    <dgm:cxn modelId="{7E298672-22D8-9346-AB26-6709BE28F0AB}" type="presParOf" srcId="{C849E516-B40C-0145-9E8A-1C97C2A9E32B}" destId="{C82A4858-757D-814C-8A01-1E51DB391529}" srcOrd="4" destOrd="0" presId="urn:microsoft.com/office/officeart/2017/3/layout/HorizontalLabelsTimeline"/>
    <dgm:cxn modelId="{4882863E-BC71-D845-B3C2-0D920CAEBFFE}" type="presParOf" srcId="{21FD4DF1-888E-134E-A91E-1167B1374A65}" destId="{7E147BB4-DA55-F348-8515-9F07AB900B55}" srcOrd="5" destOrd="0" presId="urn:microsoft.com/office/officeart/2017/3/layout/HorizontalLabelsTimeline"/>
    <dgm:cxn modelId="{B456787C-A104-4A46-B817-3021AEF4027A}" type="presParOf" srcId="{21FD4DF1-888E-134E-A91E-1167B1374A65}" destId="{42C46B47-ACC2-5744-B510-F3016F7FBDA0}" srcOrd="6" destOrd="0" presId="urn:microsoft.com/office/officeart/2017/3/layout/HorizontalLabelsTimeline"/>
    <dgm:cxn modelId="{C4DADE1D-2A4E-7948-B107-F647C16BF36F}" type="presParOf" srcId="{42C46B47-ACC2-5744-B510-F3016F7FBDA0}" destId="{06A45D71-B28F-484A-8476-4801E1F910FE}" srcOrd="0" destOrd="0" presId="urn:microsoft.com/office/officeart/2017/3/layout/HorizontalLabelsTimeline"/>
    <dgm:cxn modelId="{080C4BAA-0317-4A42-981F-1801771639E8}" type="presParOf" srcId="{42C46B47-ACC2-5744-B510-F3016F7FBDA0}" destId="{4A543196-FFE4-3F4D-8E39-D35FD4460DCF}" srcOrd="1" destOrd="0" presId="urn:microsoft.com/office/officeart/2017/3/layout/HorizontalLabelsTimeline"/>
    <dgm:cxn modelId="{2A50B464-72EB-5042-86AF-AE18460E1E3D}" type="presParOf" srcId="{4A543196-FFE4-3F4D-8E39-D35FD4460DCF}" destId="{704CAAAE-64A9-5B41-B623-F97C406D15B2}" srcOrd="0" destOrd="0" presId="urn:microsoft.com/office/officeart/2017/3/layout/HorizontalLabelsTimeline"/>
    <dgm:cxn modelId="{2E880FB2-1C1C-F842-9A9B-F483EAE8DC9D}" type="presParOf" srcId="{4A543196-FFE4-3F4D-8E39-D35FD4460DCF}" destId="{B9938919-23F2-C44D-853D-AC6B0155F4B9}" srcOrd="1" destOrd="0" presId="urn:microsoft.com/office/officeart/2017/3/layout/HorizontalLabelsTimeline"/>
    <dgm:cxn modelId="{CD390464-A4FD-3140-B8F9-E4FE093D9163}" type="presParOf" srcId="{42C46B47-ACC2-5744-B510-F3016F7FBDA0}" destId="{9C618397-41E0-4749-B176-D584258B341F}" srcOrd="2" destOrd="0" presId="urn:microsoft.com/office/officeart/2017/3/layout/HorizontalLabelsTimeline"/>
    <dgm:cxn modelId="{92897B65-A1BD-D542-9175-30F59E007FE0}" type="presParOf" srcId="{42C46B47-ACC2-5744-B510-F3016F7FBDA0}" destId="{3D969098-E7D0-9F4A-AD94-87BCE247048B}" srcOrd="3" destOrd="0" presId="urn:microsoft.com/office/officeart/2017/3/layout/HorizontalLabelsTimeline"/>
    <dgm:cxn modelId="{0B757A71-635B-2B4B-825D-4A25BAA153A9}" type="presParOf" srcId="{42C46B47-ACC2-5744-B510-F3016F7FBDA0}" destId="{598CA646-15B6-B44C-978B-3EBD5F23AF1D}" srcOrd="4" destOrd="0" presId="urn:microsoft.com/office/officeart/2017/3/layout/HorizontalLabelsTimeline"/>
    <dgm:cxn modelId="{17B2A1F5-2E75-2844-9820-EDEE99F76D8B}" type="presParOf" srcId="{21FD4DF1-888E-134E-A91E-1167B1374A65}" destId="{724164AE-CAEB-F543-B887-1377F485628F}" srcOrd="7" destOrd="0" presId="urn:microsoft.com/office/officeart/2017/3/layout/HorizontalLabelsTimeline"/>
    <dgm:cxn modelId="{1BE68631-F457-C94F-B37E-D28CB307D664}" type="presParOf" srcId="{21FD4DF1-888E-134E-A91E-1167B1374A65}" destId="{C027CA4D-5075-7E47-89C7-D3A400C86142}" srcOrd="8" destOrd="0" presId="urn:microsoft.com/office/officeart/2017/3/layout/HorizontalLabelsTimeline"/>
    <dgm:cxn modelId="{1C58E761-54AA-8445-B6B2-ADE7919F29E1}" type="presParOf" srcId="{C027CA4D-5075-7E47-89C7-D3A400C86142}" destId="{D61D2ED9-6664-9648-B4BD-E3DC8FB31A75}" srcOrd="0" destOrd="0" presId="urn:microsoft.com/office/officeart/2017/3/layout/HorizontalLabelsTimeline"/>
    <dgm:cxn modelId="{74DCC4C5-A4AC-7F4C-AE1D-992B52393CCB}" type="presParOf" srcId="{C027CA4D-5075-7E47-89C7-D3A400C86142}" destId="{66EB34E3-ED7D-1A44-92E9-8F042ED65EE4}" srcOrd="1" destOrd="0" presId="urn:microsoft.com/office/officeart/2017/3/layout/HorizontalLabelsTimeline"/>
    <dgm:cxn modelId="{D5088B1D-A9D7-AD43-9D9F-02C893502CAD}" type="presParOf" srcId="{66EB34E3-ED7D-1A44-92E9-8F042ED65EE4}" destId="{8D20D6F0-294C-C246-859A-488C58F7E3C6}" srcOrd="0" destOrd="0" presId="urn:microsoft.com/office/officeart/2017/3/layout/HorizontalLabelsTimeline"/>
    <dgm:cxn modelId="{39005A7A-20D6-4547-977B-A6DCA2B5614E}" type="presParOf" srcId="{66EB34E3-ED7D-1A44-92E9-8F042ED65EE4}" destId="{229EF047-877A-F744-AABA-9F77FE8B81F0}" srcOrd="1" destOrd="0" presId="urn:microsoft.com/office/officeart/2017/3/layout/HorizontalLabelsTimeline"/>
    <dgm:cxn modelId="{CAA5B507-3C89-074E-BA4A-3BA29B4737EC}" type="presParOf" srcId="{C027CA4D-5075-7E47-89C7-D3A400C86142}" destId="{3622FDFE-5F83-5A4F-B5DE-03478AEC1EA6}" srcOrd="2" destOrd="0" presId="urn:microsoft.com/office/officeart/2017/3/layout/HorizontalLabelsTimeline"/>
    <dgm:cxn modelId="{5583FB4C-A480-E744-BC85-FEF5858A592C}" type="presParOf" srcId="{C027CA4D-5075-7E47-89C7-D3A400C86142}" destId="{62FD032B-9CDC-D14B-B10D-8D8F18354E77}" srcOrd="3" destOrd="0" presId="urn:microsoft.com/office/officeart/2017/3/layout/HorizontalLabelsTimeline"/>
    <dgm:cxn modelId="{839428C4-B9DB-BD4C-99FA-29F544A95705}" type="presParOf" srcId="{C027CA4D-5075-7E47-89C7-D3A400C86142}" destId="{2203BFD7-1AD7-004A-9072-9FBC8ECC927E}" srcOrd="4" destOrd="0" presId="urn:microsoft.com/office/officeart/2017/3/layout/HorizontalLabelsTimeline"/>
    <dgm:cxn modelId="{78777350-3D96-2447-BF27-B77ED63C153A}" type="presParOf" srcId="{21FD4DF1-888E-134E-A91E-1167B1374A65}" destId="{9972AC08-2B5D-964B-8003-D7F8FE455672}" srcOrd="9" destOrd="0" presId="urn:microsoft.com/office/officeart/2017/3/layout/HorizontalLabelsTimeline"/>
    <dgm:cxn modelId="{121453E5-B40E-0541-A07B-0A700320C141}" type="presParOf" srcId="{21FD4DF1-888E-134E-A91E-1167B1374A65}" destId="{D9158FBC-A1B1-C24C-AAA6-701A0CCA8D55}" srcOrd="10" destOrd="0" presId="urn:microsoft.com/office/officeart/2017/3/layout/HorizontalLabelsTimeline"/>
    <dgm:cxn modelId="{5419C621-706A-674B-84DF-29E88984519F}" type="presParOf" srcId="{D9158FBC-A1B1-C24C-AAA6-701A0CCA8D55}" destId="{895B72E9-0656-B140-BD9B-AB796F5AF31D}" srcOrd="0" destOrd="0" presId="urn:microsoft.com/office/officeart/2017/3/layout/HorizontalLabelsTimeline"/>
    <dgm:cxn modelId="{7EBCD35D-03AA-F943-B39F-44F4832C903A}" type="presParOf" srcId="{D9158FBC-A1B1-C24C-AAA6-701A0CCA8D55}" destId="{B6C21887-9A6C-5A47-95B0-C88596726F9C}" srcOrd="1" destOrd="0" presId="urn:microsoft.com/office/officeart/2017/3/layout/HorizontalLabelsTimeline"/>
    <dgm:cxn modelId="{C09D5973-908C-A941-BC61-2FAF536B239A}" type="presParOf" srcId="{B6C21887-9A6C-5A47-95B0-C88596726F9C}" destId="{CB88BAD6-2264-564C-8F0E-D6FC08761D88}" srcOrd="0" destOrd="0" presId="urn:microsoft.com/office/officeart/2017/3/layout/HorizontalLabelsTimeline"/>
    <dgm:cxn modelId="{2F12E962-44E8-2943-AB0F-159D54361DFB}" type="presParOf" srcId="{B6C21887-9A6C-5A47-95B0-C88596726F9C}" destId="{E4508D1C-3FA3-2E48-BE52-F6739442A75B}" srcOrd="1" destOrd="0" presId="urn:microsoft.com/office/officeart/2017/3/layout/HorizontalLabelsTimeline"/>
    <dgm:cxn modelId="{CDFCF0F9-441D-324B-B5B2-878C0258D3B3}" type="presParOf" srcId="{D9158FBC-A1B1-C24C-AAA6-701A0CCA8D55}" destId="{758DD2FD-09A6-A447-848B-FDCAD91663E5}" srcOrd="2" destOrd="0" presId="urn:microsoft.com/office/officeart/2017/3/layout/HorizontalLabelsTimeline"/>
    <dgm:cxn modelId="{E5447827-DC50-8149-BC58-8F0C88F832F8}" type="presParOf" srcId="{D9158FBC-A1B1-C24C-AAA6-701A0CCA8D55}" destId="{112158ED-C80F-B847-AF1C-1500B63D3354}" srcOrd="3" destOrd="0" presId="urn:microsoft.com/office/officeart/2017/3/layout/HorizontalLabelsTimeline"/>
    <dgm:cxn modelId="{F83A2470-B11F-A44B-80EE-854F8E8B8433}" type="presParOf" srcId="{D9158FBC-A1B1-C24C-AAA6-701A0CCA8D55}" destId="{13C7DDB5-B21A-954C-B2A0-968C4F1CDB0E}" srcOrd="4" destOrd="0" presId="urn:microsoft.com/office/officeart/2017/3/layout/HorizontalLabelsTimeline"/>
    <dgm:cxn modelId="{205BCEFD-B1A6-4444-8476-FB92ABADB60E}" type="presParOf" srcId="{21FD4DF1-888E-134E-A91E-1167B1374A65}" destId="{AE455D11-CB01-144D-BEF7-6F98FB20C810}" srcOrd="11" destOrd="0" presId="urn:microsoft.com/office/officeart/2017/3/layout/HorizontalLabelsTimeline"/>
    <dgm:cxn modelId="{DB65D5AB-EF67-D149-900E-4982C9ABBD28}" type="presParOf" srcId="{21FD4DF1-888E-134E-A91E-1167B1374A65}" destId="{46E19791-DB1C-B248-B12E-B4E58305E40A}" srcOrd="12" destOrd="0" presId="urn:microsoft.com/office/officeart/2017/3/layout/HorizontalLabelsTimeline"/>
    <dgm:cxn modelId="{6671E7E2-2C54-6541-BC0F-F10A5D50476A}" type="presParOf" srcId="{46E19791-DB1C-B248-B12E-B4E58305E40A}" destId="{EDF58523-DDD0-5D4A-9877-6FA48974D907}" srcOrd="0" destOrd="0" presId="urn:microsoft.com/office/officeart/2017/3/layout/HorizontalLabelsTimeline"/>
    <dgm:cxn modelId="{048EC3F5-395B-0640-8D4E-55DB513E4D98}" type="presParOf" srcId="{46E19791-DB1C-B248-B12E-B4E58305E40A}" destId="{70F00760-85CF-7444-939D-8E3FCD45C47B}" srcOrd="1" destOrd="0" presId="urn:microsoft.com/office/officeart/2017/3/layout/HorizontalLabelsTimeline"/>
    <dgm:cxn modelId="{F0EA0CBE-A928-C444-8DA6-BA879BD37DB4}" type="presParOf" srcId="{70F00760-85CF-7444-939D-8E3FCD45C47B}" destId="{C55A2445-6147-274D-9C67-D228F36144A5}" srcOrd="0" destOrd="0" presId="urn:microsoft.com/office/officeart/2017/3/layout/HorizontalLabelsTimeline"/>
    <dgm:cxn modelId="{D7932EAF-5A14-B74F-A0F8-78947184A076}" type="presParOf" srcId="{70F00760-85CF-7444-939D-8E3FCD45C47B}" destId="{5BE5BCA6-60C9-774C-8638-A85A10724947}" srcOrd="1" destOrd="0" presId="urn:microsoft.com/office/officeart/2017/3/layout/HorizontalLabelsTimeline"/>
    <dgm:cxn modelId="{67EA52F6-676F-A64F-82C4-43FBB15AD57C}" type="presParOf" srcId="{46E19791-DB1C-B248-B12E-B4E58305E40A}" destId="{AD89F192-E64E-2540-A87D-C79E1B050110}" srcOrd="2" destOrd="0" presId="urn:microsoft.com/office/officeart/2017/3/layout/HorizontalLabelsTimeline"/>
    <dgm:cxn modelId="{75AD7E28-F346-AB4C-883E-3BB5C08A0421}" type="presParOf" srcId="{46E19791-DB1C-B248-B12E-B4E58305E40A}" destId="{B8A576A7-C996-0B42-8BE9-118F6F37820D}" srcOrd="3" destOrd="0" presId="urn:microsoft.com/office/officeart/2017/3/layout/HorizontalLabelsTimeline"/>
    <dgm:cxn modelId="{1CCAE9E3-5D2C-6B48-8C4E-604BA8E1C0F6}" type="presParOf" srcId="{46E19791-DB1C-B248-B12E-B4E58305E40A}" destId="{D8E029F9-7812-ED4D-9A65-99BE5FD98CC8}" srcOrd="4" destOrd="0" presId="urn:microsoft.com/office/officeart/2017/3/layout/HorizontalLabelsTimeline"/>
    <dgm:cxn modelId="{C69B6B33-9F95-2B48-B6DF-2CD5405F2B1B}" type="presParOf" srcId="{21FD4DF1-888E-134E-A91E-1167B1374A65}" destId="{23BB0A95-D983-0341-8907-EDD03D536C25}" srcOrd="13" destOrd="0" presId="urn:microsoft.com/office/officeart/2017/3/layout/HorizontalLabelsTimeline"/>
    <dgm:cxn modelId="{A9077A7D-C472-B04E-AFE8-7D4781536BE6}" type="presParOf" srcId="{21FD4DF1-888E-134E-A91E-1167B1374A65}" destId="{9F2262C3-DED0-EB41-A82D-434BEC3B3BED}" srcOrd="14" destOrd="0" presId="urn:microsoft.com/office/officeart/2017/3/layout/HorizontalLabelsTimeline"/>
    <dgm:cxn modelId="{0C70815F-0597-EE4B-AC2F-B19244E6999A}" type="presParOf" srcId="{9F2262C3-DED0-EB41-A82D-434BEC3B3BED}" destId="{8F6DA0C8-2224-AE4A-A6E3-C320F2CB6EEB}" srcOrd="0" destOrd="0" presId="urn:microsoft.com/office/officeart/2017/3/layout/HorizontalLabelsTimeline"/>
    <dgm:cxn modelId="{48489FF0-62B8-9E46-B203-372056AE20B9}" type="presParOf" srcId="{9F2262C3-DED0-EB41-A82D-434BEC3B3BED}" destId="{AFFAB1F0-9A49-2942-913C-2C1BE544E06B}" srcOrd="1" destOrd="0" presId="urn:microsoft.com/office/officeart/2017/3/layout/HorizontalLabelsTimeline"/>
    <dgm:cxn modelId="{3CCBB3BD-424E-4943-A6C4-99310B32A11F}" type="presParOf" srcId="{AFFAB1F0-9A49-2942-913C-2C1BE544E06B}" destId="{59AFB202-37DD-334E-9095-FA4F74CA500F}" srcOrd="0" destOrd="0" presId="urn:microsoft.com/office/officeart/2017/3/layout/HorizontalLabelsTimeline"/>
    <dgm:cxn modelId="{2C9EDD96-1991-734C-BAED-708F2BC23316}" type="presParOf" srcId="{AFFAB1F0-9A49-2942-913C-2C1BE544E06B}" destId="{1402A6CA-C787-5245-8A56-72DEFA459D2D}" srcOrd="1" destOrd="0" presId="urn:microsoft.com/office/officeart/2017/3/layout/HorizontalLabelsTimeline"/>
    <dgm:cxn modelId="{3EDE09E3-EEF1-6042-9E72-886D62ED03A3}" type="presParOf" srcId="{9F2262C3-DED0-EB41-A82D-434BEC3B3BED}" destId="{4C8DAF54-BA0D-974D-BE95-3DE2743E815F}" srcOrd="2" destOrd="0" presId="urn:microsoft.com/office/officeart/2017/3/layout/HorizontalLabelsTimeline"/>
    <dgm:cxn modelId="{543F6452-00E1-1043-882C-4F17EF8DB3E3}" type="presParOf" srcId="{9F2262C3-DED0-EB41-A82D-434BEC3B3BED}" destId="{56FC1E5C-2068-DC40-8AEB-A33D36BB267D}" srcOrd="3" destOrd="0" presId="urn:microsoft.com/office/officeart/2017/3/layout/HorizontalLabelsTimeline"/>
    <dgm:cxn modelId="{44975213-1A32-0947-9C77-8121FFDE64DF}" type="presParOf" srcId="{9F2262C3-DED0-EB41-A82D-434BEC3B3BED}" destId="{9C607F98-007C-1D48-BB95-D3515B571461}"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34A45D-9847-4C28-AD64-8F91AC846C29}"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US"/>
        </a:p>
      </dgm:t>
    </dgm:pt>
    <dgm:pt modelId="{62C04FED-CDA7-4FEA-BD89-8254E3F68240}">
      <dgm:prSet/>
      <dgm:spPr/>
      <dgm:t>
        <a:bodyPr/>
        <a:lstStyle/>
        <a:p>
          <a:pPr>
            <a:defRPr b="1"/>
          </a:pPr>
          <a:r>
            <a:rPr lang="en-US" baseline="0" dirty="0"/>
            <a:t>A mission statement is used by a company to help stakeholders understand why it operates</a:t>
          </a:r>
          <a:endParaRPr lang="en-US" dirty="0"/>
        </a:p>
      </dgm:t>
    </dgm:pt>
    <dgm:pt modelId="{B8F35A1C-6658-486A-8789-349895026EFA}" type="parTrans" cxnId="{F243FE95-FDB3-43C0-B8D1-900DB811F4D7}">
      <dgm:prSet/>
      <dgm:spPr/>
      <dgm:t>
        <a:bodyPr/>
        <a:lstStyle/>
        <a:p>
          <a:endParaRPr lang="en-US"/>
        </a:p>
      </dgm:t>
    </dgm:pt>
    <dgm:pt modelId="{F93F18AE-910F-4FC0-B204-8E23DEF2C0DE}" type="sibTrans" cxnId="{F243FE95-FDB3-43C0-B8D1-900DB811F4D7}">
      <dgm:prSet/>
      <dgm:spPr/>
      <dgm:t>
        <a:bodyPr/>
        <a:lstStyle/>
        <a:p>
          <a:endParaRPr lang="en-US"/>
        </a:p>
      </dgm:t>
    </dgm:pt>
    <dgm:pt modelId="{FFB10990-96BA-4BAC-A674-4078ECD8B066}">
      <dgm:prSet/>
      <dgm:spPr/>
      <dgm:t>
        <a:bodyPr/>
        <a:lstStyle/>
        <a:p>
          <a:pPr>
            <a:defRPr b="1"/>
          </a:pPr>
          <a:endParaRPr lang="en-US" baseline="0" dirty="0"/>
        </a:p>
        <a:p>
          <a:pPr>
            <a:defRPr b="1"/>
          </a:pPr>
          <a:r>
            <a:rPr lang="en-US" baseline="0" dirty="0"/>
            <a:t>Can be one sentence of even a small paragraph to explain the Culture, Ethics and Values of the company</a:t>
          </a:r>
          <a:endParaRPr lang="en-US" dirty="0"/>
        </a:p>
      </dgm:t>
    </dgm:pt>
    <dgm:pt modelId="{AA335FEA-E06E-4862-BC65-B7E2160DD1E5}" type="parTrans" cxnId="{0F31B2B4-12AB-434A-8A4A-A350FEBEAB66}">
      <dgm:prSet/>
      <dgm:spPr/>
      <dgm:t>
        <a:bodyPr/>
        <a:lstStyle/>
        <a:p>
          <a:endParaRPr lang="en-US"/>
        </a:p>
      </dgm:t>
    </dgm:pt>
    <dgm:pt modelId="{FD82E140-65D4-4A10-BA15-87C7E5060C0C}" type="sibTrans" cxnId="{0F31B2B4-12AB-434A-8A4A-A350FEBEAB66}">
      <dgm:prSet/>
      <dgm:spPr/>
      <dgm:t>
        <a:bodyPr/>
        <a:lstStyle/>
        <a:p>
          <a:endParaRPr lang="en-US"/>
        </a:p>
      </dgm:t>
    </dgm:pt>
    <dgm:pt modelId="{4B381B8A-E048-443A-8B29-723EDB246BE5}">
      <dgm:prSet/>
      <dgm:spPr/>
      <dgm:t>
        <a:bodyPr/>
        <a:lstStyle/>
        <a:p>
          <a:pPr>
            <a:defRPr b="1"/>
          </a:pPr>
          <a:r>
            <a:rPr lang="en-US" baseline="0"/>
            <a:t>The idea of a mission statement is to help with the motivation of employees and at the same time offering reassurance on the future direction of the company.</a:t>
          </a:r>
          <a:endParaRPr lang="en-US"/>
        </a:p>
      </dgm:t>
    </dgm:pt>
    <dgm:pt modelId="{4253CA2D-9A6E-4C27-9BC1-C97CC6FA22AC}" type="parTrans" cxnId="{A670E5BC-A7D2-462A-B063-7FF91934C3B0}">
      <dgm:prSet/>
      <dgm:spPr/>
      <dgm:t>
        <a:bodyPr/>
        <a:lstStyle/>
        <a:p>
          <a:endParaRPr lang="en-US"/>
        </a:p>
      </dgm:t>
    </dgm:pt>
    <dgm:pt modelId="{94AF1076-7DB9-45DE-8989-815ADC25DC50}" type="sibTrans" cxnId="{A670E5BC-A7D2-462A-B063-7FF91934C3B0}">
      <dgm:prSet/>
      <dgm:spPr/>
      <dgm:t>
        <a:bodyPr/>
        <a:lstStyle/>
        <a:p>
          <a:endParaRPr lang="en-US"/>
        </a:p>
      </dgm:t>
    </dgm:pt>
    <dgm:pt modelId="{365801F7-C2C1-6F40-A8AA-ED53396806C6}" type="pres">
      <dgm:prSet presAssocID="{6834A45D-9847-4C28-AD64-8F91AC846C29}" presName="Name0" presStyleCnt="0">
        <dgm:presLayoutVars>
          <dgm:dir/>
          <dgm:resizeHandles val="exact"/>
        </dgm:presLayoutVars>
      </dgm:prSet>
      <dgm:spPr/>
    </dgm:pt>
    <dgm:pt modelId="{3BE3285E-F28D-E94C-AF56-68841EA14D67}" type="pres">
      <dgm:prSet presAssocID="{62C04FED-CDA7-4FEA-BD89-8254E3F68240}" presName="parTxOnly" presStyleLbl="node1" presStyleIdx="0" presStyleCnt="3" custLinFactNeighborX="-572">
        <dgm:presLayoutVars>
          <dgm:bulletEnabled val="1"/>
        </dgm:presLayoutVars>
      </dgm:prSet>
      <dgm:spPr/>
    </dgm:pt>
    <dgm:pt modelId="{1E73B65A-628E-A749-B4A7-C8177BFDF944}" type="pres">
      <dgm:prSet presAssocID="{F93F18AE-910F-4FC0-B204-8E23DEF2C0DE}" presName="parSpace" presStyleCnt="0"/>
      <dgm:spPr/>
    </dgm:pt>
    <dgm:pt modelId="{3A18FAA8-C4B5-674D-A947-B1B3F7EBFAC4}" type="pres">
      <dgm:prSet presAssocID="{FFB10990-96BA-4BAC-A674-4078ECD8B066}" presName="parTxOnly" presStyleLbl="node1" presStyleIdx="1" presStyleCnt="3">
        <dgm:presLayoutVars>
          <dgm:bulletEnabled val="1"/>
        </dgm:presLayoutVars>
      </dgm:prSet>
      <dgm:spPr/>
    </dgm:pt>
    <dgm:pt modelId="{04AAAECC-689D-C344-ADF1-5B34C8926FB0}" type="pres">
      <dgm:prSet presAssocID="{FD82E140-65D4-4A10-BA15-87C7E5060C0C}" presName="parSpace" presStyleCnt="0"/>
      <dgm:spPr/>
    </dgm:pt>
    <dgm:pt modelId="{08D69088-A34F-F144-9547-6B07B3CE1025}" type="pres">
      <dgm:prSet presAssocID="{4B381B8A-E048-443A-8B29-723EDB246BE5}" presName="parTxOnly" presStyleLbl="node1" presStyleIdx="2" presStyleCnt="3">
        <dgm:presLayoutVars>
          <dgm:bulletEnabled val="1"/>
        </dgm:presLayoutVars>
      </dgm:prSet>
      <dgm:spPr/>
    </dgm:pt>
  </dgm:ptLst>
  <dgm:cxnLst>
    <dgm:cxn modelId="{3B7B1A2B-0B1F-F04A-A78A-FDBA62FFA11E}" type="presOf" srcId="{62C04FED-CDA7-4FEA-BD89-8254E3F68240}" destId="{3BE3285E-F28D-E94C-AF56-68841EA14D67}" srcOrd="0" destOrd="0" presId="urn:microsoft.com/office/officeart/2005/8/layout/hChevron3"/>
    <dgm:cxn modelId="{3A81274F-DBE4-0A49-B03C-E1A09038C86B}" type="presOf" srcId="{6834A45D-9847-4C28-AD64-8F91AC846C29}" destId="{365801F7-C2C1-6F40-A8AA-ED53396806C6}" srcOrd="0" destOrd="0" presId="urn:microsoft.com/office/officeart/2005/8/layout/hChevron3"/>
    <dgm:cxn modelId="{0F5B047D-7A85-A241-90EF-7A2EF350B900}" type="presOf" srcId="{FFB10990-96BA-4BAC-A674-4078ECD8B066}" destId="{3A18FAA8-C4B5-674D-A947-B1B3F7EBFAC4}" srcOrd="0" destOrd="0" presId="urn:microsoft.com/office/officeart/2005/8/layout/hChevron3"/>
    <dgm:cxn modelId="{447EB086-AF0D-3F4D-90FD-538DC9658367}" type="presOf" srcId="{4B381B8A-E048-443A-8B29-723EDB246BE5}" destId="{08D69088-A34F-F144-9547-6B07B3CE1025}" srcOrd="0" destOrd="0" presId="urn:microsoft.com/office/officeart/2005/8/layout/hChevron3"/>
    <dgm:cxn modelId="{F243FE95-FDB3-43C0-B8D1-900DB811F4D7}" srcId="{6834A45D-9847-4C28-AD64-8F91AC846C29}" destId="{62C04FED-CDA7-4FEA-BD89-8254E3F68240}" srcOrd="0" destOrd="0" parTransId="{B8F35A1C-6658-486A-8789-349895026EFA}" sibTransId="{F93F18AE-910F-4FC0-B204-8E23DEF2C0DE}"/>
    <dgm:cxn modelId="{0F31B2B4-12AB-434A-8A4A-A350FEBEAB66}" srcId="{6834A45D-9847-4C28-AD64-8F91AC846C29}" destId="{FFB10990-96BA-4BAC-A674-4078ECD8B066}" srcOrd="1" destOrd="0" parTransId="{AA335FEA-E06E-4862-BC65-B7E2160DD1E5}" sibTransId="{FD82E140-65D4-4A10-BA15-87C7E5060C0C}"/>
    <dgm:cxn modelId="{A670E5BC-A7D2-462A-B063-7FF91934C3B0}" srcId="{6834A45D-9847-4C28-AD64-8F91AC846C29}" destId="{4B381B8A-E048-443A-8B29-723EDB246BE5}" srcOrd="2" destOrd="0" parTransId="{4253CA2D-9A6E-4C27-9BC1-C97CC6FA22AC}" sibTransId="{94AF1076-7DB9-45DE-8989-815ADC25DC50}"/>
    <dgm:cxn modelId="{D4F51673-75BC-1541-A1D8-5F9FE1566737}" type="presParOf" srcId="{365801F7-C2C1-6F40-A8AA-ED53396806C6}" destId="{3BE3285E-F28D-E94C-AF56-68841EA14D67}" srcOrd="0" destOrd="0" presId="urn:microsoft.com/office/officeart/2005/8/layout/hChevron3"/>
    <dgm:cxn modelId="{012B16BF-4E62-1F47-86BF-DED272A61E18}" type="presParOf" srcId="{365801F7-C2C1-6F40-A8AA-ED53396806C6}" destId="{1E73B65A-628E-A749-B4A7-C8177BFDF944}" srcOrd="1" destOrd="0" presId="urn:microsoft.com/office/officeart/2005/8/layout/hChevron3"/>
    <dgm:cxn modelId="{447A2F9D-5381-D745-B6AF-7673C95FCEB5}" type="presParOf" srcId="{365801F7-C2C1-6F40-A8AA-ED53396806C6}" destId="{3A18FAA8-C4B5-674D-A947-B1B3F7EBFAC4}" srcOrd="2" destOrd="0" presId="urn:microsoft.com/office/officeart/2005/8/layout/hChevron3"/>
    <dgm:cxn modelId="{A445E45B-AFE6-0F45-B8DF-FED8EDA20903}" type="presParOf" srcId="{365801F7-C2C1-6F40-A8AA-ED53396806C6}" destId="{04AAAECC-689D-C344-ADF1-5B34C8926FB0}" srcOrd="3" destOrd="0" presId="urn:microsoft.com/office/officeart/2005/8/layout/hChevron3"/>
    <dgm:cxn modelId="{4AFBCD11-F743-304E-A237-E584CD326867}" type="presParOf" srcId="{365801F7-C2C1-6F40-A8AA-ED53396806C6}" destId="{08D69088-A34F-F144-9547-6B07B3CE1025}"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1C8A94-4615-4229-80AC-4F2D44C8DA8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3D8C1A-7137-48AF-BAF0-9E7F978E2726}">
      <dgm:prSet/>
      <dgm:spPr/>
      <dgm:t>
        <a:bodyPr/>
        <a:lstStyle/>
        <a:p>
          <a:pPr>
            <a:lnSpc>
              <a:spcPct val="100000"/>
            </a:lnSpc>
            <a:defRPr cap="all"/>
          </a:pPr>
          <a:r>
            <a:rPr lang="en-US"/>
            <a:t>The companies ability to generate revenue above its expenses</a:t>
          </a:r>
        </a:p>
      </dgm:t>
    </dgm:pt>
    <dgm:pt modelId="{956C3081-FD00-4DD1-96F5-A3A30EE76342}" type="parTrans" cxnId="{05382066-4DE8-482C-939B-9E13FF6AE5E9}">
      <dgm:prSet/>
      <dgm:spPr/>
      <dgm:t>
        <a:bodyPr/>
        <a:lstStyle/>
        <a:p>
          <a:endParaRPr lang="en-US"/>
        </a:p>
      </dgm:t>
    </dgm:pt>
    <dgm:pt modelId="{D942A9E2-C02A-43B0-8077-DF17750731BE}" type="sibTrans" cxnId="{05382066-4DE8-482C-939B-9E13FF6AE5E9}">
      <dgm:prSet/>
      <dgm:spPr/>
      <dgm:t>
        <a:bodyPr/>
        <a:lstStyle/>
        <a:p>
          <a:endParaRPr lang="en-US"/>
        </a:p>
      </dgm:t>
    </dgm:pt>
    <dgm:pt modelId="{4EDF1955-D1B2-4083-B384-ADA1C05E8275}">
      <dgm:prSet/>
      <dgm:spPr/>
      <dgm:t>
        <a:bodyPr/>
        <a:lstStyle/>
        <a:p>
          <a:pPr>
            <a:lnSpc>
              <a:spcPct val="100000"/>
            </a:lnSpc>
            <a:defRPr cap="all"/>
          </a:pPr>
          <a:r>
            <a:rPr lang="en-US"/>
            <a:t>The primary goal for all businesses is profitability</a:t>
          </a:r>
        </a:p>
      </dgm:t>
    </dgm:pt>
    <dgm:pt modelId="{9838C367-7BAD-4575-BEBE-16D08EE6C801}" type="parTrans" cxnId="{72D360D3-005E-4A72-A4FA-8F65473B65A0}">
      <dgm:prSet/>
      <dgm:spPr/>
      <dgm:t>
        <a:bodyPr/>
        <a:lstStyle/>
        <a:p>
          <a:endParaRPr lang="en-US"/>
        </a:p>
      </dgm:t>
    </dgm:pt>
    <dgm:pt modelId="{809BA857-573D-45BA-B48D-B386EE138401}" type="sibTrans" cxnId="{72D360D3-005E-4A72-A4FA-8F65473B65A0}">
      <dgm:prSet/>
      <dgm:spPr/>
      <dgm:t>
        <a:bodyPr/>
        <a:lstStyle/>
        <a:p>
          <a:endParaRPr lang="en-US"/>
        </a:p>
      </dgm:t>
    </dgm:pt>
    <dgm:pt modelId="{18DE46F4-E962-4973-84EE-F202565F61E0}">
      <dgm:prSet/>
      <dgm:spPr/>
      <dgm:t>
        <a:bodyPr/>
        <a:lstStyle/>
        <a:p>
          <a:pPr>
            <a:lnSpc>
              <a:spcPct val="100000"/>
            </a:lnSpc>
            <a:defRPr cap="all"/>
          </a:pPr>
          <a:r>
            <a:rPr lang="en-US"/>
            <a:t>In the long run without being profitable businesses will fail</a:t>
          </a:r>
          <a:r>
            <a:rPr lang="en-GB"/>
            <a:t>  </a:t>
          </a:r>
          <a:endParaRPr lang="en-US"/>
        </a:p>
      </dgm:t>
    </dgm:pt>
    <dgm:pt modelId="{B1F41344-16EC-48DE-B547-3AF870610CC9}" type="parTrans" cxnId="{84558A95-793B-4E80-AE97-EE17D4F67FE2}">
      <dgm:prSet/>
      <dgm:spPr/>
      <dgm:t>
        <a:bodyPr/>
        <a:lstStyle/>
        <a:p>
          <a:endParaRPr lang="en-US"/>
        </a:p>
      </dgm:t>
    </dgm:pt>
    <dgm:pt modelId="{357F0B78-59DC-4922-B738-CBC643672C49}" type="sibTrans" cxnId="{84558A95-793B-4E80-AE97-EE17D4F67FE2}">
      <dgm:prSet/>
      <dgm:spPr/>
      <dgm:t>
        <a:bodyPr/>
        <a:lstStyle/>
        <a:p>
          <a:endParaRPr lang="en-US"/>
        </a:p>
      </dgm:t>
    </dgm:pt>
    <dgm:pt modelId="{28561CC4-6D2C-40D5-B057-E54902E93E22}" type="pres">
      <dgm:prSet presAssocID="{2B1C8A94-4615-4229-80AC-4F2D44C8DA82}" presName="root" presStyleCnt="0">
        <dgm:presLayoutVars>
          <dgm:dir/>
          <dgm:resizeHandles val="exact"/>
        </dgm:presLayoutVars>
      </dgm:prSet>
      <dgm:spPr/>
    </dgm:pt>
    <dgm:pt modelId="{877BFD9C-E927-48C0-A0C3-5C13C27D7DB8}" type="pres">
      <dgm:prSet presAssocID="{B13D8C1A-7137-48AF-BAF0-9E7F978E2726}" presName="compNode" presStyleCnt="0"/>
      <dgm:spPr/>
    </dgm:pt>
    <dgm:pt modelId="{6F90DD67-1A21-4262-85AB-67EF26C88586}" type="pres">
      <dgm:prSet presAssocID="{B13D8C1A-7137-48AF-BAF0-9E7F978E2726}" presName="iconBgRect" presStyleLbl="bgShp" presStyleIdx="0" presStyleCnt="3"/>
      <dgm:spPr>
        <a:prstGeom prst="round2DiagRect">
          <a:avLst>
            <a:gd name="adj1" fmla="val 29727"/>
            <a:gd name="adj2" fmla="val 0"/>
          </a:avLst>
        </a:prstGeom>
      </dgm:spPr>
    </dgm:pt>
    <dgm:pt modelId="{AD7EBD56-EDCA-470E-8994-AE0A2B569D0B}" type="pres">
      <dgm:prSet presAssocID="{B13D8C1A-7137-48AF-BAF0-9E7F978E27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2816B79-0E22-4E9A-BFD0-46D3D6C6D461}" type="pres">
      <dgm:prSet presAssocID="{B13D8C1A-7137-48AF-BAF0-9E7F978E2726}" presName="spaceRect" presStyleCnt="0"/>
      <dgm:spPr/>
    </dgm:pt>
    <dgm:pt modelId="{2D67E1F7-F7F9-4135-BB54-0462D0C92D19}" type="pres">
      <dgm:prSet presAssocID="{B13D8C1A-7137-48AF-BAF0-9E7F978E2726}" presName="textRect" presStyleLbl="revTx" presStyleIdx="0" presStyleCnt="3">
        <dgm:presLayoutVars>
          <dgm:chMax val="1"/>
          <dgm:chPref val="1"/>
        </dgm:presLayoutVars>
      </dgm:prSet>
      <dgm:spPr/>
    </dgm:pt>
    <dgm:pt modelId="{0911F393-0A80-430D-84D7-995367026F67}" type="pres">
      <dgm:prSet presAssocID="{D942A9E2-C02A-43B0-8077-DF17750731BE}" presName="sibTrans" presStyleCnt="0"/>
      <dgm:spPr/>
    </dgm:pt>
    <dgm:pt modelId="{2DF03E94-D5A5-483F-803E-37FE367E8855}" type="pres">
      <dgm:prSet presAssocID="{4EDF1955-D1B2-4083-B384-ADA1C05E8275}" presName="compNode" presStyleCnt="0"/>
      <dgm:spPr/>
    </dgm:pt>
    <dgm:pt modelId="{198418C3-5F3D-4BF9-A300-880655D44E4B}" type="pres">
      <dgm:prSet presAssocID="{4EDF1955-D1B2-4083-B384-ADA1C05E8275}" presName="iconBgRect" presStyleLbl="bgShp" presStyleIdx="1" presStyleCnt="3"/>
      <dgm:spPr>
        <a:prstGeom prst="round2DiagRect">
          <a:avLst>
            <a:gd name="adj1" fmla="val 29727"/>
            <a:gd name="adj2" fmla="val 0"/>
          </a:avLst>
        </a:prstGeom>
      </dgm:spPr>
    </dgm:pt>
    <dgm:pt modelId="{79E58F05-3487-4D4B-AD88-9FFF4FCD0AF0}" type="pres">
      <dgm:prSet presAssocID="{4EDF1955-D1B2-4083-B384-ADA1C05E82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DAEB84D-898B-4305-B640-BAC37112269A}" type="pres">
      <dgm:prSet presAssocID="{4EDF1955-D1B2-4083-B384-ADA1C05E8275}" presName="spaceRect" presStyleCnt="0"/>
      <dgm:spPr/>
    </dgm:pt>
    <dgm:pt modelId="{624E8AB7-2862-4D75-87D6-866EF4835FA9}" type="pres">
      <dgm:prSet presAssocID="{4EDF1955-D1B2-4083-B384-ADA1C05E8275}" presName="textRect" presStyleLbl="revTx" presStyleIdx="1" presStyleCnt="3">
        <dgm:presLayoutVars>
          <dgm:chMax val="1"/>
          <dgm:chPref val="1"/>
        </dgm:presLayoutVars>
      </dgm:prSet>
      <dgm:spPr/>
    </dgm:pt>
    <dgm:pt modelId="{9A9C6666-5D87-4A97-A0FD-00CCF48B03A4}" type="pres">
      <dgm:prSet presAssocID="{809BA857-573D-45BA-B48D-B386EE138401}" presName="sibTrans" presStyleCnt="0"/>
      <dgm:spPr/>
    </dgm:pt>
    <dgm:pt modelId="{9E7DFB30-9F56-42CD-BCB8-2E699B9A704A}" type="pres">
      <dgm:prSet presAssocID="{18DE46F4-E962-4973-84EE-F202565F61E0}" presName="compNode" presStyleCnt="0"/>
      <dgm:spPr/>
    </dgm:pt>
    <dgm:pt modelId="{D7A069FC-3F71-4279-BB2A-4DB4DC1B0AF6}" type="pres">
      <dgm:prSet presAssocID="{18DE46F4-E962-4973-84EE-F202565F61E0}" presName="iconBgRect" presStyleLbl="bgShp" presStyleIdx="2" presStyleCnt="3"/>
      <dgm:spPr>
        <a:prstGeom prst="round2DiagRect">
          <a:avLst>
            <a:gd name="adj1" fmla="val 29727"/>
            <a:gd name="adj2" fmla="val 0"/>
          </a:avLst>
        </a:prstGeom>
      </dgm:spPr>
    </dgm:pt>
    <dgm:pt modelId="{7BB93BFF-46E2-436B-A7C9-0030760B86B5}" type="pres">
      <dgm:prSet presAssocID="{18DE46F4-E962-4973-84EE-F202565F61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8190A9AC-80A8-48A6-886F-CFEB5A19F790}" type="pres">
      <dgm:prSet presAssocID="{18DE46F4-E962-4973-84EE-F202565F61E0}" presName="spaceRect" presStyleCnt="0"/>
      <dgm:spPr/>
    </dgm:pt>
    <dgm:pt modelId="{9D7EF18A-7A64-4829-A3D9-70B54BD1A6CF}" type="pres">
      <dgm:prSet presAssocID="{18DE46F4-E962-4973-84EE-F202565F61E0}" presName="textRect" presStyleLbl="revTx" presStyleIdx="2" presStyleCnt="3">
        <dgm:presLayoutVars>
          <dgm:chMax val="1"/>
          <dgm:chPref val="1"/>
        </dgm:presLayoutVars>
      </dgm:prSet>
      <dgm:spPr/>
    </dgm:pt>
  </dgm:ptLst>
  <dgm:cxnLst>
    <dgm:cxn modelId="{1C80D440-B0B8-4CE6-AAEC-5CC37AFED789}" type="presOf" srcId="{4EDF1955-D1B2-4083-B384-ADA1C05E8275}" destId="{624E8AB7-2862-4D75-87D6-866EF4835FA9}" srcOrd="0" destOrd="0" presId="urn:microsoft.com/office/officeart/2018/5/layout/IconLeafLabelList"/>
    <dgm:cxn modelId="{05382066-4DE8-482C-939B-9E13FF6AE5E9}" srcId="{2B1C8A94-4615-4229-80AC-4F2D44C8DA82}" destId="{B13D8C1A-7137-48AF-BAF0-9E7F978E2726}" srcOrd="0" destOrd="0" parTransId="{956C3081-FD00-4DD1-96F5-A3A30EE76342}" sibTransId="{D942A9E2-C02A-43B0-8077-DF17750731BE}"/>
    <dgm:cxn modelId="{F4ECC581-7F9C-472E-A125-71B8273C7325}" type="presOf" srcId="{2B1C8A94-4615-4229-80AC-4F2D44C8DA82}" destId="{28561CC4-6D2C-40D5-B057-E54902E93E22}" srcOrd="0" destOrd="0" presId="urn:microsoft.com/office/officeart/2018/5/layout/IconLeafLabelList"/>
    <dgm:cxn modelId="{84558A95-793B-4E80-AE97-EE17D4F67FE2}" srcId="{2B1C8A94-4615-4229-80AC-4F2D44C8DA82}" destId="{18DE46F4-E962-4973-84EE-F202565F61E0}" srcOrd="2" destOrd="0" parTransId="{B1F41344-16EC-48DE-B547-3AF870610CC9}" sibTransId="{357F0B78-59DC-4922-B738-CBC643672C49}"/>
    <dgm:cxn modelId="{72D360D3-005E-4A72-A4FA-8F65473B65A0}" srcId="{2B1C8A94-4615-4229-80AC-4F2D44C8DA82}" destId="{4EDF1955-D1B2-4083-B384-ADA1C05E8275}" srcOrd="1" destOrd="0" parTransId="{9838C367-7BAD-4575-BEBE-16D08EE6C801}" sibTransId="{809BA857-573D-45BA-B48D-B386EE138401}"/>
    <dgm:cxn modelId="{36D7ECD9-EF5A-4BDA-A75E-84D82EED9382}" type="presOf" srcId="{18DE46F4-E962-4973-84EE-F202565F61E0}" destId="{9D7EF18A-7A64-4829-A3D9-70B54BD1A6CF}" srcOrd="0" destOrd="0" presId="urn:microsoft.com/office/officeart/2018/5/layout/IconLeafLabelList"/>
    <dgm:cxn modelId="{84FC5CDC-DD87-4F93-8F78-19DEA45AF474}" type="presOf" srcId="{B13D8C1A-7137-48AF-BAF0-9E7F978E2726}" destId="{2D67E1F7-F7F9-4135-BB54-0462D0C92D19}" srcOrd="0" destOrd="0" presId="urn:microsoft.com/office/officeart/2018/5/layout/IconLeafLabelList"/>
    <dgm:cxn modelId="{E9F74A66-7E02-4D79-8297-3562DE247C9D}" type="presParOf" srcId="{28561CC4-6D2C-40D5-B057-E54902E93E22}" destId="{877BFD9C-E927-48C0-A0C3-5C13C27D7DB8}" srcOrd="0" destOrd="0" presId="urn:microsoft.com/office/officeart/2018/5/layout/IconLeafLabelList"/>
    <dgm:cxn modelId="{18941D87-CE15-437E-ACED-A93E5729E69E}" type="presParOf" srcId="{877BFD9C-E927-48C0-A0C3-5C13C27D7DB8}" destId="{6F90DD67-1A21-4262-85AB-67EF26C88586}" srcOrd="0" destOrd="0" presId="urn:microsoft.com/office/officeart/2018/5/layout/IconLeafLabelList"/>
    <dgm:cxn modelId="{42041B8B-91A8-4962-8F37-6B81DC6E2783}" type="presParOf" srcId="{877BFD9C-E927-48C0-A0C3-5C13C27D7DB8}" destId="{AD7EBD56-EDCA-470E-8994-AE0A2B569D0B}" srcOrd="1" destOrd="0" presId="urn:microsoft.com/office/officeart/2018/5/layout/IconLeafLabelList"/>
    <dgm:cxn modelId="{B4FB75A6-A88F-4620-B0B0-2A7B47C8545E}" type="presParOf" srcId="{877BFD9C-E927-48C0-A0C3-5C13C27D7DB8}" destId="{62816B79-0E22-4E9A-BFD0-46D3D6C6D461}" srcOrd="2" destOrd="0" presId="urn:microsoft.com/office/officeart/2018/5/layout/IconLeafLabelList"/>
    <dgm:cxn modelId="{3C03951B-28B4-4EB8-96B2-D80348FB008C}" type="presParOf" srcId="{877BFD9C-E927-48C0-A0C3-5C13C27D7DB8}" destId="{2D67E1F7-F7F9-4135-BB54-0462D0C92D19}" srcOrd="3" destOrd="0" presId="urn:microsoft.com/office/officeart/2018/5/layout/IconLeafLabelList"/>
    <dgm:cxn modelId="{EC619E16-7B5E-489B-9E50-1143287BFA0F}" type="presParOf" srcId="{28561CC4-6D2C-40D5-B057-E54902E93E22}" destId="{0911F393-0A80-430D-84D7-995367026F67}" srcOrd="1" destOrd="0" presId="urn:microsoft.com/office/officeart/2018/5/layout/IconLeafLabelList"/>
    <dgm:cxn modelId="{C9BD4176-D8A7-44E7-A664-D7704775E384}" type="presParOf" srcId="{28561CC4-6D2C-40D5-B057-E54902E93E22}" destId="{2DF03E94-D5A5-483F-803E-37FE367E8855}" srcOrd="2" destOrd="0" presId="urn:microsoft.com/office/officeart/2018/5/layout/IconLeafLabelList"/>
    <dgm:cxn modelId="{877DB8EB-CB53-41B9-BD67-BDF3FBFE1DE6}" type="presParOf" srcId="{2DF03E94-D5A5-483F-803E-37FE367E8855}" destId="{198418C3-5F3D-4BF9-A300-880655D44E4B}" srcOrd="0" destOrd="0" presId="urn:microsoft.com/office/officeart/2018/5/layout/IconLeafLabelList"/>
    <dgm:cxn modelId="{77AC36C5-DFAA-4469-A00D-F5D20AFCDEFD}" type="presParOf" srcId="{2DF03E94-D5A5-483F-803E-37FE367E8855}" destId="{79E58F05-3487-4D4B-AD88-9FFF4FCD0AF0}" srcOrd="1" destOrd="0" presId="urn:microsoft.com/office/officeart/2018/5/layout/IconLeafLabelList"/>
    <dgm:cxn modelId="{1768F36D-613F-4FCB-B8D9-03401A59C9C3}" type="presParOf" srcId="{2DF03E94-D5A5-483F-803E-37FE367E8855}" destId="{EDAEB84D-898B-4305-B640-BAC37112269A}" srcOrd="2" destOrd="0" presId="urn:microsoft.com/office/officeart/2018/5/layout/IconLeafLabelList"/>
    <dgm:cxn modelId="{93A1A806-0EFF-4988-B595-8F330A47A681}" type="presParOf" srcId="{2DF03E94-D5A5-483F-803E-37FE367E8855}" destId="{624E8AB7-2862-4D75-87D6-866EF4835FA9}" srcOrd="3" destOrd="0" presId="urn:microsoft.com/office/officeart/2018/5/layout/IconLeafLabelList"/>
    <dgm:cxn modelId="{DC50C3DF-B2D1-4077-BE8B-74FBB7FDACF2}" type="presParOf" srcId="{28561CC4-6D2C-40D5-B057-E54902E93E22}" destId="{9A9C6666-5D87-4A97-A0FD-00CCF48B03A4}" srcOrd="3" destOrd="0" presId="urn:microsoft.com/office/officeart/2018/5/layout/IconLeafLabelList"/>
    <dgm:cxn modelId="{399AFDFB-D316-4FB1-90BF-FD407A1CD434}" type="presParOf" srcId="{28561CC4-6D2C-40D5-B057-E54902E93E22}" destId="{9E7DFB30-9F56-42CD-BCB8-2E699B9A704A}" srcOrd="4" destOrd="0" presId="urn:microsoft.com/office/officeart/2018/5/layout/IconLeafLabelList"/>
    <dgm:cxn modelId="{CD802411-7C8B-45FC-84FD-D0B948799E0A}" type="presParOf" srcId="{9E7DFB30-9F56-42CD-BCB8-2E699B9A704A}" destId="{D7A069FC-3F71-4279-BB2A-4DB4DC1B0AF6}" srcOrd="0" destOrd="0" presId="urn:microsoft.com/office/officeart/2018/5/layout/IconLeafLabelList"/>
    <dgm:cxn modelId="{1676C6DE-C7A1-4E4B-9CF9-93557A485735}" type="presParOf" srcId="{9E7DFB30-9F56-42CD-BCB8-2E699B9A704A}" destId="{7BB93BFF-46E2-436B-A7C9-0030760B86B5}" srcOrd="1" destOrd="0" presId="urn:microsoft.com/office/officeart/2018/5/layout/IconLeafLabelList"/>
    <dgm:cxn modelId="{787902A5-444B-4B21-9EB8-80ABDDCB414D}" type="presParOf" srcId="{9E7DFB30-9F56-42CD-BCB8-2E699B9A704A}" destId="{8190A9AC-80A8-48A6-886F-CFEB5A19F790}" srcOrd="2" destOrd="0" presId="urn:microsoft.com/office/officeart/2018/5/layout/IconLeafLabelList"/>
    <dgm:cxn modelId="{F269AE50-7081-4D8E-9BBA-EAFED35BE2AC}" type="presParOf" srcId="{9E7DFB30-9F56-42CD-BCB8-2E699B9A704A}" destId="{9D7EF18A-7A64-4829-A3D9-70B54BD1A6C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6B06F6-C944-42B7-A30A-75F3AE66D667}"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120E1ABE-B839-4AFD-A80A-F1975A94CE84}">
      <dgm:prSet/>
      <dgm:spPr/>
      <dgm:t>
        <a:bodyPr/>
        <a:lstStyle/>
        <a:p>
          <a:r>
            <a:rPr lang="en-US"/>
            <a:t>Classical Management Theory</a:t>
          </a:r>
        </a:p>
      </dgm:t>
    </dgm:pt>
    <dgm:pt modelId="{3214A685-D274-4914-8A8B-EC3FD1A6A4B9}" type="parTrans" cxnId="{EBBEAEA1-B9FE-431F-BF37-2E2B5B18C7AA}">
      <dgm:prSet/>
      <dgm:spPr/>
      <dgm:t>
        <a:bodyPr/>
        <a:lstStyle/>
        <a:p>
          <a:endParaRPr lang="en-US"/>
        </a:p>
      </dgm:t>
    </dgm:pt>
    <dgm:pt modelId="{36357D24-699C-4C9C-A97A-C360CDEF88BD}" type="sibTrans" cxnId="{EBBEAEA1-B9FE-431F-BF37-2E2B5B18C7AA}">
      <dgm:prSet/>
      <dgm:spPr/>
      <dgm:t>
        <a:bodyPr/>
        <a:lstStyle/>
        <a:p>
          <a:endParaRPr lang="en-US"/>
        </a:p>
      </dgm:t>
    </dgm:pt>
    <dgm:pt modelId="{CB87870B-47B1-427C-A734-F8B18B0069BC}">
      <dgm:prSet/>
      <dgm:spPr/>
      <dgm:t>
        <a:bodyPr/>
        <a:lstStyle/>
        <a:p>
          <a:r>
            <a:rPr lang="en-US" dirty="0"/>
            <a:t>Max Weber – Bureaucratic Management Theory</a:t>
          </a:r>
        </a:p>
      </dgm:t>
    </dgm:pt>
    <dgm:pt modelId="{DE7D1A61-4E7F-40B3-930A-3A41FE4362A6}" type="parTrans" cxnId="{03470323-2409-4806-9029-B078E0CCFAAB}">
      <dgm:prSet/>
      <dgm:spPr/>
      <dgm:t>
        <a:bodyPr/>
        <a:lstStyle/>
        <a:p>
          <a:endParaRPr lang="en-US"/>
        </a:p>
      </dgm:t>
    </dgm:pt>
    <dgm:pt modelId="{234350D0-17CF-4828-A633-2A25410732A8}" type="sibTrans" cxnId="{03470323-2409-4806-9029-B078E0CCFAAB}">
      <dgm:prSet/>
      <dgm:spPr/>
      <dgm:t>
        <a:bodyPr/>
        <a:lstStyle/>
        <a:p>
          <a:endParaRPr lang="en-US"/>
        </a:p>
      </dgm:t>
    </dgm:pt>
    <dgm:pt modelId="{78C7BC09-18CE-4A96-A898-C9F999844BA6}">
      <dgm:prSet/>
      <dgm:spPr/>
      <dgm:t>
        <a:bodyPr/>
        <a:lstStyle/>
        <a:p>
          <a:r>
            <a:rPr lang="en-US" dirty="0"/>
            <a:t>Frederick Taylor – Scientific Management Theory</a:t>
          </a:r>
        </a:p>
      </dgm:t>
    </dgm:pt>
    <dgm:pt modelId="{2DAD87F2-0764-47C0-B1AB-F06BF57721F8}" type="parTrans" cxnId="{16FE1C20-E468-410F-A7D0-B4642541EBB3}">
      <dgm:prSet/>
      <dgm:spPr/>
      <dgm:t>
        <a:bodyPr/>
        <a:lstStyle/>
        <a:p>
          <a:endParaRPr lang="en-US"/>
        </a:p>
      </dgm:t>
    </dgm:pt>
    <dgm:pt modelId="{8D96217B-E1CB-4144-8248-C0699BC9A63A}" type="sibTrans" cxnId="{16FE1C20-E468-410F-A7D0-B4642541EBB3}">
      <dgm:prSet/>
      <dgm:spPr/>
      <dgm:t>
        <a:bodyPr/>
        <a:lstStyle/>
        <a:p>
          <a:endParaRPr lang="en-US"/>
        </a:p>
      </dgm:t>
    </dgm:pt>
    <dgm:pt modelId="{EF2F7F5B-B5AD-4805-8A07-D7B574CCD5B8}">
      <dgm:prSet/>
      <dgm:spPr/>
      <dgm:t>
        <a:bodyPr/>
        <a:lstStyle/>
        <a:p>
          <a:r>
            <a:rPr lang="en-US" dirty="0"/>
            <a:t>Henry Fayol – Administrative Management Theory</a:t>
          </a:r>
        </a:p>
      </dgm:t>
    </dgm:pt>
    <dgm:pt modelId="{2A3CAE9F-C911-40DC-BDE5-19B93C5E2733}" type="parTrans" cxnId="{46EBA068-76C3-4BD1-8E84-4F64D87DD64F}">
      <dgm:prSet/>
      <dgm:spPr/>
      <dgm:t>
        <a:bodyPr/>
        <a:lstStyle/>
        <a:p>
          <a:endParaRPr lang="en-US"/>
        </a:p>
      </dgm:t>
    </dgm:pt>
    <dgm:pt modelId="{8F431F7E-48BE-4EF3-862F-1A0771136E8D}" type="sibTrans" cxnId="{46EBA068-76C3-4BD1-8E84-4F64D87DD64F}">
      <dgm:prSet/>
      <dgm:spPr/>
      <dgm:t>
        <a:bodyPr/>
        <a:lstStyle/>
        <a:p>
          <a:endParaRPr lang="en-US"/>
        </a:p>
      </dgm:t>
    </dgm:pt>
    <dgm:pt modelId="{0FAE52F1-59DF-42C4-9E78-B54276BE535C}">
      <dgm:prSet/>
      <dgm:spPr/>
      <dgm:t>
        <a:bodyPr/>
        <a:lstStyle/>
        <a:p>
          <a:r>
            <a:rPr lang="en-US" dirty="0"/>
            <a:t>Human Relations Theory</a:t>
          </a:r>
        </a:p>
      </dgm:t>
    </dgm:pt>
    <dgm:pt modelId="{E9AD0F30-800B-45B8-857C-EE03133D1DBE}" type="parTrans" cxnId="{53C4EA71-9A64-456C-8C65-3C12D381190D}">
      <dgm:prSet/>
      <dgm:spPr/>
      <dgm:t>
        <a:bodyPr/>
        <a:lstStyle/>
        <a:p>
          <a:endParaRPr lang="en-US"/>
        </a:p>
      </dgm:t>
    </dgm:pt>
    <dgm:pt modelId="{69CB2A5A-0105-4871-90D1-A98D784D428F}" type="sibTrans" cxnId="{53C4EA71-9A64-456C-8C65-3C12D381190D}">
      <dgm:prSet/>
      <dgm:spPr/>
      <dgm:t>
        <a:bodyPr/>
        <a:lstStyle/>
        <a:p>
          <a:endParaRPr lang="en-US"/>
        </a:p>
      </dgm:t>
    </dgm:pt>
    <dgm:pt modelId="{E297D767-2369-4C60-883C-AC061321E730}">
      <dgm:prSet/>
      <dgm:spPr/>
      <dgm:t>
        <a:bodyPr/>
        <a:lstStyle/>
        <a:p>
          <a:r>
            <a:rPr lang="en-US"/>
            <a:t>Elton Mayo – Hawthorne Study</a:t>
          </a:r>
        </a:p>
      </dgm:t>
    </dgm:pt>
    <dgm:pt modelId="{FF1B2786-22EC-499B-B3F1-99E16A0D14DC}" type="parTrans" cxnId="{CE9D5843-E513-4CFB-B767-A8F7D2736E2C}">
      <dgm:prSet/>
      <dgm:spPr/>
      <dgm:t>
        <a:bodyPr/>
        <a:lstStyle/>
        <a:p>
          <a:endParaRPr lang="en-US"/>
        </a:p>
      </dgm:t>
    </dgm:pt>
    <dgm:pt modelId="{B7C553B8-8BCE-492C-B925-5AEE715D59EA}" type="sibTrans" cxnId="{CE9D5843-E513-4CFB-B767-A8F7D2736E2C}">
      <dgm:prSet/>
      <dgm:spPr/>
      <dgm:t>
        <a:bodyPr/>
        <a:lstStyle/>
        <a:p>
          <a:endParaRPr lang="en-US"/>
        </a:p>
      </dgm:t>
    </dgm:pt>
    <dgm:pt modelId="{81718BDF-955A-4943-80C4-CD11CF9E2AD2}">
      <dgm:prSet/>
      <dgm:spPr/>
      <dgm:t>
        <a:bodyPr/>
        <a:lstStyle/>
        <a:p>
          <a:r>
            <a:rPr lang="en-US" dirty="0"/>
            <a:t>Systems Approach to Management</a:t>
          </a:r>
        </a:p>
      </dgm:t>
    </dgm:pt>
    <dgm:pt modelId="{309FE47A-89F2-4C09-A506-491CD18EC35E}" type="parTrans" cxnId="{12D18355-D78A-4DBA-93C3-61FF180A4D8E}">
      <dgm:prSet/>
      <dgm:spPr/>
      <dgm:t>
        <a:bodyPr/>
        <a:lstStyle/>
        <a:p>
          <a:endParaRPr lang="en-US"/>
        </a:p>
      </dgm:t>
    </dgm:pt>
    <dgm:pt modelId="{5D6D6244-23B3-46F4-A42B-2DCAE7C58D10}" type="sibTrans" cxnId="{12D18355-D78A-4DBA-93C3-61FF180A4D8E}">
      <dgm:prSet/>
      <dgm:spPr/>
      <dgm:t>
        <a:bodyPr/>
        <a:lstStyle/>
        <a:p>
          <a:endParaRPr lang="en-US"/>
        </a:p>
      </dgm:t>
    </dgm:pt>
    <dgm:pt modelId="{BE024B4B-8C97-4B77-8087-4458A1509E9A}">
      <dgm:prSet/>
      <dgm:spPr/>
      <dgm:t>
        <a:bodyPr/>
        <a:lstStyle/>
        <a:p>
          <a:r>
            <a:rPr lang="en-US" dirty="0"/>
            <a:t>Chester Bernard – Cooperative systems</a:t>
          </a:r>
        </a:p>
      </dgm:t>
    </dgm:pt>
    <dgm:pt modelId="{F19E2264-CF44-4A6A-83A5-859774FCCB8B}" type="parTrans" cxnId="{9AA3DB4E-A6FA-4279-BAFE-52E64F839C93}">
      <dgm:prSet/>
      <dgm:spPr/>
      <dgm:t>
        <a:bodyPr/>
        <a:lstStyle/>
        <a:p>
          <a:endParaRPr lang="en-US"/>
        </a:p>
      </dgm:t>
    </dgm:pt>
    <dgm:pt modelId="{21815661-6A20-461F-96FB-81EB778AD83A}" type="sibTrans" cxnId="{9AA3DB4E-A6FA-4279-BAFE-52E64F839C93}">
      <dgm:prSet/>
      <dgm:spPr/>
      <dgm:t>
        <a:bodyPr/>
        <a:lstStyle/>
        <a:p>
          <a:endParaRPr lang="en-US"/>
        </a:p>
      </dgm:t>
    </dgm:pt>
    <dgm:pt modelId="{27DC9192-77CA-A34C-93D4-50FDA1AC4B3F}">
      <dgm:prSet/>
      <dgm:spPr/>
      <dgm:t>
        <a:bodyPr/>
        <a:lstStyle/>
        <a:p>
          <a:r>
            <a:rPr lang="en-US" dirty="0"/>
            <a:t>Ludwig von </a:t>
          </a:r>
          <a:r>
            <a:rPr lang="en-US" dirty="0" err="1"/>
            <a:t>Bertalanffy</a:t>
          </a:r>
          <a:r>
            <a:rPr lang="en-US" dirty="0"/>
            <a:t> – Principles of General systems</a:t>
          </a:r>
        </a:p>
      </dgm:t>
    </dgm:pt>
    <dgm:pt modelId="{4EA3336D-408A-214B-8C52-D9F225511D8B}" type="parTrans" cxnId="{C9041A53-0153-8D4A-BB9D-A065E11A8B25}">
      <dgm:prSet/>
      <dgm:spPr/>
      <dgm:t>
        <a:bodyPr/>
        <a:lstStyle/>
        <a:p>
          <a:endParaRPr lang="en-GB"/>
        </a:p>
      </dgm:t>
    </dgm:pt>
    <dgm:pt modelId="{8DA9C102-43D0-5442-99FC-2401CA705E41}" type="sibTrans" cxnId="{C9041A53-0153-8D4A-BB9D-A065E11A8B25}">
      <dgm:prSet/>
      <dgm:spPr/>
      <dgm:t>
        <a:bodyPr/>
        <a:lstStyle/>
        <a:p>
          <a:endParaRPr lang="en-GB"/>
        </a:p>
      </dgm:t>
    </dgm:pt>
    <dgm:pt modelId="{5D504718-8AB9-D646-8B8F-718A2F90C65C}" type="pres">
      <dgm:prSet presAssocID="{946B06F6-C944-42B7-A30A-75F3AE66D667}" presName="Name0" presStyleCnt="0">
        <dgm:presLayoutVars>
          <dgm:dir/>
          <dgm:animLvl val="lvl"/>
          <dgm:resizeHandles val="exact"/>
        </dgm:presLayoutVars>
      </dgm:prSet>
      <dgm:spPr/>
    </dgm:pt>
    <dgm:pt modelId="{019CB7E0-AB24-EF45-99CF-BF6B5B4FDA70}" type="pres">
      <dgm:prSet presAssocID="{120E1ABE-B839-4AFD-A80A-F1975A94CE84}" presName="composite" presStyleCnt="0"/>
      <dgm:spPr/>
    </dgm:pt>
    <dgm:pt modelId="{420F64A3-A02F-3A4F-8708-9A37505538B9}" type="pres">
      <dgm:prSet presAssocID="{120E1ABE-B839-4AFD-A80A-F1975A94CE84}" presName="parTx" presStyleLbl="alignNode1" presStyleIdx="0" presStyleCnt="3">
        <dgm:presLayoutVars>
          <dgm:chMax val="0"/>
          <dgm:chPref val="0"/>
          <dgm:bulletEnabled val="1"/>
        </dgm:presLayoutVars>
      </dgm:prSet>
      <dgm:spPr/>
    </dgm:pt>
    <dgm:pt modelId="{652707D0-FEB3-5748-ACA5-8F6547C91AB2}" type="pres">
      <dgm:prSet presAssocID="{120E1ABE-B839-4AFD-A80A-F1975A94CE84}" presName="desTx" presStyleLbl="alignAccFollowNode1" presStyleIdx="0" presStyleCnt="3">
        <dgm:presLayoutVars>
          <dgm:bulletEnabled val="1"/>
        </dgm:presLayoutVars>
      </dgm:prSet>
      <dgm:spPr/>
    </dgm:pt>
    <dgm:pt modelId="{303FA010-4D9A-2347-8DE5-29D2AAEB06FC}" type="pres">
      <dgm:prSet presAssocID="{36357D24-699C-4C9C-A97A-C360CDEF88BD}" presName="space" presStyleCnt="0"/>
      <dgm:spPr/>
    </dgm:pt>
    <dgm:pt modelId="{02E198C5-766A-E84C-83A5-65A6472BA8DD}" type="pres">
      <dgm:prSet presAssocID="{0FAE52F1-59DF-42C4-9E78-B54276BE535C}" presName="composite" presStyleCnt="0"/>
      <dgm:spPr/>
    </dgm:pt>
    <dgm:pt modelId="{2CCE7CE7-F102-2545-9923-7ED8EF396ECD}" type="pres">
      <dgm:prSet presAssocID="{0FAE52F1-59DF-42C4-9E78-B54276BE535C}" presName="parTx" presStyleLbl="alignNode1" presStyleIdx="1" presStyleCnt="3" custLinFactNeighborY="4116">
        <dgm:presLayoutVars>
          <dgm:chMax val="0"/>
          <dgm:chPref val="0"/>
          <dgm:bulletEnabled val="1"/>
        </dgm:presLayoutVars>
      </dgm:prSet>
      <dgm:spPr/>
    </dgm:pt>
    <dgm:pt modelId="{34DA43E8-F37A-E548-BCA3-47C3D69617DF}" type="pres">
      <dgm:prSet presAssocID="{0FAE52F1-59DF-42C4-9E78-B54276BE535C}" presName="desTx" presStyleLbl="alignAccFollowNode1" presStyleIdx="1" presStyleCnt="3">
        <dgm:presLayoutVars>
          <dgm:bulletEnabled val="1"/>
        </dgm:presLayoutVars>
      </dgm:prSet>
      <dgm:spPr/>
    </dgm:pt>
    <dgm:pt modelId="{82E2F883-3F8D-CD4A-A150-30AD6AB34C59}" type="pres">
      <dgm:prSet presAssocID="{69CB2A5A-0105-4871-90D1-A98D784D428F}" presName="space" presStyleCnt="0"/>
      <dgm:spPr/>
    </dgm:pt>
    <dgm:pt modelId="{A7BCB7CC-3B01-8848-8247-188405C3915D}" type="pres">
      <dgm:prSet presAssocID="{81718BDF-955A-4943-80C4-CD11CF9E2AD2}" presName="composite" presStyleCnt="0"/>
      <dgm:spPr/>
    </dgm:pt>
    <dgm:pt modelId="{1CED8E04-10A1-0F4B-9EAF-E01A24AB22BA}" type="pres">
      <dgm:prSet presAssocID="{81718BDF-955A-4943-80C4-CD11CF9E2AD2}" presName="parTx" presStyleLbl="alignNode1" presStyleIdx="2" presStyleCnt="3">
        <dgm:presLayoutVars>
          <dgm:chMax val="0"/>
          <dgm:chPref val="0"/>
          <dgm:bulletEnabled val="1"/>
        </dgm:presLayoutVars>
      </dgm:prSet>
      <dgm:spPr/>
    </dgm:pt>
    <dgm:pt modelId="{31DD3A2D-2DB9-3A4C-AA86-F32836FA6146}" type="pres">
      <dgm:prSet presAssocID="{81718BDF-955A-4943-80C4-CD11CF9E2AD2}" presName="desTx" presStyleLbl="alignAccFollowNode1" presStyleIdx="2" presStyleCnt="3">
        <dgm:presLayoutVars>
          <dgm:bulletEnabled val="1"/>
        </dgm:presLayoutVars>
      </dgm:prSet>
      <dgm:spPr/>
    </dgm:pt>
  </dgm:ptLst>
  <dgm:cxnLst>
    <dgm:cxn modelId="{F338CC00-D795-E744-A696-E1CE94A431E0}" type="presOf" srcId="{0FAE52F1-59DF-42C4-9E78-B54276BE535C}" destId="{2CCE7CE7-F102-2545-9923-7ED8EF396ECD}" srcOrd="0" destOrd="0" presId="urn:microsoft.com/office/officeart/2005/8/layout/hList1"/>
    <dgm:cxn modelId="{8DED8504-2186-AA46-A9BE-0B8DAD7F61D7}" type="presOf" srcId="{27DC9192-77CA-A34C-93D4-50FDA1AC4B3F}" destId="{31DD3A2D-2DB9-3A4C-AA86-F32836FA6146}" srcOrd="0" destOrd="1" presId="urn:microsoft.com/office/officeart/2005/8/layout/hList1"/>
    <dgm:cxn modelId="{49F06B10-040B-0648-B9E6-12D6DD270A7E}" type="presOf" srcId="{E297D767-2369-4C60-883C-AC061321E730}" destId="{34DA43E8-F37A-E548-BCA3-47C3D69617DF}" srcOrd="0" destOrd="0" presId="urn:microsoft.com/office/officeart/2005/8/layout/hList1"/>
    <dgm:cxn modelId="{16FE1C20-E468-410F-A7D0-B4642541EBB3}" srcId="{120E1ABE-B839-4AFD-A80A-F1975A94CE84}" destId="{78C7BC09-18CE-4A96-A898-C9F999844BA6}" srcOrd="1" destOrd="0" parTransId="{2DAD87F2-0764-47C0-B1AB-F06BF57721F8}" sibTransId="{8D96217B-E1CB-4144-8248-C0699BC9A63A}"/>
    <dgm:cxn modelId="{03470323-2409-4806-9029-B078E0CCFAAB}" srcId="{120E1ABE-B839-4AFD-A80A-F1975A94CE84}" destId="{CB87870B-47B1-427C-A734-F8B18B0069BC}" srcOrd="0" destOrd="0" parTransId="{DE7D1A61-4E7F-40B3-930A-3A41FE4362A6}" sibTransId="{234350D0-17CF-4828-A633-2A25410732A8}"/>
    <dgm:cxn modelId="{E03B663A-754D-1643-B060-2DC5659BBA40}" type="presOf" srcId="{120E1ABE-B839-4AFD-A80A-F1975A94CE84}" destId="{420F64A3-A02F-3A4F-8708-9A37505538B9}" srcOrd="0" destOrd="0" presId="urn:microsoft.com/office/officeart/2005/8/layout/hList1"/>
    <dgm:cxn modelId="{CE9D5843-E513-4CFB-B767-A8F7D2736E2C}" srcId="{0FAE52F1-59DF-42C4-9E78-B54276BE535C}" destId="{E297D767-2369-4C60-883C-AC061321E730}" srcOrd="0" destOrd="0" parTransId="{FF1B2786-22EC-499B-B3F1-99E16A0D14DC}" sibTransId="{B7C553B8-8BCE-492C-B925-5AEE715D59EA}"/>
    <dgm:cxn modelId="{79174149-9460-494C-9274-B9E059995E6A}" type="presOf" srcId="{BE024B4B-8C97-4B77-8087-4458A1509E9A}" destId="{31DD3A2D-2DB9-3A4C-AA86-F32836FA6146}" srcOrd="0" destOrd="0" presId="urn:microsoft.com/office/officeart/2005/8/layout/hList1"/>
    <dgm:cxn modelId="{9AA3DB4E-A6FA-4279-BAFE-52E64F839C93}" srcId="{81718BDF-955A-4943-80C4-CD11CF9E2AD2}" destId="{BE024B4B-8C97-4B77-8087-4458A1509E9A}" srcOrd="0" destOrd="0" parTransId="{F19E2264-CF44-4A6A-83A5-859774FCCB8B}" sibTransId="{21815661-6A20-461F-96FB-81EB778AD83A}"/>
    <dgm:cxn modelId="{C9041A53-0153-8D4A-BB9D-A065E11A8B25}" srcId="{81718BDF-955A-4943-80C4-CD11CF9E2AD2}" destId="{27DC9192-77CA-A34C-93D4-50FDA1AC4B3F}" srcOrd="1" destOrd="0" parTransId="{4EA3336D-408A-214B-8C52-D9F225511D8B}" sibTransId="{8DA9C102-43D0-5442-99FC-2401CA705E41}"/>
    <dgm:cxn modelId="{12D18355-D78A-4DBA-93C3-61FF180A4D8E}" srcId="{946B06F6-C944-42B7-A30A-75F3AE66D667}" destId="{81718BDF-955A-4943-80C4-CD11CF9E2AD2}" srcOrd="2" destOrd="0" parTransId="{309FE47A-89F2-4C09-A506-491CD18EC35E}" sibTransId="{5D6D6244-23B3-46F4-A42B-2DCAE7C58D10}"/>
    <dgm:cxn modelId="{53BDF25E-9C35-3944-8DD2-F6EA7AE84609}" type="presOf" srcId="{CB87870B-47B1-427C-A734-F8B18B0069BC}" destId="{652707D0-FEB3-5748-ACA5-8F6547C91AB2}" srcOrd="0" destOrd="0" presId="urn:microsoft.com/office/officeart/2005/8/layout/hList1"/>
    <dgm:cxn modelId="{46EBA068-76C3-4BD1-8E84-4F64D87DD64F}" srcId="{120E1ABE-B839-4AFD-A80A-F1975A94CE84}" destId="{EF2F7F5B-B5AD-4805-8A07-D7B574CCD5B8}" srcOrd="2" destOrd="0" parTransId="{2A3CAE9F-C911-40DC-BDE5-19B93C5E2733}" sibTransId="{8F431F7E-48BE-4EF3-862F-1A0771136E8D}"/>
    <dgm:cxn modelId="{329F1E69-C2D8-EC43-851A-586A41973CEE}" type="presOf" srcId="{78C7BC09-18CE-4A96-A898-C9F999844BA6}" destId="{652707D0-FEB3-5748-ACA5-8F6547C91AB2}" srcOrd="0" destOrd="1" presId="urn:microsoft.com/office/officeart/2005/8/layout/hList1"/>
    <dgm:cxn modelId="{53C4EA71-9A64-456C-8C65-3C12D381190D}" srcId="{946B06F6-C944-42B7-A30A-75F3AE66D667}" destId="{0FAE52F1-59DF-42C4-9E78-B54276BE535C}" srcOrd="1" destOrd="0" parTransId="{E9AD0F30-800B-45B8-857C-EE03133D1DBE}" sibTransId="{69CB2A5A-0105-4871-90D1-A98D784D428F}"/>
    <dgm:cxn modelId="{E96E9D96-3A98-DD43-94F7-398AD0EC892C}" type="presOf" srcId="{81718BDF-955A-4943-80C4-CD11CF9E2AD2}" destId="{1CED8E04-10A1-0F4B-9EAF-E01A24AB22BA}" srcOrd="0" destOrd="0" presId="urn:microsoft.com/office/officeart/2005/8/layout/hList1"/>
    <dgm:cxn modelId="{EBBEAEA1-B9FE-431F-BF37-2E2B5B18C7AA}" srcId="{946B06F6-C944-42B7-A30A-75F3AE66D667}" destId="{120E1ABE-B839-4AFD-A80A-F1975A94CE84}" srcOrd="0" destOrd="0" parTransId="{3214A685-D274-4914-8A8B-EC3FD1A6A4B9}" sibTransId="{36357D24-699C-4C9C-A97A-C360CDEF88BD}"/>
    <dgm:cxn modelId="{32EA75B9-3639-B74A-8E12-E71FD9DD9F2B}" type="presOf" srcId="{EF2F7F5B-B5AD-4805-8A07-D7B574CCD5B8}" destId="{652707D0-FEB3-5748-ACA5-8F6547C91AB2}" srcOrd="0" destOrd="2" presId="urn:microsoft.com/office/officeart/2005/8/layout/hList1"/>
    <dgm:cxn modelId="{7E42AFE2-3CA2-604E-9D60-0C71459FB711}" type="presOf" srcId="{946B06F6-C944-42B7-A30A-75F3AE66D667}" destId="{5D504718-8AB9-D646-8B8F-718A2F90C65C}" srcOrd="0" destOrd="0" presId="urn:microsoft.com/office/officeart/2005/8/layout/hList1"/>
    <dgm:cxn modelId="{855DFCD0-2A8E-B34F-BA0B-8EC2C6BC0860}" type="presParOf" srcId="{5D504718-8AB9-D646-8B8F-718A2F90C65C}" destId="{019CB7E0-AB24-EF45-99CF-BF6B5B4FDA70}" srcOrd="0" destOrd="0" presId="urn:microsoft.com/office/officeart/2005/8/layout/hList1"/>
    <dgm:cxn modelId="{546CAE49-0C19-A246-90BE-9C14C2F6BA20}" type="presParOf" srcId="{019CB7E0-AB24-EF45-99CF-BF6B5B4FDA70}" destId="{420F64A3-A02F-3A4F-8708-9A37505538B9}" srcOrd="0" destOrd="0" presId="urn:microsoft.com/office/officeart/2005/8/layout/hList1"/>
    <dgm:cxn modelId="{2D4C0D0F-AA17-D74B-84AE-B2470A9B02E5}" type="presParOf" srcId="{019CB7E0-AB24-EF45-99CF-BF6B5B4FDA70}" destId="{652707D0-FEB3-5748-ACA5-8F6547C91AB2}" srcOrd="1" destOrd="0" presId="urn:microsoft.com/office/officeart/2005/8/layout/hList1"/>
    <dgm:cxn modelId="{5776C4EA-37E0-4643-8970-F32CD4D42B18}" type="presParOf" srcId="{5D504718-8AB9-D646-8B8F-718A2F90C65C}" destId="{303FA010-4D9A-2347-8DE5-29D2AAEB06FC}" srcOrd="1" destOrd="0" presId="urn:microsoft.com/office/officeart/2005/8/layout/hList1"/>
    <dgm:cxn modelId="{3361122A-86C2-204F-9714-7984AF16B0DE}" type="presParOf" srcId="{5D504718-8AB9-D646-8B8F-718A2F90C65C}" destId="{02E198C5-766A-E84C-83A5-65A6472BA8DD}" srcOrd="2" destOrd="0" presId="urn:microsoft.com/office/officeart/2005/8/layout/hList1"/>
    <dgm:cxn modelId="{459745D4-B686-3940-A148-F6A2FE1C3822}" type="presParOf" srcId="{02E198C5-766A-E84C-83A5-65A6472BA8DD}" destId="{2CCE7CE7-F102-2545-9923-7ED8EF396ECD}" srcOrd="0" destOrd="0" presId="urn:microsoft.com/office/officeart/2005/8/layout/hList1"/>
    <dgm:cxn modelId="{9B3E8078-2DB8-1543-9A92-7926BA0992EB}" type="presParOf" srcId="{02E198C5-766A-E84C-83A5-65A6472BA8DD}" destId="{34DA43E8-F37A-E548-BCA3-47C3D69617DF}" srcOrd="1" destOrd="0" presId="urn:microsoft.com/office/officeart/2005/8/layout/hList1"/>
    <dgm:cxn modelId="{35AB531F-7CDF-C245-8E45-7E52C9E90288}" type="presParOf" srcId="{5D504718-8AB9-D646-8B8F-718A2F90C65C}" destId="{82E2F883-3F8D-CD4A-A150-30AD6AB34C59}" srcOrd="3" destOrd="0" presId="urn:microsoft.com/office/officeart/2005/8/layout/hList1"/>
    <dgm:cxn modelId="{7769E0AF-58F5-354E-8A1F-1CEB7A36E3FF}" type="presParOf" srcId="{5D504718-8AB9-D646-8B8F-718A2F90C65C}" destId="{A7BCB7CC-3B01-8848-8247-188405C3915D}" srcOrd="4" destOrd="0" presId="urn:microsoft.com/office/officeart/2005/8/layout/hList1"/>
    <dgm:cxn modelId="{5A2E584D-3F8F-F44E-9DEE-91F98875AA93}" type="presParOf" srcId="{A7BCB7CC-3B01-8848-8247-188405C3915D}" destId="{1CED8E04-10A1-0F4B-9EAF-E01A24AB22BA}" srcOrd="0" destOrd="0" presId="urn:microsoft.com/office/officeart/2005/8/layout/hList1"/>
    <dgm:cxn modelId="{DE932FC4-0CED-F24E-8208-77DF9039522B}" type="presParOf" srcId="{A7BCB7CC-3B01-8848-8247-188405C3915D}" destId="{31DD3A2D-2DB9-3A4C-AA86-F32836FA614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EAB0B9-3864-44DF-A11B-9D90E3119EC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61BEB6-AFDE-4BC7-92F6-7A84C8704489}">
      <dgm:prSet/>
      <dgm:spPr/>
      <dgm:t>
        <a:bodyPr/>
        <a:lstStyle/>
        <a:p>
          <a:pPr>
            <a:defRPr cap="all"/>
          </a:pPr>
          <a:r>
            <a:rPr lang="en-US" baseline="0"/>
            <a:t>Hierarchical Structure</a:t>
          </a:r>
          <a:endParaRPr lang="en-US"/>
        </a:p>
      </dgm:t>
    </dgm:pt>
    <dgm:pt modelId="{2120AD2E-CD96-4A90-8695-BBD648A02EAC}" type="parTrans" cxnId="{75AC263F-4BAF-4C2F-BA51-488DE4114983}">
      <dgm:prSet/>
      <dgm:spPr/>
      <dgm:t>
        <a:bodyPr/>
        <a:lstStyle/>
        <a:p>
          <a:endParaRPr lang="en-US"/>
        </a:p>
      </dgm:t>
    </dgm:pt>
    <dgm:pt modelId="{57AD7A85-9AD8-4C9E-BA35-F0230F8B16B4}" type="sibTrans" cxnId="{75AC263F-4BAF-4C2F-BA51-488DE4114983}">
      <dgm:prSet/>
      <dgm:spPr/>
      <dgm:t>
        <a:bodyPr/>
        <a:lstStyle/>
        <a:p>
          <a:endParaRPr lang="en-US"/>
        </a:p>
      </dgm:t>
    </dgm:pt>
    <dgm:pt modelId="{1D624140-5557-4579-B0F7-7D22AEA7A20B}">
      <dgm:prSet/>
      <dgm:spPr/>
      <dgm:t>
        <a:bodyPr/>
        <a:lstStyle/>
        <a:p>
          <a:pPr>
            <a:defRPr cap="all"/>
          </a:pPr>
          <a:r>
            <a:rPr lang="en-US" baseline="0"/>
            <a:t>Task based culture in a systematic style</a:t>
          </a:r>
          <a:endParaRPr lang="en-US"/>
        </a:p>
      </dgm:t>
    </dgm:pt>
    <dgm:pt modelId="{D1069B5C-6165-4350-B767-7D7A756B2787}" type="parTrans" cxnId="{A023229C-5AF7-4193-B570-9AF6AE237A6A}">
      <dgm:prSet/>
      <dgm:spPr/>
      <dgm:t>
        <a:bodyPr/>
        <a:lstStyle/>
        <a:p>
          <a:endParaRPr lang="en-US"/>
        </a:p>
      </dgm:t>
    </dgm:pt>
    <dgm:pt modelId="{F0310475-1FF3-44F2-BA53-DE147BC728C8}" type="sibTrans" cxnId="{A023229C-5AF7-4193-B570-9AF6AE237A6A}">
      <dgm:prSet/>
      <dgm:spPr/>
      <dgm:t>
        <a:bodyPr/>
        <a:lstStyle/>
        <a:p>
          <a:endParaRPr lang="en-US"/>
        </a:p>
      </dgm:t>
    </dgm:pt>
    <dgm:pt modelId="{D834EDFB-294C-4974-B7A7-A1CD3077B2EB}">
      <dgm:prSet/>
      <dgm:spPr/>
      <dgm:t>
        <a:bodyPr/>
        <a:lstStyle/>
        <a:p>
          <a:pPr>
            <a:defRPr cap="all"/>
          </a:pPr>
          <a:r>
            <a:rPr lang="en-US" baseline="0"/>
            <a:t>Employees provided with flexibility to achieve objectives and goals</a:t>
          </a:r>
          <a:endParaRPr lang="en-US"/>
        </a:p>
      </dgm:t>
    </dgm:pt>
    <dgm:pt modelId="{E494BCAC-6ABE-4B46-B044-D685D496A7A1}" type="parTrans" cxnId="{FC12A167-F19F-4D6C-8E3C-0B8A09D51DF5}">
      <dgm:prSet/>
      <dgm:spPr/>
      <dgm:t>
        <a:bodyPr/>
        <a:lstStyle/>
        <a:p>
          <a:endParaRPr lang="en-US"/>
        </a:p>
      </dgm:t>
    </dgm:pt>
    <dgm:pt modelId="{9297C1E1-32FD-4048-B041-49C761D0C1B2}" type="sibTrans" cxnId="{FC12A167-F19F-4D6C-8E3C-0B8A09D51DF5}">
      <dgm:prSet/>
      <dgm:spPr/>
      <dgm:t>
        <a:bodyPr/>
        <a:lstStyle/>
        <a:p>
          <a:endParaRPr lang="en-US"/>
        </a:p>
      </dgm:t>
    </dgm:pt>
    <dgm:pt modelId="{2B420985-7E3B-4BA8-BD64-84E242A8D01E}">
      <dgm:prSet/>
      <dgm:spPr/>
      <dgm:t>
        <a:bodyPr/>
        <a:lstStyle/>
        <a:p>
          <a:pPr>
            <a:defRPr cap="all"/>
          </a:pPr>
          <a:r>
            <a:rPr lang="en-US" baseline="0"/>
            <a:t>Management follow a formal communication approach</a:t>
          </a:r>
          <a:endParaRPr lang="en-US"/>
        </a:p>
      </dgm:t>
    </dgm:pt>
    <dgm:pt modelId="{820195BC-EF76-4619-B675-D96B74E90832}" type="parTrans" cxnId="{7F91797B-6959-4A6F-B14F-DBF3248F9760}">
      <dgm:prSet/>
      <dgm:spPr/>
      <dgm:t>
        <a:bodyPr/>
        <a:lstStyle/>
        <a:p>
          <a:endParaRPr lang="en-US"/>
        </a:p>
      </dgm:t>
    </dgm:pt>
    <dgm:pt modelId="{6045F4C3-E7DC-4A07-BA15-57D4BE5A4A9A}" type="sibTrans" cxnId="{7F91797B-6959-4A6F-B14F-DBF3248F9760}">
      <dgm:prSet/>
      <dgm:spPr/>
      <dgm:t>
        <a:bodyPr/>
        <a:lstStyle/>
        <a:p>
          <a:endParaRPr lang="en-US"/>
        </a:p>
      </dgm:t>
    </dgm:pt>
    <dgm:pt modelId="{96DEFA48-1207-472D-ADEF-4D0AA1374CBC}" type="pres">
      <dgm:prSet presAssocID="{A2EAB0B9-3864-44DF-A11B-9D90E3119ECC}" presName="root" presStyleCnt="0">
        <dgm:presLayoutVars>
          <dgm:dir/>
          <dgm:resizeHandles val="exact"/>
        </dgm:presLayoutVars>
      </dgm:prSet>
      <dgm:spPr/>
    </dgm:pt>
    <dgm:pt modelId="{5891DD95-DE5A-4755-9C63-9024075FFEC7}" type="pres">
      <dgm:prSet presAssocID="{8661BEB6-AFDE-4BC7-92F6-7A84C8704489}" presName="compNode" presStyleCnt="0"/>
      <dgm:spPr/>
    </dgm:pt>
    <dgm:pt modelId="{F00F7D67-BBCF-43E4-A7EC-3D96152E932A}" type="pres">
      <dgm:prSet presAssocID="{8661BEB6-AFDE-4BC7-92F6-7A84C8704489}" presName="iconBgRect" presStyleLbl="bgShp" presStyleIdx="0" presStyleCnt="4"/>
      <dgm:spPr/>
    </dgm:pt>
    <dgm:pt modelId="{9E6FA2AB-731E-4EDE-A92E-133780CF9C9A}" type="pres">
      <dgm:prSet presAssocID="{8661BEB6-AFDE-4BC7-92F6-7A84C87044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CC9AF56-DC82-4CD2-BD60-FE2E49C0C802}" type="pres">
      <dgm:prSet presAssocID="{8661BEB6-AFDE-4BC7-92F6-7A84C8704489}" presName="spaceRect" presStyleCnt="0"/>
      <dgm:spPr/>
    </dgm:pt>
    <dgm:pt modelId="{33792A27-07E7-44ED-A461-36D04A13AE5A}" type="pres">
      <dgm:prSet presAssocID="{8661BEB6-AFDE-4BC7-92F6-7A84C8704489}" presName="textRect" presStyleLbl="revTx" presStyleIdx="0" presStyleCnt="4">
        <dgm:presLayoutVars>
          <dgm:chMax val="1"/>
          <dgm:chPref val="1"/>
        </dgm:presLayoutVars>
      </dgm:prSet>
      <dgm:spPr/>
    </dgm:pt>
    <dgm:pt modelId="{1AA05345-F42C-4461-81D3-EB549E5DE15F}" type="pres">
      <dgm:prSet presAssocID="{57AD7A85-9AD8-4C9E-BA35-F0230F8B16B4}" presName="sibTrans" presStyleCnt="0"/>
      <dgm:spPr/>
    </dgm:pt>
    <dgm:pt modelId="{669C5B2F-7FBA-4FF4-BB73-09544B738A53}" type="pres">
      <dgm:prSet presAssocID="{1D624140-5557-4579-B0F7-7D22AEA7A20B}" presName="compNode" presStyleCnt="0"/>
      <dgm:spPr/>
    </dgm:pt>
    <dgm:pt modelId="{423F90F4-4966-493B-A5AD-C541817CBA20}" type="pres">
      <dgm:prSet presAssocID="{1D624140-5557-4579-B0F7-7D22AEA7A20B}" presName="iconBgRect" presStyleLbl="bgShp" presStyleIdx="1" presStyleCnt="4"/>
      <dgm:spPr/>
    </dgm:pt>
    <dgm:pt modelId="{A1D6FBDA-1B3F-4256-8080-E0380B8A69A1}" type="pres">
      <dgm:prSet presAssocID="{1D624140-5557-4579-B0F7-7D22AEA7A2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DF1EAE6-B3E0-42DA-A715-7678321EDB81}" type="pres">
      <dgm:prSet presAssocID="{1D624140-5557-4579-B0F7-7D22AEA7A20B}" presName="spaceRect" presStyleCnt="0"/>
      <dgm:spPr/>
    </dgm:pt>
    <dgm:pt modelId="{AD0164C5-C9A2-44BE-8734-8C25D72C43A3}" type="pres">
      <dgm:prSet presAssocID="{1D624140-5557-4579-B0F7-7D22AEA7A20B}" presName="textRect" presStyleLbl="revTx" presStyleIdx="1" presStyleCnt="4">
        <dgm:presLayoutVars>
          <dgm:chMax val="1"/>
          <dgm:chPref val="1"/>
        </dgm:presLayoutVars>
      </dgm:prSet>
      <dgm:spPr/>
    </dgm:pt>
    <dgm:pt modelId="{0F4C8A1B-46BA-4BA8-95FF-F8B235D593D2}" type="pres">
      <dgm:prSet presAssocID="{F0310475-1FF3-44F2-BA53-DE147BC728C8}" presName="sibTrans" presStyleCnt="0"/>
      <dgm:spPr/>
    </dgm:pt>
    <dgm:pt modelId="{486CDF52-9568-4857-ADF4-26F22CB5D85A}" type="pres">
      <dgm:prSet presAssocID="{D834EDFB-294C-4974-B7A7-A1CD3077B2EB}" presName="compNode" presStyleCnt="0"/>
      <dgm:spPr/>
    </dgm:pt>
    <dgm:pt modelId="{C8181D6F-BAE3-4D29-AAC4-67E855163CB2}" type="pres">
      <dgm:prSet presAssocID="{D834EDFB-294C-4974-B7A7-A1CD3077B2EB}" presName="iconBgRect" presStyleLbl="bgShp" presStyleIdx="2" presStyleCnt="4"/>
      <dgm:spPr/>
    </dgm:pt>
    <dgm:pt modelId="{3680C497-3EDF-4BA4-BFBF-63FFB0667799}" type="pres">
      <dgm:prSet presAssocID="{D834EDFB-294C-4974-B7A7-A1CD3077B2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6A75339-4580-48A2-A599-7A68E23035CC}" type="pres">
      <dgm:prSet presAssocID="{D834EDFB-294C-4974-B7A7-A1CD3077B2EB}" presName="spaceRect" presStyleCnt="0"/>
      <dgm:spPr/>
    </dgm:pt>
    <dgm:pt modelId="{8F612194-F811-493B-918B-426A24118B64}" type="pres">
      <dgm:prSet presAssocID="{D834EDFB-294C-4974-B7A7-A1CD3077B2EB}" presName="textRect" presStyleLbl="revTx" presStyleIdx="2" presStyleCnt="4">
        <dgm:presLayoutVars>
          <dgm:chMax val="1"/>
          <dgm:chPref val="1"/>
        </dgm:presLayoutVars>
      </dgm:prSet>
      <dgm:spPr/>
    </dgm:pt>
    <dgm:pt modelId="{BD69B5E6-1545-4FF2-8B1E-BCB3809BDEA9}" type="pres">
      <dgm:prSet presAssocID="{9297C1E1-32FD-4048-B041-49C761D0C1B2}" presName="sibTrans" presStyleCnt="0"/>
      <dgm:spPr/>
    </dgm:pt>
    <dgm:pt modelId="{35F10938-D6B0-455F-AD05-FE46C47A4B77}" type="pres">
      <dgm:prSet presAssocID="{2B420985-7E3B-4BA8-BD64-84E242A8D01E}" presName="compNode" presStyleCnt="0"/>
      <dgm:spPr/>
    </dgm:pt>
    <dgm:pt modelId="{FC79E238-7F3D-4876-9235-F6548E77E7FE}" type="pres">
      <dgm:prSet presAssocID="{2B420985-7E3B-4BA8-BD64-84E242A8D01E}" presName="iconBgRect" presStyleLbl="bgShp" presStyleIdx="3" presStyleCnt="4"/>
      <dgm:spPr/>
    </dgm:pt>
    <dgm:pt modelId="{94828AF7-A0E7-41A8-B45D-B3F15D5D108C}" type="pres">
      <dgm:prSet presAssocID="{2B420985-7E3B-4BA8-BD64-84E242A8D01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A2E4E929-3C3E-474B-83CA-52A7A7FFBB33}" type="pres">
      <dgm:prSet presAssocID="{2B420985-7E3B-4BA8-BD64-84E242A8D01E}" presName="spaceRect" presStyleCnt="0"/>
      <dgm:spPr/>
    </dgm:pt>
    <dgm:pt modelId="{A91CB633-9FFC-406F-992E-67E42E91F5EF}" type="pres">
      <dgm:prSet presAssocID="{2B420985-7E3B-4BA8-BD64-84E242A8D01E}" presName="textRect" presStyleLbl="revTx" presStyleIdx="3" presStyleCnt="4">
        <dgm:presLayoutVars>
          <dgm:chMax val="1"/>
          <dgm:chPref val="1"/>
        </dgm:presLayoutVars>
      </dgm:prSet>
      <dgm:spPr/>
    </dgm:pt>
  </dgm:ptLst>
  <dgm:cxnLst>
    <dgm:cxn modelId="{EF938704-7023-4DC8-BCC1-7BD4B445A158}" type="presOf" srcId="{A2EAB0B9-3864-44DF-A11B-9D90E3119ECC}" destId="{96DEFA48-1207-472D-ADEF-4D0AA1374CBC}" srcOrd="0" destOrd="0" presId="urn:microsoft.com/office/officeart/2018/5/layout/IconCircleLabelList"/>
    <dgm:cxn modelId="{75AC263F-4BAF-4C2F-BA51-488DE4114983}" srcId="{A2EAB0B9-3864-44DF-A11B-9D90E3119ECC}" destId="{8661BEB6-AFDE-4BC7-92F6-7A84C8704489}" srcOrd="0" destOrd="0" parTransId="{2120AD2E-CD96-4A90-8695-BBD648A02EAC}" sibTransId="{57AD7A85-9AD8-4C9E-BA35-F0230F8B16B4}"/>
    <dgm:cxn modelId="{70425640-3E50-4EC3-966A-5D2D347DA101}" type="presOf" srcId="{2B420985-7E3B-4BA8-BD64-84E242A8D01E}" destId="{A91CB633-9FFC-406F-992E-67E42E91F5EF}" srcOrd="0" destOrd="0" presId="urn:microsoft.com/office/officeart/2018/5/layout/IconCircleLabelList"/>
    <dgm:cxn modelId="{FC12A167-F19F-4D6C-8E3C-0B8A09D51DF5}" srcId="{A2EAB0B9-3864-44DF-A11B-9D90E3119ECC}" destId="{D834EDFB-294C-4974-B7A7-A1CD3077B2EB}" srcOrd="2" destOrd="0" parTransId="{E494BCAC-6ABE-4B46-B044-D685D496A7A1}" sibTransId="{9297C1E1-32FD-4048-B041-49C761D0C1B2}"/>
    <dgm:cxn modelId="{7F91797B-6959-4A6F-B14F-DBF3248F9760}" srcId="{A2EAB0B9-3864-44DF-A11B-9D90E3119ECC}" destId="{2B420985-7E3B-4BA8-BD64-84E242A8D01E}" srcOrd="3" destOrd="0" parTransId="{820195BC-EF76-4619-B675-D96B74E90832}" sibTransId="{6045F4C3-E7DC-4A07-BA15-57D4BE5A4A9A}"/>
    <dgm:cxn modelId="{A023229C-5AF7-4193-B570-9AF6AE237A6A}" srcId="{A2EAB0B9-3864-44DF-A11B-9D90E3119ECC}" destId="{1D624140-5557-4579-B0F7-7D22AEA7A20B}" srcOrd="1" destOrd="0" parTransId="{D1069B5C-6165-4350-B767-7D7A756B2787}" sibTransId="{F0310475-1FF3-44F2-BA53-DE147BC728C8}"/>
    <dgm:cxn modelId="{AFFF3CB6-3C98-45DA-A3D0-F4759A4396AC}" type="presOf" srcId="{8661BEB6-AFDE-4BC7-92F6-7A84C8704489}" destId="{33792A27-07E7-44ED-A461-36D04A13AE5A}" srcOrd="0" destOrd="0" presId="urn:microsoft.com/office/officeart/2018/5/layout/IconCircleLabelList"/>
    <dgm:cxn modelId="{595869C9-1F05-44D1-BC15-EB7C09A6C153}" type="presOf" srcId="{D834EDFB-294C-4974-B7A7-A1CD3077B2EB}" destId="{8F612194-F811-493B-918B-426A24118B64}" srcOrd="0" destOrd="0" presId="urn:microsoft.com/office/officeart/2018/5/layout/IconCircleLabelList"/>
    <dgm:cxn modelId="{13E8F5E4-0DE8-4128-A49E-6BB3049EE6C5}" type="presOf" srcId="{1D624140-5557-4579-B0F7-7D22AEA7A20B}" destId="{AD0164C5-C9A2-44BE-8734-8C25D72C43A3}" srcOrd="0" destOrd="0" presId="urn:microsoft.com/office/officeart/2018/5/layout/IconCircleLabelList"/>
    <dgm:cxn modelId="{4E6BFC85-0C45-4E18-99DA-F011544BA485}" type="presParOf" srcId="{96DEFA48-1207-472D-ADEF-4D0AA1374CBC}" destId="{5891DD95-DE5A-4755-9C63-9024075FFEC7}" srcOrd="0" destOrd="0" presId="urn:microsoft.com/office/officeart/2018/5/layout/IconCircleLabelList"/>
    <dgm:cxn modelId="{2F1C57D2-B2B1-4593-9C0E-0101D58BF1AD}" type="presParOf" srcId="{5891DD95-DE5A-4755-9C63-9024075FFEC7}" destId="{F00F7D67-BBCF-43E4-A7EC-3D96152E932A}" srcOrd="0" destOrd="0" presId="urn:microsoft.com/office/officeart/2018/5/layout/IconCircleLabelList"/>
    <dgm:cxn modelId="{603FEE0B-16EA-4468-BAC8-ABB59856C1E6}" type="presParOf" srcId="{5891DD95-DE5A-4755-9C63-9024075FFEC7}" destId="{9E6FA2AB-731E-4EDE-A92E-133780CF9C9A}" srcOrd="1" destOrd="0" presId="urn:microsoft.com/office/officeart/2018/5/layout/IconCircleLabelList"/>
    <dgm:cxn modelId="{D04C7ED9-DF65-401F-923B-0A8C02D6F705}" type="presParOf" srcId="{5891DD95-DE5A-4755-9C63-9024075FFEC7}" destId="{6CC9AF56-DC82-4CD2-BD60-FE2E49C0C802}" srcOrd="2" destOrd="0" presId="urn:microsoft.com/office/officeart/2018/5/layout/IconCircleLabelList"/>
    <dgm:cxn modelId="{0F8086F7-0EF4-4046-B229-61339E95A038}" type="presParOf" srcId="{5891DD95-DE5A-4755-9C63-9024075FFEC7}" destId="{33792A27-07E7-44ED-A461-36D04A13AE5A}" srcOrd="3" destOrd="0" presId="urn:microsoft.com/office/officeart/2018/5/layout/IconCircleLabelList"/>
    <dgm:cxn modelId="{AEE1A7E8-5A99-4586-BDE0-EA075B7E7C36}" type="presParOf" srcId="{96DEFA48-1207-472D-ADEF-4D0AA1374CBC}" destId="{1AA05345-F42C-4461-81D3-EB549E5DE15F}" srcOrd="1" destOrd="0" presId="urn:microsoft.com/office/officeart/2018/5/layout/IconCircleLabelList"/>
    <dgm:cxn modelId="{88FB2946-40A8-47F6-928D-1307DCE03A45}" type="presParOf" srcId="{96DEFA48-1207-472D-ADEF-4D0AA1374CBC}" destId="{669C5B2F-7FBA-4FF4-BB73-09544B738A53}" srcOrd="2" destOrd="0" presId="urn:microsoft.com/office/officeart/2018/5/layout/IconCircleLabelList"/>
    <dgm:cxn modelId="{98DB16DB-B152-4878-A116-EF3E354DED3C}" type="presParOf" srcId="{669C5B2F-7FBA-4FF4-BB73-09544B738A53}" destId="{423F90F4-4966-493B-A5AD-C541817CBA20}" srcOrd="0" destOrd="0" presId="urn:microsoft.com/office/officeart/2018/5/layout/IconCircleLabelList"/>
    <dgm:cxn modelId="{E5EA9406-2628-4B39-AE57-47FDC03D1A6C}" type="presParOf" srcId="{669C5B2F-7FBA-4FF4-BB73-09544B738A53}" destId="{A1D6FBDA-1B3F-4256-8080-E0380B8A69A1}" srcOrd="1" destOrd="0" presId="urn:microsoft.com/office/officeart/2018/5/layout/IconCircleLabelList"/>
    <dgm:cxn modelId="{AA959E9F-2255-4E6D-93EB-FDF704110F09}" type="presParOf" srcId="{669C5B2F-7FBA-4FF4-BB73-09544B738A53}" destId="{EDF1EAE6-B3E0-42DA-A715-7678321EDB81}" srcOrd="2" destOrd="0" presId="urn:microsoft.com/office/officeart/2018/5/layout/IconCircleLabelList"/>
    <dgm:cxn modelId="{E6571BB0-15AB-457E-A531-A9246C7AA7B4}" type="presParOf" srcId="{669C5B2F-7FBA-4FF4-BB73-09544B738A53}" destId="{AD0164C5-C9A2-44BE-8734-8C25D72C43A3}" srcOrd="3" destOrd="0" presId="urn:microsoft.com/office/officeart/2018/5/layout/IconCircleLabelList"/>
    <dgm:cxn modelId="{B18C1107-8C05-494F-9D0F-EEA56FFD7506}" type="presParOf" srcId="{96DEFA48-1207-472D-ADEF-4D0AA1374CBC}" destId="{0F4C8A1B-46BA-4BA8-95FF-F8B235D593D2}" srcOrd="3" destOrd="0" presId="urn:microsoft.com/office/officeart/2018/5/layout/IconCircleLabelList"/>
    <dgm:cxn modelId="{6BBEE3C3-A115-4997-8B39-E002892A2CA7}" type="presParOf" srcId="{96DEFA48-1207-472D-ADEF-4D0AA1374CBC}" destId="{486CDF52-9568-4857-ADF4-26F22CB5D85A}" srcOrd="4" destOrd="0" presId="urn:microsoft.com/office/officeart/2018/5/layout/IconCircleLabelList"/>
    <dgm:cxn modelId="{BF5FB2FA-B512-46AF-B478-3B6D3CDFB1D4}" type="presParOf" srcId="{486CDF52-9568-4857-ADF4-26F22CB5D85A}" destId="{C8181D6F-BAE3-4D29-AAC4-67E855163CB2}" srcOrd="0" destOrd="0" presId="urn:microsoft.com/office/officeart/2018/5/layout/IconCircleLabelList"/>
    <dgm:cxn modelId="{7B64FDCE-FBAF-4931-91C3-F8ED9031CC77}" type="presParOf" srcId="{486CDF52-9568-4857-ADF4-26F22CB5D85A}" destId="{3680C497-3EDF-4BA4-BFBF-63FFB0667799}" srcOrd="1" destOrd="0" presId="urn:microsoft.com/office/officeart/2018/5/layout/IconCircleLabelList"/>
    <dgm:cxn modelId="{35D68B00-099C-4AFF-BF4C-CB2A90D5BF96}" type="presParOf" srcId="{486CDF52-9568-4857-ADF4-26F22CB5D85A}" destId="{96A75339-4580-48A2-A599-7A68E23035CC}" srcOrd="2" destOrd="0" presId="urn:microsoft.com/office/officeart/2018/5/layout/IconCircleLabelList"/>
    <dgm:cxn modelId="{F9FF6B98-3168-489C-8311-CFDF18917B9D}" type="presParOf" srcId="{486CDF52-9568-4857-ADF4-26F22CB5D85A}" destId="{8F612194-F811-493B-918B-426A24118B64}" srcOrd="3" destOrd="0" presId="urn:microsoft.com/office/officeart/2018/5/layout/IconCircleLabelList"/>
    <dgm:cxn modelId="{66E92CD7-C576-4500-9C44-79FC0CAA98F8}" type="presParOf" srcId="{96DEFA48-1207-472D-ADEF-4D0AA1374CBC}" destId="{BD69B5E6-1545-4FF2-8B1E-BCB3809BDEA9}" srcOrd="5" destOrd="0" presId="urn:microsoft.com/office/officeart/2018/5/layout/IconCircleLabelList"/>
    <dgm:cxn modelId="{77121283-68FC-45BB-922A-B26ED4B59A63}" type="presParOf" srcId="{96DEFA48-1207-472D-ADEF-4D0AA1374CBC}" destId="{35F10938-D6B0-455F-AD05-FE46C47A4B77}" srcOrd="6" destOrd="0" presId="urn:microsoft.com/office/officeart/2018/5/layout/IconCircleLabelList"/>
    <dgm:cxn modelId="{528CFEFD-3009-4945-9447-A1C6B70A94EC}" type="presParOf" srcId="{35F10938-D6B0-455F-AD05-FE46C47A4B77}" destId="{FC79E238-7F3D-4876-9235-F6548E77E7FE}" srcOrd="0" destOrd="0" presId="urn:microsoft.com/office/officeart/2018/5/layout/IconCircleLabelList"/>
    <dgm:cxn modelId="{008F7286-44A9-420B-B424-F42EEC8F3698}" type="presParOf" srcId="{35F10938-D6B0-455F-AD05-FE46C47A4B77}" destId="{94828AF7-A0E7-41A8-B45D-B3F15D5D108C}" srcOrd="1" destOrd="0" presId="urn:microsoft.com/office/officeart/2018/5/layout/IconCircleLabelList"/>
    <dgm:cxn modelId="{9CB73321-6DB3-4F70-9712-E11BD3EA7AE3}" type="presParOf" srcId="{35F10938-D6B0-455F-AD05-FE46C47A4B77}" destId="{A2E4E929-3C3E-474B-83CA-52A7A7FFBB33}" srcOrd="2" destOrd="0" presId="urn:microsoft.com/office/officeart/2018/5/layout/IconCircleLabelList"/>
    <dgm:cxn modelId="{762FF0CB-4E12-419B-A39D-C6562218D0E9}" type="presParOf" srcId="{35F10938-D6B0-455F-AD05-FE46C47A4B77}" destId="{A91CB633-9FFC-406F-992E-67E42E91F5E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83030-F95C-4A62-B554-3F046F800E61}">
      <dsp:nvSpPr>
        <dsp:cNvPr id="0" name=""/>
        <dsp:cNvSpPr/>
      </dsp:nvSpPr>
      <dsp:spPr>
        <a:xfrm>
          <a:off x="725216" y="608874"/>
          <a:ext cx="1253284" cy="125328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8C5EC-0EB8-497F-904F-9E834E9CD0FC}">
      <dsp:nvSpPr>
        <dsp:cNvPr id="0" name=""/>
        <dsp:cNvSpPr/>
      </dsp:nvSpPr>
      <dsp:spPr>
        <a:xfrm>
          <a:off x="992309" y="875967"/>
          <a:ext cx="719097" cy="719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A1BD9EB-C5B8-46F8-B440-C229A179B22B}">
      <dsp:nvSpPr>
        <dsp:cNvPr id="0" name=""/>
        <dsp:cNvSpPr/>
      </dsp:nvSpPr>
      <dsp:spPr>
        <a:xfrm>
          <a:off x="324576"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Approach to Stratergy</a:t>
          </a:r>
          <a:endParaRPr lang="en-US" sz="1600" kern="1200"/>
        </a:p>
      </dsp:txBody>
      <dsp:txXfrm>
        <a:off x="324576" y="2252525"/>
        <a:ext cx="2054564" cy="720000"/>
      </dsp:txXfrm>
    </dsp:sp>
    <dsp:sp modelId="{CB929959-0F12-4E72-8BFB-2032D5BC79F0}">
      <dsp:nvSpPr>
        <dsp:cNvPr id="0" name=""/>
        <dsp:cNvSpPr/>
      </dsp:nvSpPr>
      <dsp:spPr>
        <a:xfrm>
          <a:off x="3139329" y="608874"/>
          <a:ext cx="1253284" cy="125328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1BC64-4583-4BE4-A90D-48AD099F3516}">
      <dsp:nvSpPr>
        <dsp:cNvPr id="0" name=""/>
        <dsp:cNvSpPr/>
      </dsp:nvSpPr>
      <dsp:spPr>
        <a:xfrm>
          <a:off x="3406422" y="875967"/>
          <a:ext cx="719097" cy="719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FE7760A-BA75-4B96-9025-712E00FAFACD}">
      <dsp:nvSpPr>
        <dsp:cNvPr id="0" name=""/>
        <dsp:cNvSpPr/>
      </dsp:nvSpPr>
      <dsp:spPr>
        <a:xfrm>
          <a:off x="2738689"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Approaches to Organisation and Management</a:t>
          </a:r>
        </a:p>
      </dsp:txBody>
      <dsp:txXfrm>
        <a:off x="2738689" y="2252525"/>
        <a:ext cx="2054564" cy="720000"/>
      </dsp:txXfrm>
    </dsp:sp>
    <dsp:sp modelId="{10BA82CE-A8E8-4A60-B5DC-492ECFDD398F}">
      <dsp:nvSpPr>
        <dsp:cNvPr id="0" name=""/>
        <dsp:cNvSpPr/>
      </dsp:nvSpPr>
      <dsp:spPr>
        <a:xfrm>
          <a:off x="5553442" y="608874"/>
          <a:ext cx="1253284" cy="125328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9820D-BC97-4147-85D4-BD9E4732160D}">
      <dsp:nvSpPr>
        <dsp:cNvPr id="0" name=""/>
        <dsp:cNvSpPr/>
      </dsp:nvSpPr>
      <dsp:spPr>
        <a:xfrm>
          <a:off x="5820535" y="875967"/>
          <a:ext cx="719097" cy="719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BD09770-08BD-44AB-9A02-163F023B0E7D}">
      <dsp:nvSpPr>
        <dsp:cNvPr id="0" name=""/>
        <dsp:cNvSpPr/>
      </dsp:nvSpPr>
      <dsp:spPr>
        <a:xfrm>
          <a:off x="5152802"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Group and Teamwork</a:t>
          </a:r>
          <a:endParaRPr lang="en-US" sz="1600" kern="1200"/>
        </a:p>
      </dsp:txBody>
      <dsp:txXfrm>
        <a:off x="5152802" y="2252525"/>
        <a:ext cx="2054564" cy="720000"/>
      </dsp:txXfrm>
    </dsp:sp>
    <dsp:sp modelId="{1D1362AD-3D1B-413E-860A-B1B8D50337B8}">
      <dsp:nvSpPr>
        <dsp:cNvPr id="0" name=""/>
        <dsp:cNvSpPr/>
      </dsp:nvSpPr>
      <dsp:spPr>
        <a:xfrm>
          <a:off x="7967555" y="608874"/>
          <a:ext cx="1253284" cy="125328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065F9B-F40A-4D60-B2F4-C8BC3F538132}">
      <dsp:nvSpPr>
        <dsp:cNvPr id="0" name=""/>
        <dsp:cNvSpPr/>
      </dsp:nvSpPr>
      <dsp:spPr>
        <a:xfrm>
          <a:off x="8234648" y="875967"/>
          <a:ext cx="719097" cy="719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94430E9-7B7B-418D-B7DF-0EF8A2E0F618}">
      <dsp:nvSpPr>
        <dsp:cNvPr id="0" name=""/>
        <dsp:cNvSpPr/>
      </dsp:nvSpPr>
      <dsp:spPr>
        <a:xfrm>
          <a:off x="7566915"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Corporate Social Responsibility</a:t>
          </a:r>
          <a:endParaRPr lang="en-US" sz="1600" kern="1200"/>
        </a:p>
      </dsp:txBody>
      <dsp:txXfrm>
        <a:off x="7566915" y="2252525"/>
        <a:ext cx="205456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A97B4-BEC7-914B-B95A-144BBCF6AC3B}">
      <dsp:nvSpPr>
        <dsp:cNvPr id="0" name=""/>
        <dsp:cNvSpPr/>
      </dsp:nvSpPr>
      <dsp:spPr>
        <a:xfrm>
          <a:off x="0" y="2163983"/>
          <a:ext cx="9601200" cy="0"/>
        </a:xfrm>
        <a:prstGeom prst="line">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1B2D5B-C305-3347-B3CD-ACA4D762B15E}">
      <dsp:nvSpPr>
        <dsp:cNvPr id="0" name=""/>
        <dsp:cNvSpPr/>
      </dsp:nvSpPr>
      <dsp:spPr>
        <a:xfrm>
          <a:off x="129156"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1982</a:t>
          </a:r>
        </a:p>
      </dsp:txBody>
      <dsp:txXfrm>
        <a:off x="129156" y="1341669"/>
        <a:ext cx="1877109" cy="519356"/>
      </dsp:txXfrm>
    </dsp:sp>
    <dsp:sp modelId="{9496BF98-9106-5043-A5BE-3353B058B45D}">
      <dsp:nvSpPr>
        <dsp:cNvPr id="0" name=""/>
        <dsp:cNvSpPr/>
      </dsp:nvSpPr>
      <dsp:spPr>
        <a:xfrm>
          <a:off x="129156" y="131651"/>
          <a:ext cx="1877109" cy="1210018"/>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Formed in 1982</a:t>
          </a:r>
        </a:p>
        <a:p>
          <a:pPr marL="114300" lvl="1" indent="-114300" algn="l" defTabSz="533400">
            <a:lnSpc>
              <a:spcPct val="90000"/>
            </a:lnSpc>
            <a:spcBef>
              <a:spcPct val="0"/>
            </a:spcBef>
            <a:spcAft>
              <a:spcPct val="15000"/>
            </a:spcAft>
            <a:buChar char="•"/>
          </a:pPr>
          <a:r>
            <a:rPr lang="en-US" sz="1200" kern="1200"/>
            <a:t>First store opened on the 12th February 1982</a:t>
          </a:r>
        </a:p>
        <a:p>
          <a:pPr marL="114300" lvl="1" indent="-114300" algn="l" defTabSz="533400">
            <a:lnSpc>
              <a:spcPct val="90000"/>
            </a:lnSpc>
            <a:spcBef>
              <a:spcPct val="0"/>
            </a:spcBef>
            <a:spcAft>
              <a:spcPct val="15000"/>
            </a:spcAft>
            <a:buChar char="•"/>
          </a:pPr>
          <a:r>
            <a:rPr lang="en-US" sz="1200" kern="1200"/>
            <a:t>70 stores by July 1982</a:t>
          </a:r>
        </a:p>
      </dsp:txBody>
      <dsp:txXfrm>
        <a:off x="129156" y="131651"/>
        <a:ext cx="1877109" cy="1210018"/>
      </dsp:txXfrm>
    </dsp:sp>
    <dsp:sp modelId="{2A2D6C63-F8C2-8F45-867E-D81D28D92737}">
      <dsp:nvSpPr>
        <dsp:cNvPr id="0" name=""/>
        <dsp:cNvSpPr/>
      </dsp:nvSpPr>
      <dsp:spPr>
        <a:xfrm>
          <a:off x="1067711"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FF7E529-3FE2-0C48-960F-9F613CED0545}">
      <dsp:nvSpPr>
        <dsp:cNvPr id="0" name=""/>
        <dsp:cNvSpPr/>
      </dsp:nvSpPr>
      <dsp:spPr>
        <a:xfrm>
          <a:off x="1195696"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1988</a:t>
          </a:r>
        </a:p>
      </dsp:txBody>
      <dsp:txXfrm>
        <a:off x="1195696" y="2466941"/>
        <a:ext cx="1877109" cy="519356"/>
      </dsp:txXfrm>
    </dsp:sp>
    <dsp:sp modelId="{1258EDCE-8448-364A-B070-15224F13E5BD}">
      <dsp:nvSpPr>
        <dsp:cNvPr id="0" name=""/>
        <dsp:cNvSpPr/>
      </dsp:nvSpPr>
      <dsp:spPr>
        <a:xfrm>
          <a:off x="1195696" y="2986297"/>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the NEXT directory was launched</a:t>
          </a:r>
        </a:p>
      </dsp:txBody>
      <dsp:txXfrm>
        <a:off x="1195696" y="2986297"/>
        <a:ext cx="1877109" cy="686767"/>
      </dsp:txXfrm>
    </dsp:sp>
    <dsp:sp modelId="{24C735AE-7011-7D47-A825-3F40A12979C5}">
      <dsp:nvSpPr>
        <dsp:cNvPr id="0" name=""/>
        <dsp:cNvSpPr/>
      </dsp:nvSpPr>
      <dsp:spPr>
        <a:xfrm>
          <a:off x="2134251"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7B5E505-9402-D94A-9AA9-0E5F8FB6B328}">
      <dsp:nvSpPr>
        <dsp:cNvPr id="0" name=""/>
        <dsp:cNvSpPr/>
      </dsp:nvSpPr>
      <dsp:spPr>
        <a:xfrm rot="2700000">
          <a:off x="1034047"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8BF30F-6075-CC4D-86A4-51B9B6B5D182}">
      <dsp:nvSpPr>
        <dsp:cNvPr id="0" name=""/>
        <dsp:cNvSpPr/>
      </dsp:nvSpPr>
      <dsp:spPr>
        <a:xfrm rot="2700000">
          <a:off x="2100587"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6BFBC-2BB4-9E41-895D-74BF33ADE04E}">
      <dsp:nvSpPr>
        <dsp:cNvPr id="0" name=""/>
        <dsp:cNvSpPr/>
      </dsp:nvSpPr>
      <dsp:spPr>
        <a:xfrm>
          <a:off x="2262235"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1993</a:t>
          </a:r>
        </a:p>
      </dsp:txBody>
      <dsp:txXfrm>
        <a:off x="2262235" y="1341669"/>
        <a:ext cx="1877109" cy="519356"/>
      </dsp:txXfrm>
    </dsp:sp>
    <dsp:sp modelId="{5285C0B6-C54D-A643-8698-495ADBAEE504}">
      <dsp:nvSpPr>
        <dsp:cNvPr id="0" name=""/>
        <dsp:cNvSpPr/>
      </dsp:nvSpPr>
      <dsp:spPr>
        <a:xfrm>
          <a:off x="2262235" y="66244"/>
          <a:ext cx="1877109" cy="127542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merged both Retail and Home Shopping</a:t>
          </a:r>
        </a:p>
        <a:p>
          <a:pPr marL="114300" lvl="1" indent="-114300" algn="l" defTabSz="533400">
            <a:lnSpc>
              <a:spcPct val="90000"/>
            </a:lnSpc>
            <a:spcBef>
              <a:spcPct val="0"/>
            </a:spcBef>
            <a:spcAft>
              <a:spcPct val="15000"/>
            </a:spcAft>
            <a:buChar char="•"/>
          </a:pPr>
          <a:r>
            <a:rPr lang="en-US" sz="1200" kern="1200"/>
            <a:t>“One Brand; Two Ways of Shopping”</a:t>
          </a:r>
        </a:p>
      </dsp:txBody>
      <dsp:txXfrm>
        <a:off x="2262235" y="66244"/>
        <a:ext cx="1877109" cy="1275424"/>
      </dsp:txXfrm>
    </dsp:sp>
    <dsp:sp modelId="{C56F86AE-CD3A-9342-B8CD-FC6568B197C6}">
      <dsp:nvSpPr>
        <dsp:cNvPr id="0" name=""/>
        <dsp:cNvSpPr/>
      </dsp:nvSpPr>
      <dsp:spPr>
        <a:xfrm>
          <a:off x="3200790"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A45D71-B28F-484A-8476-4801E1F910FE}">
      <dsp:nvSpPr>
        <dsp:cNvPr id="0" name=""/>
        <dsp:cNvSpPr/>
      </dsp:nvSpPr>
      <dsp:spPr>
        <a:xfrm>
          <a:off x="3328775"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1999</a:t>
          </a:r>
        </a:p>
      </dsp:txBody>
      <dsp:txXfrm>
        <a:off x="3328775" y="2466941"/>
        <a:ext cx="1877109" cy="519356"/>
      </dsp:txXfrm>
    </dsp:sp>
    <dsp:sp modelId="{704CAAAE-64A9-5B41-B623-F97C406D15B2}">
      <dsp:nvSpPr>
        <dsp:cNvPr id="0" name=""/>
        <dsp:cNvSpPr/>
      </dsp:nvSpPr>
      <dsp:spPr>
        <a:xfrm>
          <a:off x="3328775" y="2986297"/>
          <a:ext cx="1877109" cy="1079205"/>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Launch of NEXT website</a:t>
          </a:r>
        </a:p>
        <a:p>
          <a:pPr marL="114300" lvl="1" indent="-114300" algn="l" defTabSz="533400">
            <a:lnSpc>
              <a:spcPct val="90000"/>
            </a:lnSpc>
            <a:spcBef>
              <a:spcPct val="0"/>
            </a:spcBef>
            <a:spcAft>
              <a:spcPct val="15000"/>
            </a:spcAft>
            <a:buChar char="•"/>
          </a:pPr>
          <a:r>
            <a:rPr lang="en-US" sz="1200" kern="1200"/>
            <a:t>“One Brand; Three Ways of Shopping”</a:t>
          </a:r>
        </a:p>
      </dsp:txBody>
      <dsp:txXfrm>
        <a:off x="3328775" y="2986297"/>
        <a:ext cx="1877109" cy="1079205"/>
      </dsp:txXfrm>
    </dsp:sp>
    <dsp:sp modelId="{9C618397-41E0-4749-B176-D584258B341F}">
      <dsp:nvSpPr>
        <dsp:cNvPr id="0" name=""/>
        <dsp:cNvSpPr/>
      </dsp:nvSpPr>
      <dsp:spPr>
        <a:xfrm>
          <a:off x="4267330"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6B8CA09-CD03-6646-A1B7-A08F2C1CBDFA}">
      <dsp:nvSpPr>
        <dsp:cNvPr id="0" name=""/>
        <dsp:cNvSpPr/>
      </dsp:nvSpPr>
      <dsp:spPr>
        <a:xfrm rot="2700000">
          <a:off x="316712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69098-E7D0-9F4A-AD94-87BCE247048B}">
      <dsp:nvSpPr>
        <dsp:cNvPr id="0" name=""/>
        <dsp:cNvSpPr/>
      </dsp:nvSpPr>
      <dsp:spPr>
        <a:xfrm rot="2700000">
          <a:off x="423366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D2ED9-6664-9648-B4BD-E3DC8FB31A75}">
      <dsp:nvSpPr>
        <dsp:cNvPr id="0" name=""/>
        <dsp:cNvSpPr/>
      </dsp:nvSpPr>
      <dsp:spPr>
        <a:xfrm>
          <a:off x="4395314"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2000</a:t>
          </a:r>
        </a:p>
      </dsp:txBody>
      <dsp:txXfrm>
        <a:off x="4395314" y="1341669"/>
        <a:ext cx="1877109" cy="519356"/>
      </dsp:txXfrm>
    </dsp:sp>
    <dsp:sp modelId="{8D20D6F0-294C-C246-859A-488C58F7E3C6}">
      <dsp:nvSpPr>
        <dsp:cNvPr id="0" name=""/>
        <dsp:cNvSpPr/>
      </dsp:nvSpPr>
      <dsp:spPr>
        <a:xfrm>
          <a:off x="4395314" y="262464"/>
          <a:ext cx="1877109" cy="1079205"/>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day delivery introduced as standard on all orders before 5pm</a:t>
          </a:r>
        </a:p>
      </dsp:txBody>
      <dsp:txXfrm>
        <a:off x="4395314" y="262464"/>
        <a:ext cx="1877109" cy="1079205"/>
      </dsp:txXfrm>
    </dsp:sp>
    <dsp:sp modelId="{3622FDFE-5F83-5A4F-B5DE-03478AEC1EA6}">
      <dsp:nvSpPr>
        <dsp:cNvPr id="0" name=""/>
        <dsp:cNvSpPr/>
      </dsp:nvSpPr>
      <dsp:spPr>
        <a:xfrm>
          <a:off x="5333869"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95B72E9-0656-B140-BD9B-AB796F5AF31D}">
      <dsp:nvSpPr>
        <dsp:cNvPr id="0" name=""/>
        <dsp:cNvSpPr/>
      </dsp:nvSpPr>
      <dsp:spPr>
        <a:xfrm>
          <a:off x="5461854"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2013</a:t>
          </a:r>
        </a:p>
      </dsp:txBody>
      <dsp:txXfrm>
        <a:off x="5461854" y="2466941"/>
        <a:ext cx="1877109" cy="519356"/>
      </dsp:txXfrm>
    </dsp:sp>
    <dsp:sp modelId="{CB88BAD6-2264-564C-8F0E-D6FC08761D88}">
      <dsp:nvSpPr>
        <dsp:cNvPr id="0" name=""/>
        <dsp:cNvSpPr/>
      </dsp:nvSpPr>
      <dsp:spPr>
        <a:xfrm>
          <a:off x="5461854" y="2986297"/>
          <a:ext cx="1877109" cy="1079205"/>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starts trading online in more than 70 countries Worldwide</a:t>
          </a:r>
        </a:p>
      </dsp:txBody>
      <dsp:txXfrm>
        <a:off x="5461854" y="2986297"/>
        <a:ext cx="1877109" cy="1079205"/>
      </dsp:txXfrm>
    </dsp:sp>
    <dsp:sp modelId="{758DD2FD-09A6-A447-848B-FDCAD91663E5}">
      <dsp:nvSpPr>
        <dsp:cNvPr id="0" name=""/>
        <dsp:cNvSpPr/>
      </dsp:nvSpPr>
      <dsp:spPr>
        <a:xfrm>
          <a:off x="6400409"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2FD032B-9CDC-D14B-B10D-8D8F18354E77}">
      <dsp:nvSpPr>
        <dsp:cNvPr id="0" name=""/>
        <dsp:cNvSpPr/>
      </dsp:nvSpPr>
      <dsp:spPr>
        <a:xfrm rot="2700000">
          <a:off x="530020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2158ED-C80F-B847-AF1C-1500B63D3354}">
      <dsp:nvSpPr>
        <dsp:cNvPr id="0" name=""/>
        <dsp:cNvSpPr/>
      </dsp:nvSpPr>
      <dsp:spPr>
        <a:xfrm rot="2700000">
          <a:off x="6366745"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F58523-DDD0-5D4A-9877-6FA48974D907}">
      <dsp:nvSpPr>
        <dsp:cNvPr id="0" name=""/>
        <dsp:cNvSpPr/>
      </dsp:nvSpPr>
      <dsp:spPr>
        <a:xfrm>
          <a:off x="6528394"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2015</a:t>
          </a:r>
        </a:p>
      </dsp:txBody>
      <dsp:txXfrm>
        <a:off x="6528394" y="1341669"/>
        <a:ext cx="1877109" cy="519356"/>
      </dsp:txXfrm>
    </dsp:sp>
    <dsp:sp modelId="{C55A2445-6147-274D-9C67-D228F36144A5}">
      <dsp:nvSpPr>
        <dsp:cNvPr id="0" name=""/>
        <dsp:cNvSpPr/>
      </dsp:nvSpPr>
      <dsp:spPr>
        <a:xfrm>
          <a:off x="6528394" y="654902"/>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opens its 546th Store</a:t>
          </a:r>
        </a:p>
      </dsp:txBody>
      <dsp:txXfrm>
        <a:off x="6528394" y="654902"/>
        <a:ext cx="1877109" cy="686767"/>
      </dsp:txXfrm>
    </dsp:sp>
    <dsp:sp modelId="{AD89F192-E64E-2540-A87D-C79E1B050110}">
      <dsp:nvSpPr>
        <dsp:cNvPr id="0" name=""/>
        <dsp:cNvSpPr/>
      </dsp:nvSpPr>
      <dsp:spPr>
        <a:xfrm>
          <a:off x="7466948"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F6DA0C8-2224-AE4A-A6E3-C320F2CB6EEB}">
      <dsp:nvSpPr>
        <dsp:cNvPr id="0" name=""/>
        <dsp:cNvSpPr/>
      </dsp:nvSpPr>
      <dsp:spPr>
        <a:xfrm>
          <a:off x="7594933"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2021</a:t>
          </a:r>
        </a:p>
      </dsp:txBody>
      <dsp:txXfrm>
        <a:off x="7594933" y="2466941"/>
        <a:ext cx="1877109" cy="519356"/>
      </dsp:txXfrm>
    </dsp:sp>
    <dsp:sp modelId="{59AFB202-37DD-334E-9095-FA4F74CA500F}">
      <dsp:nvSpPr>
        <dsp:cNvPr id="0" name=""/>
        <dsp:cNvSpPr/>
      </dsp:nvSpPr>
      <dsp:spPr>
        <a:xfrm>
          <a:off x="7594933" y="2986297"/>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agreed a joint venture with GAP</a:t>
          </a:r>
        </a:p>
      </dsp:txBody>
      <dsp:txXfrm>
        <a:off x="7594933" y="2986297"/>
        <a:ext cx="1877109" cy="686767"/>
      </dsp:txXfrm>
    </dsp:sp>
    <dsp:sp modelId="{4C8DAF54-BA0D-974D-BE95-3DE2743E815F}">
      <dsp:nvSpPr>
        <dsp:cNvPr id="0" name=""/>
        <dsp:cNvSpPr/>
      </dsp:nvSpPr>
      <dsp:spPr>
        <a:xfrm>
          <a:off x="8533488"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8A576A7-C996-0B42-8BE9-118F6F37820D}">
      <dsp:nvSpPr>
        <dsp:cNvPr id="0" name=""/>
        <dsp:cNvSpPr/>
      </dsp:nvSpPr>
      <dsp:spPr>
        <a:xfrm rot="2700000">
          <a:off x="7433285"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FC1E5C-2068-DC40-8AEB-A33D36BB267D}">
      <dsp:nvSpPr>
        <dsp:cNvPr id="0" name=""/>
        <dsp:cNvSpPr/>
      </dsp:nvSpPr>
      <dsp:spPr>
        <a:xfrm rot="2700000">
          <a:off x="8499824"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3285E-F28D-E94C-AF56-68841EA14D67}">
      <dsp:nvSpPr>
        <dsp:cNvPr id="0" name=""/>
        <dsp:cNvSpPr/>
      </dsp:nvSpPr>
      <dsp:spPr>
        <a:xfrm>
          <a:off x="0" y="1052795"/>
          <a:ext cx="3689523" cy="1475809"/>
        </a:xfrm>
        <a:prstGeom prst="homePlate">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20003" bIns="40005" numCol="1" spcCol="1270" anchor="ctr" anchorCtr="0">
          <a:noAutofit/>
        </a:bodyPr>
        <a:lstStyle/>
        <a:p>
          <a:pPr marL="0" lvl="0" indent="0" algn="ctr" defTabSz="666750">
            <a:lnSpc>
              <a:spcPct val="90000"/>
            </a:lnSpc>
            <a:spcBef>
              <a:spcPct val="0"/>
            </a:spcBef>
            <a:spcAft>
              <a:spcPct val="35000"/>
            </a:spcAft>
            <a:buNone/>
            <a:defRPr b="1"/>
          </a:pPr>
          <a:r>
            <a:rPr lang="en-US" sz="1500" kern="1200" baseline="0" dirty="0"/>
            <a:t>A mission statement is used by a company to help stakeholders understand why it operates</a:t>
          </a:r>
          <a:endParaRPr lang="en-US" sz="1500" kern="1200" dirty="0"/>
        </a:p>
      </dsp:txBody>
      <dsp:txXfrm>
        <a:off x="0" y="1052795"/>
        <a:ext cx="3320571" cy="1475809"/>
      </dsp:txXfrm>
    </dsp:sp>
    <dsp:sp modelId="{3A18FAA8-C4B5-674D-A947-B1B3F7EBFAC4}">
      <dsp:nvSpPr>
        <dsp:cNvPr id="0" name=""/>
        <dsp:cNvSpPr/>
      </dsp:nvSpPr>
      <dsp:spPr>
        <a:xfrm>
          <a:off x="2955838" y="1052795"/>
          <a:ext cx="3689523" cy="1475809"/>
        </a:xfrm>
        <a:prstGeom prst="chevron">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defRPr b="1"/>
          </a:pPr>
          <a:endParaRPr lang="en-US" sz="1500" kern="1200" baseline="0" dirty="0"/>
        </a:p>
        <a:p>
          <a:pPr marL="0" lvl="0" indent="0" algn="ctr" defTabSz="666750">
            <a:lnSpc>
              <a:spcPct val="90000"/>
            </a:lnSpc>
            <a:spcBef>
              <a:spcPct val="0"/>
            </a:spcBef>
            <a:spcAft>
              <a:spcPct val="35000"/>
            </a:spcAft>
            <a:buNone/>
            <a:defRPr b="1"/>
          </a:pPr>
          <a:r>
            <a:rPr lang="en-US" sz="1500" kern="1200" baseline="0" dirty="0"/>
            <a:t>Can be one sentence of even a small paragraph to explain the Culture, Ethics and Values of the company</a:t>
          </a:r>
          <a:endParaRPr lang="en-US" sz="1500" kern="1200" dirty="0"/>
        </a:p>
      </dsp:txBody>
      <dsp:txXfrm>
        <a:off x="3693743" y="1052795"/>
        <a:ext cx="2213714" cy="1475809"/>
      </dsp:txXfrm>
    </dsp:sp>
    <dsp:sp modelId="{08D69088-A34F-F144-9547-6B07B3CE1025}">
      <dsp:nvSpPr>
        <dsp:cNvPr id="0" name=""/>
        <dsp:cNvSpPr/>
      </dsp:nvSpPr>
      <dsp:spPr>
        <a:xfrm>
          <a:off x="5907457" y="1052795"/>
          <a:ext cx="3689523" cy="1475809"/>
        </a:xfrm>
        <a:prstGeom prst="chevron">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defRPr b="1"/>
          </a:pPr>
          <a:r>
            <a:rPr lang="en-US" sz="1500" kern="1200" baseline="0"/>
            <a:t>The idea of a mission statement is to help with the motivation of employees and at the same time offering reassurance on the future direction of the company.</a:t>
          </a:r>
          <a:endParaRPr lang="en-US" sz="1500" kern="1200"/>
        </a:p>
      </dsp:txBody>
      <dsp:txXfrm>
        <a:off x="6645362" y="1052795"/>
        <a:ext cx="2213714" cy="14758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0DD67-1A21-4262-85AB-67EF26C88586}">
      <dsp:nvSpPr>
        <dsp:cNvPr id="0" name=""/>
        <dsp:cNvSpPr/>
      </dsp:nvSpPr>
      <dsp:spPr>
        <a:xfrm>
          <a:off x="638099" y="305700"/>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EBD56-EDCA-470E-8994-AE0A2B569D0B}">
      <dsp:nvSpPr>
        <dsp:cNvPr id="0" name=""/>
        <dsp:cNvSpPr/>
      </dsp:nvSpPr>
      <dsp:spPr>
        <a:xfrm>
          <a:off x="1003724" y="671325"/>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D67E1F7-F7F9-4135-BB54-0462D0C92D19}">
      <dsp:nvSpPr>
        <dsp:cNvPr id="0" name=""/>
        <dsp:cNvSpPr/>
      </dsp:nvSpPr>
      <dsp:spPr>
        <a:xfrm>
          <a:off x="89662"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The companies ability to generate revenue above its expenses</a:t>
          </a:r>
        </a:p>
      </dsp:txBody>
      <dsp:txXfrm>
        <a:off x="89662" y="2555700"/>
        <a:ext cx="2812500" cy="720000"/>
      </dsp:txXfrm>
    </dsp:sp>
    <dsp:sp modelId="{198418C3-5F3D-4BF9-A300-880655D44E4B}">
      <dsp:nvSpPr>
        <dsp:cNvPr id="0" name=""/>
        <dsp:cNvSpPr/>
      </dsp:nvSpPr>
      <dsp:spPr>
        <a:xfrm>
          <a:off x="3942787" y="305700"/>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E58F05-3487-4D4B-AD88-9FFF4FCD0AF0}">
      <dsp:nvSpPr>
        <dsp:cNvPr id="0" name=""/>
        <dsp:cNvSpPr/>
      </dsp:nvSpPr>
      <dsp:spPr>
        <a:xfrm>
          <a:off x="4308412" y="671325"/>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24E8AB7-2862-4D75-87D6-866EF4835FA9}">
      <dsp:nvSpPr>
        <dsp:cNvPr id="0" name=""/>
        <dsp:cNvSpPr/>
      </dsp:nvSpPr>
      <dsp:spPr>
        <a:xfrm>
          <a:off x="3394350"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The primary goal for all businesses is profitability</a:t>
          </a:r>
        </a:p>
      </dsp:txBody>
      <dsp:txXfrm>
        <a:off x="3394350" y="2555700"/>
        <a:ext cx="2812500" cy="720000"/>
      </dsp:txXfrm>
    </dsp:sp>
    <dsp:sp modelId="{D7A069FC-3F71-4279-BB2A-4DB4DC1B0AF6}">
      <dsp:nvSpPr>
        <dsp:cNvPr id="0" name=""/>
        <dsp:cNvSpPr/>
      </dsp:nvSpPr>
      <dsp:spPr>
        <a:xfrm>
          <a:off x="7247475" y="305700"/>
          <a:ext cx="1715625" cy="1715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B93BFF-46E2-436B-A7C9-0030760B86B5}">
      <dsp:nvSpPr>
        <dsp:cNvPr id="0" name=""/>
        <dsp:cNvSpPr/>
      </dsp:nvSpPr>
      <dsp:spPr>
        <a:xfrm>
          <a:off x="7613100" y="671325"/>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D7EF18A-7A64-4829-A3D9-70B54BD1A6CF}">
      <dsp:nvSpPr>
        <dsp:cNvPr id="0" name=""/>
        <dsp:cNvSpPr/>
      </dsp:nvSpPr>
      <dsp:spPr>
        <a:xfrm>
          <a:off x="6699037"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In the long run without being profitable businesses will fail</a:t>
          </a:r>
          <a:r>
            <a:rPr lang="en-GB" sz="1600" kern="1200"/>
            <a:t>  </a:t>
          </a:r>
          <a:endParaRPr lang="en-US" sz="1600" kern="1200"/>
        </a:p>
      </dsp:txBody>
      <dsp:txXfrm>
        <a:off x="6699037" y="2555700"/>
        <a:ext cx="2812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F64A3-A02F-3A4F-8708-9A37505538B9}">
      <dsp:nvSpPr>
        <dsp:cNvPr id="0" name=""/>
        <dsp:cNvSpPr/>
      </dsp:nvSpPr>
      <dsp:spPr>
        <a:xfrm>
          <a:off x="3000" y="14162"/>
          <a:ext cx="2925365" cy="728469"/>
        </a:xfrm>
        <a:prstGeom prst="rect">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Classical Management Theory</a:t>
          </a:r>
        </a:p>
      </dsp:txBody>
      <dsp:txXfrm>
        <a:off x="3000" y="14162"/>
        <a:ext cx="2925365" cy="728469"/>
      </dsp:txXfrm>
    </dsp:sp>
    <dsp:sp modelId="{652707D0-FEB3-5748-ACA5-8F6547C91AB2}">
      <dsp:nvSpPr>
        <dsp:cNvPr id="0" name=""/>
        <dsp:cNvSpPr/>
      </dsp:nvSpPr>
      <dsp:spPr>
        <a:xfrm>
          <a:off x="3000" y="742632"/>
          <a:ext cx="2925365" cy="2824605"/>
        </a:xfrm>
        <a:prstGeom prst="rect">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Max Weber – Bureaucratic Management Theory</a:t>
          </a:r>
        </a:p>
        <a:p>
          <a:pPr marL="228600" lvl="1" indent="-228600" algn="l" defTabSz="933450">
            <a:lnSpc>
              <a:spcPct val="90000"/>
            </a:lnSpc>
            <a:spcBef>
              <a:spcPct val="0"/>
            </a:spcBef>
            <a:spcAft>
              <a:spcPct val="15000"/>
            </a:spcAft>
            <a:buChar char="•"/>
          </a:pPr>
          <a:r>
            <a:rPr lang="en-US" sz="2100" kern="1200" dirty="0"/>
            <a:t>Frederick Taylor – Scientific Management Theory</a:t>
          </a:r>
        </a:p>
        <a:p>
          <a:pPr marL="228600" lvl="1" indent="-228600" algn="l" defTabSz="933450">
            <a:lnSpc>
              <a:spcPct val="90000"/>
            </a:lnSpc>
            <a:spcBef>
              <a:spcPct val="0"/>
            </a:spcBef>
            <a:spcAft>
              <a:spcPct val="15000"/>
            </a:spcAft>
            <a:buChar char="•"/>
          </a:pPr>
          <a:r>
            <a:rPr lang="en-US" sz="2100" kern="1200" dirty="0"/>
            <a:t>Henry Fayol – Administrative Management Theory</a:t>
          </a:r>
        </a:p>
      </dsp:txBody>
      <dsp:txXfrm>
        <a:off x="3000" y="742632"/>
        <a:ext cx="2925365" cy="2824605"/>
      </dsp:txXfrm>
    </dsp:sp>
    <dsp:sp modelId="{2CCE7CE7-F102-2545-9923-7ED8EF396ECD}">
      <dsp:nvSpPr>
        <dsp:cNvPr id="0" name=""/>
        <dsp:cNvSpPr/>
      </dsp:nvSpPr>
      <dsp:spPr>
        <a:xfrm>
          <a:off x="3337917" y="44146"/>
          <a:ext cx="2925365" cy="728469"/>
        </a:xfrm>
        <a:prstGeom prst="rect">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Human Relations Theory</a:t>
          </a:r>
        </a:p>
      </dsp:txBody>
      <dsp:txXfrm>
        <a:off x="3337917" y="44146"/>
        <a:ext cx="2925365" cy="728469"/>
      </dsp:txXfrm>
    </dsp:sp>
    <dsp:sp modelId="{34DA43E8-F37A-E548-BCA3-47C3D69617DF}">
      <dsp:nvSpPr>
        <dsp:cNvPr id="0" name=""/>
        <dsp:cNvSpPr/>
      </dsp:nvSpPr>
      <dsp:spPr>
        <a:xfrm>
          <a:off x="3337917" y="742632"/>
          <a:ext cx="2925365" cy="2824605"/>
        </a:xfrm>
        <a:prstGeom prst="rect">
          <a:avLst/>
        </a:prstGeom>
        <a:solidFill>
          <a:schemeClr val="accent2">
            <a:tint val="40000"/>
            <a:alpha val="90000"/>
            <a:hueOff val="-17911"/>
            <a:satOff val="-27334"/>
            <a:lumOff val="-2823"/>
            <a:alphaOff val="0"/>
          </a:schemeClr>
        </a:solidFill>
        <a:ln w="34925" cap="flat" cmpd="sng" algn="in">
          <a:solidFill>
            <a:schemeClr val="accent2">
              <a:tint val="40000"/>
              <a:alpha val="90000"/>
              <a:hueOff val="-17911"/>
              <a:satOff val="-27334"/>
              <a:lumOff val="-2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a:t>Elton Mayo – Hawthorne Study</a:t>
          </a:r>
        </a:p>
      </dsp:txBody>
      <dsp:txXfrm>
        <a:off x="3337917" y="742632"/>
        <a:ext cx="2925365" cy="2824605"/>
      </dsp:txXfrm>
    </dsp:sp>
    <dsp:sp modelId="{1CED8E04-10A1-0F4B-9EAF-E01A24AB22BA}">
      <dsp:nvSpPr>
        <dsp:cNvPr id="0" name=""/>
        <dsp:cNvSpPr/>
      </dsp:nvSpPr>
      <dsp:spPr>
        <a:xfrm>
          <a:off x="6672833" y="14162"/>
          <a:ext cx="2925365" cy="728469"/>
        </a:xfrm>
        <a:prstGeom prst="rect">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Systems Approach to Management</a:t>
          </a:r>
        </a:p>
      </dsp:txBody>
      <dsp:txXfrm>
        <a:off x="6672833" y="14162"/>
        <a:ext cx="2925365" cy="728469"/>
      </dsp:txXfrm>
    </dsp:sp>
    <dsp:sp modelId="{31DD3A2D-2DB9-3A4C-AA86-F32836FA6146}">
      <dsp:nvSpPr>
        <dsp:cNvPr id="0" name=""/>
        <dsp:cNvSpPr/>
      </dsp:nvSpPr>
      <dsp:spPr>
        <a:xfrm>
          <a:off x="6672833" y="742632"/>
          <a:ext cx="2925365" cy="2824605"/>
        </a:xfrm>
        <a:prstGeom prst="rect">
          <a:avLst/>
        </a:prstGeom>
        <a:solidFill>
          <a:schemeClr val="accent2">
            <a:tint val="40000"/>
            <a:alpha val="90000"/>
            <a:hueOff val="-35823"/>
            <a:satOff val="-54667"/>
            <a:lumOff val="-5646"/>
            <a:alphaOff val="0"/>
          </a:schemeClr>
        </a:solidFill>
        <a:ln w="34925" cap="flat" cmpd="sng" algn="in">
          <a:solidFill>
            <a:schemeClr val="accent2">
              <a:tint val="40000"/>
              <a:alpha val="90000"/>
              <a:hueOff val="-35823"/>
              <a:satOff val="-54667"/>
              <a:lumOff val="-5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Chester Bernard – Cooperative systems</a:t>
          </a:r>
        </a:p>
        <a:p>
          <a:pPr marL="228600" lvl="1" indent="-228600" algn="l" defTabSz="933450">
            <a:lnSpc>
              <a:spcPct val="90000"/>
            </a:lnSpc>
            <a:spcBef>
              <a:spcPct val="0"/>
            </a:spcBef>
            <a:spcAft>
              <a:spcPct val="15000"/>
            </a:spcAft>
            <a:buChar char="•"/>
          </a:pPr>
          <a:r>
            <a:rPr lang="en-US" sz="2100" kern="1200" dirty="0"/>
            <a:t>Ludwig von </a:t>
          </a:r>
          <a:r>
            <a:rPr lang="en-US" sz="2100" kern="1200" dirty="0" err="1"/>
            <a:t>Bertalanffy</a:t>
          </a:r>
          <a:r>
            <a:rPr lang="en-US" sz="2100" kern="1200" dirty="0"/>
            <a:t> – Principles of General systems</a:t>
          </a:r>
        </a:p>
      </dsp:txBody>
      <dsp:txXfrm>
        <a:off x="6672833" y="742632"/>
        <a:ext cx="2925365" cy="28246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F7D67-BBCF-43E4-A7EC-3D96152E932A}">
      <dsp:nvSpPr>
        <dsp:cNvPr id="0" name=""/>
        <dsp:cNvSpPr/>
      </dsp:nvSpPr>
      <dsp:spPr>
        <a:xfrm>
          <a:off x="575069" y="613184"/>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FA2AB-731E-4EDE-A92E-133780CF9C9A}">
      <dsp:nvSpPr>
        <dsp:cNvPr id="0" name=""/>
        <dsp:cNvSpPr/>
      </dsp:nvSpPr>
      <dsp:spPr>
        <a:xfrm>
          <a:off x="840761" y="878877"/>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3792A27-07E7-44ED-A461-36D04A13AE5A}">
      <dsp:nvSpPr>
        <dsp:cNvPr id="0" name=""/>
        <dsp:cNvSpPr/>
      </dsp:nvSpPr>
      <dsp:spPr>
        <a:xfrm>
          <a:off x="176530"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Hierarchical Structure</a:t>
          </a:r>
          <a:endParaRPr lang="en-US" sz="1300" kern="1200"/>
        </a:p>
      </dsp:txBody>
      <dsp:txXfrm>
        <a:off x="176530" y="2248215"/>
        <a:ext cx="2043787" cy="720000"/>
      </dsp:txXfrm>
    </dsp:sp>
    <dsp:sp modelId="{423F90F4-4966-493B-A5AD-C541817CBA20}">
      <dsp:nvSpPr>
        <dsp:cNvPr id="0" name=""/>
        <dsp:cNvSpPr/>
      </dsp:nvSpPr>
      <dsp:spPr>
        <a:xfrm>
          <a:off x="2976519" y="613184"/>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6FBDA-1B3F-4256-8080-E0380B8A69A1}">
      <dsp:nvSpPr>
        <dsp:cNvPr id="0" name=""/>
        <dsp:cNvSpPr/>
      </dsp:nvSpPr>
      <dsp:spPr>
        <a:xfrm>
          <a:off x="3242212" y="878877"/>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D0164C5-C9A2-44BE-8734-8C25D72C43A3}">
      <dsp:nvSpPr>
        <dsp:cNvPr id="0" name=""/>
        <dsp:cNvSpPr/>
      </dsp:nvSpPr>
      <dsp:spPr>
        <a:xfrm>
          <a:off x="257798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Task based culture in a systematic style</a:t>
          </a:r>
          <a:endParaRPr lang="en-US" sz="1300" kern="1200"/>
        </a:p>
      </dsp:txBody>
      <dsp:txXfrm>
        <a:off x="2577981" y="2248215"/>
        <a:ext cx="2043787" cy="720000"/>
      </dsp:txXfrm>
    </dsp:sp>
    <dsp:sp modelId="{C8181D6F-BAE3-4D29-AAC4-67E855163CB2}">
      <dsp:nvSpPr>
        <dsp:cNvPr id="0" name=""/>
        <dsp:cNvSpPr/>
      </dsp:nvSpPr>
      <dsp:spPr>
        <a:xfrm>
          <a:off x="5377969" y="613184"/>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0C497-3EDF-4BA4-BFBF-63FFB0667799}">
      <dsp:nvSpPr>
        <dsp:cNvPr id="0" name=""/>
        <dsp:cNvSpPr/>
      </dsp:nvSpPr>
      <dsp:spPr>
        <a:xfrm>
          <a:off x="5643662" y="878877"/>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F612194-F811-493B-918B-426A24118B64}">
      <dsp:nvSpPr>
        <dsp:cNvPr id="0" name=""/>
        <dsp:cNvSpPr/>
      </dsp:nvSpPr>
      <dsp:spPr>
        <a:xfrm>
          <a:off x="497943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Employees provided with flexibility to achieve objectives and goals</a:t>
          </a:r>
          <a:endParaRPr lang="en-US" sz="1300" kern="1200"/>
        </a:p>
      </dsp:txBody>
      <dsp:txXfrm>
        <a:off x="4979431" y="2248215"/>
        <a:ext cx="2043787" cy="720000"/>
      </dsp:txXfrm>
    </dsp:sp>
    <dsp:sp modelId="{FC79E238-7F3D-4876-9235-F6548E77E7FE}">
      <dsp:nvSpPr>
        <dsp:cNvPr id="0" name=""/>
        <dsp:cNvSpPr/>
      </dsp:nvSpPr>
      <dsp:spPr>
        <a:xfrm>
          <a:off x="7779420" y="613184"/>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28AF7-A0E7-41A8-B45D-B3F15D5D108C}">
      <dsp:nvSpPr>
        <dsp:cNvPr id="0" name=""/>
        <dsp:cNvSpPr/>
      </dsp:nvSpPr>
      <dsp:spPr>
        <a:xfrm>
          <a:off x="8045112" y="878877"/>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91CB633-9FFC-406F-992E-67E42E91F5EF}">
      <dsp:nvSpPr>
        <dsp:cNvPr id="0" name=""/>
        <dsp:cNvSpPr/>
      </dsp:nvSpPr>
      <dsp:spPr>
        <a:xfrm>
          <a:off x="738088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Management follow a formal communication approach</a:t>
          </a:r>
          <a:endParaRPr lang="en-US" sz="1300" kern="1200"/>
        </a:p>
      </dsp:txBody>
      <dsp:txXfrm>
        <a:off x="7380881" y="2248215"/>
        <a:ext cx="2043787"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B860AF-F47B-A245-9C0C-67250614F804}" type="datetimeFigureOut">
              <a:rPr lang="en-US" smtClean="0"/>
              <a:t>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819C9-259C-2C46-8946-D39571D9CC6F}" type="slidenum">
              <a:rPr lang="en-US" smtClean="0"/>
              <a:t>‹#›</a:t>
            </a:fld>
            <a:endParaRPr lang="en-US"/>
          </a:p>
        </p:txBody>
      </p:sp>
    </p:spTree>
    <p:extLst>
      <p:ext uri="{BB962C8B-B14F-4D97-AF65-F5344CB8AC3E}">
        <p14:creationId xmlns:p14="http://schemas.microsoft.com/office/powerpoint/2010/main" val="419886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my video assignment, I will be looking at the contemporary management approaches of NEXT</a:t>
            </a:r>
          </a:p>
        </p:txBody>
      </p:sp>
      <p:sp>
        <p:nvSpPr>
          <p:cNvPr id="4" name="Slide Number Placeholder 3"/>
          <p:cNvSpPr>
            <a:spLocks noGrp="1"/>
          </p:cNvSpPr>
          <p:nvPr>
            <p:ph type="sldNum" sz="quarter" idx="5"/>
          </p:nvPr>
        </p:nvSpPr>
        <p:spPr/>
        <p:txBody>
          <a:bodyPr/>
          <a:lstStyle/>
          <a:p>
            <a:fld id="{D6F819C9-259C-2C46-8946-D39571D9CC6F}" type="slidenum">
              <a:rPr lang="en-US" smtClean="0"/>
              <a:t>2</a:t>
            </a:fld>
            <a:endParaRPr lang="en-US"/>
          </a:p>
        </p:txBody>
      </p:sp>
    </p:spTree>
    <p:extLst>
      <p:ext uri="{BB962C8B-B14F-4D97-AF65-F5344CB8AC3E}">
        <p14:creationId xmlns:p14="http://schemas.microsoft.com/office/powerpoint/2010/main" val="382694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assignment will be looking at </a:t>
            </a:r>
          </a:p>
          <a:p>
            <a:r>
              <a:rPr lang="en-US" dirty="0"/>
              <a:t>Approach to strategy of NEXT, its Goals and Objectives as well as looking at a SWOT and PESTLE analysis for the company.  I will look at Organisational management theory, what it is and what if any system does NEXT follow.</a:t>
            </a:r>
          </a:p>
          <a:p>
            <a:r>
              <a:rPr lang="en-US" dirty="0"/>
              <a:t>We will then look at the theory and the differences between a Group and a Team, What system does NEXT use and how has this defined the company.</a:t>
            </a:r>
          </a:p>
          <a:p>
            <a:r>
              <a:rPr lang="en-US" dirty="0"/>
              <a:t>Finally we will discuss Corporate Social Responsibility, what it means to the modern business and is NEXT doing enough to make a real change.</a:t>
            </a:r>
          </a:p>
        </p:txBody>
      </p:sp>
      <p:sp>
        <p:nvSpPr>
          <p:cNvPr id="4" name="Slide Number Placeholder 3"/>
          <p:cNvSpPr>
            <a:spLocks noGrp="1"/>
          </p:cNvSpPr>
          <p:nvPr>
            <p:ph type="sldNum" sz="quarter" idx="5"/>
          </p:nvPr>
        </p:nvSpPr>
        <p:spPr/>
        <p:txBody>
          <a:bodyPr/>
          <a:lstStyle/>
          <a:p>
            <a:fld id="{D6F819C9-259C-2C46-8946-D39571D9CC6F}" type="slidenum">
              <a:rPr lang="en-US" smtClean="0"/>
              <a:t>3</a:t>
            </a:fld>
            <a:endParaRPr lang="en-US"/>
          </a:p>
        </p:txBody>
      </p:sp>
    </p:spTree>
    <p:extLst>
      <p:ext uri="{BB962C8B-B14F-4D97-AF65-F5344CB8AC3E}">
        <p14:creationId xmlns:p14="http://schemas.microsoft.com/office/powerpoint/2010/main" val="1436841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Formed in 1982 following the purchase </a:t>
            </a:r>
            <a:r>
              <a:rPr lang="en-US" dirty="0" err="1"/>
              <a:t>Kendalls</a:t>
            </a:r>
            <a:r>
              <a:rPr lang="en-US" dirty="0"/>
              <a:t> rainwear by parent company Hepworth, NEXT opened 70 stores in their first year.</a:t>
            </a:r>
          </a:p>
          <a:p>
            <a:r>
              <a:rPr lang="en-US" dirty="0"/>
              <a:t>Next directory launched in 1988 this was an innovative new idea in the home shopping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Re-Branding to the new concept of one brand two ways – By streamlining Bricks and </a:t>
            </a:r>
            <a:r>
              <a:rPr lang="en-US" dirty="0" err="1"/>
              <a:t>Morter</a:t>
            </a:r>
            <a:r>
              <a:rPr lang="en-US" dirty="0"/>
              <a:t> retail with catalogue NEXT was able to create a strong brand, then with the Launch of website in 1999 and transition to seamless shopping was underway.  </a:t>
            </a:r>
            <a:r>
              <a:rPr lang="en-GB" sz="1200" kern="1200" dirty="0">
                <a:solidFill>
                  <a:schemeClr val="tx1"/>
                </a:solidFill>
                <a:effectLst/>
                <a:latin typeface="+mn-lt"/>
                <a:ea typeface="+mn-ea"/>
                <a:cs typeface="+mn-cs"/>
              </a:rPr>
              <a:t>Finch, 2021 makes the point that using </a:t>
            </a:r>
            <a:r>
              <a:rPr lang="en-GB" sz="1200" kern="1200" dirty="0" err="1">
                <a:solidFill>
                  <a:schemeClr val="tx1"/>
                </a:solidFill>
                <a:effectLst/>
                <a:latin typeface="+mn-lt"/>
                <a:ea typeface="+mn-ea"/>
                <a:cs typeface="+mn-cs"/>
              </a:rPr>
              <a:t>NEXT.com</a:t>
            </a:r>
            <a:r>
              <a:rPr lang="en-GB" sz="1200" kern="1200" dirty="0">
                <a:solidFill>
                  <a:schemeClr val="tx1"/>
                </a:solidFill>
                <a:effectLst/>
                <a:latin typeface="+mn-lt"/>
                <a:ea typeface="+mn-ea"/>
                <a:cs typeface="+mn-cs"/>
              </a:rPr>
              <a:t> is no different to using old directory, its simple and most products delivered the very next day, this service was launched in 2000.  Unlike other companies NEXT </a:t>
            </a:r>
            <a:r>
              <a:rPr lang="en-GB" sz="1200" kern="1200" dirty="0" err="1">
                <a:solidFill>
                  <a:schemeClr val="tx1"/>
                </a:solidFill>
                <a:effectLst/>
                <a:latin typeface="+mn-lt"/>
                <a:ea typeface="+mn-ea"/>
                <a:cs typeface="+mn-cs"/>
              </a:rPr>
              <a:t>deos</a:t>
            </a:r>
            <a:r>
              <a:rPr lang="en-GB" sz="1200" kern="1200" dirty="0">
                <a:solidFill>
                  <a:schemeClr val="tx1"/>
                </a:solidFill>
                <a:effectLst/>
                <a:latin typeface="+mn-lt"/>
                <a:ea typeface="+mn-ea"/>
                <a:cs typeface="+mn-cs"/>
              </a:rPr>
              <a:t> charge a delivery fee, with customers not being put at the additional cost.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2013, NEXT have become a worldwide brand with online trading in more than 70 countries and by 2015 opening their 56</a:t>
            </a:r>
            <a:r>
              <a:rPr lang="en-US" baseline="30000" dirty="0"/>
              <a:t>th</a:t>
            </a:r>
            <a:r>
              <a:rPr lang="en-US" dirty="0"/>
              <a:t> store</a:t>
            </a:r>
          </a:p>
          <a:p>
            <a:r>
              <a:rPr lang="en-US" dirty="0"/>
              <a:t>In 2021 NEXT announced a deal with GAP, with GAP struggling in the current climate this will give NEXT control over GAP’s UK website as well as having pop up concessions in some NEXT stores.  This deal will give NEXT 51% ownership of the agreement and allow their customers to click and collect GAP products in over 500 stores.</a:t>
            </a:r>
          </a:p>
        </p:txBody>
      </p:sp>
      <p:sp>
        <p:nvSpPr>
          <p:cNvPr id="4" name="Slide Number Placeholder 3"/>
          <p:cNvSpPr>
            <a:spLocks noGrp="1"/>
          </p:cNvSpPr>
          <p:nvPr>
            <p:ph type="sldNum" sz="quarter" idx="5"/>
          </p:nvPr>
        </p:nvSpPr>
        <p:spPr/>
        <p:txBody>
          <a:bodyPr/>
          <a:lstStyle/>
          <a:p>
            <a:fld id="{D6F819C9-259C-2C46-8946-D39571D9CC6F}" type="slidenum">
              <a:rPr lang="en-US" smtClean="0"/>
              <a:t>4</a:t>
            </a:fld>
            <a:endParaRPr lang="en-US"/>
          </a:p>
        </p:txBody>
      </p:sp>
    </p:spTree>
    <p:extLst>
      <p:ext uri="{BB962C8B-B14F-4D97-AF65-F5344CB8AC3E}">
        <p14:creationId xmlns:p14="http://schemas.microsoft.com/office/powerpoint/2010/main" val="22258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business will have a mission statement, the reasoning behind a mission statement is to offer </a:t>
            </a:r>
            <a:r>
              <a:rPr lang="en-US" dirty="0" err="1"/>
              <a:t>steakholders</a:t>
            </a:r>
            <a:r>
              <a:rPr lang="en-US" dirty="0"/>
              <a:t> the opportunity to understand why the company is operating and its ethos.  A mission statement can be a single sentence or a short paragraph detailing the culture, ethics and value of a company.</a:t>
            </a:r>
          </a:p>
          <a:p>
            <a:r>
              <a:rPr lang="en-US" dirty="0"/>
              <a:t>The idea of a mission statement is to help motivate and empower </a:t>
            </a:r>
            <a:r>
              <a:rPr lang="en-US" dirty="0" err="1"/>
              <a:t>employes</a:t>
            </a:r>
            <a:r>
              <a:rPr lang="en-US" dirty="0"/>
              <a:t> as well as offering reassurance of the direction the company plans to head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NEXT’s mission statement is </a:t>
            </a:r>
            <a:r>
              <a:rPr lang="en-GB" b="1" dirty="0"/>
              <a:t>to be the natural choice retailer in the UK for fashion aware men &amp; women who expect style, distinction &amp; quality from their clothing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This statement is made clear by the recent joint venture with GAP and Reiss, the launch of NEXT flowers in 2001, the acquisition of </a:t>
            </a:r>
            <a:r>
              <a:rPr lang="en-GB" b="0" dirty="0" err="1"/>
              <a:t>Lipys</a:t>
            </a:r>
            <a:r>
              <a:rPr lang="en-GB" b="0" dirty="0"/>
              <a:t> and Fabled in 2008 and 2019 respectively and being named British High Street Retailer of the year 2009</a:t>
            </a:r>
            <a:endParaRPr lang="en-US" b="0"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5</a:t>
            </a:fld>
            <a:endParaRPr lang="en-US"/>
          </a:p>
        </p:txBody>
      </p:sp>
    </p:spTree>
    <p:extLst>
      <p:ext uri="{BB962C8B-B14F-4D97-AF65-F5344CB8AC3E}">
        <p14:creationId xmlns:p14="http://schemas.microsoft.com/office/powerpoint/2010/main" val="829858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 and Objectives are slightly different from a mission statement, a companies Aims are a set of goals or targets that they plan to achieve and their objectives are the route they plan to take to get there,</a:t>
            </a:r>
          </a:p>
          <a:p>
            <a:endParaRPr lang="en-US" dirty="0"/>
          </a:p>
          <a:p>
            <a:r>
              <a:rPr lang="en-US" dirty="0"/>
              <a:t>NEXT defines there aims and objectives as </a:t>
            </a:r>
            <a:r>
              <a:rPr lang="en-GB" b="0" dirty="0"/>
              <a:t>Our purpose is to offer beautifully designed, excellent quality clothing and homeware which are responsibly sourced and accessibly priced, and in doing so build shareholder value through long term, sustainable growth in Earnings Per Share (EPS). </a:t>
            </a:r>
            <a:endParaRPr lang="en-US" b="0"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6</a:t>
            </a:fld>
            <a:endParaRPr lang="en-US"/>
          </a:p>
        </p:txBody>
      </p:sp>
    </p:spTree>
    <p:extLst>
      <p:ext uri="{BB962C8B-B14F-4D97-AF65-F5344CB8AC3E}">
        <p14:creationId xmlns:p14="http://schemas.microsoft.com/office/powerpoint/2010/main" val="144426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Profitability is the </a:t>
            </a:r>
            <a:r>
              <a:rPr lang="en-US" dirty="0" err="1"/>
              <a:t>ablity</a:t>
            </a:r>
            <a:r>
              <a:rPr lang="en-US" dirty="0"/>
              <a:t> of a company to make money, it does this by generating revenue above its own expenses.  The primary goal of any business is to make money, without making a profit the long term future of a business is bleak.</a:t>
            </a:r>
          </a:p>
        </p:txBody>
      </p:sp>
      <p:sp>
        <p:nvSpPr>
          <p:cNvPr id="4" name="Slide Number Placeholder 3"/>
          <p:cNvSpPr>
            <a:spLocks noGrp="1"/>
          </p:cNvSpPr>
          <p:nvPr>
            <p:ph type="sldNum" sz="quarter" idx="5"/>
          </p:nvPr>
        </p:nvSpPr>
        <p:spPr/>
        <p:txBody>
          <a:bodyPr/>
          <a:lstStyle/>
          <a:p>
            <a:fld id="{D6F819C9-259C-2C46-8946-D39571D9CC6F}" type="slidenum">
              <a:rPr lang="en-US" smtClean="0"/>
              <a:t>7</a:t>
            </a:fld>
            <a:endParaRPr lang="en-US"/>
          </a:p>
        </p:txBody>
      </p:sp>
    </p:spTree>
    <p:extLst>
      <p:ext uri="{BB962C8B-B14F-4D97-AF65-F5344CB8AC3E}">
        <p14:creationId xmlns:p14="http://schemas.microsoft.com/office/powerpoint/2010/main" val="2436867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is a profitable business, according to </a:t>
            </a:r>
            <a:r>
              <a:rPr lang="en-GB" sz="1200" kern="1200" dirty="0">
                <a:solidFill>
                  <a:schemeClr val="tx1"/>
                </a:solidFill>
                <a:effectLst/>
                <a:latin typeface="+mn-lt"/>
                <a:ea typeface="+mn-ea"/>
                <a:cs typeface="+mn-cs"/>
              </a:rPr>
              <a:t>Gamble, 2019 NEXT were able to move their business online relatively easily due to their </a:t>
            </a:r>
            <a:r>
              <a:rPr lang="en-GB" sz="1200" kern="1200" dirty="0" err="1">
                <a:solidFill>
                  <a:schemeClr val="tx1"/>
                </a:solidFill>
                <a:effectLst/>
                <a:latin typeface="+mn-lt"/>
                <a:ea typeface="+mn-ea"/>
                <a:cs typeface="+mn-cs"/>
              </a:rPr>
              <a:t>alredy</a:t>
            </a:r>
            <a:r>
              <a:rPr lang="en-GB" sz="1200" kern="1200" dirty="0">
                <a:solidFill>
                  <a:schemeClr val="tx1"/>
                </a:solidFill>
                <a:effectLst/>
                <a:latin typeface="+mn-lt"/>
                <a:ea typeface="+mn-ea"/>
                <a:cs typeface="+mn-cs"/>
              </a:rPr>
              <a:t> offering a mail order catalogue (Next Directory).</a:t>
            </a:r>
          </a:p>
          <a:p>
            <a:r>
              <a:rPr lang="en-GB" sz="1200" kern="1200" dirty="0">
                <a:solidFill>
                  <a:schemeClr val="tx1"/>
                </a:solidFill>
                <a:effectLst/>
                <a:latin typeface="+mn-lt"/>
                <a:ea typeface="+mn-ea"/>
                <a:cs typeface="+mn-cs"/>
              </a:rPr>
              <a:t>By 2019 online sales were accountable for 45% of NEXT’s total profit.  As you can see from the figures in the table NEXT online is now the most profitable slice of the NEXT pie.  The retail sales for 2021 clearly show the impact of COVID-19, however due to their online service and delivery network NEXT were able to not only maintain but to increase online sales during the lockdown periods.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NEXT’s profits have taken a large hit from the global pandemic and its clear they are going to need to make changes to their </a:t>
            </a:r>
            <a:r>
              <a:rPr lang="en-GB" sz="1200" kern="1200" dirty="0" err="1">
                <a:solidFill>
                  <a:schemeClr val="tx1"/>
                </a:solidFill>
                <a:effectLst/>
                <a:latin typeface="+mn-lt"/>
                <a:ea typeface="+mn-ea"/>
                <a:cs typeface="+mn-cs"/>
              </a:rPr>
              <a:t>princing</a:t>
            </a:r>
            <a:r>
              <a:rPr lang="en-GB" sz="1200" kern="1200" dirty="0">
                <a:solidFill>
                  <a:schemeClr val="tx1"/>
                </a:solidFill>
                <a:effectLst/>
                <a:latin typeface="+mn-lt"/>
                <a:ea typeface="+mn-ea"/>
                <a:cs typeface="+mn-cs"/>
              </a:rPr>
              <a:t> to try and recover some of their losses, it was announced in January 2022 that over the coming year NEXT plans to increase prices across their ranges by </a:t>
            </a:r>
            <a:r>
              <a:rPr lang="en-GB" sz="1200" kern="1200" dirty="0" err="1">
                <a:solidFill>
                  <a:schemeClr val="tx1"/>
                </a:solidFill>
                <a:effectLst/>
                <a:latin typeface="+mn-lt"/>
                <a:ea typeface="+mn-ea"/>
                <a:cs typeface="+mn-cs"/>
              </a:rPr>
              <a:t>upto</a:t>
            </a:r>
            <a:r>
              <a:rPr lang="en-GB" sz="1200" kern="1200" dirty="0">
                <a:solidFill>
                  <a:schemeClr val="tx1"/>
                </a:solidFill>
                <a:effectLst/>
                <a:latin typeface="+mn-lt"/>
                <a:ea typeface="+mn-ea"/>
                <a:cs typeface="+mn-cs"/>
              </a:rPr>
              <a:t> 6%.  These price rises are being blamed on the increased cost of shipping and manufacture.</a:t>
            </a:r>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8</a:t>
            </a:fld>
            <a:endParaRPr lang="en-US"/>
          </a:p>
        </p:txBody>
      </p:sp>
    </p:spTree>
    <p:extLst>
      <p:ext uri="{BB962C8B-B14F-4D97-AF65-F5344CB8AC3E}">
        <p14:creationId xmlns:p14="http://schemas.microsoft.com/office/powerpoint/2010/main" val="3666364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SWOT analysis has been taken from </a:t>
            </a:r>
            <a:r>
              <a:rPr lang="en-US" dirty="0" err="1"/>
              <a:t>SWOT&amp;PESTLE.com</a:t>
            </a:r>
            <a:r>
              <a:rPr lang="en-US" dirty="0"/>
              <a:t>, </a:t>
            </a:r>
          </a:p>
          <a:p>
            <a:endParaRPr lang="en-US" dirty="0"/>
          </a:p>
          <a:p>
            <a:r>
              <a:rPr lang="en-US" dirty="0"/>
              <a:t>They have highlighted the strengths of NEXT as their ability to combine all of their business platforms, Retail, Online and Financial, they have a large product choice as well as defined and established channels for delivery of goods.</a:t>
            </a:r>
          </a:p>
          <a:p>
            <a:endParaRPr lang="en-US" dirty="0"/>
          </a:p>
          <a:p>
            <a:r>
              <a:rPr lang="en-US" dirty="0"/>
              <a:t>They consider NEXT’s </a:t>
            </a:r>
            <a:r>
              <a:rPr lang="en-US" dirty="0" err="1"/>
              <a:t>maine</a:t>
            </a:r>
            <a:r>
              <a:rPr lang="en-US" dirty="0"/>
              <a:t> weakness to their history of </a:t>
            </a:r>
            <a:r>
              <a:rPr lang="en-US" dirty="0" err="1"/>
              <a:t>treatement</a:t>
            </a:r>
            <a:r>
              <a:rPr lang="en-US" dirty="0"/>
              <a:t> toward staff</a:t>
            </a:r>
          </a:p>
          <a:p>
            <a:endParaRPr lang="en-US" dirty="0"/>
          </a:p>
          <a:p>
            <a:r>
              <a:rPr lang="en-US" dirty="0"/>
              <a:t>Their opportunities are their ability work in partnerships such new bonds recently formed with GAP and Reiss, they are able to obtain date for personalisation of products and they have a fantastic platform to be able to attract more third party brands</a:t>
            </a:r>
          </a:p>
          <a:p>
            <a:endParaRPr lang="en-US" dirty="0"/>
          </a:p>
          <a:p>
            <a:r>
              <a:rPr lang="en-US" dirty="0"/>
              <a:t>The threats would be potential loss of quality in products, warehouse issues could have a large impact on </a:t>
            </a:r>
            <a:r>
              <a:rPr lang="en-US" dirty="0" err="1"/>
              <a:t>theor</a:t>
            </a:r>
            <a:r>
              <a:rPr lang="en-US" dirty="0"/>
              <a:t> ability to distribute stock as well as the implications of the current COVID-19 pandemic.</a:t>
            </a:r>
          </a:p>
          <a:p>
            <a:endParaRPr lang="en-US"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9</a:t>
            </a:fld>
            <a:endParaRPr lang="en-US"/>
          </a:p>
        </p:txBody>
      </p:sp>
    </p:spTree>
    <p:extLst>
      <p:ext uri="{BB962C8B-B14F-4D97-AF65-F5344CB8AC3E}">
        <p14:creationId xmlns:p14="http://schemas.microsoft.com/office/powerpoint/2010/main" val="3275008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PESTLE analysis was taken from </a:t>
            </a:r>
            <a:r>
              <a:rPr lang="en-US" dirty="0" err="1"/>
              <a:t>SWOT&amp;PESTLE.com</a:t>
            </a:r>
            <a:endParaRPr lang="en-US" dirty="0"/>
          </a:p>
          <a:p>
            <a:endParaRPr lang="en-US" dirty="0"/>
          </a:p>
          <a:p>
            <a:r>
              <a:rPr lang="en-US" dirty="0"/>
              <a:t>Political impact on NEXT are both Brexit and the support offered by the government during the current Pandemic, Economical impact again is due to COVID-19, with NEXT losing large amount of profit from the closer of stores.</a:t>
            </a:r>
          </a:p>
          <a:p>
            <a:endParaRPr lang="en-US" dirty="0"/>
          </a:p>
          <a:p>
            <a:r>
              <a:rPr lang="en-US" dirty="0"/>
              <a:t>Socially, NEXT’s online presence </a:t>
            </a:r>
            <a:r>
              <a:rPr lang="en-US" dirty="0" err="1"/>
              <a:t>offeres</a:t>
            </a:r>
            <a:r>
              <a:rPr lang="en-US" dirty="0"/>
              <a:t> customers the huge amounts of choice, also helping local communities through their CSR </a:t>
            </a:r>
            <a:r>
              <a:rPr lang="en-US" dirty="0" err="1"/>
              <a:t>programme</a:t>
            </a:r>
            <a:r>
              <a:rPr lang="en-US" dirty="0"/>
              <a:t>.  During COVID-19 NEXT has relied heavily on their customers being able to use technology, with online sales increasing during 2020 and 2021.  Legally, all regulatory compliances need to be maintain and by reducing emissions and water management NEXT can also improve their </a:t>
            </a:r>
            <a:r>
              <a:rPr lang="en-US" dirty="0" err="1"/>
              <a:t>Environmantal</a:t>
            </a:r>
            <a:r>
              <a:rPr lang="en-US" dirty="0"/>
              <a:t> standing.</a:t>
            </a:r>
          </a:p>
        </p:txBody>
      </p:sp>
      <p:sp>
        <p:nvSpPr>
          <p:cNvPr id="4" name="Slide Number Placeholder 3"/>
          <p:cNvSpPr>
            <a:spLocks noGrp="1"/>
          </p:cNvSpPr>
          <p:nvPr>
            <p:ph type="sldNum" sz="quarter" idx="5"/>
          </p:nvPr>
        </p:nvSpPr>
        <p:spPr/>
        <p:txBody>
          <a:bodyPr/>
          <a:lstStyle/>
          <a:p>
            <a:fld id="{D6F819C9-259C-2C46-8946-D39571D9CC6F}" type="slidenum">
              <a:rPr lang="en-US" smtClean="0"/>
              <a:t>10</a:t>
            </a:fld>
            <a:endParaRPr lang="en-US"/>
          </a:p>
        </p:txBody>
      </p:sp>
    </p:spTree>
    <p:extLst>
      <p:ext uri="{BB962C8B-B14F-4D97-AF65-F5344CB8AC3E}">
        <p14:creationId xmlns:p14="http://schemas.microsoft.com/office/powerpoint/2010/main" val="3528967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Management theory first became relevant in the late 1800’s when Weber, Taylor and Fayol all had different ideas on what </a:t>
            </a:r>
            <a:r>
              <a:rPr lang="en-GB" sz="1200" kern="1200" dirty="0" err="1">
                <a:solidFill>
                  <a:schemeClr val="tx1"/>
                </a:solidFill>
                <a:effectLst/>
                <a:latin typeface="+mn-lt"/>
                <a:ea typeface="+mn-ea"/>
                <a:cs typeface="+mn-cs"/>
              </a:rPr>
              <a:t>constituded</a:t>
            </a:r>
            <a:r>
              <a:rPr lang="en-GB" sz="1200" kern="1200" dirty="0">
                <a:solidFill>
                  <a:schemeClr val="tx1"/>
                </a:solidFill>
                <a:effectLst/>
                <a:latin typeface="+mn-lt"/>
                <a:ea typeface="+mn-ea"/>
                <a:cs typeface="+mn-cs"/>
              </a:rPr>
              <a:t> the best way to manage new large companies.  </a:t>
            </a:r>
          </a:p>
          <a:p>
            <a:r>
              <a:rPr lang="en-GB" sz="1200" kern="1200" dirty="0">
                <a:solidFill>
                  <a:schemeClr val="tx1"/>
                </a:solidFill>
                <a:effectLst/>
                <a:latin typeface="+mn-lt"/>
                <a:ea typeface="+mn-ea"/>
                <a:cs typeface="+mn-cs"/>
              </a:rPr>
              <a:t>Weber suggested that businesses should follow a Bureaucratic approach to management, this meant businesses should have a legal-rational approach to management.  He believed that a persons level of authority should be tied to the </a:t>
            </a:r>
            <a:r>
              <a:rPr lang="en-GB" sz="1200" kern="1200" dirty="0" err="1">
                <a:solidFill>
                  <a:schemeClr val="tx1"/>
                </a:solidFill>
                <a:effectLst/>
                <a:latin typeface="+mn-lt"/>
                <a:ea typeface="+mn-ea"/>
                <a:cs typeface="+mn-cs"/>
              </a:rPr>
              <a:t>postion</a:t>
            </a:r>
            <a:r>
              <a:rPr lang="en-GB" sz="1200" kern="1200" dirty="0">
                <a:solidFill>
                  <a:schemeClr val="tx1"/>
                </a:solidFill>
                <a:effectLst/>
                <a:latin typeface="+mn-lt"/>
                <a:ea typeface="+mn-ea"/>
                <a:cs typeface="+mn-cs"/>
              </a:rPr>
              <a:t> they hold.  He wanted </a:t>
            </a:r>
            <a:r>
              <a:rPr lang="en-GB" sz="1200" kern="1200" dirty="0" err="1">
                <a:solidFill>
                  <a:schemeClr val="tx1"/>
                </a:solidFill>
                <a:effectLst/>
                <a:latin typeface="+mn-lt"/>
                <a:ea typeface="+mn-ea"/>
                <a:cs typeface="+mn-cs"/>
              </a:rPr>
              <a:t>stadardisation</a:t>
            </a:r>
            <a:r>
              <a:rPr lang="en-GB" sz="1200" kern="1200" dirty="0">
                <a:solidFill>
                  <a:schemeClr val="tx1"/>
                </a:solidFill>
                <a:effectLst/>
                <a:latin typeface="+mn-lt"/>
                <a:ea typeface="+mn-ea"/>
                <a:cs typeface="+mn-cs"/>
              </a:rPr>
              <a:t> of rules in regards to the employment and also termination of staff.  He felt that it was best to hire the best person for the job.</a:t>
            </a:r>
          </a:p>
          <a:p>
            <a:r>
              <a:rPr lang="en-GB" sz="1200" kern="1200" dirty="0">
                <a:solidFill>
                  <a:schemeClr val="tx1"/>
                </a:solidFill>
                <a:effectLst/>
                <a:latin typeface="+mn-lt"/>
                <a:ea typeface="+mn-ea"/>
                <a:cs typeface="+mn-cs"/>
              </a:rPr>
              <a:t>Taylor, who is best known for the </a:t>
            </a:r>
            <a:r>
              <a:rPr lang="en-GB" sz="1200" kern="1200" dirty="0" err="1">
                <a:solidFill>
                  <a:schemeClr val="tx1"/>
                </a:solidFill>
                <a:effectLst/>
                <a:latin typeface="+mn-lt"/>
                <a:ea typeface="+mn-ea"/>
                <a:cs typeface="+mn-cs"/>
              </a:rPr>
              <a:t>scetific</a:t>
            </a:r>
            <a:r>
              <a:rPr lang="en-GB" sz="1200" kern="1200" dirty="0">
                <a:solidFill>
                  <a:schemeClr val="tx1"/>
                </a:solidFill>
                <a:effectLst/>
                <a:latin typeface="+mn-lt"/>
                <a:ea typeface="+mn-ea"/>
                <a:cs typeface="+mn-cs"/>
              </a:rPr>
              <a:t> management theory, this meant that Taylor felt it best that people followed a set role, by studying the time a task would take and the number of motions it took to complete he felt that there could be a best way to complete a task to make it more efficient.</a:t>
            </a:r>
          </a:p>
          <a:p>
            <a:r>
              <a:rPr lang="en-GB" sz="1200" kern="1200" dirty="0">
                <a:solidFill>
                  <a:schemeClr val="tx1"/>
                </a:solidFill>
                <a:effectLst/>
                <a:latin typeface="+mn-lt"/>
                <a:ea typeface="+mn-ea"/>
                <a:cs typeface="+mn-cs"/>
              </a:rPr>
              <a:t>Fayol looked at how people are managed, his theory knows as the </a:t>
            </a:r>
            <a:r>
              <a:rPr lang="en-GB" sz="1200" kern="1200" dirty="0" err="1">
                <a:solidFill>
                  <a:schemeClr val="tx1"/>
                </a:solidFill>
                <a:effectLst/>
                <a:latin typeface="+mn-lt"/>
                <a:ea typeface="+mn-ea"/>
                <a:cs typeface="+mn-cs"/>
              </a:rPr>
              <a:t>adminstative</a:t>
            </a:r>
            <a:r>
              <a:rPr lang="en-GB" sz="1200" kern="1200" dirty="0">
                <a:solidFill>
                  <a:schemeClr val="tx1"/>
                </a:solidFill>
                <a:effectLst/>
                <a:latin typeface="+mn-lt"/>
                <a:ea typeface="+mn-ea"/>
                <a:cs typeface="+mn-cs"/>
              </a:rPr>
              <a:t> management theory suggested that managers should be trained to manage.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Human Relation Theory was was first suggest by Elton Mayo, he conducted a number of </a:t>
            </a:r>
            <a:r>
              <a:rPr lang="en-GB" sz="1200" kern="1200" dirty="0" err="1">
                <a:solidFill>
                  <a:schemeClr val="tx1"/>
                </a:solidFill>
                <a:effectLst/>
                <a:latin typeface="+mn-lt"/>
                <a:ea typeface="+mn-ea"/>
                <a:cs typeface="+mn-cs"/>
              </a:rPr>
              <a:t>experiements</a:t>
            </a:r>
            <a:r>
              <a:rPr lang="en-GB" sz="1200" kern="1200" dirty="0">
                <a:solidFill>
                  <a:schemeClr val="tx1"/>
                </a:solidFill>
                <a:effectLst/>
                <a:latin typeface="+mn-lt"/>
                <a:ea typeface="+mn-ea"/>
                <a:cs typeface="+mn-cs"/>
              </a:rPr>
              <a:t> to see if lighting would have an effect on productivity, however he soon discovered that even in poorly lit conditions productivity increased.  This became known as the hawthorn effect, what Mayo suggested was that due to the staff being observed it gave them a sense of importance and thus increased productivity.  This showed that employees are not just motived by money, there are other factors that motivate an individual.  One example of this is </a:t>
            </a:r>
            <a:r>
              <a:rPr lang="en-GB" sz="1200" kern="1200" dirty="0" err="1">
                <a:solidFill>
                  <a:schemeClr val="tx1"/>
                </a:solidFill>
                <a:effectLst/>
                <a:latin typeface="+mn-lt"/>
                <a:ea typeface="+mn-ea"/>
                <a:cs typeface="+mn-cs"/>
              </a:rPr>
              <a:t>Maslows</a:t>
            </a:r>
            <a:r>
              <a:rPr lang="en-GB" sz="1200" kern="1200" dirty="0">
                <a:solidFill>
                  <a:schemeClr val="tx1"/>
                </a:solidFill>
                <a:effectLst/>
                <a:latin typeface="+mn-lt"/>
                <a:ea typeface="+mn-ea"/>
                <a:cs typeface="+mn-cs"/>
              </a:rPr>
              <a:t> hierarchy of needs, McLeod, 2007 suggests that for a person to achieve self actualisation and self fulfilment they require their physiological needs, safety and security, love and </a:t>
            </a:r>
            <a:r>
              <a:rPr lang="en-GB" sz="1200" kern="1200" dirty="0" err="1">
                <a:solidFill>
                  <a:schemeClr val="tx1"/>
                </a:solidFill>
                <a:effectLst/>
                <a:latin typeface="+mn-lt"/>
                <a:ea typeface="+mn-ea"/>
                <a:cs typeface="+mn-cs"/>
              </a:rPr>
              <a:t>belonginf</a:t>
            </a:r>
            <a:r>
              <a:rPr lang="en-GB" sz="1200" kern="1200" dirty="0">
                <a:solidFill>
                  <a:schemeClr val="tx1"/>
                </a:solidFill>
                <a:effectLst/>
                <a:latin typeface="+mn-lt"/>
                <a:ea typeface="+mn-ea"/>
                <a:cs typeface="+mn-cs"/>
              </a:rPr>
              <a:t> and self esteem to be fulfilled first.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systems management theory suggests that everything is part of a bigger system, to function correctly an organisation would need all aspect of the system to work.  By </a:t>
            </a:r>
            <a:r>
              <a:rPr lang="en-GB" sz="1200" kern="1200" dirty="0" err="1">
                <a:solidFill>
                  <a:schemeClr val="tx1"/>
                </a:solidFill>
                <a:effectLst/>
                <a:latin typeface="+mn-lt"/>
                <a:ea typeface="+mn-ea"/>
                <a:cs typeface="+mn-cs"/>
              </a:rPr>
              <a:t>creatinig</a:t>
            </a:r>
            <a:r>
              <a:rPr lang="en-GB" sz="1200" kern="1200" dirty="0">
                <a:solidFill>
                  <a:schemeClr val="tx1"/>
                </a:solidFill>
                <a:effectLst/>
                <a:latin typeface="+mn-lt"/>
                <a:ea typeface="+mn-ea"/>
                <a:cs typeface="+mn-cs"/>
              </a:rPr>
              <a:t> a system that works organisations are able to duplicate systems to work in different areas.  Gordon 2021 suggests that two of the first theorists to introduce the system approach are Bernard and Von </a:t>
            </a:r>
            <a:r>
              <a:rPr lang="en-GB" sz="1200" kern="1200" dirty="0" err="1">
                <a:solidFill>
                  <a:schemeClr val="tx1"/>
                </a:solidFill>
                <a:effectLst/>
                <a:latin typeface="+mn-lt"/>
                <a:ea typeface="+mn-ea"/>
                <a:cs typeface="+mn-cs"/>
              </a:rPr>
              <a:t>Bertalanffy</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6F819C9-259C-2C46-8946-D39571D9CC6F}" type="slidenum">
              <a:rPr lang="en-US" smtClean="0"/>
              <a:t>11</a:t>
            </a:fld>
            <a:endParaRPr lang="en-US"/>
          </a:p>
        </p:txBody>
      </p:sp>
    </p:spTree>
    <p:extLst>
      <p:ext uri="{BB962C8B-B14F-4D97-AF65-F5344CB8AC3E}">
        <p14:creationId xmlns:p14="http://schemas.microsoft.com/office/powerpoint/2010/main" val="2217230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Locus states that NEXT uses a </a:t>
            </a:r>
            <a:r>
              <a:rPr lang="en-GB" sz="1200" kern="1200" dirty="0" err="1">
                <a:solidFill>
                  <a:schemeClr val="tx1"/>
                </a:solidFill>
                <a:effectLst/>
                <a:latin typeface="+mn-lt"/>
                <a:ea typeface="+mn-ea"/>
                <a:cs typeface="+mn-cs"/>
              </a:rPr>
              <a:t>Hierachical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sturuct</a:t>
            </a:r>
            <a:r>
              <a:rPr lang="en-GB" sz="1200" kern="1200" dirty="0">
                <a:solidFill>
                  <a:schemeClr val="tx1"/>
                </a:solidFill>
                <a:effectLst/>
                <a:latin typeface="+mn-lt"/>
                <a:ea typeface="+mn-ea"/>
                <a:cs typeface="+mn-cs"/>
              </a:rPr>
              <a:t> of management </a:t>
            </a:r>
            <a:r>
              <a:rPr lang="en-GB" sz="1200" kern="1200" dirty="0" err="1">
                <a:solidFill>
                  <a:schemeClr val="tx1"/>
                </a:solidFill>
                <a:effectLst/>
                <a:latin typeface="+mn-lt"/>
                <a:ea typeface="+mn-ea"/>
                <a:cs typeface="+mn-cs"/>
              </a:rPr>
              <a:t>menaing</a:t>
            </a:r>
            <a:r>
              <a:rPr lang="en-GB" sz="1200" kern="1200" dirty="0">
                <a:solidFill>
                  <a:schemeClr val="tx1"/>
                </a:solidFill>
                <a:effectLst/>
                <a:latin typeface="+mn-lt"/>
                <a:ea typeface="+mn-ea"/>
                <a:cs typeface="+mn-cs"/>
              </a:rPr>
              <a:t> that the “chain of command” flows through the system in a pyramid shape, with the person who holds the most </a:t>
            </a:r>
            <a:r>
              <a:rPr lang="en-GB" sz="1200" kern="1200" dirty="0" err="1">
                <a:solidFill>
                  <a:schemeClr val="tx1"/>
                </a:solidFill>
                <a:effectLst/>
                <a:latin typeface="+mn-lt"/>
                <a:ea typeface="+mn-ea"/>
                <a:cs typeface="+mn-cs"/>
              </a:rPr>
              <a:t>responcibility</a:t>
            </a:r>
            <a:r>
              <a:rPr lang="en-GB" sz="1200" kern="1200" dirty="0">
                <a:solidFill>
                  <a:schemeClr val="tx1"/>
                </a:solidFill>
                <a:effectLst/>
                <a:latin typeface="+mn-lt"/>
                <a:ea typeface="+mn-ea"/>
                <a:cs typeface="+mn-cs"/>
              </a:rPr>
              <a:t> being the person at the top of the pyramid.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They have a task based culture and </a:t>
            </a:r>
            <a:r>
              <a:rPr lang="en-US" dirty="0" err="1"/>
              <a:t>eompyess</a:t>
            </a:r>
            <a:r>
              <a:rPr lang="en-US" dirty="0"/>
              <a:t> are provided with the flexibility the require to achieve their goals.</a:t>
            </a:r>
          </a:p>
        </p:txBody>
      </p:sp>
      <p:sp>
        <p:nvSpPr>
          <p:cNvPr id="4" name="Slide Number Placeholder 3"/>
          <p:cNvSpPr>
            <a:spLocks noGrp="1"/>
          </p:cNvSpPr>
          <p:nvPr>
            <p:ph type="sldNum" sz="quarter" idx="5"/>
          </p:nvPr>
        </p:nvSpPr>
        <p:spPr/>
        <p:txBody>
          <a:bodyPr/>
          <a:lstStyle/>
          <a:p>
            <a:fld id="{D6F819C9-259C-2C46-8946-D39571D9CC6F}" type="slidenum">
              <a:rPr lang="en-US" smtClean="0"/>
              <a:t>12</a:t>
            </a:fld>
            <a:endParaRPr lang="en-US"/>
          </a:p>
        </p:txBody>
      </p:sp>
    </p:spTree>
    <p:extLst>
      <p:ext uri="{BB962C8B-B14F-4D97-AF65-F5344CB8AC3E}">
        <p14:creationId xmlns:p14="http://schemas.microsoft.com/office/powerpoint/2010/main" val="2795288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Team is made up for 2 or mean </a:t>
            </a:r>
            <a:r>
              <a:rPr lang="en-US" dirty="0" err="1"/>
              <a:t>indivuduas</a:t>
            </a:r>
            <a:r>
              <a:rPr lang="en-US" dirty="0"/>
              <a:t> who work together </a:t>
            </a:r>
            <a:r>
              <a:rPr lang="en-US" dirty="0" err="1"/>
              <a:t>regualry</a:t>
            </a:r>
            <a:r>
              <a:rPr lang="en-US" dirty="0"/>
              <a:t> and have a shared goal or purpose.  A group is made up for 3 or more </a:t>
            </a:r>
            <a:r>
              <a:rPr lang="en-US" dirty="0" err="1"/>
              <a:t>indivuduals</a:t>
            </a:r>
            <a:r>
              <a:rPr lang="en-US" dirty="0"/>
              <a:t> who work independently of one another and work towards their organisational goals,</a:t>
            </a:r>
          </a:p>
          <a:p>
            <a:r>
              <a:rPr lang="en-US" dirty="0"/>
              <a:t>The difference between a team and group is that a group will tend to have a designated leader and a team will generally rotate that leadership role depending on the task at hand. </a:t>
            </a:r>
            <a:r>
              <a:rPr lang="en-GB" sz="1200" kern="1200" dirty="0">
                <a:solidFill>
                  <a:schemeClr val="tx1"/>
                </a:solidFill>
                <a:effectLst/>
                <a:latin typeface="+mn-lt"/>
                <a:ea typeface="+mn-ea"/>
                <a:cs typeface="+mn-cs"/>
              </a:rPr>
              <a:t>Buchanan, 2015 suggests that </a:t>
            </a:r>
            <a:r>
              <a:rPr lang="en-GB" sz="1200" kern="1200" dirty="0" err="1">
                <a:solidFill>
                  <a:schemeClr val="tx1"/>
                </a:solidFill>
                <a:effectLst/>
                <a:latin typeface="+mn-lt"/>
                <a:ea typeface="+mn-ea"/>
                <a:cs typeface="+mn-cs"/>
              </a:rPr>
              <a:t>perfromace</a:t>
            </a:r>
            <a:r>
              <a:rPr lang="en-GB" sz="1200" kern="1200" dirty="0">
                <a:solidFill>
                  <a:schemeClr val="tx1"/>
                </a:solidFill>
                <a:effectLst/>
                <a:latin typeface="+mn-lt"/>
                <a:ea typeface="+mn-ea"/>
                <a:cs typeface="+mn-cs"/>
              </a:rPr>
              <a:t> goals for teams are set by themselves where as goals for groups are set by others.</a:t>
            </a:r>
          </a:p>
          <a:p>
            <a:r>
              <a:rPr lang="en-GB" sz="1200" kern="1200" dirty="0">
                <a:solidFill>
                  <a:schemeClr val="tx1"/>
                </a:solidFill>
                <a:effectLst/>
                <a:latin typeface="+mn-lt"/>
                <a:ea typeface="+mn-ea"/>
                <a:cs typeface="+mn-cs"/>
              </a:rPr>
              <a:t>Teams are used for discussion, problem solving and to provide active feedback, where as groups are tend to do better with meetings and delegation of tasks</a:t>
            </a:r>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13</a:t>
            </a:fld>
            <a:endParaRPr lang="en-US"/>
          </a:p>
        </p:txBody>
      </p:sp>
    </p:spTree>
    <p:extLst>
      <p:ext uri="{BB962C8B-B14F-4D97-AF65-F5344CB8AC3E}">
        <p14:creationId xmlns:p14="http://schemas.microsoft.com/office/powerpoint/2010/main" val="2931791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NEXT 2022 their organization stakeholders and how they engage with them are</a:t>
            </a:r>
          </a:p>
          <a:p>
            <a:pPr lvl="1"/>
            <a:r>
              <a:rPr lang="en-US" dirty="0"/>
              <a:t>Suppliers – Conferences and Supplier Audits</a:t>
            </a:r>
          </a:p>
          <a:p>
            <a:pPr lvl="1"/>
            <a:r>
              <a:rPr lang="en-US" dirty="0"/>
              <a:t>Customers – Direct customer contact</a:t>
            </a:r>
          </a:p>
          <a:p>
            <a:pPr lvl="1"/>
            <a:r>
              <a:rPr lang="en-US" dirty="0"/>
              <a:t>Workforce – Workforce forums and Training</a:t>
            </a:r>
          </a:p>
          <a:p>
            <a:pPr lvl="1"/>
            <a:r>
              <a:rPr lang="en-US" dirty="0"/>
              <a:t>Environment – Working groups</a:t>
            </a:r>
          </a:p>
          <a:p>
            <a:pPr lvl="1"/>
            <a:r>
              <a:rPr lang="en-US" dirty="0"/>
              <a:t>Community – Work with charities</a:t>
            </a:r>
          </a:p>
          <a:p>
            <a:pPr lvl="1"/>
            <a:r>
              <a:rPr lang="en-US" dirty="0"/>
              <a:t>Shareholders – Meeting and Investor Roadshows</a:t>
            </a:r>
          </a:p>
          <a:p>
            <a:pPr lvl="1"/>
            <a:r>
              <a:rPr lang="en-US" dirty="0"/>
              <a:t>Government – Parliamentary Committees</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14</a:t>
            </a:fld>
            <a:endParaRPr lang="en-US"/>
          </a:p>
        </p:txBody>
      </p:sp>
    </p:spTree>
    <p:extLst>
      <p:ext uri="{BB962C8B-B14F-4D97-AF65-F5344CB8AC3E}">
        <p14:creationId xmlns:p14="http://schemas.microsoft.com/office/powerpoint/2010/main" val="1785309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Corperate</a:t>
            </a:r>
            <a:r>
              <a:rPr lang="en-GB" sz="1200" kern="1200" dirty="0">
                <a:solidFill>
                  <a:schemeClr val="tx1"/>
                </a:solidFill>
                <a:effectLst/>
                <a:latin typeface="+mn-lt"/>
                <a:ea typeface="+mn-ea"/>
                <a:cs typeface="+mn-cs"/>
              </a:rPr>
              <a:t> responsibility is a way of businesses encouraging themselves to become more socially accountable to their </a:t>
            </a:r>
            <a:r>
              <a:rPr lang="en-GB" sz="1200" kern="1200" dirty="0" err="1">
                <a:solidFill>
                  <a:schemeClr val="tx1"/>
                </a:solidFill>
                <a:effectLst/>
                <a:latin typeface="+mn-lt"/>
                <a:ea typeface="+mn-ea"/>
                <a:cs typeface="+mn-cs"/>
              </a:rPr>
              <a:t>stakeholerd</a:t>
            </a:r>
            <a:r>
              <a:rPr lang="en-GB" sz="1200" kern="1200" dirty="0">
                <a:solidFill>
                  <a:schemeClr val="tx1"/>
                </a:solidFill>
                <a:effectLst/>
                <a:latin typeface="+mn-lt"/>
                <a:ea typeface="+mn-ea"/>
                <a:cs typeface="+mn-cs"/>
              </a:rPr>
              <a:t>, the public as well as themselves.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idea of CSR is to make the company operate </a:t>
            </a:r>
            <a:r>
              <a:rPr lang="en-GB" sz="1200" kern="1200" dirty="0" err="1">
                <a:solidFill>
                  <a:schemeClr val="tx1"/>
                </a:solidFill>
                <a:effectLst/>
                <a:latin typeface="+mn-lt"/>
                <a:ea typeface="+mn-ea"/>
                <a:cs typeface="+mn-cs"/>
              </a:rPr>
              <a:t>postivly</a:t>
            </a:r>
            <a:r>
              <a:rPr lang="en-GB" sz="1200" kern="1200" dirty="0">
                <a:solidFill>
                  <a:schemeClr val="tx1"/>
                </a:solidFill>
                <a:effectLst/>
                <a:latin typeface="+mn-lt"/>
                <a:ea typeface="+mn-ea"/>
                <a:cs typeface="+mn-cs"/>
              </a:rPr>
              <a:t> towards </a:t>
            </a:r>
            <a:r>
              <a:rPr lang="en-GB" sz="1200" kern="1200" dirty="0" err="1">
                <a:solidFill>
                  <a:schemeClr val="tx1"/>
                </a:solidFill>
                <a:effectLst/>
                <a:latin typeface="+mn-lt"/>
                <a:ea typeface="+mn-ea"/>
                <a:cs typeface="+mn-cs"/>
              </a:rPr>
              <a:t>anhaving</a:t>
            </a:r>
            <a:r>
              <a:rPr lang="en-GB" sz="1200" kern="1200" dirty="0">
                <a:solidFill>
                  <a:schemeClr val="tx1"/>
                </a:solidFill>
                <a:effectLst/>
                <a:latin typeface="+mn-lt"/>
                <a:ea typeface="+mn-ea"/>
                <a:cs typeface="+mn-cs"/>
              </a:rPr>
              <a:t> society and the environment.  According to Fernando 2020 CSR can be a catalysts for stronger </a:t>
            </a:r>
            <a:r>
              <a:rPr lang="en-GB" sz="1200" kern="1200" dirty="0" err="1">
                <a:solidFill>
                  <a:schemeClr val="tx1"/>
                </a:solidFill>
                <a:effectLst/>
                <a:latin typeface="+mn-lt"/>
                <a:ea typeface="+mn-ea"/>
                <a:cs typeface="+mn-cs"/>
              </a:rPr>
              <a:t>realtionships</a:t>
            </a:r>
            <a:r>
              <a:rPr lang="en-GB" sz="1200" kern="1200" dirty="0">
                <a:solidFill>
                  <a:schemeClr val="tx1"/>
                </a:solidFill>
                <a:effectLst/>
                <a:latin typeface="+mn-lt"/>
                <a:ea typeface="+mn-ea"/>
                <a:cs typeface="+mn-cs"/>
              </a:rPr>
              <a:t> between an employee and an organisation.  It is believed that companies that adopt a CSR have developed to a point where they are able to give back to society.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a:t>
            </a:r>
            <a:r>
              <a:rPr lang="en-GB" sz="1200" kern="1200" dirty="0" err="1">
                <a:solidFill>
                  <a:schemeClr val="tx1"/>
                </a:solidFill>
                <a:effectLst/>
                <a:latin typeface="+mn-lt"/>
                <a:ea typeface="+mn-ea"/>
                <a:cs typeface="+mn-cs"/>
              </a:rPr>
              <a:t>orgnisations</a:t>
            </a:r>
            <a:r>
              <a:rPr lang="en-GB" sz="1200" kern="1200" dirty="0">
                <a:solidFill>
                  <a:schemeClr val="tx1"/>
                </a:solidFill>
                <a:effectLst/>
                <a:latin typeface="+mn-lt"/>
                <a:ea typeface="+mn-ea"/>
                <a:cs typeface="+mn-cs"/>
              </a:rPr>
              <a:t> have used CSR to </a:t>
            </a:r>
            <a:r>
              <a:rPr lang="en-GB" sz="1200" kern="1200" dirty="0" err="1">
                <a:solidFill>
                  <a:schemeClr val="tx1"/>
                </a:solidFill>
                <a:effectLst/>
                <a:latin typeface="+mn-lt"/>
                <a:ea typeface="+mn-ea"/>
                <a:cs typeface="+mn-cs"/>
              </a:rPr>
              <a:t>postivly</a:t>
            </a:r>
            <a:r>
              <a:rPr lang="en-GB" sz="1200" kern="1200" dirty="0">
                <a:solidFill>
                  <a:schemeClr val="tx1"/>
                </a:solidFill>
                <a:effectLst/>
                <a:latin typeface="+mn-lt"/>
                <a:ea typeface="+mn-ea"/>
                <a:cs typeface="+mn-cs"/>
              </a:rPr>
              <a:t> enhance their standing as well as making their businesses more sustainable, Fernando 2020 suggests that by implementing renewable energy sources and offsetting carbon they have been able to make positive impacts on the environment already.</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15</a:t>
            </a:fld>
            <a:endParaRPr lang="en-US"/>
          </a:p>
        </p:txBody>
      </p:sp>
    </p:spTree>
    <p:extLst>
      <p:ext uri="{BB962C8B-B14F-4D97-AF65-F5344CB8AC3E}">
        <p14:creationId xmlns:p14="http://schemas.microsoft.com/office/powerpoint/2010/main" val="1973703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t>
            </a:r>
            <a:r>
              <a:rPr lang="en-US" dirty="0" err="1"/>
              <a:t>Jaunary</a:t>
            </a:r>
            <a:r>
              <a:rPr lang="en-US" dirty="0"/>
              <a:t> 2021 NEXT launched its </a:t>
            </a:r>
            <a:r>
              <a:rPr lang="en-US" dirty="0" err="1"/>
              <a:t>lates</a:t>
            </a:r>
            <a:r>
              <a:rPr lang="en-US" dirty="0"/>
              <a:t> CSR report, within the report NEXT detailed its CSR aims, these are</a:t>
            </a:r>
          </a:p>
          <a:p>
            <a:pPr lvl="1"/>
            <a:r>
              <a:rPr lang="en-US" dirty="0"/>
              <a:t>Act Ethically</a:t>
            </a:r>
          </a:p>
          <a:p>
            <a:pPr lvl="1"/>
            <a:r>
              <a:rPr lang="en-US" dirty="0"/>
              <a:t>Respect and Protect human rights</a:t>
            </a:r>
          </a:p>
          <a:p>
            <a:pPr lvl="1"/>
            <a:r>
              <a:rPr lang="en-US" dirty="0"/>
              <a:t>Create positive relationships with Suppliers and Partners</a:t>
            </a:r>
          </a:p>
          <a:p>
            <a:pPr lvl="1"/>
            <a:r>
              <a:rPr lang="en-US" dirty="0"/>
              <a:t>Recruit and Retain employees</a:t>
            </a:r>
          </a:p>
          <a:p>
            <a:pPr lvl="1"/>
            <a:r>
              <a:rPr lang="en-US" dirty="0"/>
              <a:t>Be responsible for environmental impacts</a:t>
            </a:r>
          </a:p>
          <a:p>
            <a:pPr lvl="1"/>
            <a:r>
              <a:rPr lang="en-US" dirty="0"/>
              <a:t>Deliver value</a:t>
            </a:r>
          </a:p>
          <a:p>
            <a:pPr lvl="1"/>
            <a:r>
              <a:rPr lang="en-US" dirty="0"/>
              <a:t>Support charities and community organizations’</a:t>
            </a:r>
          </a:p>
          <a:p>
            <a:r>
              <a:rPr lang="en-US" dirty="0"/>
              <a:t>NEXT has </a:t>
            </a:r>
            <a:r>
              <a:rPr lang="en-US" dirty="0" err="1"/>
              <a:t>commited</a:t>
            </a:r>
            <a:r>
              <a:rPr lang="en-US" dirty="0"/>
              <a:t> to </a:t>
            </a:r>
            <a:r>
              <a:rPr lang="en-US" dirty="0" err="1"/>
              <a:t>upholiding</a:t>
            </a:r>
            <a:r>
              <a:rPr lang="en-US" dirty="0"/>
              <a:t> these aims as an organization, </a:t>
            </a:r>
          </a:p>
          <a:p>
            <a:endParaRPr lang="en-US" dirty="0"/>
          </a:p>
          <a:p>
            <a:r>
              <a:rPr lang="en-US" dirty="0"/>
              <a:t>An example of how NEXT operated during the COVID-19 pandemic is included in the report,</a:t>
            </a:r>
          </a:p>
          <a:p>
            <a:r>
              <a:rPr lang="en-US" dirty="0"/>
              <a:t>To protect their people they paused all UK warehouse activity, repurposed 6.8m square feet of warehouse space to operate in a socially distanced way and trained all </a:t>
            </a:r>
            <a:r>
              <a:rPr lang="en-US" dirty="0" err="1"/>
              <a:t>theor</a:t>
            </a:r>
            <a:r>
              <a:rPr lang="en-US" dirty="0"/>
              <a:t> staff on the NEXT COVID rules before shops were re-opened in mid 2020.</a:t>
            </a:r>
          </a:p>
        </p:txBody>
      </p:sp>
      <p:sp>
        <p:nvSpPr>
          <p:cNvPr id="4" name="Slide Number Placeholder 3"/>
          <p:cNvSpPr>
            <a:spLocks noGrp="1"/>
          </p:cNvSpPr>
          <p:nvPr>
            <p:ph type="sldNum" sz="quarter" idx="5"/>
          </p:nvPr>
        </p:nvSpPr>
        <p:spPr/>
        <p:txBody>
          <a:bodyPr/>
          <a:lstStyle/>
          <a:p>
            <a:fld id="{D6F819C9-259C-2C46-8946-D39571D9CC6F}" type="slidenum">
              <a:rPr lang="en-US" smtClean="0"/>
              <a:t>16</a:t>
            </a:fld>
            <a:endParaRPr lang="en-US"/>
          </a:p>
        </p:txBody>
      </p:sp>
    </p:spTree>
    <p:extLst>
      <p:ext uri="{BB962C8B-B14F-4D97-AF65-F5344CB8AC3E}">
        <p14:creationId xmlns:p14="http://schemas.microsoft.com/office/powerpoint/2010/main" val="3815677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has a detailed Mission Statement and well set out aims and objectives</a:t>
            </a:r>
          </a:p>
          <a:p>
            <a:r>
              <a:rPr lang="en-US" dirty="0"/>
              <a:t>They are a profitable business who are striving to grow in the current climate</a:t>
            </a:r>
          </a:p>
          <a:p>
            <a:pPr lvl="1"/>
            <a:r>
              <a:rPr lang="en-US" dirty="0"/>
              <a:t>2022 will see some price increases across the NEXT brand</a:t>
            </a:r>
          </a:p>
          <a:p>
            <a:r>
              <a:rPr lang="en-US" dirty="0"/>
              <a:t>As a business NEXT has many strengths and opportunities they can continue to draw upon.	</a:t>
            </a:r>
          </a:p>
          <a:p>
            <a:r>
              <a:rPr lang="en-US" dirty="0"/>
              <a:t>NEXT have a very detailed CSR report which clearly defines the businesses Social, Ethical and Environmental objectives</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17</a:t>
            </a:fld>
            <a:endParaRPr lang="en-US"/>
          </a:p>
        </p:txBody>
      </p:sp>
    </p:spTree>
    <p:extLst>
      <p:ext uri="{BB962C8B-B14F-4D97-AF65-F5344CB8AC3E}">
        <p14:creationId xmlns:p14="http://schemas.microsoft.com/office/powerpoint/2010/main" val="14185591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18</a:t>
            </a:fld>
            <a:endParaRPr lang="en-US"/>
          </a:p>
        </p:txBody>
      </p:sp>
    </p:spTree>
    <p:extLst>
      <p:ext uri="{BB962C8B-B14F-4D97-AF65-F5344CB8AC3E}">
        <p14:creationId xmlns:p14="http://schemas.microsoft.com/office/powerpoint/2010/main" val="3461586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xtplc.co.uk/~/media/Files/N/Next-PLC-V2/documents/cr-reports/next-cr-report-2021.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48512-E984-5A4A-8290-B51268463BC4}"/>
              </a:ext>
            </a:extLst>
          </p:cNvPr>
          <p:cNvSpPr>
            <a:spLocks noGrp="1"/>
          </p:cNvSpPr>
          <p:nvPr>
            <p:ph type="title"/>
          </p:nvPr>
        </p:nvSpPr>
        <p:spPr>
          <a:xfrm>
            <a:off x="1371600" y="1113182"/>
            <a:ext cx="9601200" cy="4711147"/>
          </a:xfrm>
        </p:spPr>
        <p:txBody>
          <a:bodyPr>
            <a:normAutofit fontScale="90000"/>
          </a:bodyPr>
          <a:lstStyle/>
          <a:p>
            <a:r>
              <a:rPr lang="en-GB" dirty="0"/>
              <a:t>Module Title - Contemporary Approaches to Management</a:t>
            </a:r>
            <a:br>
              <a:rPr lang="en-GB" dirty="0"/>
            </a:br>
            <a:r>
              <a:rPr lang="en-GB" dirty="0"/>
              <a:t>Module Code - BMSP4002</a:t>
            </a:r>
            <a:br>
              <a:rPr lang="en-GB" dirty="0"/>
            </a:br>
            <a:r>
              <a:rPr lang="en-GB" dirty="0"/>
              <a:t>Assignment Number - Assignment 2</a:t>
            </a:r>
            <a:br>
              <a:rPr lang="en-GB" dirty="0"/>
            </a:br>
            <a:r>
              <a:rPr lang="en-GB" dirty="0"/>
              <a:t>Name - Glyn Gainard</a:t>
            </a:r>
            <a:br>
              <a:rPr lang="en-GB" dirty="0"/>
            </a:br>
            <a:r>
              <a:rPr lang="en-GB" dirty="0"/>
              <a:t>Student ID – 2114234</a:t>
            </a:r>
            <a:br>
              <a:rPr lang="en-GB" dirty="0"/>
            </a:br>
            <a:r>
              <a:rPr lang="en-GB" dirty="0"/>
              <a:t>Video Length – XX:XX</a:t>
            </a:r>
            <a:br>
              <a:rPr lang="en-GB" dirty="0"/>
            </a:br>
            <a:endParaRPr lang="en-US" dirty="0"/>
          </a:p>
        </p:txBody>
      </p:sp>
    </p:spTree>
    <p:extLst>
      <p:ext uri="{BB962C8B-B14F-4D97-AF65-F5344CB8AC3E}">
        <p14:creationId xmlns:p14="http://schemas.microsoft.com/office/powerpoint/2010/main" val="3642857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561C8-7729-C54A-BECE-42EE467AA829}"/>
              </a:ext>
            </a:extLst>
          </p:cNvPr>
          <p:cNvSpPr>
            <a:spLocks noGrp="1"/>
          </p:cNvSpPr>
          <p:nvPr>
            <p:ph type="ctrTitle"/>
          </p:nvPr>
        </p:nvSpPr>
        <p:spPr>
          <a:xfrm>
            <a:off x="1915127" y="1192106"/>
            <a:ext cx="8361229" cy="2098226"/>
          </a:xfrm>
        </p:spPr>
        <p:txBody>
          <a:bodyPr/>
          <a:lstStyle/>
          <a:p>
            <a:r>
              <a:rPr lang="en-US" sz="4800" dirty="0"/>
              <a:t>Contemporary management approaches – assignment 2</a:t>
            </a:r>
          </a:p>
        </p:txBody>
      </p:sp>
      <p:pic>
        <p:nvPicPr>
          <p:cNvPr id="7" name="Picture 6" descr="A picture containing logo&#10;&#10;Description automatically generated">
            <a:extLst>
              <a:ext uri="{FF2B5EF4-FFF2-40B4-BE49-F238E27FC236}">
                <a16:creationId xmlns:a16="http://schemas.microsoft.com/office/drawing/2014/main" id="{6CFA8A43-8038-D442-9FE8-7EDA2A44AD31}"/>
              </a:ext>
            </a:extLst>
          </p:cNvPr>
          <p:cNvPicPr>
            <a:picLocks noChangeAspect="1"/>
          </p:cNvPicPr>
          <p:nvPr/>
        </p:nvPicPr>
        <p:blipFill>
          <a:blip r:embed="rId3"/>
          <a:stretch>
            <a:fillRect/>
          </a:stretch>
        </p:blipFill>
        <p:spPr>
          <a:xfrm>
            <a:off x="4238176" y="3527165"/>
            <a:ext cx="3715130" cy="1889049"/>
          </a:xfrm>
          <a:prstGeom prst="rect">
            <a:avLst/>
          </a:prstGeom>
        </p:spPr>
      </p:pic>
      <p:sp>
        <p:nvSpPr>
          <p:cNvPr id="8" name="TextBox 7">
            <a:extLst>
              <a:ext uri="{FF2B5EF4-FFF2-40B4-BE49-F238E27FC236}">
                <a16:creationId xmlns:a16="http://schemas.microsoft.com/office/drawing/2014/main" id="{EA4A1C8E-D963-244F-BF1D-6910E9F7BDE6}"/>
              </a:ext>
            </a:extLst>
          </p:cNvPr>
          <p:cNvSpPr txBox="1"/>
          <p:nvPr/>
        </p:nvSpPr>
        <p:spPr>
          <a:xfrm>
            <a:off x="10007092" y="5419673"/>
            <a:ext cx="1594022" cy="246221"/>
          </a:xfrm>
          <a:prstGeom prst="rect">
            <a:avLst/>
          </a:prstGeom>
          <a:noFill/>
        </p:spPr>
        <p:txBody>
          <a:bodyPr wrap="square" rtlCol="0">
            <a:spAutoFit/>
          </a:bodyPr>
          <a:lstStyle/>
          <a:p>
            <a:r>
              <a:rPr lang="en-GB" sz="1000" dirty="0"/>
              <a:t>(Next, 2022)</a:t>
            </a:r>
          </a:p>
        </p:txBody>
      </p:sp>
    </p:spTree>
    <p:extLst>
      <p:ext uri="{BB962C8B-B14F-4D97-AF65-F5344CB8AC3E}">
        <p14:creationId xmlns:p14="http://schemas.microsoft.com/office/powerpoint/2010/main" val="3265142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9170B-522F-994C-8FD3-2AEE64A12F80}"/>
              </a:ext>
            </a:extLst>
          </p:cNvPr>
          <p:cNvSpPr>
            <a:spLocks noGrp="1"/>
          </p:cNvSpPr>
          <p:nvPr>
            <p:ph type="title"/>
          </p:nvPr>
        </p:nvSpPr>
        <p:spPr>
          <a:xfrm>
            <a:off x="643467" y="685800"/>
            <a:ext cx="10905066" cy="1485900"/>
          </a:xfrm>
          <a:noFill/>
        </p:spPr>
        <p:txBody>
          <a:bodyPr>
            <a:normAutofit/>
          </a:bodyPr>
          <a:lstStyle/>
          <a:p>
            <a:pPr algn="ctr"/>
            <a:r>
              <a:rPr lang="en-US" dirty="0"/>
              <a:t>Introduction</a:t>
            </a:r>
            <a:endParaRPr lang="en-US"/>
          </a:p>
        </p:txBody>
      </p:sp>
      <p:graphicFrame>
        <p:nvGraphicFramePr>
          <p:cNvPr id="5" name="Content Placeholder 2">
            <a:extLst>
              <a:ext uri="{FF2B5EF4-FFF2-40B4-BE49-F238E27FC236}">
                <a16:creationId xmlns:a16="http://schemas.microsoft.com/office/drawing/2014/main" id="{7C989073-1A2A-4D9E-BBF4-9FBCDEA17479}"/>
              </a:ext>
            </a:extLst>
          </p:cNvPr>
          <p:cNvGraphicFramePr>
            <a:graphicFrameLocks noGrp="1"/>
          </p:cNvGraphicFramePr>
          <p:nvPr>
            <p:ph idx="1"/>
            <p:extLst>
              <p:ext uri="{D42A27DB-BD31-4B8C-83A1-F6EECF244321}">
                <p14:modId xmlns:p14="http://schemas.microsoft.com/office/powerpoint/2010/main" val="1101920453"/>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91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A3C3F-DB3E-AD44-A3B6-8FE96224AF2E}"/>
              </a:ext>
            </a:extLst>
          </p:cNvPr>
          <p:cNvSpPr>
            <a:spLocks noGrp="1"/>
          </p:cNvSpPr>
          <p:nvPr>
            <p:ph type="title"/>
          </p:nvPr>
        </p:nvSpPr>
        <p:spPr/>
        <p:txBody>
          <a:bodyPr/>
          <a:lstStyle/>
          <a:p>
            <a:r>
              <a:rPr lang="en-US" dirty="0"/>
              <a:t>NEXT a brief History</a:t>
            </a:r>
          </a:p>
        </p:txBody>
      </p:sp>
      <p:sp>
        <p:nvSpPr>
          <p:cNvPr id="4" name="TextBox 3">
            <a:extLst>
              <a:ext uri="{FF2B5EF4-FFF2-40B4-BE49-F238E27FC236}">
                <a16:creationId xmlns:a16="http://schemas.microsoft.com/office/drawing/2014/main" id="{E94C00D2-CB5F-BA4B-A085-6C4689AAD2CA}"/>
              </a:ext>
            </a:extLst>
          </p:cNvPr>
          <p:cNvSpPr txBox="1"/>
          <p:nvPr/>
        </p:nvSpPr>
        <p:spPr>
          <a:xfrm>
            <a:off x="10303610" y="6389225"/>
            <a:ext cx="1338380" cy="276999"/>
          </a:xfrm>
          <a:prstGeom prst="rect">
            <a:avLst/>
          </a:prstGeom>
          <a:noFill/>
        </p:spPr>
        <p:txBody>
          <a:bodyPr wrap="none" rtlCol="0">
            <a:spAutoFit/>
          </a:bodyPr>
          <a:lstStyle/>
          <a:p>
            <a:r>
              <a:rPr lang="en-GB" sz="1200" dirty="0"/>
              <a:t>(NEXT PLC, 2022)</a:t>
            </a:r>
          </a:p>
        </p:txBody>
      </p:sp>
      <p:graphicFrame>
        <p:nvGraphicFramePr>
          <p:cNvPr id="8" name="Content Placeholder 2">
            <a:extLst>
              <a:ext uri="{FF2B5EF4-FFF2-40B4-BE49-F238E27FC236}">
                <a16:creationId xmlns:a16="http://schemas.microsoft.com/office/drawing/2014/main" id="{15228FA2-BE9C-444A-B773-303B95BB64BF}"/>
              </a:ext>
            </a:extLst>
          </p:cNvPr>
          <p:cNvGraphicFramePr/>
          <p:nvPr/>
        </p:nvGraphicFramePr>
        <p:xfrm>
          <a:off x="1295400" y="1844233"/>
          <a:ext cx="9601200" cy="4327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516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78A1-6084-4046-93EB-3010351CC876}"/>
              </a:ext>
            </a:extLst>
          </p:cNvPr>
          <p:cNvSpPr>
            <a:spLocks noGrp="1"/>
          </p:cNvSpPr>
          <p:nvPr>
            <p:ph type="title"/>
          </p:nvPr>
        </p:nvSpPr>
        <p:spPr>
          <a:xfrm>
            <a:off x="1371600" y="685800"/>
            <a:ext cx="9601200" cy="1485900"/>
          </a:xfrm>
        </p:spPr>
        <p:txBody>
          <a:bodyPr>
            <a:normAutofit/>
          </a:bodyPr>
          <a:lstStyle/>
          <a:p>
            <a:r>
              <a:rPr lang="en-US"/>
              <a:t>What is a Mission Statement</a:t>
            </a:r>
            <a:endParaRPr lang="en-US" dirty="0"/>
          </a:p>
        </p:txBody>
      </p:sp>
      <p:graphicFrame>
        <p:nvGraphicFramePr>
          <p:cNvPr id="5" name="Content Placeholder 2">
            <a:extLst>
              <a:ext uri="{FF2B5EF4-FFF2-40B4-BE49-F238E27FC236}">
                <a16:creationId xmlns:a16="http://schemas.microsoft.com/office/drawing/2014/main" id="{3ABB4C5F-C997-4019-B127-C5B45A9D39A6}"/>
              </a:ext>
            </a:extLst>
          </p:cNvPr>
          <p:cNvGraphicFramePr>
            <a:graphicFrameLocks noGrp="1"/>
          </p:cNvGraphicFramePr>
          <p:nvPr>
            <p:ph idx="1"/>
            <p:extLst>
              <p:ext uri="{D42A27DB-BD31-4B8C-83A1-F6EECF244321}">
                <p14:modId xmlns:p14="http://schemas.microsoft.com/office/powerpoint/2010/main" val="2215598531"/>
              </p:ext>
            </p:extLst>
          </p:nvPr>
        </p:nvGraphicFramePr>
        <p:xfrm>
          <a:off x="1371600" y="926757"/>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6F6CEB6-019E-4C4A-8072-18EA3FADE640}"/>
              </a:ext>
            </a:extLst>
          </p:cNvPr>
          <p:cNvSpPr txBox="1"/>
          <p:nvPr/>
        </p:nvSpPr>
        <p:spPr>
          <a:xfrm>
            <a:off x="9218141" y="3534032"/>
            <a:ext cx="1041695" cy="276999"/>
          </a:xfrm>
          <a:prstGeom prst="rect">
            <a:avLst/>
          </a:prstGeom>
          <a:noFill/>
        </p:spPr>
        <p:txBody>
          <a:bodyPr wrap="none" rtlCol="0">
            <a:spAutoFit/>
          </a:bodyPr>
          <a:lstStyle/>
          <a:p>
            <a:r>
              <a:rPr lang="en-GB" sz="1200" dirty="0"/>
              <a:t>(Chen, 2021)</a:t>
            </a:r>
          </a:p>
        </p:txBody>
      </p:sp>
      <p:sp>
        <p:nvSpPr>
          <p:cNvPr id="8" name="Title 1">
            <a:extLst>
              <a:ext uri="{FF2B5EF4-FFF2-40B4-BE49-F238E27FC236}">
                <a16:creationId xmlns:a16="http://schemas.microsoft.com/office/drawing/2014/main" id="{9B10C69B-E7FA-6048-9720-E74CF04612C2}"/>
              </a:ext>
            </a:extLst>
          </p:cNvPr>
          <p:cNvSpPr txBox="1">
            <a:spLocks/>
          </p:cNvSpPr>
          <p:nvPr/>
        </p:nvSpPr>
        <p:spPr>
          <a:xfrm>
            <a:off x="1295400" y="3943351"/>
            <a:ext cx="9601200" cy="1485900"/>
          </a:xfrm>
          <a:prstGeom prst="rect">
            <a:avLst/>
          </a:prstGeom>
        </p:spPr>
        <p:txBody>
          <a:bodyPr vert="horz" lIns="91440" tIns="45720" rIns="91440" bIns="45720" rtlCol="0" anchor="t">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NEXT Mission Statement</a:t>
            </a:r>
          </a:p>
        </p:txBody>
      </p:sp>
      <p:sp>
        <p:nvSpPr>
          <p:cNvPr id="6" name="TextBox 5">
            <a:extLst>
              <a:ext uri="{FF2B5EF4-FFF2-40B4-BE49-F238E27FC236}">
                <a16:creationId xmlns:a16="http://schemas.microsoft.com/office/drawing/2014/main" id="{2FA34EE0-F1FC-CD4A-8799-541E99B00EB1}"/>
              </a:ext>
            </a:extLst>
          </p:cNvPr>
          <p:cNvSpPr txBox="1"/>
          <p:nvPr/>
        </p:nvSpPr>
        <p:spPr>
          <a:xfrm>
            <a:off x="2549611" y="4347519"/>
            <a:ext cx="7092778" cy="1200329"/>
          </a:xfrm>
          <a:prstGeom prst="rect">
            <a:avLst/>
          </a:prstGeom>
          <a:noFill/>
        </p:spPr>
        <p:txBody>
          <a:bodyPr wrap="square" rtlCol="0">
            <a:spAutoFit/>
          </a:bodyPr>
          <a:lstStyle/>
          <a:p>
            <a:br>
              <a:rPr lang="en-GB" dirty="0"/>
            </a:br>
            <a:endParaRPr lang="en-GB" dirty="0"/>
          </a:p>
          <a:p>
            <a:r>
              <a:rPr lang="en-GB" b="1" dirty="0"/>
              <a:t>to be the natural choice retailer in the UK for fashion aware men &amp; women who expect style, distinction &amp; quality from their clothing</a:t>
            </a:r>
            <a:r>
              <a:rPr lang="en-GB" dirty="0"/>
              <a:t>.</a:t>
            </a:r>
          </a:p>
        </p:txBody>
      </p:sp>
    </p:spTree>
    <p:extLst>
      <p:ext uri="{BB962C8B-B14F-4D97-AF65-F5344CB8AC3E}">
        <p14:creationId xmlns:p14="http://schemas.microsoft.com/office/powerpoint/2010/main" val="76422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51411-E08C-9242-AC04-928B53CBB9C3}"/>
              </a:ext>
            </a:extLst>
          </p:cNvPr>
          <p:cNvSpPr>
            <a:spLocks noGrp="1"/>
          </p:cNvSpPr>
          <p:nvPr>
            <p:ph type="title"/>
          </p:nvPr>
        </p:nvSpPr>
        <p:spPr>
          <a:xfrm>
            <a:off x="967902" y="1194180"/>
            <a:ext cx="3523938" cy="5020353"/>
          </a:xfrm>
        </p:spPr>
        <p:txBody>
          <a:bodyPr>
            <a:normAutofit/>
          </a:bodyPr>
          <a:lstStyle/>
          <a:p>
            <a:r>
              <a:rPr lang="en-US" dirty="0"/>
              <a:t>What are Aims and Objectives</a:t>
            </a:r>
          </a:p>
        </p:txBody>
      </p:sp>
      <p:sp>
        <p:nvSpPr>
          <p:cNvPr id="17"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9933613-7650-034A-8920-6933607D862E}"/>
              </a:ext>
            </a:extLst>
          </p:cNvPr>
          <p:cNvSpPr>
            <a:spLocks noGrp="1"/>
          </p:cNvSpPr>
          <p:nvPr>
            <p:ph idx="1"/>
          </p:nvPr>
        </p:nvSpPr>
        <p:spPr>
          <a:xfrm>
            <a:off x="2473378" y="3934363"/>
            <a:ext cx="8578090" cy="2601903"/>
          </a:xfrm>
        </p:spPr>
        <p:txBody>
          <a:bodyPr>
            <a:normAutofit/>
          </a:bodyPr>
          <a:lstStyle/>
          <a:p>
            <a:pPr marL="0" indent="0">
              <a:buNone/>
            </a:pPr>
            <a:endParaRPr lang="en-US" dirty="0"/>
          </a:p>
          <a:p>
            <a:pPr marL="0" indent="0">
              <a:buNone/>
            </a:pPr>
            <a:r>
              <a:rPr lang="en-GB" b="1" dirty="0"/>
              <a:t>“Our purpose is to offer beautifully designed, excellent quality clothing and homeware which are responsibly sourced and accessibly priced, and in doing so build shareholder value through long term, sustainable growth in Earnings Per Share (EPS). “</a:t>
            </a:r>
            <a:endParaRPr lang="en-GB" dirty="0"/>
          </a:p>
          <a:p>
            <a:pPr marL="0" indent="0">
              <a:buNone/>
            </a:pPr>
            <a:r>
              <a:rPr lang="en-US" dirty="0"/>
              <a:t>			                  		     	</a:t>
            </a:r>
            <a:r>
              <a:rPr lang="en-GB" sz="1200" dirty="0"/>
              <a:t>(NEXT, 2022)</a:t>
            </a:r>
          </a:p>
          <a:p>
            <a:pPr marL="0" indent="0">
              <a:buNone/>
            </a:pPr>
            <a:endParaRPr lang="en-US" dirty="0"/>
          </a:p>
        </p:txBody>
      </p:sp>
      <p:sp>
        <p:nvSpPr>
          <p:cNvPr id="8" name="TextBox 7">
            <a:extLst>
              <a:ext uri="{FF2B5EF4-FFF2-40B4-BE49-F238E27FC236}">
                <a16:creationId xmlns:a16="http://schemas.microsoft.com/office/drawing/2014/main" id="{47427ACB-4021-7F41-A5DF-73D3343AC6BE}"/>
              </a:ext>
            </a:extLst>
          </p:cNvPr>
          <p:cNvSpPr txBox="1"/>
          <p:nvPr/>
        </p:nvSpPr>
        <p:spPr>
          <a:xfrm>
            <a:off x="4646951" y="1723308"/>
            <a:ext cx="5426439" cy="1138773"/>
          </a:xfrm>
          <a:prstGeom prst="rect">
            <a:avLst/>
          </a:prstGeom>
          <a:noFill/>
        </p:spPr>
        <p:txBody>
          <a:bodyPr wrap="square" rtlCol="0">
            <a:spAutoFit/>
          </a:bodyPr>
          <a:lstStyle/>
          <a:p>
            <a:pPr marL="285750" indent="-285750">
              <a:buFont typeface="Arial" panose="020B0604020202020204" pitchFamily="34" charset="0"/>
              <a:buChar char="•"/>
            </a:pPr>
            <a:r>
              <a:rPr lang="en-US" dirty="0"/>
              <a:t>Aims are a Target or Goal for the business</a:t>
            </a:r>
          </a:p>
          <a:p>
            <a:pPr marL="285750" indent="-285750">
              <a:buFont typeface="Arial" panose="020B0604020202020204" pitchFamily="34" charset="0"/>
              <a:buChar char="•"/>
            </a:pPr>
            <a:r>
              <a:rPr lang="en-US" dirty="0"/>
              <a:t>Objectives are about telling people how a business will get where its going</a:t>
            </a:r>
          </a:p>
          <a:p>
            <a:r>
              <a:rPr lang="en-GB" sz="1200" dirty="0"/>
              <a:t>								(Bean-Mellinger, 2019) </a:t>
            </a:r>
            <a:endParaRPr lang="en-US" sz="1200" dirty="0"/>
          </a:p>
        </p:txBody>
      </p:sp>
    </p:spTree>
    <p:extLst>
      <p:ext uri="{BB962C8B-B14F-4D97-AF65-F5344CB8AC3E}">
        <p14:creationId xmlns:p14="http://schemas.microsoft.com/office/powerpoint/2010/main" val="2768720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2DCF2-786E-D542-BD1D-6853C7BF41D5}"/>
              </a:ext>
            </a:extLst>
          </p:cNvPr>
          <p:cNvSpPr>
            <a:spLocks noGrp="1"/>
          </p:cNvSpPr>
          <p:nvPr>
            <p:ph type="title"/>
          </p:nvPr>
        </p:nvSpPr>
        <p:spPr>
          <a:xfrm>
            <a:off x="1371600" y="685800"/>
            <a:ext cx="9601200" cy="1485900"/>
          </a:xfrm>
        </p:spPr>
        <p:txBody>
          <a:bodyPr>
            <a:normAutofit/>
          </a:bodyPr>
          <a:lstStyle/>
          <a:p>
            <a:r>
              <a:rPr lang="en-US" dirty="0"/>
              <a:t>Profitability</a:t>
            </a:r>
          </a:p>
        </p:txBody>
      </p:sp>
      <p:graphicFrame>
        <p:nvGraphicFramePr>
          <p:cNvPr id="6" name="Content Placeholder 2">
            <a:extLst>
              <a:ext uri="{FF2B5EF4-FFF2-40B4-BE49-F238E27FC236}">
                <a16:creationId xmlns:a16="http://schemas.microsoft.com/office/drawing/2014/main" id="{A7C0743B-D92A-41B7-8BE5-09C46936A447}"/>
              </a:ext>
            </a:extLst>
          </p:cNvPr>
          <p:cNvGraphicFramePr>
            <a:graphicFrameLocks noGrp="1"/>
          </p:cNvGraphicFramePr>
          <p:nvPr>
            <p:ph idx="1"/>
            <p:extLst>
              <p:ext uri="{D42A27DB-BD31-4B8C-83A1-F6EECF244321}">
                <p14:modId xmlns:p14="http://schemas.microsoft.com/office/powerpoint/2010/main" val="227807799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5F67CBF-F741-2248-8D7F-FBD4FDB75B09}"/>
              </a:ext>
            </a:extLst>
          </p:cNvPr>
          <p:cNvSpPr txBox="1"/>
          <p:nvPr/>
        </p:nvSpPr>
        <p:spPr>
          <a:xfrm>
            <a:off x="1670630" y="5736594"/>
            <a:ext cx="2145139" cy="261610"/>
          </a:xfrm>
          <a:prstGeom prst="rect">
            <a:avLst/>
          </a:prstGeom>
          <a:noFill/>
        </p:spPr>
        <p:txBody>
          <a:bodyPr wrap="none" rtlCol="0">
            <a:spAutoFit/>
          </a:bodyPr>
          <a:lstStyle/>
          <a:p>
            <a:pPr lvl="0">
              <a:defRPr cap="all"/>
            </a:pPr>
            <a:r>
              <a:rPr lang="en-GB" sz="1100" dirty="0"/>
              <a:t>(My Accounting Course, n.d.)</a:t>
            </a:r>
            <a:endParaRPr lang="en-US" sz="1100" dirty="0"/>
          </a:p>
        </p:txBody>
      </p:sp>
      <p:sp>
        <p:nvSpPr>
          <p:cNvPr id="7" name="TextBox 6">
            <a:extLst>
              <a:ext uri="{FF2B5EF4-FFF2-40B4-BE49-F238E27FC236}">
                <a16:creationId xmlns:a16="http://schemas.microsoft.com/office/drawing/2014/main" id="{9C2A688F-3A3E-754D-B6F2-3A57428C0BC3}"/>
              </a:ext>
            </a:extLst>
          </p:cNvPr>
          <p:cNvSpPr txBox="1"/>
          <p:nvPr/>
        </p:nvSpPr>
        <p:spPr>
          <a:xfrm>
            <a:off x="6734432" y="5713511"/>
            <a:ext cx="1750416" cy="307777"/>
          </a:xfrm>
          <a:prstGeom prst="rect">
            <a:avLst/>
          </a:prstGeom>
          <a:noFill/>
        </p:spPr>
        <p:txBody>
          <a:bodyPr wrap="none" rtlCol="0">
            <a:spAutoFit/>
          </a:bodyPr>
          <a:lstStyle/>
          <a:p>
            <a:pPr lvl="0">
              <a:lnSpc>
                <a:spcPct val="100000"/>
              </a:lnSpc>
              <a:defRPr cap="all"/>
            </a:pPr>
            <a:r>
              <a:rPr lang="en-GB" sz="1400" dirty="0"/>
              <a:t>(</a:t>
            </a:r>
            <a:r>
              <a:rPr lang="en-GB" sz="1400" dirty="0" err="1"/>
              <a:t>Hofstrand</a:t>
            </a:r>
            <a:r>
              <a:rPr lang="en-GB" sz="1400" dirty="0"/>
              <a:t>, 2006)</a:t>
            </a:r>
            <a:endParaRPr lang="en-US" sz="1400" dirty="0"/>
          </a:p>
        </p:txBody>
      </p:sp>
    </p:spTree>
    <p:extLst>
      <p:ext uri="{BB962C8B-B14F-4D97-AF65-F5344CB8AC3E}">
        <p14:creationId xmlns:p14="http://schemas.microsoft.com/office/powerpoint/2010/main" val="221577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33E6-23B8-7E43-BF6E-BE976477B1B6}"/>
              </a:ext>
            </a:extLst>
          </p:cNvPr>
          <p:cNvSpPr>
            <a:spLocks noGrp="1"/>
          </p:cNvSpPr>
          <p:nvPr>
            <p:ph type="title"/>
          </p:nvPr>
        </p:nvSpPr>
        <p:spPr/>
        <p:txBody>
          <a:bodyPr/>
          <a:lstStyle/>
          <a:p>
            <a:r>
              <a:rPr lang="en-US" dirty="0"/>
              <a:t>NEXT Profitability</a:t>
            </a:r>
          </a:p>
        </p:txBody>
      </p:sp>
      <p:graphicFrame>
        <p:nvGraphicFramePr>
          <p:cNvPr id="15" name="Table 15">
            <a:extLst>
              <a:ext uri="{FF2B5EF4-FFF2-40B4-BE49-F238E27FC236}">
                <a16:creationId xmlns:a16="http://schemas.microsoft.com/office/drawing/2014/main" id="{2EA63DA6-D702-D249-B72F-57B6AD23BE3D}"/>
              </a:ext>
            </a:extLst>
          </p:cNvPr>
          <p:cNvGraphicFramePr>
            <a:graphicFrameLocks noGrp="1"/>
          </p:cNvGraphicFramePr>
          <p:nvPr>
            <p:extLst>
              <p:ext uri="{D42A27DB-BD31-4B8C-83A1-F6EECF244321}">
                <p14:modId xmlns:p14="http://schemas.microsoft.com/office/powerpoint/2010/main" val="3400810374"/>
              </p:ext>
            </p:extLst>
          </p:nvPr>
        </p:nvGraphicFramePr>
        <p:xfrm>
          <a:off x="2032000" y="1725506"/>
          <a:ext cx="8128000" cy="1854200"/>
        </p:xfrm>
        <a:graphic>
          <a:graphicData uri="http://schemas.openxmlformats.org/drawingml/2006/table">
            <a:tbl>
              <a:tblPr firstRow="1" bandRow="1">
                <a:tableStyleId>{5C22544A-7EE6-4342-B048-85BDC9FD1C3A}</a:tableStyleId>
              </a:tblPr>
              <a:tblGrid>
                <a:gridCol w="2631440">
                  <a:extLst>
                    <a:ext uri="{9D8B030D-6E8A-4147-A177-3AD203B41FA5}">
                      <a16:colId xmlns:a16="http://schemas.microsoft.com/office/drawing/2014/main" val="3665183866"/>
                    </a:ext>
                  </a:extLst>
                </a:gridCol>
                <a:gridCol w="1851660">
                  <a:extLst>
                    <a:ext uri="{9D8B030D-6E8A-4147-A177-3AD203B41FA5}">
                      <a16:colId xmlns:a16="http://schemas.microsoft.com/office/drawing/2014/main" val="2733714283"/>
                    </a:ext>
                  </a:extLst>
                </a:gridCol>
                <a:gridCol w="1840230">
                  <a:extLst>
                    <a:ext uri="{9D8B030D-6E8A-4147-A177-3AD203B41FA5}">
                      <a16:colId xmlns:a16="http://schemas.microsoft.com/office/drawing/2014/main" val="1964772709"/>
                    </a:ext>
                  </a:extLst>
                </a:gridCol>
                <a:gridCol w="1804670">
                  <a:extLst>
                    <a:ext uri="{9D8B030D-6E8A-4147-A177-3AD203B41FA5}">
                      <a16:colId xmlns:a16="http://schemas.microsoft.com/office/drawing/2014/main" val="2595614897"/>
                    </a:ext>
                  </a:extLst>
                </a:gridCol>
              </a:tblGrid>
              <a:tr h="370840">
                <a:tc>
                  <a:txBody>
                    <a:bodyPr/>
                    <a:lstStyle/>
                    <a:p>
                      <a:r>
                        <a:rPr lang="en-US" dirty="0"/>
                        <a:t>Sales</a:t>
                      </a:r>
                    </a:p>
                  </a:txBody>
                  <a:tcPr/>
                </a:tc>
                <a:tc>
                  <a:txBody>
                    <a:bodyPr/>
                    <a:lstStyle/>
                    <a:p>
                      <a:r>
                        <a:rPr lang="en-US" dirty="0"/>
                        <a:t>2021</a:t>
                      </a:r>
                    </a:p>
                  </a:txBody>
                  <a:tcPr/>
                </a:tc>
                <a:tc>
                  <a:txBody>
                    <a:bodyPr/>
                    <a:lstStyle/>
                    <a:p>
                      <a:r>
                        <a:rPr lang="en-US" dirty="0"/>
                        <a:t>2020</a:t>
                      </a:r>
                    </a:p>
                  </a:txBody>
                  <a:tcPr/>
                </a:tc>
                <a:tc>
                  <a:txBody>
                    <a:bodyPr/>
                    <a:lstStyle/>
                    <a:p>
                      <a:r>
                        <a:rPr lang="en-US" dirty="0"/>
                        <a:t>2019</a:t>
                      </a:r>
                    </a:p>
                  </a:txBody>
                  <a:tcPr/>
                </a:tc>
                <a:extLst>
                  <a:ext uri="{0D108BD9-81ED-4DB2-BD59-A6C34878D82A}">
                    <a16:rowId xmlns:a16="http://schemas.microsoft.com/office/drawing/2014/main" val="1588267231"/>
                  </a:ext>
                </a:extLst>
              </a:tr>
              <a:tr h="370840">
                <a:tc>
                  <a:txBody>
                    <a:bodyPr/>
                    <a:lstStyle/>
                    <a:p>
                      <a:r>
                        <a:rPr lang="en-US" dirty="0"/>
                        <a:t>Retail (£m)</a:t>
                      </a:r>
                    </a:p>
                  </a:txBody>
                  <a:tcPr/>
                </a:tc>
                <a:tc>
                  <a:txBody>
                    <a:bodyPr/>
                    <a:lstStyle/>
                    <a:p>
                      <a:r>
                        <a:rPr lang="en-US" dirty="0"/>
                        <a:t>955</a:t>
                      </a:r>
                    </a:p>
                  </a:txBody>
                  <a:tcPr/>
                </a:tc>
                <a:tc>
                  <a:txBody>
                    <a:bodyPr/>
                    <a:lstStyle/>
                    <a:p>
                      <a:r>
                        <a:rPr lang="en-US" dirty="0"/>
                        <a:t>1852</a:t>
                      </a:r>
                    </a:p>
                  </a:txBody>
                  <a:tcPr/>
                </a:tc>
                <a:tc>
                  <a:txBody>
                    <a:bodyPr/>
                    <a:lstStyle/>
                    <a:p>
                      <a:r>
                        <a:rPr lang="en-US" dirty="0"/>
                        <a:t>1955</a:t>
                      </a:r>
                    </a:p>
                  </a:txBody>
                  <a:tcPr/>
                </a:tc>
                <a:extLst>
                  <a:ext uri="{0D108BD9-81ED-4DB2-BD59-A6C34878D82A}">
                    <a16:rowId xmlns:a16="http://schemas.microsoft.com/office/drawing/2014/main" val="2932332418"/>
                  </a:ext>
                </a:extLst>
              </a:tr>
              <a:tr h="370840">
                <a:tc>
                  <a:txBody>
                    <a:bodyPr/>
                    <a:lstStyle/>
                    <a:p>
                      <a:r>
                        <a:rPr lang="en-US" dirty="0"/>
                        <a:t>Online (£m)</a:t>
                      </a:r>
                    </a:p>
                  </a:txBody>
                  <a:tcPr/>
                </a:tc>
                <a:tc>
                  <a:txBody>
                    <a:bodyPr/>
                    <a:lstStyle/>
                    <a:p>
                      <a:r>
                        <a:rPr lang="en-US" dirty="0"/>
                        <a:t>2368</a:t>
                      </a:r>
                    </a:p>
                  </a:txBody>
                  <a:tcPr/>
                </a:tc>
                <a:tc>
                  <a:txBody>
                    <a:bodyPr/>
                    <a:lstStyle/>
                    <a:p>
                      <a:r>
                        <a:rPr lang="en-US" dirty="0"/>
                        <a:t>2147</a:t>
                      </a:r>
                    </a:p>
                  </a:txBody>
                  <a:tcPr/>
                </a:tc>
                <a:tc>
                  <a:txBody>
                    <a:bodyPr/>
                    <a:lstStyle/>
                    <a:p>
                      <a:r>
                        <a:rPr lang="en-US" dirty="0"/>
                        <a:t>1919</a:t>
                      </a:r>
                    </a:p>
                  </a:txBody>
                  <a:tcPr/>
                </a:tc>
                <a:extLst>
                  <a:ext uri="{0D108BD9-81ED-4DB2-BD59-A6C34878D82A}">
                    <a16:rowId xmlns:a16="http://schemas.microsoft.com/office/drawing/2014/main" val="3131985916"/>
                  </a:ext>
                </a:extLst>
              </a:tr>
              <a:tr h="370840">
                <a:tc>
                  <a:txBody>
                    <a:bodyPr/>
                    <a:lstStyle/>
                    <a:p>
                      <a:r>
                        <a:rPr lang="en-US" dirty="0"/>
                        <a:t>Finance (£m)</a:t>
                      </a:r>
                    </a:p>
                  </a:txBody>
                  <a:tcPr/>
                </a:tc>
                <a:tc>
                  <a:txBody>
                    <a:bodyPr/>
                    <a:lstStyle/>
                    <a:p>
                      <a:r>
                        <a:rPr lang="en-US" dirty="0"/>
                        <a:t>250</a:t>
                      </a:r>
                    </a:p>
                  </a:txBody>
                  <a:tcPr/>
                </a:tc>
                <a:tc>
                  <a:txBody>
                    <a:bodyPr/>
                    <a:lstStyle/>
                    <a:p>
                      <a:r>
                        <a:rPr lang="en-US" dirty="0"/>
                        <a:t>269</a:t>
                      </a:r>
                    </a:p>
                  </a:txBody>
                  <a:tcPr/>
                </a:tc>
                <a:tc>
                  <a:txBody>
                    <a:bodyPr/>
                    <a:lstStyle/>
                    <a:p>
                      <a:r>
                        <a:rPr lang="en-US" dirty="0"/>
                        <a:t>250</a:t>
                      </a:r>
                    </a:p>
                  </a:txBody>
                  <a:tcPr/>
                </a:tc>
                <a:extLst>
                  <a:ext uri="{0D108BD9-81ED-4DB2-BD59-A6C34878D82A}">
                    <a16:rowId xmlns:a16="http://schemas.microsoft.com/office/drawing/2014/main" val="2372494642"/>
                  </a:ext>
                </a:extLst>
              </a:tr>
              <a:tr h="370840">
                <a:tc>
                  <a:txBody>
                    <a:bodyPr/>
                    <a:lstStyle/>
                    <a:p>
                      <a:r>
                        <a:rPr lang="en-US" dirty="0"/>
                        <a:t>Total Group Sales (£m)</a:t>
                      </a:r>
                    </a:p>
                  </a:txBody>
                  <a:tcPr/>
                </a:tc>
                <a:tc>
                  <a:txBody>
                    <a:bodyPr/>
                    <a:lstStyle/>
                    <a:p>
                      <a:r>
                        <a:rPr lang="en-US" dirty="0"/>
                        <a:t>3626</a:t>
                      </a:r>
                    </a:p>
                  </a:txBody>
                  <a:tcPr/>
                </a:tc>
                <a:tc>
                  <a:txBody>
                    <a:bodyPr/>
                    <a:lstStyle/>
                    <a:p>
                      <a:r>
                        <a:rPr lang="en-US" dirty="0"/>
                        <a:t>4362</a:t>
                      </a:r>
                    </a:p>
                  </a:txBody>
                  <a:tcPr/>
                </a:tc>
                <a:tc>
                  <a:txBody>
                    <a:bodyPr/>
                    <a:lstStyle/>
                    <a:p>
                      <a:r>
                        <a:rPr lang="en-US" dirty="0"/>
                        <a:t>4221</a:t>
                      </a:r>
                    </a:p>
                  </a:txBody>
                  <a:tcPr/>
                </a:tc>
                <a:extLst>
                  <a:ext uri="{0D108BD9-81ED-4DB2-BD59-A6C34878D82A}">
                    <a16:rowId xmlns:a16="http://schemas.microsoft.com/office/drawing/2014/main" val="1268415168"/>
                  </a:ext>
                </a:extLst>
              </a:tr>
            </a:tbl>
          </a:graphicData>
        </a:graphic>
      </p:graphicFrame>
      <p:sp>
        <p:nvSpPr>
          <p:cNvPr id="16" name="TextBox 15">
            <a:extLst>
              <a:ext uri="{FF2B5EF4-FFF2-40B4-BE49-F238E27FC236}">
                <a16:creationId xmlns:a16="http://schemas.microsoft.com/office/drawing/2014/main" id="{2C0C2CDB-E863-5E41-A50B-FB3349B0AE2E}"/>
              </a:ext>
            </a:extLst>
          </p:cNvPr>
          <p:cNvSpPr txBox="1"/>
          <p:nvPr/>
        </p:nvSpPr>
        <p:spPr>
          <a:xfrm>
            <a:off x="8803538" y="3726180"/>
            <a:ext cx="1356462" cy="276999"/>
          </a:xfrm>
          <a:prstGeom prst="rect">
            <a:avLst/>
          </a:prstGeom>
          <a:noFill/>
        </p:spPr>
        <p:txBody>
          <a:bodyPr wrap="none" rtlCol="0">
            <a:spAutoFit/>
          </a:bodyPr>
          <a:lstStyle/>
          <a:p>
            <a:r>
              <a:rPr lang="en-GB" sz="1200" dirty="0"/>
              <a:t> (NEXT plc, 2022) </a:t>
            </a:r>
            <a:endParaRPr lang="en-US" sz="1200" dirty="0"/>
          </a:p>
        </p:txBody>
      </p:sp>
      <p:sp>
        <p:nvSpPr>
          <p:cNvPr id="17" name="TextBox 16">
            <a:extLst>
              <a:ext uri="{FF2B5EF4-FFF2-40B4-BE49-F238E27FC236}">
                <a16:creationId xmlns:a16="http://schemas.microsoft.com/office/drawing/2014/main" id="{2E62CF77-4D17-2840-A504-572B2B171BE3}"/>
              </a:ext>
            </a:extLst>
          </p:cNvPr>
          <p:cNvSpPr txBox="1"/>
          <p:nvPr/>
        </p:nvSpPr>
        <p:spPr>
          <a:xfrm>
            <a:off x="2032000" y="4149653"/>
            <a:ext cx="8128000" cy="2769989"/>
          </a:xfrm>
          <a:prstGeom prst="rect">
            <a:avLst/>
          </a:prstGeom>
          <a:noFill/>
        </p:spPr>
        <p:txBody>
          <a:bodyPr wrap="square" rtlCol="0">
            <a:spAutoFit/>
          </a:bodyPr>
          <a:lstStyle/>
          <a:p>
            <a:pPr marL="285750" indent="-285750">
              <a:buFont typeface="Arial" panose="020B0604020202020204" pitchFamily="34" charset="0"/>
              <a:buChar char="•"/>
            </a:pPr>
            <a:r>
              <a:rPr lang="en-US" dirty="0"/>
              <a:t>In January 2022 following what was reported as a strong Christmas, NEXT announced</a:t>
            </a:r>
          </a:p>
          <a:p>
            <a:pPr marL="742950" lvl="1" indent="-285750">
              <a:buFont typeface="Arial" panose="020B0604020202020204" pitchFamily="34" charset="0"/>
              <a:buChar char="•"/>
            </a:pPr>
            <a:r>
              <a:rPr lang="en-US" dirty="0"/>
              <a:t>Spring and Summer range would increase by 3.7%</a:t>
            </a:r>
          </a:p>
          <a:p>
            <a:pPr marL="742950" lvl="1" indent="-285750">
              <a:buFont typeface="Arial" panose="020B0604020202020204" pitchFamily="34" charset="0"/>
              <a:buChar char="•"/>
            </a:pPr>
            <a:r>
              <a:rPr lang="en-US" dirty="0"/>
              <a:t>Autumn and Winter range to increase by 6%</a:t>
            </a:r>
          </a:p>
          <a:p>
            <a:pPr marL="742950" lvl="1" indent="-285750">
              <a:buFont typeface="Arial" panose="020B0604020202020204" pitchFamily="34" charset="0"/>
              <a:buChar char="•"/>
            </a:pPr>
            <a:r>
              <a:rPr lang="en-US" dirty="0"/>
              <a:t>Although online business is up 45% on 2019, High Street sales are down 5.4%</a:t>
            </a:r>
          </a:p>
          <a:p>
            <a:pPr marL="742950" lvl="1" indent="-285750">
              <a:buFont typeface="Arial" panose="020B0604020202020204" pitchFamily="34" charset="0"/>
              <a:buChar char="•"/>
            </a:pPr>
            <a:r>
              <a:rPr lang="en-US" dirty="0"/>
              <a:t>Escalating cost in regards to Shipping and Manufacture are being blamed for the rises</a:t>
            </a:r>
          </a:p>
          <a:p>
            <a:pPr lvl="5"/>
            <a:r>
              <a:rPr lang="en-GB" sz="1200" dirty="0"/>
              <a:t>									(</a:t>
            </a:r>
            <a:r>
              <a:rPr lang="en-GB" sz="1200" dirty="0" err="1"/>
              <a:t>BBC.co.uk</a:t>
            </a:r>
            <a:r>
              <a:rPr lang="en-GB" sz="1200" dirty="0"/>
              <a:t>, 2022)</a:t>
            </a:r>
          </a:p>
          <a:p>
            <a:pPr lvl="5"/>
            <a:endParaRPr lang="en-US" dirty="0"/>
          </a:p>
        </p:txBody>
      </p:sp>
    </p:spTree>
    <p:extLst>
      <p:ext uri="{BB962C8B-B14F-4D97-AF65-F5344CB8AC3E}">
        <p14:creationId xmlns:p14="http://schemas.microsoft.com/office/powerpoint/2010/main" val="654865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3377-DFFB-0549-BD8A-DB70B50BF05E}"/>
              </a:ext>
            </a:extLst>
          </p:cNvPr>
          <p:cNvSpPr>
            <a:spLocks noGrp="1"/>
          </p:cNvSpPr>
          <p:nvPr>
            <p:ph type="title"/>
          </p:nvPr>
        </p:nvSpPr>
        <p:spPr/>
        <p:txBody>
          <a:bodyPr/>
          <a:lstStyle/>
          <a:p>
            <a:r>
              <a:rPr lang="en-US" dirty="0"/>
              <a:t>SWOT Analysis</a:t>
            </a:r>
          </a:p>
        </p:txBody>
      </p:sp>
      <p:graphicFrame>
        <p:nvGraphicFramePr>
          <p:cNvPr id="4" name="Table 4">
            <a:extLst>
              <a:ext uri="{FF2B5EF4-FFF2-40B4-BE49-F238E27FC236}">
                <a16:creationId xmlns:a16="http://schemas.microsoft.com/office/drawing/2014/main" id="{91C26EED-413F-8E43-A0E1-726E412FEEE2}"/>
              </a:ext>
            </a:extLst>
          </p:cNvPr>
          <p:cNvGraphicFramePr>
            <a:graphicFrameLocks noGrp="1"/>
          </p:cNvGraphicFramePr>
          <p:nvPr>
            <p:extLst>
              <p:ext uri="{D42A27DB-BD31-4B8C-83A1-F6EECF244321}">
                <p14:modId xmlns:p14="http://schemas.microsoft.com/office/powerpoint/2010/main" val="3799010975"/>
              </p:ext>
            </p:extLst>
          </p:nvPr>
        </p:nvGraphicFramePr>
        <p:xfrm>
          <a:off x="1371599" y="1493134"/>
          <a:ext cx="9448802" cy="4907666"/>
        </p:xfrm>
        <a:graphic>
          <a:graphicData uri="http://schemas.openxmlformats.org/drawingml/2006/table">
            <a:tbl>
              <a:tblPr firstRow="1" bandRow="1">
                <a:tableStyleId>{5C22544A-7EE6-4342-B048-85BDC9FD1C3A}</a:tableStyleId>
              </a:tblPr>
              <a:tblGrid>
                <a:gridCol w="4724401">
                  <a:extLst>
                    <a:ext uri="{9D8B030D-6E8A-4147-A177-3AD203B41FA5}">
                      <a16:colId xmlns:a16="http://schemas.microsoft.com/office/drawing/2014/main" val="4118122433"/>
                    </a:ext>
                  </a:extLst>
                </a:gridCol>
                <a:gridCol w="4724401">
                  <a:extLst>
                    <a:ext uri="{9D8B030D-6E8A-4147-A177-3AD203B41FA5}">
                      <a16:colId xmlns:a16="http://schemas.microsoft.com/office/drawing/2014/main" val="1332707752"/>
                    </a:ext>
                  </a:extLst>
                </a:gridCol>
              </a:tblGrid>
              <a:tr h="2453833">
                <a:tc>
                  <a:txBody>
                    <a:bodyPr/>
                    <a:lstStyle/>
                    <a:p>
                      <a:r>
                        <a:rPr lang="en-US" dirty="0"/>
                        <a:t>STRENGTHS</a:t>
                      </a:r>
                    </a:p>
                    <a:p>
                      <a:pPr marL="285750" indent="-285750">
                        <a:buFont typeface="Arial" panose="020B0604020202020204" pitchFamily="34" charset="0"/>
                        <a:buChar char="•"/>
                      </a:pPr>
                      <a:r>
                        <a:rPr lang="en-US" sz="1800" dirty="0"/>
                        <a:t>Aggregation of all assets on a single platform</a:t>
                      </a:r>
                    </a:p>
                    <a:p>
                      <a:pPr marL="285750" indent="-285750">
                        <a:buFont typeface="Arial" panose="020B0604020202020204" pitchFamily="34" charset="0"/>
                        <a:buChar char="•"/>
                      </a:pPr>
                      <a:r>
                        <a:rPr lang="en-US" sz="1800" dirty="0"/>
                        <a:t>Value addition through product choice, string third-party relationship, and cost and quality control</a:t>
                      </a:r>
                    </a:p>
                    <a:p>
                      <a:pPr marL="285750" indent="-285750">
                        <a:buFont typeface="Arial" panose="020B0604020202020204" pitchFamily="34" charset="0"/>
                        <a:buChar char="•"/>
                      </a:pPr>
                      <a:r>
                        <a:rPr lang="en-US" sz="1800" dirty="0"/>
                        <a:t>Well established distribution channels and credit purchase options</a:t>
                      </a:r>
                    </a:p>
                  </a:txBody>
                  <a:tcPr/>
                </a:tc>
                <a:tc>
                  <a:txBody>
                    <a:bodyPr/>
                    <a:lstStyle/>
                    <a:p>
                      <a:r>
                        <a:rPr lang="en-US" dirty="0"/>
                        <a:t>WEAKNESSES</a:t>
                      </a:r>
                    </a:p>
                    <a:p>
                      <a:pPr marL="285750" indent="-285750">
                        <a:buFont typeface="Arial" panose="020B0604020202020204" pitchFamily="34" charset="0"/>
                        <a:buChar char="•"/>
                      </a:pPr>
                      <a:r>
                        <a:rPr lang="en-US" dirty="0"/>
                        <a:t>History of controversies regarding treatment of factory workers and staff</a:t>
                      </a:r>
                    </a:p>
                  </a:txBody>
                  <a:tcPr/>
                </a:tc>
                <a:extLst>
                  <a:ext uri="{0D108BD9-81ED-4DB2-BD59-A6C34878D82A}">
                    <a16:rowId xmlns:a16="http://schemas.microsoft.com/office/drawing/2014/main" val="1835391057"/>
                  </a:ext>
                </a:extLst>
              </a:tr>
              <a:tr h="2453833">
                <a:tc>
                  <a:txBody>
                    <a:bodyPr/>
                    <a:lstStyle/>
                    <a:p>
                      <a:r>
                        <a:rPr lang="en-US" dirty="0"/>
                        <a:t>OPPORTUNITIES</a:t>
                      </a:r>
                    </a:p>
                    <a:p>
                      <a:pPr marL="285750" indent="-285750">
                        <a:buFont typeface="Arial" panose="020B0604020202020204" pitchFamily="34" charset="0"/>
                        <a:buChar char="•"/>
                      </a:pPr>
                      <a:r>
                        <a:rPr lang="en-US" dirty="0"/>
                        <a:t>Licensing partnerships to combine company’s sourcing expertise with design skills and partners</a:t>
                      </a:r>
                    </a:p>
                    <a:p>
                      <a:pPr marL="285750" indent="-285750">
                        <a:buFont typeface="Arial" panose="020B0604020202020204" pitchFamily="34" charset="0"/>
                        <a:buChar char="•"/>
                      </a:pPr>
                      <a:r>
                        <a:rPr lang="en-US" dirty="0"/>
                        <a:t>Total platform for third-party brands</a:t>
                      </a:r>
                    </a:p>
                    <a:p>
                      <a:pPr marL="285750" indent="-285750">
                        <a:buFont typeface="Arial" panose="020B0604020202020204" pitchFamily="34" charset="0"/>
                        <a:buChar char="•"/>
                      </a:pPr>
                      <a:r>
                        <a:rPr lang="en-US" dirty="0"/>
                        <a:t>Increase in demand for fully customisable apparel</a:t>
                      </a:r>
                    </a:p>
                    <a:p>
                      <a:pPr marL="285750" indent="-285750">
                        <a:buFont typeface="Arial" panose="020B0604020202020204" pitchFamily="34" charset="0"/>
                        <a:buChar char="•"/>
                      </a:pPr>
                      <a:r>
                        <a:rPr lang="en-US" dirty="0"/>
                        <a:t>Retailers leveraging data for personalisation </a:t>
                      </a:r>
                    </a:p>
                  </a:txBody>
                  <a:tcPr/>
                </a:tc>
                <a:tc>
                  <a:txBody>
                    <a:bodyPr/>
                    <a:lstStyle/>
                    <a:p>
                      <a:r>
                        <a:rPr lang="en-US" dirty="0"/>
                        <a:t>THREATS</a:t>
                      </a:r>
                    </a:p>
                    <a:p>
                      <a:pPr marL="285750" indent="-285750">
                        <a:buFont typeface="Arial" panose="020B0604020202020204" pitchFamily="34" charset="0"/>
                        <a:buChar char="•"/>
                      </a:pPr>
                      <a:r>
                        <a:rPr lang="en-US" dirty="0"/>
                        <a:t>Failure to meet design, quality and value expectations of customers</a:t>
                      </a:r>
                    </a:p>
                    <a:p>
                      <a:pPr marL="285750" indent="-285750">
                        <a:buFont typeface="Arial" panose="020B0604020202020204" pitchFamily="34" charset="0"/>
                        <a:buChar char="•"/>
                      </a:pPr>
                      <a:r>
                        <a:rPr lang="en-US" dirty="0"/>
                        <a:t>Disruption in warehouse and distribution</a:t>
                      </a:r>
                    </a:p>
                    <a:p>
                      <a:pPr marL="285750" indent="-285750">
                        <a:buFont typeface="Arial" panose="020B0604020202020204" pitchFamily="34" charset="0"/>
                        <a:buChar char="•"/>
                      </a:pPr>
                      <a:r>
                        <a:rPr lang="en-US" dirty="0"/>
                        <a:t>Failure to properly maintain long term liabilities and capital expenditure</a:t>
                      </a:r>
                    </a:p>
                    <a:p>
                      <a:pPr marL="285750" indent="-285750">
                        <a:buFont typeface="Arial" panose="020B0604020202020204" pitchFamily="34" charset="0"/>
                        <a:buChar char="•"/>
                      </a:pPr>
                      <a:r>
                        <a:rPr lang="en-US" dirty="0"/>
                        <a:t>Business disruption around the world due to COVID-19</a:t>
                      </a:r>
                    </a:p>
                  </a:txBody>
                  <a:tcPr/>
                </a:tc>
                <a:extLst>
                  <a:ext uri="{0D108BD9-81ED-4DB2-BD59-A6C34878D82A}">
                    <a16:rowId xmlns:a16="http://schemas.microsoft.com/office/drawing/2014/main" val="986585446"/>
                  </a:ext>
                </a:extLst>
              </a:tr>
            </a:tbl>
          </a:graphicData>
        </a:graphic>
      </p:graphicFrame>
      <p:sp>
        <p:nvSpPr>
          <p:cNvPr id="3" name="TextBox 2">
            <a:extLst>
              <a:ext uri="{FF2B5EF4-FFF2-40B4-BE49-F238E27FC236}">
                <a16:creationId xmlns:a16="http://schemas.microsoft.com/office/drawing/2014/main" id="{D2E5E53E-440B-0245-966D-8DDE5A835D64}"/>
              </a:ext>
            </a:extLst>
          </p:cNvPr>
          <p:cNvSpPr txBox="1"/>
          <p:nvPr/>
        </p:nvSpPr>
        <p:spPr>
          <a:xfrm>
            <a:off x="8822546" y="6400800"/>
            <a:ext cx="1997855" cy="276999"/>
          </a:xfrm>
          <a:prstGeom prst="rect">
            <a:avLst/>
          </a:prstGeom>
          <a:noFill/>
        </p:spPr>
        <p:txBody>
          <a:bodyPr wrap="none" rtlCol="0">
            <a:spAutoFit/>
          </a:bodyPr>
          <a:lstStyle/>
          <a:p>
            <a:pPr lvl="0" defTabSz="914400">
              <a:defRPr/>
            </a:pPr>
            <a:r>
              <a:rPr lang="en-GB" sz="1200" dirty="0"/>
              <a:t>(</a:t>
            </a:r>
            <a:r>
              <a:rPr lang="en-GB" sz="1200" dirty="0" err="1"/>
              <a:t>SWOT&amp;PESTLE.com</a:t>
            </a:r>
            <a:r>
              <a:rPr lang="en-GB" sz="1200" dirty="0"/>
              <a:t>, 2020)</a:t>
            </a:r>
          </a:p>
        </p:txBody>
      </p:sp>
    </p:spTree>
    <p:extLst>
      <p:ext uri="{BB962C8B-B14F-4D97-AF65-F5344CB8AC3E}">
        <p14:creationId xmlns:p14="http://schemas.microsoft.com/office/powerpoint/2010/main" val="4138655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C6B7-8942-B44D-A317-D20E2C668687}"/>
              </a:ext>
            </a:extLst>
          </p:cNvPr>
          <p:cNvSpPr>
            <a:spLocks noGrp="1"/>
          </p:cNvSpPr>
          <p:nvPr>
            <p:ph type="title"/>
          </p:nvPr>
        </p:nvSpPr>
        <p:spPr/>
        <p:txBody>
          <a:bodyPr/>
          <a:lstStyle/>
          <a:p>
            <a:r>
              <a:rPr lang="en-US" dirty="0"/>
              <a:t>PESTLE Analysis</a:t>
            </a:r>
          </a:p>
        </p:txBody>
      </p:sp>
      <p:graphicFrame>
        <p:nvGraphicFramePr>
          <p:cNvPr id="4" name="Table 4">
            <a:extLst>
              <a:ext uri="{FF2B5EF4-FFF2-40B4-BE49-F238E27FC236}">
                <a16:creationId xmlns:a16="http://schemas.microsoft.com/office/drawing/2014/main" id="{35F2490C-388D-A947-80B9-0D98D8D6A208}"/>
              </a:ext>
            </a:extLst>
          </p:cNvPr>
          <p:cNvGraphicFramePr>
            <a:graphicFrameLocks noGrp="1"/>
          </p:cNvGraphicFramePr>
          <p:nvPr>
            <p:extLst>
              <p:ext uri="{D42A27DB-BD31-4B8C-83A1-F6EECF244321}">
                <p14:modId xmlns:p14="http://schemas.microsoft.com/office/powerpoint/2010/main" val="2729675164"/>
              </p:ext>
            </p:extLst>
          </p:nvPr>
        </p:nvGraphicFramePr>
        <p:xfrm>
          <a:off x="1371600" y="1428750"/>
          <a:ext cx="9601200" cy="5111638"/>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522933173"/>
                    </a:ext>
                  </a:extLst>
                </a:gridCol>
                <a:gridCol w="4800600">
                  <a:extLst>
                    <a:ext uri="{9D8B030D-6E8A-4147-A177-3AD203B41FA5}">
                      <a16:colId xmlns:a16="http://schemas.microsoft.com/office/drawing/2014/main" val="1870060171"/>
                    </a:ext>
                  </a:extLst>
                </a:gridCol>
              </a:tblGrid>
              <a:tr h="1641419">
                <a:tc>
                  <a:txBody>
                    <a:bodyPr/>
                    <a:lstStyle/>
                    <a:p>
                      <a:r>
                        <a:rPr lang="en-US" dirty="0"/>
                        <a:t>POLITICAL</a:t>
                      </a:r>
                    </a:p>
                    <a:p>
                      <a:pPr marL="285750" indent="-285750">
                        <a:buFont typeface="Arial" panose="020B0604020202020204" pitchFamily="34" charset="0"/>
                        <a:buChar char="•"/>
                      </a:pPr>
                      <a:r>
                        <a:rPr lang="en-US" dirty="0"/>
                        <a:t>Impact of Brexit transition period</a:t>
                      </a:r>
                    </a:p>
                    <a:p>
                      <a:pPr marL="285750" indent="-285750">
                        <a:buFont typeface="Arial" panose="020B0604020202020204" pitchFamily="34" charset="0"/>
                        <a:buChar char="•"/>
                      </a:pPr>
                      <a:r>
                        <a:rPr lang="en-US" dirty="0"/>
                        <a:t>Government support for businesses during the COVID-19 pandemic</a:t>
                      </a:r>
                    </a:p>
                  </a:txBody>
                  <a:tcPr/>
                </a:tc>
                <a:tc>
                  <a:txBody>
                    <a:bodyPr/>
                    <a:lstStyle/>
                    <a:p>
                      <a:r>
                        <a:rPr lang="en-US" dirty="0"/>
                        <a:t>ECONOMICAL</a:t>
                      </a:r>
                    </a:p>
                    <a:p>
                      <a:pPr marL="285750" indent="-285750">
                        <a:buFont typeface="Arial" panose="020B0604020202020204" pitchFamily="34" charset="0"/>
                        <a:buChar char="•"/>
                      </a:pPr>
                      <a:r>
                        <a:rPr lang="en-US" dirty="0"/>
                        <a:t>Impact of the pandemic on retail customer spending power</a:t>
                      </a:r>
                    </a:p>
                  </a:txBody>
                  <a:tcPr/>
                </a:tc>
                <a:extLst>
                  <a:ext uri="{0D108BD9-81ED-4DB2-BD59-A6C34878D82A}">
                    <a16:rowId xmlns:a16="http://schemas.microsoft.com/office/drawing/2014/main" val="3415838042"/>
                  </a:ext>
                </a:extLst>
              </a:tr>
              <a:tr h="1641419">
                <a:tc>
                  <a:txBody>
                    <a:bodyPr/>
                    <a:lstStyle/>
                    <a:p>
                      <a:r>
                        <a:rPr lang="en-US" dirty="0"/>
                        <a:t>SOCIAL</a:t>
                      </a:r>
                    </a:p>
                    <a:p>
                      <a:pPr marL="285750" indent="-285750">
                        <a:buFont typeface="Arial" panose="020B0604020202020204" pitchFamily="34" charset="0"/>
                        <a:buChar char="•"/>
                      </a:pPr>
                      <a:r>
                        <a:rPr lang="en-US" sz="1600" dirty="0"/>
                        <a:t>Internet empowering customers by providing choices</a:t>
                      </a:r>
                    </a:p>
                    <a:p>
                      <a:pPr marL="285750" indent="-285750">
                        <a:buFont typeface="Arial" panose="020B0604020202020204" pitchFamily="34" charset="0"/>
                        <a:buChar char="•"/>
                      </a:pPr>
                      <a:r>
                        <a:rPr lang="en-US" sz="1600" dirty="0"/>
                        <a:t>Promotion of diversity and inclusion in the workplace</a:t>
                      </a:r>
                    </a:p>
                    <a:p>
                      <a:pPr marL="285750" indent="-285750">
                        <a:buFont typeface="Arial" panose="020B0604020202020204" pitchFamily="34" charset="0"/>
                        <a:buChar char="•"/>
                      </a:pPr>
                      <a:r>
                        <a:rPr lang="en-US" sz="1600" dirty="0"/>
                        <a:t>Providing community support through employment and education opportunities</a:t>
                      </a:r>
                    </a:p>
                  </a:txBody>
                  <a:tcPr/>
                </a:tc>
                <a:tc>
                  <a:txBody>
                    <a:bodyPr/>
                    <a:lstStyle/>
                    <a:p>
                      <a:r>
                        <a:rPr lang="en-US" dirty="0"/>
                        <a:t>TECHNOLOGICAL</a:t>
                      </a:r>
                    </a:p>
                    <a:p>
                      <a:pPr marL="285750" indent="-285750">
                        <a:buFont typeface="Arial" panose="020B0604020202020204" pitchFamily="34" charset="0"/>
                        <a:buChar char="•"/>
                      </a:pPr>
                      <a:r>
                        <a:rPr lang="en-US" dirty="0"/>
                        <a:t>Digital marketing for boosting overseas business</a:t>
                      </a:r>
                    </a:p>
                    <a:p>
                      <a:pPr marL="285750" indent="-285750">
                        <a:buFont typeface="Arial" panose="020B0604020202020204" pitchFamily="34" charset="0"/>
                        <a:buChar char="•"/>
                      </a:pPr>
                      <a:r>
                        <a:rPr lang="en-US" dirty="0"/>
                        <a:t>Digital asset management system to handle large number of digital assets</a:t>
                      </a:r>
                    </a:p>
                  </a:txBody>
                  <a:tcPr/>
                </a:tc>
                <a:extLst>
                  <a:ext uri="{0D108BD9-81ED-4DB2-BD59-A6C34878D82A}">
                    <a16:rowId xmlns:a16="http://schemas.microsoft.com/office/drawing/2014/main" val="142655525"/>
                  </a:ext>
                </a:extLst>
              </a:tr>
              <a:tr h="1641419">
                <a:tc>
                  <a:txBody>
                    <a:bodyPr/>
                    <a:lstStyle/>
                    <a:p>
                      <a:r>
                        <a:rPr lang="en-US" dirty="0"/>
                        <a:t>LEGAL</a:t>
                      </a:r>
                    </a:p>
                    <a:p>
                      <a:pPr marL="285750" indent="-285750">
                        <a:buFont typeface="Arial" panose="020B0604020202020204" pitchFamily="34" charset="0"/>
                        <a:buChar char="•"/>
                      </a:pPr>
                      <a:r>
                        <a:rPr lang="en-US" dirty="0"/>
                        <a:t>Regulatory compliance in consumer credit business</a:t>
                      </a:r>
                    </a:p>
                  </a:txBody>
                  <a:tcPr/>
                </a:tc>
                <a:tc>
                  <a:txBody>
                    <a:bodyPr/>
                    <a:lstStyle/>
                    <a:p>
                      <a:r>
                        <a:rPr lang="en-US" dirty="0"/>
                        <a:t>ENVIRONMENTAL</a:t>
                      </a:r>
                    </a:p>
                    <a:p>
                      <a:pPr marL="285750" indent="-285750">
                        <a:buFont typeface="Arial" panose="020B0604020202020204" pitchFamily="34" charset="0"/>
                        <a:buChar char="•"/>
                      </a:pPr>
                      <a:r>
                        <a:rPr lang="en-US" dirty="0"/>
                        <a:t>Reduction in carbon emissions</a:t>
                      </a:r>
                    </a:p>
                    <a:p>
                      <a:pPr marL="285750" indent="-285750">
                        <a:buFont typeface="Arial" panose="020B0604020202020204" pitchFamily="34" charset="0"/>
                        <a:buChar char="•"/>
                      </a:pPr>
                      <a:r>
                        <a:rPr lang="en-US" dirty="0"/>
                        <a:t>Responsible water management to address shortages</a:t>
                      </a:r>
                    </a:p>
                  </a:txBody>
                  <a:tcPr/>
                </a:tc>
                <a:extLst>
                  <a:ext uri="{0D108BD9-81ED-4DB2-BD59-A6C34878D82A}">
                    <a16:rowId xmlns:a16="http://schemas.microsoft.com/office/drawing/2014/main" val="1182952363"/>
                  </a:ext>
                </a:extLst>
              </a:tr>
            </a:tbl>
          </a:graphicData>
        </a:graphic>
      </p:graphicFrame>
      <p:sp>
        <p:nvSpPr>
          <p:cNvPr id="3" name="TextBox 2">
            <a:extLst>
              <a:ext uri="{FF2B5EF4-FFF2-40B4-BE49-F238E27FC236}">
                <a16:creationId xmlns:a16="http://schemas.microsoft.com/office/drawing/2014/main" id="{121D2130-11C4-3742-8D89-501A084A4DA7}"/>
              </a:ext>
            </a:extLst>
          </p:cNvPr>
          <p:cNvSpPr txBox="1"/>
          <p:nvPr/>
        </p:nvSpPr>
        <p:spPr>
          <a:xfrm>
            <a:off x="9111393" y="6596390"/>
            <a:ext cx="1861407" cy="261610"/>
          </a:xfrm>
          <a:prstGeom prst="rect">
            <a:avLst/>
          </a:prstGeom>
          <a:noFill/>
        </p:spPr>
        <p:txBody>
          <a:bodyPr wrap="none" rtlCol="0">
            <a:spAutoFit/>
          </a:bodyPr>
          <a:lstStyle/>
          <a:p>
            <a:pPr lvl="0" defTabSz="914400">
              <a:defRPr/>
            </a:pPr>
            <a:r>
              <a:rPr lang="en-GB" sz="1100" dirty="0"/>
              <a:t>(</a:t>
            </a:r>
            <a:r>
              <a:rPr lang="en-GB" sz="1100" dirty="0" err="1"/>
              <a:t>SWOT&amp;PESTLE.com</a:t>
            </a:r>
            <a:r>
              <a:rPr lang="en-GB" sz="1100" dirty="0"/>
              <a:t>, 2020)</a:t>
            </a:r>
          </a:p>
        </p:txBody>
      </p:sp>
    </p:spTree>
    <p:extLst>
      <p:ext uri="{BB962C8B-B14F-4D97-AF65-F5344CB8AC3E}">
        <p14:creationId xmlns:p14="http://schemas.microsoft.com/office/powerpoint/2010/main" val="1072957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82C3-9F99-D947-94E5-50FB09C76A6E}"/>
              </a:ext>
            </a:extLst>
          </p:cNvPr>
          <p:cNvSpPr>
            <a:spLocks noGrp="1"/>
          </p:cNvSpPr>
          <p:nvPr>
            <p:ph type="title"/>
          </p:nvPr>
        </p:nvSpPr>
        <p:spPr>
          <a:xfrm>
            <a:off x="1371600" y="685800"/>
            <a:ext cx="9601200" cy="1485900"/>
          </a:xfrm>
        </p:spPr>
        <p:txBody>
          <a:bodyPr>
            <a:normAutofit/>
          </a:bodyPr>
          <a:lstStyle/>
          <a:p>
            <a:r>
              <a:rPr lang="en-US"/>
              <a:t>Management Approaches</a:t>
            </a:r>
          </a:p>
        </p:txBody>
      </p:sp>
      <p:graphicFrame>
        <p:nvGraphicFramePr>
          <p:cNvPr id="5" name="Content Placeholder 2">
            <a:extLst>
              <a:ext uri="{FF2B5EF4-FFF2-40B4-BE49-F238E27FC236}">
                <a16:creationId xmlns:a16="http://schemas.microsoft.com/office/drawing/2014/main" id="{B0E36548-7ED2-41E2-ADAD-C19C0144900D}"/>
              </a:ext>
            </a:extLst>
          </p:cNvPr>
          <p:cNvGraphicFramePr>
            <a:graphicFrameLocks noGrp="1"/>
          </p:cNvGraphicFramePr>
          <p:nvPr>
            <p:ph idx="1"/>
            <p:extLst>
              <p:ext uri="{D42A27DB-BD31-4B8C-83A1-F6EECF244321}">
                <p14:modId xmlns:p14="http://schemas.microsoft.com/office/powerpoint/2010/main" val="339121312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A89D8F5-55C0-1E4E-BFB5-48D96643E227}"/>
              </a:ext>
            </a:extLst>
          </p:cNvPr>
          <p:cNvSpPr txBox="1"/>
          <p:nvPr/>
        </p:nvSpPr>
        <p:spPr>
          <a:xfrm>
            <a:off x="1214203" y="6041395"/>
            <a:ext cx="3103735" cy="261610"/>
          </a:xfrm>
          <a:prstGeom prst="rect">
            <a:avLst/>
          </a:prstGeom>
          <a:noFill/>
        </p:spPr>
        <p:txBody>
          <a:bodyPr wrap="none" rtlCol="0">
            <a:spAutoFit/>
          </a:bodyPr>
          <a:lstStyle/>
          <a:p>
            <a:r>
              <a:rPr lang="en-GB" sz="1100" dirty="0"/>
              <a:t> (Organizational Communication Channel, 2017) </a:t>
            </a:r>
            <a:endParaRPr lang="en-US" sz="1100" dirty="0"/>
          </a:p>
        </p:txBody>
      </p:sp>
      <p:sp>
        <p:nvSpPr>
          <p:cNvPr id="4" name="TextBox 3">
            <a:extLst>
              <a:ext uri="{FF2B5EF4-FFF2-40B4-BE49-F238E27FC236}">
                <a16:creationId xmlns:a16="http://schemas.microsoft.com/office/drawing/2014/main" id="{2DBB78BB-5463-7E44-86E5-ACCB3E24A606}"/>
              </a:ext>
            </a:extLst>
          </p:cNvPr>
          <p:cNvSpPr txBox="1"/>
          <p:nvPr/>
        </p:nvSpPr>
        <p:spPr>
          <a:xfrm>
            <a:off x="5206461" y="6041395"/>
            <a:ext cx="1779077" cy="276999"/>
          </a:xfrm>
          <a:prstGeom prst="rect">
            <a:avLst/>
          </a:prstGeom>
          <a:noFill/>
        </p:spPr>
        <p:txBody>
          <a:bodyPr wrap="none" rtlCol="0">
            <a:spAutoFit/>
          </a:bodyPr>
          <a:lstStyle/>
          <a:p>
            <a:r>
              <a:rPr lang="en-GB" sz="1200" dirty="0"/>
              <a:t> (Zhong &amp; House, 2021) </a:t>
            </a:r>
            <a:endParaRPr lang="en-US" sz="1200" dirty="0"/>
          </a:p>
        </p:txBody>
      </p:sp>
      <p:sp>
        <p:nvSpPr>
          <p:cNvPr id="6" name="TextBox 5">
            <a:extLst>
              <a:ext uri="{FF2B5EF4-FFF2-40B4-BE49-F238E27FC236}">
                <a16:creationId xmlns:a16="http://schemas.microsoft.com/office/drawing/2014/main" id="{BC886E33-33C1-754B-AF16-79732E73D38E}"/>
              </a:ext>
            </a:extLst>
          </p:cNvPr>
          <p:cNvSpPr txBox="1"/>
          <p:nvPr/>
        </p:nvSpPr>
        <p:spPr>
          <a:xfrm>
            <a:off x="8724275" y="6041754"/>
            <a:ext cx="1257204" cy="276999"/>
          </a:xfrm>
          <a:prstGeom prst="rect">
            <a:avLst/>
          </a:prstGeom>
          <a:noFill/>
        </p:spPr>
        <p:txBody>
          <a:bodyPr wrap="none" rtlCol="0">
            <a:spAutoFit/>
          </a:bodyPr>
          <a:lstStyle/>
          <a:p>
            <a:r>
              <a:rPr lang="en-GB" sz="1200" dirty="0"/>
              <a:t> (Gordon, 2021) </a:t>
            </a:r>
            <a:endParaRPr lang="en-US" sz="1200" dirty="0"/>
          </a:p>
        </p:txBody>
      </p:sp>
    </p:spTree>
    <p:extLst>
      <p:ext uri="{BB962C8B-B14F-4D97-AF65-F5344CB8AC3E}">
        <p14:creationId xmlns:p14="http://schemas.microsoft.com/office/powerpoint/2010/main" val="289387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812B-47EB-8642-B1CF-7C36D03BAF53}"/>
              </a:ext>
            </a:extLst>
          </p:cNvPr>
          <p:cNvSpPr>
            <a:spLocks noGrp="1"/>
          </p:cNvSpPr>
          <p:nvPr>
            <p:ph type="title"/>
          </p:nvPr>
        </p:nvSpPr>
        <p:spPr>
          <a:xfrm>
            <a:off x="1371600" y="685800"/>
            <a:ext cx="9601200" cy="1485900"/>
          </a:xfrm>
        </p:spPr>
        <p:txBody>
          <a:bodyPr>
            <a:normAutofit/>
          </a:bodyPr>
          <a:lstStyle/>
          <a:p>
            <a:r>
              <a:rPr lang="en-US" dirty="0"/>
              <a:t>What approach does NEXT use?</a:t>
            </a:r>
          </a:p>
        </p:txBody>
      </p:sp>
      <p:graphicFrame>
        <p:nvGraphicFramePr>
          <p:cNvPr id="5" name="Content Placeholder 2">
            <a:extLst>
              <a:ext uri="{FF2B5EF4-FFF2-40B4-BE49-F238E27FC236}">
                <a16:creationId xmlns:a16="http://schemas.microsoft.com/office/drawing/2014/main" id="{A1EB7ED6-9E9C-413D-842D-39090419E2C7}"/>
              </a:ext>
            </a:extLst>
          </p:cNvPr>
          <p:cNvGraphicFramePr>
            <a:graphicFrameLocks noGrp="1"/>
          </p:cNvGraphicFramePr>
          <p:nvPr>
            <p:ph idx="1"/>
            <p:extLst>
              <p:ext uri="{D42A27DB-BD31-4B8C-83A1-F6EECF244321}">
                <p14:modId xmlns:p14="http://schemas.microsoft.com/office/powerpoint/2010/main" val="47492031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7663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5" name="Rectangle 2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3812D-DA39-4E46-BF88-F24FF5D3B85E}"/>
              </a:ext>
            </a:extLst>
          </p:cNvPr>
          <p:cNvSpPr>
            <a:spLocks noGrp="1"/>
          </p:cNvSpPr>
          <p:nvPr>
            <p:ph type="title"/>
          </p:nvPr>
        </p:nvSpPr>
        <p:spPr>
          <a:xfrm>
            <a:off x="8267171" y="449234"/>
            <a:ext cx="3355942" cy="2193760"/>
          </a:xfrm>
        </p:spPr>
        <p:txBody>
          <a:bodyPr vert="horz" lIns="91440" tIns="45720" rIns="91440" bIns="45720" rtlCol="0" anchor="b">
            <a:normAutofit/>
          </a:bodyPr>
          <a:lstStyle/>
          <a:p>
            <a:pPr algn="ctr"/>
            <a:r>
              <a:rPr lang="en-US" sz="4700" cap="all" dirty="0"/>
              <a:t>Groups and Teamwork</a:t>
            </a:r>
          </a:p>
        </p:txBody>
      </p:sp>
      <p:sp>
        <p:nvSpPr>
          <p:cNvPr id="2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graphicFrame>
        <p:nvGraphicFramePr>
          <p:cNvPr id="3" name="Table 3">
            <a:extLst>
              <a:ext uri="{FF2B5EF4-FFF2-40B4-BE49-F238E27FC236}">
                <a16:creationId xmlns:a16="http://schemas.microsoft.com/office/drawing/2014/main" id="{0D17D025-453D-3345-AE7E-376E31463C96}"/>
              </a:ext>
            </a:extLst>
          </p:cNvPr>
          <p:cNvGraphicFramePr>
            <a:graphicFrameLocks noGrp="1"/>
          </p:cNvGraphicFramePr>
          <p:nvPr>
            <p:extLst>
              <p:ext uri="{D42A27DB-BD31-4B8C-83A1-F6EECF244321}">
                <p14:modId xmlns:p14="http://schemas.microsoft.com/office/powerpoint/2010/main" val="3507547934"/>
              </p:ext>
            </p:extLst>
          </p:nvPr>
        </p:nvGraphicFramePr>
        <p:xfrm>
          <a:off x="1379023" y="1646410"/>
          <a:ext cx="5659223" cy="3764373"/>
        </p:xfrm>
        <a:graphic>
          <a:graphicData uri="http://schemas.openxmlformats.org/drawingml/2006/table">
            <a:tbl>
              <a:tblPr firstRow="1" bandRow="1">
                <a:solidFill>
                  <a:srgbClr val="F2F2F2">
                    <a:alpha val="45098"/>
                  </a:srgbClr>
                </a:solidFill>
                <a:tableStyleId>{5C22544A-7EE6-4342-B048-85BDC9FD1C3A}</a:tableStyleId>
              </a:tblPr>
              <a:tblGrid>
                <a:gridCol w="2527578">
                  <a:extLst>
                    <a:ext uri="{9D8B030D-6E8A-4147-A177-3AD203B41FA5}">
                      <a16:colId xmlns:a16="http://schemas.microsoft.com/office/drawing/2014/main" val="2222407429"/>
                    </a:ext>
                  </a:extLst>
                </a:gridCol>
                <a:gridCol w="3131645">
                  <a:extLst>
                    <a:ext uri="{9D8B030D-6E8A-4147-A177-3AD203B41FA5}">
                      <a16:colId xmlns:a16="http://schemas.microsoft.com/office/drawing/2014/main" val="1632586611"/>
                    </a:ext>
                  </a:extLst>
                </a:gridCol>
              </a:tblGrid>
              <a:tr h="720690">
                <a:tc>
                  <a:txBody>
                    <a:bodyPr/>
                    <a:lstStyle/>
                    <a:p>
                      <a:r>
                        <a:rPr lang="en-US" sz="2700" b="0" cap="none" spc="0">
                          <a:solidFill>
                            <a:schemeClr val="bg1"/>
                          </a:solidFill>
                        </a:rPr>
                        <a:t>Team</a:t>
                      </a:r>
                    </a:p>
                  </a:txBody>
                  <a:tcPr marL="174835" marR="174835" marT="174835" marB="87417"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2700" b="0" cap="none" spc="0">
                          <a:solidFill>
                            <a:schemeClr val="bg1"/>
                          </a:solidFill>
                        </a:rPr>
                        <a:t>Group</a:t>
                      </a:r>
                    </a:p>
                  </a:txBody>
                  <a:tcPr marL="174835" marR="174835" marT="174835" marB="87417"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37682788"/>
                  </a:ext>
                </a:extLst>
              </a:tr>
              <a:tr h="1014561">
                <a:tc>
                  <a:txBody>
                    <a:bodyPr/>
                    <a:lstStyle/>
                    <a:p>
                      <a:r>
                        <a:rPr lang="en-US" sz="2300" cap="none" spc="0">
                          <a:solidFill>
                            <a:schemeClr val="tx1"/>
                          </a:solidFill>
                        </a:rPr>
                        <a:t>2 or More Individuals</a:t>
                      </a:r>
                    </a:p>
                  </a:txBody>
                  <a:tcPr marL="174835" marR="174835" marT="174835" marB="8741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2300" cap="none" spc="0">
                          <a:solidFill>
                            <a:schemeClr val="tx1"/>
                          </a:solidFill>
                        </a:rPr>
                        <a:t>3 or More Individuals</a:t>
                      </a:r>
                    </a:p>
                  </a:txBody>
                  <a:tcPr marL="174835" marR="174835" marT="174835" marB="8741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4248055630"/>
                  </a:ext>
                </a:extLst>
              </a:tr>
              <a:tr h="1014561">
                <a:tc>
                  <a:txBody>
                    <a:bodyPr/>
                    <a:lstStyle/>
                    <a:p>
                      <a:r>
                        <a:rPr lang="en-US" sz="2300" cap="none" spc="0">
                          <a:solidFill>
                            <a:schemeClr val="tx1"/>
                          </a:solidFill>
                        </a:rPr>
                        <a:t>Work together regularly</a:t>
                      </a:r>
                    </a:p>
                  </a:txBody>
                  <a:tcPr marL="174835" marR="174835" marT="174835" marB="8741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2300" cap="none" spc="0">
                          <a:solidFill>
                            <a:schemeClr val="tx1"/>
                          </a:solidFill>
                        </a:rPr>
                        <a:t>Work independently of one another</a:t>
                      </a:r>
                    </a:p>
                  </a:txBody>
                  <a:tcPr marL="174835" marR="174835" marT="174835" marB="8741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288572484"/>
                  </a:ext>
                </a:extLst>
              </a:tr>
              <a:tr h="1014561">
                <a:tc>
                  <a:txBody>
                    <a:bodyPr/>
                    <a:lstStyle/>
                    <a:p>
                      <a:r>
                        <a:rPr lang="en-US" sz="2300" cap="none" spc="0">
                          <a:solidFill>
                            <a:schemeClr val="tx1"/>
                          </a:solidFill>
                        </a:rPr>
                        <a:t>Share a goal or purpose</a:t>
                      </a:r>
                    </a:p>
                  </a:txBody>
                  <a:tcPr marL="174835" marR="174835" marT="174835" marB="87417">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US" sz="2300" cap="none" spc="0">
                          <a:solidFill>
                            <a:schemeClr val="tx1"/>
                          </a:solidFill>
                        </a:rPr>
                        <a:t>Work towards their organisational goals</a:t>
                      </a:r>
                    </a:p>
                  </a:txBody>
                  <a:tcPr marL="174835" marR="174835" marT="174835" marB="87417">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088169647"/>
                  </a:ext>
                </a:extLst>
              </a:tr>
            </a:tbl>
          </a:graphicData>
        </a:graphic>
      </p:graphicFrame>
      <p:sp>
        <p:nvSpPr>
          <p:cNvPr id="4" name="TextBox 3">
            <a:extLst>
              <a:ext uri="{FF2B5EF4-FFF2-40B4-BE49-F238E27FC236}">
                <a16:creationId xmlns:a16="http://schemas.microsoft.com/office/drawing/2014/main" id="{81B468EB-9C48-4E40-B781-1467191DE97A}"/>
              </a:ext>
            </a:extLst>
          </p:cNvPr>
          <p:cNvSpPr txBox="1"/>
          <p:nvPr/>
        </p:nvSpPr>
        <p:spPr>
          <a:xfrm>
            <a:off x="5198309" y="5610166"/>
            <a:ext cx="1565044" cy="307777"/>
          </a:xfrm>
          <a:prstGeom prst="rect">
            <a:avLst/>
          </a:prstGeom>
          <a:noFill/>
        </p:spPr>
        <p:txBody>
          <a:bodyPr wrap="none" rtlCol="0">
            <a:spAutoFit/>
          </a:bodyPr>
          <a:lstStyle/>
          <a:p>
            <a:r>
              <a:rPr lang="en-GB" sz="1400" dirty="0"/>
              <a:t>(Buchanan, 2015)</a:t>
            </a:r>
            <a:endParaRPr lang="en-US" sz="1400" dirty="0"/>
          </a:p>
        </p:txBody>
      </p:sp>
    </p:spTree>
    <p:extLst>
      <p:ext uri="{BB962C8B-B14F-4D97-AF65-F5344CB8AC3E}">
        <p14:creationId xmlns:p14="http://schemas.microsoft.com/office/powerpoint/2010/main" val="4252950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52794-5BDF-EF4F-95D1-6C98ACE80B9F}"/>
              </a:ext>
            </a:extLst>
          </p:cNvPr>
          <p:cNvSpPr>
            <a:spLocks noGrp="1"/>
          </p:cNvSpPr>
          <p:nvPr>
            <p:ph type="title"/>
          </p:nvPr>
        </p:nvSpPr>
        <p:spPr>
          <a:xfrm>
            <a:off x="967902" y="1194180"/>
            <a:ext cx="3523938" cy="5020353"/>
          </a:xfrm>
        </p:spPr>
        <p:txBody>
          <a:bodyPr>
            <a:normAutofit/>
          </a:bodyPr>
          <a:lstStyle/>
          <a:p>
            <a:r>
              <a:rPr lang="en-US" sz="4100" dirty="0"/>
              <a:t>NEXT Organisational Stakeholders</a:t>
            </a:r>
          </a:p>
        </p:txBody>
      </p:sp>
      <p:sp>
        <p:nvSpPr>
          <p:cNvPr id="17" name="Rectangle 16">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C8D6D83-9EB0-A847-AA0A-4C6AFF32BCE2}"/>
              </a:ext>
            </a:extLst>
          </p:cNvPr>
          <p:cNvSpPr>
            <a:spLocks noGrp="1"/>
          </p:cNvSpPr>
          <p:nvPr>
            <p:ph idx="1"/>
          </p:nvPr>
        </p:nvSpPr>
        <p:spPr>
          <a:xfrm>
            <a:off x="5056541" y="1194179"/>
            <a:ext cx="6114847" cy="5020353"/>
          </a:xfrm>
        </p:spPr>
        <p:txBody>
          <a:bodyPr>
            <a:normAutofit/>
          </a:bodyPr>
          <a:lstStyle/>
          <a:p>
            <a:r>
              <a:rPr lang="en-US" dirty="0"/>
              <a:t>Who are the Organisational Stakeholders and how do NEXT engage with them</a:t>
            </a:r>
          </a:p>
          <a:p>
            <a:pPr marL="0" indent="0">
              <a:buNone/>
            </a:pPr>
            <a:endParaRPr lang="en-US" dirty="0"/>
          </a:p>
          <a:p>
            <a:pPr lvl="1"/>
            <a:r>
              <a:rPr lang="en-US" dirty="0"/>
              <a:t>Suppliers – Conferences and Supplier Audits</a:t>
            </a:r>
          </a:p>
          <a:p>
            <a:pPr lvl="1"/>
            <a:r>
              <a:rPr lang="en-US" dirty="0"/>
              <a:t>Customers – Direct customer contact</a:t>
            </a:r>
          </a:p>
          <a:p>
            <a:pPr lvl="1"/>
            <a:r>
              <a:rPr lang="en-US" dirty="0"/>
              <a:t>Workforce – Workforce forums and Training</a:t>
            </a:r>
          </a:p>
          <a:p>
            <a:pPr lvl="1"/>
            <a:r>
              <a:rPr lang="en-US" dirty="0"/>
              <a:t>Environment – Working groups</a:t>
            </a:r>
          </a:p>
          <a:p>
            <a:pPr lvl="1"/>
            <a:r>
              <a:rPr lang="en-US" dirty="0"/>
              <a:t>Community – Work with charities</a:t>
            </a:r>
          </a:p>
          <a:p>
            <a:pPr lvl="1"/>
            <a:r>
              <a:rPr lang="en-US" dirty="0"/>
              <a:t>Shareholders – Meeting and Investor Roadshows</a:t>
            </a:r>
          </a:p>
          <a:p>
            <a:pPr lvl="1"/>
            <a:r>
              <a:rPr lang="en-US" dirty="0"/>
              <a:t>Government – Parliamentary Committees</a:t>
            </a:r>
          </a:p>
          <a:p>
            <a:pPr lvl="1"/>
            <a:endParaRPr lang="en-US" dirty="0"/>
          </a:p>
        </p:txBody>
      </p:sp>
    </p:spTree>
    <p:extLst>
      <p:ext uri="{BB962C8B-B14F-4D97-AF65-F5344CB8AC3E}">
        <p14:creationId xmlns:p14="http://schemas.microsoft.com/office/powerpoint/2010/main" val="3055652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DD1C0-FBE9-954C-966A-CC804BE1B1F0}"/>
              </a:ext>
            </a:extLst>
          </p:cNvPr>
          <p:cNvSpPr>
            <a:spLocks noGrp="1"/>
          </p:cNvSpPr>
          <p:nvPr>
            <p:ph type="title"/>
          </p:nvPr>
        </p:nvSpPr>
        <p:spPr/>
        <p:txBody>
          <a:bodyPr/>
          <a:lstStyle/>
          <a:p>
            <a:pPr algn="ctr"/>
            <a:r>
              <a:rPr lang="en-US" dirty="0"/>
              <a:t>What is Corporate Social Responsibility (CSR)</a:t>
            </a:r>
          </a:p>
        </p:txBody>
      </p:sp>
      <p:sp>
        <p:nvSpPr>
          <p:cNvPr id="3" name="Content Placeholder 2">
            <a:extLst>
              <a:ext uri="{FF2B5EF4-FFF2-40B4-BE49-F238E27FC236}">
                <a16:creationId xmlns:a16="http://schemas.microsoft.com/office/drawing/2014/main" id="{B7AD0631-256E-9944-879F-5FACCB923EF5}"/>
              </a:ext>
            </a:extLst>
          </p:cNvPr>
          <p:cNvSpPr>
            <a:spLocks noGrp="1"/>
          </p:cNvSpPr>
          <p:nvPr>
            <p:ph idx="1"/>
          </p:nvPr>
        </p:nvSpPr>
        <p:spPr/>
        <p:txBody>
          <a:bodyPr/>
          <a:lstStyle/>
          <a:p>
            <a:r>
              <a:rPr lang="en-US" dirty="0"/>
              <a:t>CSR is a business model imposed by the business itself to help the company become socially-accountable</a:t>
            </a:r>
          </a:p>
          <a:p>
            <a:pPr lvl="1"/>
            <a:r>
              <a:rPr lang="en-US" dirty="0"/>
              <a:t>Accountable to Itself</a:t>
            </a:r>
          </a:p>
          <a:p>
            <a:pPr lvl="1"/>
            <a:r>
              <a:rPr lang="en-US" dirty="0"/>
              <a:t>Its Stakeholders</a:t>
            </a:r>
          </a:p>
          <a:p>
            <a:pPr lvl="1"/>
            <a:r>
              <a:rPr lang="en-US" dirty="0"/>
              <a:t>The Public</a:t>
            </a:r>
          </a:p>
          <a:p>
            <a:r>
              <a:rPr lang="en-US" dirty="0"/>
              <a:t>Understanding the impact on aspects of society</a:t>
            </a:r>
          </a:p>
          <a:p>
            <a:pPr lvl="1"/>
            <a:r>
              <a:rPr lang="en-US" dirty="0"/>
              <a:t>Economic</a:t>
            </a:r>
          </a:p>
          <a:p>
            <a:pPr lvl="1"/>
            <a:r>
              <a:rPr lang="en-US" dirty="0"/>
              <a:t>Social</a:t>
            </a:r>
          </a:p>
          <a:p>
            <a:pPr lvl="1"/>
            <a:r>
              <a:rPr lang="en-US" dirty="0"/>
              <a:t>Environmental</a:t>
            </a:r>
          </a:p>
        </p:txBody>
      </p:sp>
      <p:sp>
        <p:nvSpPr>
          <p:cNvPr id="4" name="TextBox 3">
            <a:extLst>
              <a:ext uri="{FF2B5EF4-FFF2-40B4-BE49-F238E27FC236}">
                <a16:creationId xmlns:a16="http://schemas.microsoft.com/office/drawing/2014/main" id="{09D4371C-5D91-984E-9091-F763F538B1B8}"/>
              </a:ext>
            </a:extLst>
          </p:cNvPr>
          <p:cNvSpPr txBox="1"/>
          <p:nvPr/>
        </p:nvSpPr>
        <p:spPr>
          <a:xfrm>
            <a:off x="9140253" y="5849034"/>
            <a:ext cx="1961114" cy="646331"/>
          </a:xfrm>
          <a:prstGeom prst="rect">
            <a:avLst/>
          </a:prstGeom>
          <a:noFill/>
        </p:spPr>
        <p:txBody>
          <a:bodyPr wrap="none" rtlCol="0">
            <a:spAutoFit/>
          </a:bodyPr>
          <a:lstStyle/>
          <a:p>
            <a:pPr lvl="0" defTabSz="914400">
              <a:defRPr/>
            </a:pPr>
            <a:r>
              <a:rPr lang="en-GB" sz="1200" dirty="0"/>
              <a:t>(Fernando, 2021)</a:t>
            </a:r>
          </a:p>
          <a:p>
            <a:pPr lvl="0" defTabSz="914400">
              <a:defRPr/>
            </a:pPr>
            <a:endParaRPr lang="en-GB" sz="1200" dirty="0"/>
          </a:p>
          <a:p>
            <a:pPr lvl="0" defTabSz="914400">
              <a:defRPr/>
            </a:pPr>
            <a:r>
              <a:rPr lang="en-GB" sz="1200" dirty="0"/>
              <a:t>(</a:t>
            </a:r>
            <a:r>
              <a:rPr lang="en-GB" sz="1200" dirty="0" err="1"/>
              <a:t>Lindgreen</a:t>
            </a:r>
            <a:r>
              <a:rPr lang="en-GB" sz="1200" dirty="0"/>
              <a:t> &amp; </a:t>
            </a:r>
            <a:r>
              <a:rPr lang="en-GB" sz="1200" dirty="0" err="1"/>
              <a:t>Swaen</a:t>
            </a:r>
            <a:r>
              <a:rPr lang="en-GB" sz="1200" dirty="0"/>
              <a:t>, 2010)</a:t>
            </a:r>
          </a:p>
        </p:txBody>
      </p:sp>
    </p:spTree>
    <p:extLst>
      <p:ext uri="{BB962C8B-B14F-4D97-AF65-F5344CB8AC3E}">
        <p14:creationId xmlns:p14="http://schemas.microsoft.com/office/powerpoint/2010/main" val="29951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C5177-A7FF-A741-A3FE-A4E5FA1A2A83}"/>
              </a:ext>
            </a:extLst>
          </p:cNvPr>
          <p:cNvSpPr>
            <a:spLocks noGrp="1"/>
          </p:cNvSpPr>
          <p:nvPr>
            <p:ph type="title"/>
          </p:nvPr>
        </p:nvSpPr>
        <p:spPr>
          <a:xfrm>
            <a:off x="967902" y="1194180"/>
            <a:ext cx="3523938" cy="5020353"/>
          </a:xfrm>
        </p:spPr>
        <p:txBody>
          <a:bodyPr>
            <a:normAutofit/>
          </a:bodyPr>
          <a:lstStyle/>
          <a:p>
            <a:r>
              <a:rPr lang="en-US" dirty="0"/>
              <a:t>What does NEXT do?</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5DA7048-D69A-E944-80D6-43B350B2170E}"/>
              </a:ext>
            </a:extLst>
          </p:cNvPr>
          <p:cNvSpPr>
            <a:spLocks noGrp="1"/>
          </p:cNvSpPr>
          <p:nvPr>
            <p:ph idx="1"/>
          </p:nvPr>
        </p:nvSpPr>
        <p:spPr>
          <a:xfrm>
            <a:off x="5056541" y="1194179"/>
            <a:ext cx="6114847" cy="5020353"/>
          </a:xfrm>
        </p:spPr>
        <p:txBody>
          <a:bodyPr>
            <a:normAutofit/>
          </a:bodyPr>
          <a:lstStyle/>
          <a:p>
            <a:r>
              <a:rPr lang="en-US" dirty="0"/>
              <a:t>In January 2021, NEXT launched their CSR Report</a:t>
            </a:r>
          </a:p>
          <a:p>
            <a:r>
              <a:rPr lang="en-US" dirty="0"/>
              <a:t>NEXT CSR aims</a:t>
            </a:r>
          </a:p>
          <a:p>
            <a:pPr lvl="1"/>
            <a:r>
              <a:rPr lang="en-US" dirty="0"/>
              <a:t>Act Ethically</a:t>
            </a:r>
          </a:p>
          <a:p>
            <a:pPr lvl="1"/>
            <a:r>
              <a:rPr lang="en-US" dirty="0"/>
              <a:t>Respect and Protect human rights</a:t>
            </a:r>
          </a:p>
          <a:p>
            <a:pPr lvl="1"/>
            <a:r>
              <a:rPr lang="en-US" dirty="0"/>
              <a:t>Create positive relationships with Suppliers and Partners</a:t>
            </a:r>
          </a:p>
          <a:p>
            <a:pPr lvl="1"/>
            <a:r>
              <a:rPr lang="en-US" dirty="0"/>
              <a:t>Recruit and Retain employees</a:t>
            </a:r>
          </a:p>
          <a:p>
            <a:pPr lvl="1"/>
            <a:r>
              <a:rPr lang="en-US" dirty="0"/>
              <a:t>Be responsible for environmental impacts</a:t>
            </a:r>
          </a:p>
          <a:p>
            <a:pPr lvl="1"/>
            <a:r>
              <a:rPr lang="en-US" dirty="0"/>
              <a:t>Deliver value</a:t>
            </a:r>
          </a:p>
          <a:p>
            <a:pPr lvl="1"/>
            <a:r>
              <a:rPr lang="en-US" dirty="0"/>
              <a:t>Support charities and community organizations'</a:t>
            </a:r>
          </a:p>
          <a:p>
            <a:pPr lvl="1"/>
            <a:endParaRPr lang="en-US" dirty="0"/>
          </a:p>
          <a:p>
            <a:pPr marL="0" indent="0">
              <a:buNone/>
            </a:pPr>
            <a:r>
              <a:rPr lang="en-US" dirty="0"/>
              <a:t>NEXT CSR Report 2021 - </a:t>
            </a:r>
            <a:r>
              <a:rPr lang="en-US" b="1" dirty="0">
                <a:hlinkClick r:id="rId3">
                  <a:extLst>
                    <a:ext uri="{A12FA001-AC4F-418D-AE19-62706E023703}">
                      <ahyp:hlinkClr xmlns:ahyp="http://schemas.microsoft.com/office/drawing/2018/hyperlinkcolor" val="tx"/>
                    </a:ext>
                  </a:extLst>
                </a:hlinkClick>
              </a:rPr>
              <a:t>Click Here</a:t>
            </a:r>
            <a:endParaRPr lang="en-US" b="1" dirty="0"/>
          </a:p>
        </p:txBody>
      </p:sp>
    </p:spTree>
    <p:extLst>
      <p:ext uri="{BB962C8B-B14F-4D97-AF65-F5344CB8AC3E}">
        <p14:creationId xmlns:p14="http://schemas.microsoft.com/office/powerpoint/2010/main" val="1248541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99B1-07D3-1D47-B6FF-15C8EA6B172A}"/>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6610088-57A1-5248-A01F-E7C77A556C56}"/>
              </a:ext>
            </a:extLst>
          </p:cNvPr>
          <p:cNvSpPr>
            <a:spLocks noGrp="1"/>
          </p:cNvSpPr>
          <p:nvPr>
            <p:ph idx="1"/>
          </p:nvPr>
        </p:nvSpPr>
        <p:spPr/>
        <p:txBody>
          <a:bodyPr/>
          <a:lstStyle/>
          <a:p>
            <a:r>
              <a:rPr lang="en-US" dirty="0"/>
              <a:t>NEXT has a detailed Mission Statement and well set out aims and objectives</a:t>
            </a:r>
          </a:p>
          <a:p>
            <a:r>
              <a:rPr lang="en-US" dirty="0"/>
              <a:t>They are a profitable business who are striving to grow in the current climate</a:t>
            </a:r>
          </a:p>
          <a:p>
            <a:pPr lvl="1"/>
            <a:r>
              <a:rPr lang="en-US" dirty="0"/>
              <a:t>2022 will see some price increases across the NEXT brand</a:t>
            </a:r>
          </a:p>
          <a:p>
            <a:r>
              <a:rPr lang="en-US" dirty="0"/>
              <a:t>As a business NEXT has many strengths and opportunities they can continue to draw upon.	</a:t>
            </a:r>
          </a:p>
          <a:p>
            <a:r>
              <a:rPr lang="en-US" dirty="0"/>
              <a:t>NEXT have a very detailed CSR report which clearly defines the businesses Social, Ethical and Environmental objectives</a:t>
            </a:r>
          </a:p>
          <a:p>
            <a:pPr marL="0" indent="0">
              <a:buNone/>
            </a:pPr>
            <a:endParaRPr lang="en-US" dirty="0"/>
          </a:p>
        </p:txBody>
      </p:sp>
    </p:spTree>
    <p:extLst>
      <p:ext uri="{BB962C8B-B14F-4D97-AF65-F5344CB8AC3E}">
        <p14:creationId xmlns:p14="http://schemas.microsoft.com/office/powerpoint/2010/main" val="3525266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809DA-79CE-2349-9259-CEB93FD98049}"/>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5100" cap="all" dirty="0"/>
              <a:t>Thank you for listening</a:t>
            </a:r>
          </a:p>
        </p:txBody>
      </p:sp>
      <p:sp>
        <p:nvSpPr>
          <p:cNvPr id="15"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Graphic 5" descr="Smiling Face with No Fill">
            <a:extLst>
              <a:ext uri="{FF2B5EF4-FFF2-40B4-BE49-F238E27FC236}">
                <a16:creationId xmlns:a16="http://schemas.microsoft.com/office/drawing/2014/main" id="{ED564F46-548E-44E7-8ED9-4B7492E5E85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0879" y="1340841"/>
            <a:ext cx="4375510" cy="4375510"/>
          </a:xfrm>
          <a:prstGeom prst="rect">
            <a:avLst/>
          </a:prstGeom>
        </p:spPr>
      </p:pic>
    </p:spTree>
    <p:extLst>
      <p:ext uri="{BB962C8B-B14F-4D97-AF65-F5344CB8AC3E}">
        <p14:creationId xmlns:p14="http://schemas.microsoft.com/office/powerpoint/2010/main" val="2854864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692D6-D261-3548-AD33-810DF790ECDB}"/>
              </a:ext>
            </a:extLst>
          </p:cNvPr>
          <p:cNvSpPr>
            <a:spLocks noGrp="1"/>
          </p:cNvSpPr>
          <p:nvPr>
            <p:ph type="title"/>
          </p:nvPr>
        </p:nvSpPr>
        <p:spPr/>
        <p:txBody>
          <a:bodyPr/>
          <a:lstStyle/>
          <a:p>
            <a:r>
              <a:rPr lang="en-US" dirty="0"/>
              <a:t>Reference List 1</a:t>
            </a:r>
          </a:p>
        </p:txBody>
      </p:sp>
      <p:sp>
        <p:nvSpPr>
          <p:cNvPr id="3" name="Content Placeholder 2">
            <a:extLst>
              <a:ext uri="{FF2B5EF4-FFF2-40B4-BE49-F238E27FC236}">
                <a16:creationId xmlns:a16="http://schemas.microsoft.com/office/drawing/2014/main" id="{79690A73-C861-CC4F-9B0A-29EED110577E}"/>
              </a:ext>
            </a:extLst>
          </p:cNvPr>
          <p:cNvSpPr>
            <a:spLocks noGrp="1"/>
          </p:cNvSpPr>
          <p:nvPr>
            <p:ph idx="1"/>
          </p:nvPr>
        </p:nvSpPr>
        <p:spPr>
          <a:xfrm>
            <a:off x="1371600" y="1454046"/>
            <a:ext cx="9601200" cy="5186597"/>
          </a:xfrm>
        </p:spPr>
        <p:txBody>
          <a:bodyPr>
            <a:normAutofit fontScale="77500" lnSpcReduction="20000"/>
          </a:bodyPr>
          <a:lstStyle/>
          <a:p>
            <a:pPr marL="0" indent="0">
              <a:buNone/>
            </a:pPr>
            <a:r>
              <a:rPr lang="en-US" dirty="0" err="1"/>
              <a:t>BBC.co.uk</a:t>
            </a:r>
            <a:r>
              <a:rPr lang="en-US" dirty="0"/>
              <a:t>. (2022, January). </a:t>
            </a:r>
            <a:r>
              <a:rPr lang="en-US" i="1" dirty="0"/>
              <a:t>Next and Greggs raise prices as costs spiral</a:t>
            </a:r>
            <a:r>
              <a:rPr lang="en-US" dirty="0"/>
              <a:t>. Retrieved from </a:t>
            </a:r>
            <a:r>
              <a:rPr lang="en-US" dirty="0" err="1"/>
              <a:t>bbc.co.uk</a:t>
            </a:r>
            <a:r>
              <a:rPr lang="en-US" dirty="0"/>
              <a:t>: https://</a:t>
            </a:r>
            <a:r>
              <a:rPr lang="en-US" dirty="0" err="1"/>
              <a:t>www.bbc.co.uk</a:t>
            </a:r>
            <a:r>
              <a:rPr lang="en-US" dirty="0"/>
              <a:t>/news/business-59892262</a:t>
            </a:r>
            <a:endParaRPr lang="en-GB" dirty="0"/>
          </a:p>
          <a:p>
            <a:pPr marL="0" indent="0">
              <a:buNone/>
            </a:pPr>
            <a:r>
              <a:rPr lang="en-US" dirty="0"/>
              <a:t> </a:t>
            </a:r>
            <a:endParaRPr lang="en-GB" dirty="0"/>
          </a:p>
          <a:p>
            <a:pPr marL="0" indent="0">
              <a:buNone/>
            </a:pPr>
            <a:r>
              <a:rPr lang="en-US" dirty="0"/>
              <a:t>Bean-Mellinger, B. (2019, February 20). </a:t>
            </a:r>
            <a:r>
              <a:rPr lang="en-US" i="1" dirty="0"/>
              <a:t>What Is the Difference Between an Objective &amp; Mission Statement?</a:t>
            </a:r>
            <a:r>
              <a:rPr lang="en-US" dirty="0"/>
              <a:t> Retrieved from Small Business: https://</a:t>
            </a:r>
            <a:r>
              <a:rPr lang="en-US" dirty="0" err="1"/>
              <a:t>smallbusiness.chron.com</a:t>
            </a:r>
            <a:r>
              <a:rPr lang="en-US" dirty="0"/>
              <a:t>/difference-between-objective-mission-statement-24872.html</a:t>
            </a:r>
            <a:endParaRPr lang="en-GB" dirty="0"/>
          </a:p>
          <a:p>
            <a:pPr marL="0" indent="0">
              <a:buNone/>
            </a:pPr>
            <a:r>
              <a:rPr lang="en-US" dirty="0"/>
              <a:t> </a:t>
            </a:r>
            <a:endParaRPr lang="en-GB" dirty="0"/>
          </a:p>
          <a:p>
            <a:pPr marL="0" indent="0">
              <a:buNone/>
            </a:pPr>
            <a:r>
              <a:rPr lang="en-US" dirty="0"/>
              <a:t>Buchanan, L. (2015, November). </a:t>
            </a:r>
            <a:r>
              <a:rPr lang="en-US" i="1" dirty="0"/>
              <a:t>Teams Versus Groups.</a:t>
            </a:r>
            <a:r>
              <a:rPr lang="en-US" dirty="0"/>
              <a:t> Retrieved from You Tube: https://</a:t>
            </a:r>
            <a:r>
              <a:rPr lang="en-US" dirty="0" err="1"/>
              <a:t>youtu.be</a:t>
            </a:r>
            <a:r>
              <a:rPr lang="en-US" dirty="0"/>
              <a:t>/uG-FLOi4OOU</a:t>
            </a:r>
            <a:endParaRPr lang="en-GB" dirty="0"/>
          </a:p>
          <a:p>
            <a:pPr marL="0" indent="0">
              <a:buNone/>
            </a:pPr>
            <a:r>
              <a:rPr lang="en-US" dirty="0"/>
              <a:t> </a:t>
            </a:r>
            <a:endParaRPr lang="en-GB" dirty="0"/>
          </a:p>
          <a:p>
            <a:pPr marL="0" indent="0">
              <a:buNone/>
            </a:pPr>
            <a:r>
              <a:rPr lang="en-US" dirty="0"/>
              <a:t>Chen, J. (2021, August). </a:t>
            </a:r>
            <a:r>
              <a:rPr lang="en-US" i="1" dirty="0" err="1"/>
              <a:t>MIssion</a:t>
            </a:r>
            <a:r>
              <a:rPr lang="en-US" i="1" dirty="0"/>
              <a:t> </a:t>
            </a:r>
            <a:r>
              <a:rPr lang="en-US" i="1" dirty="0" err="1"/>
              <a:t>Statment</a:t>
            </a:r>
            <a:r>
              <a:rPr lang="en-US" dirty="0"/>
              <a:t>. Retrieved from Investopedia: https://</a:t>
            </a:r>
            <a:r>
              <a:rPr lang="en-US" dirty="0" err="1"/>
              <a:t>www.investopedia.com</a:t>
            </a:r>
            <a:r>
              <a:rPr lang="en-US" dirty="0"/>
              <a:t>/terms/m/</a:t>
            </a:r>
            <a:r>
              <a:rPr lang="en-US" dirty="0" err="1"/>
              <a:t>missionstatement.asp</a:t>
            </a:r>
            <a:endParaRPr lang="en-GB" dirty="0"/>
          </a:p>
          <a:p>
            <a:pPr marL="0" indent="0">
              <a:buNone/>
            </a:pPr>
            <a:r>
              <a:rPr lang="en-US" dirty="0"/>
              <a:t> </a:t>
            </a:r>
            <a:endParaRPr lang="en-GB" dirty="0"/>
          </a:p>
          <a:p>
            <a:pPr marL="0" indent="0">
              <a:buNone/>
            </a:pPr>
            <a:r>
              <a:rPr lang="en-US" dirty="0"/>
              <a:t>Finch, H. (2021, April 1). </a:t>
            </a:r>
            <a:r>
              <a:rPr lang="en-US" i="1" dirty="0"/>
              <a:t>Five things that Next has got right and what other brands can learn</a:t>
            </a:r>
            <a:r>
              <a:rPr lang="en-US" dirty="0"/>
              <a:t>. Retrieved from Business Live: https://</a:t>
            </a:r>
            <a:r>
              <a:rPr lang="en-US" dirty="0" err="1"/>
              <a:t>www.business-live.co.uk</a:t>
            </a:r>
            <a:r>
              <a:rPr lang="en-US" dirty="0"/>
              <a:t>/retail-consumer/five-things-next-right-what-20300463</a:t>
            </a:r>
            <a:endParaRPr lang="en-GB" dirty="0"/>
          </a:p>
          <a:p>
            <a:pPr marL="0" indent="0">
              <a:buNone/>
            </a:pPr>
            <a:r>
              <a:rPr lang="en-US" dirty="0"/>
              <a:t> </a:t>
            </a:r>
            <a:endParaRPr lang="en-GB" dirty="0"/>
          </a:p>
          <a:p>
            <a:pPr marL="0" indent="0">
              <a:buNone/>
            </a:pPr>
            <a:r>
              <a:rPr lang="en-US" dirty="0"/>
              <a:t>Gamble, M. (2019, September 12). How retailer Next is radically transforming its business. </a:t>
            </a:r>
            <a:r>
              <a:rPr lang="en-US" i="1" dirty="0"/>
              <a:t>SHARES</a:t>
            </a:r>
            <a:r>
              <a:rPr lang="en-US" dirty="0"/>
              <a:t>, 19. Retrieved from https://</a:t>
            </a:r>
            <a:r>
              <a:rPr lang="en-US" dirty="0" err="1"/>
              <a:t>www.sharesmagazine.co.uk</a:t>
            </a:r>
            <a:r>
              <a:rPr lang="en-US" dirty="0"/>
              <a:t>/article/how-retailer-next-is-radically-transforming-its-business</a:t>
            </a:r>
            <a:endParaRPr lang="en-GB" dirty="0"/>
          </a:p>
          <a:p>
            <a:endParaRPr lang="en-US" dirty="0"/>
          </a:p>
        </p:txBody>
      </p:sp>
    </p:spTree>
    <p:extLst>
      <p:ext uri="{BB962C8B-B14F-4D97-AF65-F5344CB8AC3E}">
        <p14:creationId xmlns:p14="http://schemas.microsoft.com/office/powerpoint/2010/main" val="1223663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62F2-98DA-8A4B-8F77-9CD9D546FB40}"/>
              </a:ext>
            </a:extLst>
          </p:cNvPr>
          <p:cNvSpPr>
            <a:spLocks noGrp="1"/>
          </p:cNvSpPr>
          <p:nvPr>
            <p:ph type="title"/>
          </p:nvPr>
        </p:nvSpPr>
        <p:spPr/>
        <p:txBody>
          <a:bodyPr/>
          <a:lstStyle/>
          <a:p>
            <a:r>
              <a:rPr lang="en-US" dirty="0"/>
              <a:t>Reference List 2</a:t>
            </a:r>
          </a:p>
        </p:txBody>
      </p:sp>
      <p:sp>
        <p:nvSpPr>
          <p:cNvPr id="3" name="Content Placeholder 2">
            <a:extLst>
              <a:ext uri="{FF2B5EF4-FFF2-40B4-BE49-F238E27FC236}">
                <a16:creationId xmlns:a16="http://schemas.microsoft.com/office/drawing/2014/main" id="{691EBF56-C33F-C74A-8036-1CEAD7485416}"/>
              </a:ext>
            </a:extLst>
          </p:cNvPr>
          <p:cNvSpPr>
            <a:spLocks noGrp="1"/>
          </p:cNvSpPr>
          <p:nvPr>
            <p:ph idx="1"/>
          </p:nvPr>
        </p:nvSpPr>
        <p:spPr>
          <a:xfrm>
            <a:off x="1371600" y="1424065"/>
            <a:ext cx="9601200" cy="5081665"/>
          </a:xfrm>
        </p:spPr>
        <p:txBody>
          <a:bodyPr>
            <a:normAutofit fontScale="70000" lnSpcReduction="20000"/>
          </a:bodyPr>
          <a:lstStyle/>
          <a:p>
            <a:pPr marL="0" indent="0">
              <a:buNone/>
            </a:pPr>
            <a:r>
              <a:rPr lang="en-US" dirty="0"/>
              <a:t>Gordon, J. (2021, September). </a:t>
            </a:r>
            <a:r>
              <a:rPr lang="en-US" i="1" dirty="0"/>
              <a:t>Systems Theory of Management - Explained</a:t>
            </a:r>
            <a:r>
              <a:rPr lang="en-US" dirty="0"/>
              <a:t>. Retrieved from The Business Professor: https://</a:t>
            </a:r>
            <a:r>
              <a:rPr lang="en-US" dirty="0" err="1"/>
              <a:t>thebusinessprofessor.com</a:t>
            </a:r>
            <a:r>
              <a:rPr lang="en-US" dirty="0"/>
              <a:t>/</a:t>
            </a:r>
            <a:r>
              <a:rPr lang="en-US" dirty="0" err="1"/>
              <a:t>en_US</a:t>
            </a:r>
            <a:r>
              <a:rPr lang="en-US" dirty="0"/>
              <a:t>/management-leadership-organizational-behavior/systems-theory-of-management</a:t>
            </a:r>
            <a:endParaRPr lang="en-GB" dirty="0"/>
          </a:p>
          <a:p>
            <a:pPr marL="0" indent="0">
              <a:buNone/>
            </a:pPr>
            <a:r>
              <a:rPr lang="en-US" dirty="0"/>
              <a:t> </a:t>
            </a:r>
            <a:endParaRPr lang="en-GB" dirty="0"/>
          </a:p>
          <a:p>
            <a:pPr marL="0" indent="0">
              <a:buNone/>
            </a:pPr>
            <a:r>
              <a:rPr lang="en-US" dirty="0" err="1"/>
              <a:t>Hofstrand</a:t>
            </a:r>
            <a:r>
              <a:rPr lang="en-US" dirty="0"/>
              <a:t>, D. (2006). Understanding Profitability. </a:t>
            </a:r>
            <a:r>
              <a:rPr lang="en-US" i="1" dirty="0"/>
              <a:t>Ag Decision Maker</a:t>
            </a:r>
            <a:r>
              <a:rPr lang="en-US" dirty="0"/>
              <a:t>.</a:t>
            </a:r>
            <a:endParaRPr lang="en-GB" dirty="0"/>
          </a:p>
          <a:p>
            <a:pPr marL="0" indent="0">
              <a:buNone/>
            </a:pPr>
            <a:r>
              <a:rPr lang="en-US" dirty="0"/>
              <a:t> </a:t>
            </a:r>
            <a:endParaRPr lang="en-GB" dirty="0"/>
          </a:p>
          <a:p>
            <a:pPr marL="0" indent="0">
              <a:buNone/>
            </a:pPr>
            <a:r>
              <a:rPr lang="en-US" dirty="0" err="1"/>
              <a:t>Kitana</a:t>
            </a:r>
            <a:r>
              <a:rPr lang="en-US" dirty="0"/>
              <a:t>, A. (2016). OVERVIEW OF THE MANAGERIAL THOUGHTS AND THEORIES FROM THE HISTORY: CLASSICAL MANAGEMENT THEORY TO MODERN MANAGEMENT THEORY. </a:t>
            </a:r>
            <a:r>
              <a:rPr lang="en-US" i="1" dirty="0"/>
              <a:t>Indian Journal of Management Science, 6</a:t>
            </a:r>
            <a:r>
              <a:rPr lang="en-US" dirty="0"/>
              <a:t>(1).</a:t>
            </a:r>
            <a:endParaRPr lang="en-GB" dirty="0"/>
          </a:p>
          <a:p>
            <a:pPr marL="0" indent="0">
              <a:buNone/>
            </a:pPr>
            <a:r>
              <a:rPr lang="en-US" dirty="0"/>
              <a:t> </a:t>
            </a:r>
            <a:endParaRPr lang="en-GB" dirty="0"/>
          </a:p>
          <a:p>
            <a:pPr marL="0" indent="0">
              <a:buNone/>
            </a:pPr>
            <a:r>
              <a:rPr lang="en-US" dirty="0" err="1"/>
              <a:t>Lindgreen</a:t>
            </a:r>
            <a:r>
              <a:rPr lang="en-US" dirty="0"/>
              <a:t>, A., &amp; </a:t>
            </a:r>
            <a:r>
              <a:rPr lang="en-US" dirty="0" err="1"/>
              <a:t>Swaen</a:t>
            </a:r>
            <a:r>
              <a:rPr lang="en-US" dirty="0"/>
              <a:t>, V. (2010). </a:t>
            </a:r>
            <a:r>
              <a:rPr lang="en-US" dirty="0" err="1"/>
              <a:t>Corperate</a:t>
            </a:r>
            <a:r>
              <a:rPr lang="en-US" dirty="0"/>
              <a:t> Social Responsibility. </a:t>
            </a:r>
            <a:r>
              <a:rPr lang="en-US" i="1" dirty="0"/>
              <a:t>International Journal of Management Reviews</a:t>
            </a:r>
            <a:r>
              <a:rPr lang="en-US" dirty="0"/>
              <a:t>.</a:t>
            </a:r>
            <a:endParaRPr lang="en-GB" dirty="0"/>
          </a:p>
          <a:p>
            <a:pPr marL="0" indent="0">
              <a:buNone/>
            </a:pPr>
            <a:r>
              <a:rPr lang="en-US" dirty="0"/>
              <a:t> </a:t>
            </a:r>
            <a:endParaRPr lang="en-GB" dirty="0"/>
          </a:p>
          <a:p>
            <a:pPr marL="0" indent="0">
              <a:buNone/>
            </a:pPr>
            <a:r>
              <a:rPr lang="en-US" dirty="0"/>
              <a:t>Locus. (n.d.). </a:t>
            </a:r>
            <a:r>
              <a:rPr lang="en-US" i="1" dirty="0"/>
              <a:t>Unit 3 Organization &amp; </a:t>
            </a:r>
            <a:r>
              <a:rPr lang="en-US" i="1" dirty="0" err="1"/>
              <a:t>Behaviour</a:t>
            </a:r>
            <a:r>
              <a:rPr lang="en-US" i="1" dirty="0"/>
              <a:t> Assignment - CAPCO &amp; Next plc</a:t>
            </a:r>
            <a:r>
              <a:rPr lang="en-US" dirty="0"/>
              <a:t>. Retrieved from Locus: https://</a:t>
            </a:r>
            <a:r>
              <a:rPr lang="en-US" dirty="0" err="1"/>
              <a:t>www.locusassignments.com</a:t>
            </a:r>
            <a:r>
              <a:rPr lang="en-US" dirty="0"/>
              <a:t>/solution/unit-3-organization-behaviour-assignment-capco-next-plc</a:t>
            </a:r>
            <a:endParaRPr lang="en-GB" dirty="0"/>
          </a:p>
          <a:p>
            <a:pPr marL="0" indent="0">
              <a:buNone/>
            </a:pPr>
            <a:r>
              <a:rPr lang="en-US" dirty="0"/>
              <a:t> </a:t>
            </a:r>
            <a:endParaRPr lang="en-GB" dirty="0"/>
          </a:p>
          <a:p>
            <a:pPr marL="0" indent="0">
              <a:buNone/>
            </a:pPr>
            <a:r>
              <a:rPr lang="en-US" dirty="0"/>
              <a:t>McLeod, S. (2007, December). </a:t>
            </a:r>
            <a:r>
              <a:rPr lang="en-US" i="1" dirty="0"/>
              <a:t>Maslow's Hierarchy of Needs</a:t>
            </a:r>
            <a:r>
              <a:rPr lang="en-US" dirty="0"/>
              <a:t>. Retrieved from Simple Psychology: https://</a:t>
            </a:r>
            <a:r>
              <a:rPr lang="en-US" dirty="0" err="1"/>
              <a:t>www.simplypsychology.org</a:t>
            </a:r>
            <a:r>
              <a:rPr lang="en-US" dirty="0"/>
              <a:t>/</a:t>
            </a:r>
            <a:r>
              <a:rPr lang="en-US" dirty="0" err="1"/>
              <a:t>maslow.html</a:t>
            </a:r>
            <a:endParaRPr lang="en-GB" dirty="0"/>
          </a:p>
          <a:p>
            <a:pPr marL="0" indent="0">
              <a:buNone/>
            </a:pPr>
            <a:r>
              <a:rPr lang="en-US" dirty="0"/>
              <a:t> </a:t>
            </a:r>
            <a:endParaRPr lang="en-GB" dirty="0"/>
          </a:p>
          <a:p>
            <a:endParaRPr lang="en-US" dirty="0"/>
          </a:p>
        </p:txBody>
      </p:sp>
    </p:spTree>
    <p:extLst>
      <p:ext uri="{BB962C8B-B14F-4D97-AF65-F5344CB8AC3E}">
        <p14:creationId xmlns:p14="http://schemas.microsoft.com/office/powerpoint/2010/main" val="3136810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06B0-047D-C746-919E-A40686D05D08}"/>
              </a:ext>
            </a:extLst>
          </p:cNvPr>
          <p:cNvSpPr>
            <a:spLocks noGrp="1"/>
          </p:cNvSpPr>
          <p:nvPr>
            <p:ph type="title"/>
          </p:nvPr>
        </p:nvSpPr>
        <p:spPr/>
        <p:txBody>
          <a:bodyPr/>
          <a:lstStyle/>
          <a:p>
            <a:r>
              <a:rPr lang="en-US" dirty="0"/>
              <a:t>Reference List 3</a:t>
            </a:r>
          </a:p>
        </p:txBody>
      </p:sp>
      <p:sp>
        <p:nvSpPr>
          <p:cNvPr id="3" name="Content Placeholder 2">
            <a:extLst>
              <a:ext uri="{FF2B5EF4-FFF2-40B4-BE49-F238E27FC236}">
                <a16:creationId xmlns:a16="http://schemas.microsoft.com/office/drawing/2014/main" id="{8413D5A1-8194-7A43-A389-586671A3D1E2}"/>
              </a:ext>
            </a:extLst>
          </p:cNvPr>
          <p:cNvSpPr>
            <a:spLocks noGrp="1"/>
          </p:cNvSpPr>
          <p:nvPr>
            <p:ph idx="1"/>
          </p:nvPr>
        </p:nvSpPr>
        <p:spPr>
          <a:xfrm>
            <a:off x="1371600" y="1424065"/>
            <a:ext cx="9601200" cy="5036695"/>
          </a:xfrm>
        </p:spPr>
        <p:txBody>
          <a:bodyPr>
            <a:normAutofit fontScale="77500" lnSpcReduction="20000"/>
          </a:bodyPr>
          <a:lstStyle/>
          <a:p>
            <a:pPr marL="0" indent="0">
              <a:buNone/>
            </a:pPr>
            <a:r>
              <a:rPr lang="en-US" dirty="0"/>
              <a:t>My Accounting Course. (n.d.). </a:t>
            </a:r>
            <a:r>
              <a:rPr lang="en-US" i="1" dirty="0"/>
              <a:t>What is Profitability</a:t>
            </a:r>
            <a:r>
              <a:rPr lang="en-US" dirty="0"/>
              <a:t>. Retrieved from My Accounting Course: https://</a:t>
            </a:r>
            <a:r>
              <a:rPr lang="en-US" dirty="0" err="1"/>
              <a:t>www.myaccountingcourse.com</a:t>
            </a:r>
            <a:r>
              <a:rPr lang="en-US" dirty="0"/>
              <a:t>/accounting-dictionary/profitability</a:t>
            </a:r>
            <a:endParaRPr lang="en-GB" dirty="0"/>
          </a:p>
          <a:p>
            <a:pPr marL="0" indent="0">
              <a:buNone/>
            </a:pPr>
            <a:r>
              <a:rPr lang="en-US" dirty="0"/>
              <a:t> </a:t>
            </a:r>
            <a:endParaRPr lang="en-GB" dirty="0"/>
          </a:p>
          <a:p>
            <a:pPr marL="0" indent="0">
              <a:buNone/>
            </a:pPr>
            <a:r>
              <a:rPr lang="en-US" dirty="0"/>
              <a:t>Next. (2022). </a:t>
            </a:r>
            <a:r>
              <a:rPr lang="en-US" i="1" dirty="0"/>
              <a:t>Next</a:t>
            </a:r>
            <a:r>
              <a:rPr lang="en-US" dirty="0"/>
              <a:t>. Retrieved from Next: https://</a:t>
            </a:r>
            <a:r>
              <a:rPr lang="en-US" dirty="0" err="1"/>
              <a:t>www.next.co.uk</a:t>
            </a:r>
            <a:r>
              <a:rPr lang="en-US" dirty="0"/>
              <a:t>/</a:t>
            </a:r>
            <a:endParaRPr lang="en-GB" dirty="0"/>
          </a:p>
          <a:p>
            <a:pPr marL="0" indent="0">
              <a:buNone/>
            </a:pPr>
            <a:r>
              <a:rPr lang="en-US" dirty="0"/>
              <a:t> </a:t>
            </a:r>
            <a:endParaRPr lang="en-GB" dirty="0"/>
          </a:p>
          <a:p>
            <a:pPr marL="0" indent="0">
              <a:buNone/>
            </a:pPr>
            <a:r>
              <a:rPr lang="en-US" dirty="0"/>
              <a:t>NEXT. (2022). </a:t>
            </a:r>
            <a:r>
              <a:rPr lang="en-US" i="1" dirty="0"/>
              <a:t>Our customers and Products</a:t>
            </a:r>
            <a:r>
              <a:rPr lang="en-US" dirty="0"/>
              <a:t>. Retrieved from NEXT: https://</a:t>
            </a:r>
            <a:r>
              <a:rPr lang="en-US" dirty="0" err="1"/>
              <a:t>www.nextplc.co.uk</a:t>
            </a:r>
            <a:r>
              <a:rPr lang="en-US" dirty="0"/>
              <a:t>/corporate-responsibility</a:t>
            </a:r>
            <a:endParaRPr lang="en-GB" dirty="0"/>
          </a:p>
          <a:p>
            <a:pPr marL="0" indent="0">
              <a:buNone/>
            </a:pPr>
            <a:r>
              <a:rPr lang="en-US" dirty="0"/>
              <a:t> </a:t>
            </a:r>
            <a:endParaRPr lang="en-GB" dirty="0"/>
          </a:p>
          <a:p>
            <a:pPr marL="0" indent="0">
              <a:buNone/>
            </a:pPr>
            <a:r>
              <a:rPr lang="en-US" dirty="0"/>
              <a:t>NEXT PLC. (2022). </a:t>
            </a:r>
            <a:r>
              <a:rPr lang="en-US" i="1" dirty="0"/>
              <a:t>Our History</a:t>
            </a:r>
            <a:r>
              <a:rPr lang="en-US" dirty="0"/>
              <a:t>. Retrieved from </a:t>
            </a:r>
            <a:r>
              <a:rPr lang="en-US" dirty="0" err="1"/>
              <a:t>Nextplc</a:t>
            </a:r>
            <a:r>
              <a:rPr lang="en-US" dirty="0"/>
              <a:t>: https://</a:t>
            </a:r>
            <a:r>
              <a:rPr lang="en-US" dirty="0" err="1"/>
              <a:t>www.nextplc.co.uk</a:t>
            </a:r>
            <a:r>
              <a:rPr lang="en-US" dirty="0"/>
              <a:t>/about-next/our-history</a:t>
            </a:r>
            <a:endParaRPr lang="en-GB" dirty="0"/>
          </a:p>
          <a:p>
            <a:pPr marL="0" indent="0">
              <a:buNone/>
            </a:pPr>
            <a:r>
              <a:rPr lang="en-US" dirty="0"/>
              <a:t> </a:t>
            </a:r>
            <a:endParaRPr lang="en-GB" dirty="0"/>
          </a:p>
          <a:p>
            <a:pPr marL="0" indent="0">
              <a:buNone/>
            </a:pPr>
            <a:r>
              <a:rPr lang="en-US" dirty="0"/>
              <a:t>NEXT plc. (2022). </a:t>
            </a:r>
            <a:r>
              <a:rPr lang="en-US" i="1" dirty="0"/>
              <a:t>Ten Year History</a:t>
            </a:r>
            <a:r>
              <a:rPr lang="en-US" dirty="0"/>
              <a:t>. Retrieved from </a:t>
            </a:r>
            <a:r>
              <a:rPr lang="en-US" dirty="0" err="1"/>
              <a:t>Nextplc.co.uk</a:t>
            </a:r>
            <a:r>
              <a:rPr lang="en-US" dirty="0"/>
              <a:t>: https://</a:t>
            </a:r>
            <a:r>
              <a:rPr lang="en-US" dirty="0" err="1"/>
              <a:t>www.nextplc.co.uk</a:t>
            </a:r>
            <a:r>
              <a:rPr lang="en-US" dirty="0"/>
              <a:t>/investors/ten-year-history</a:t>
            </a:r>
            <a:endParaRPr lang="en-GB" dirty="0"/>
          </a:p>
          <a:p>
            <a:pPr marL="0" indent="0">
              <a:buNone/>
            </a:pPr>
            <a:r>
              <a:rPr lang="en-US" dirty="0"/>
              <a:t> </a:t>
            </a:r>
            <a:endParaRPr lang="en-GB" dirty="0"/>
          </a:p>
          <a:p>
            <a:pPr marL="0" indent="0">
              <a:buNone/>
            </a:pPr>
            <a:r>
              <a:rPr lang="en-US" dirty="0"/>
              <a:t>Organizational Communication Channel. (2017, October). </a:t>
            </a:r>
            <a:r>
              <a:rPr lang="en-US" i="1" dirty="0"/>
              <a:t>Classical Management Theory</a:t>
            </a:r>
            <a:r>
              <a:rPr lang="en-US" dirty="0"/>
              <a:t>. Retrieved from You Tube: https://</a:t>
            </a:r>
            <a:r>
              <a:rPr lang="en-US" dirty="0" err="1"/>
              <a:t>youtu.be</a:t>
            </a:r>
            <a:r>
              <a:rPr lang="en-US" dirty="0"/>
              <a:t>/d1jOwD-CTLI</a:t>
            </a:r>
            <a:endParaRPr lang="en-GB" dirty="0"/>
          </a:p>
          <a:p>
            <a:pPr marL="0" indent="0">
              <a:buNone/>
            </a:pPr>
            <a:r>
              <a:rPr lang="en-US" dirty="0"/>
              <a:t> </a:t>
            </a:r>
            <a:endParaRPr lang="en-GB" dirty="0"/>
          </a:p>
          <a:p>
            <a:endParaRPr lang="en-US" dirty="0"/>
          </a:p>
        </p:txBody>
      </p:sp>
    </p:spTree>
    <p:extLst>
      <p:ext uri="{BB962C8B-B14F-4D97-AF65-F5344CB8AC3E}">
        <p14:creationId xmlns:p14="http://schemas.microsoft.com/office/powerpoint/2010/main" val="1100243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2FA1-DE76-994C-840B-B99DC8455B08}"/>
              </a:ext>
            </a:extLst>
          </p:cNvPr>
          <p:cNvSpPr>
            <a:spLocks noGrp="1"/>
          </p:cNvSpPr>
          <p:nvPr>
            <p:ph type="title"/>
          </p:nvPr>
        </p:nvSpPr>
        <p:spPr/>
        <p:txBody>
          <a:bodyPr/>
          <a:lstStyle/>
          <a:p>
            <a:r>
              <a:rPr lang="en-US" dirty="0"/>
              <a:t>Reference List 4</a:t>
            </a:r>
          </a:p>
        </p:txBody>
      </p:sp>
      <p:sp>
        <p:nvSpPr>
          <p:cNvPr id="3" name="Content Placeholder 2">
            <a:extLst>
              <a:ext uri="{FF2B5EF4-FFF2-40B4-BE49-F238E27FC236}">
                <a16:creationId xmlns:a16="http://schemas.microsoft.com/office/drawing/2014/main" id="{68D01A76-3298-9D4E-9EDD-DA978C349FDA}"/>
              </a:ext>
            </a:extLst>
          </p:cNvPr>
          <p:cNvSpPr>
            <a:spLocks noGrp="1"/>
          </p:cNvSpPr>
          <p:nvPr>
            <p:ph idx="1"/>
          </p:nvPr>
        </p:nvSpPr>
        <p:spPr>
          <a:xfrm>
            <a:off x="1371600" y="1379095"/>
            <a:ext cx="9601200" cy="5126636"/>
          </a:xfrm>
        </p:spPr>
        <p:txBody>
          <a:bodyPr>
            <a:normAutofit fontScale="92500" lnSpcReduction="10000"/>
          </a:bodyPr>
          <a:lstStyle/>
          <a:p>
            <a:pPr marL="0" indent="0">
              <a:buNone/>
            </a:pPr>
            <a:r>
              <a:rPr lang="en-US" dirty="0"/>
              <a:t>Reference for Business. (n.d.). </a:t>
            </a:r>
            <a:r>
              <a:rPr lang="en-US" i="1" dirty="0"/>
              <a:t>Next plc - Company Profile, Information, Business Description, History, Background Information on Next plc</a:t>
            </a:r>
            <a:r>
              <a:rPr lang="en-US" dirty="0"/>
              <a:t>. Retrieved from Reference for Business: https://</a:t>
            </a:r>
            <a:r>
              <a:rPr lang="en-US" dirty="0" err="1"/>
              <a:t>www.referenceforbusiness.com</a:t>
            </a:r>
            <a:r>
              <a:rPr lang="en-US" dirty="0"/>
              <a:t>/history2/0/Next-</a:t>
            </a:r>
            <a:r>
              <a:rPr lang="en-US" dirty="0" err="1"/>
              <a:t>plc.html</a:t>
            </a:r>
            <a:endParaRPr lang="en-GB" dirty="0"/>
          </a:p>
          <a:p>
            <a:pPr marL="0" indent="0">
              <a:buNone/>
            </a:pPr>
            <a:r>
              <a:rPr lang="en-US" dirty="0"/>
              <a:t> </a:t>
            </a:r>
            <a:endParaRPr lang="en-GB" dirty="0"/>
          </a:p>
          <a:p>
            <a:pPr marL="0" indent="0">
              <a:buNone/>
            </a:pPr>
            <a:r>
              <a:rPr lang="en-US" dirty="0" err="1"/>
              <a:t>Russon</a:t>
            </a:r>
            <a:r>
              <a:rPr lang="en-US" dirty="0"/>
              <a:t>, M.-A. (2021, September 17). </a:t>
            </a:r>
            <a:r>
              <a:rPr lang="en-US" i="1" dirty="0"/>
              <a:t>Next deal keeps Gap brand alive in the UK</a:t>
            </a:r>
            <a:r>
              <a:rPr lang="en-US" dirty="0"/>
              <a:t>. Retrieved from </a:t>
            </a:r>
            <a:r>
              <a:rPr lang="en-US" dirty="0" err="1"/>
              <a:t>BBC.co.uk</a:t>
            </a:r>
            <a:r>
              <a:rPr lang="en-US" dirty="0"/>
              <a:t>: https://</a:t>
            </a:r>
            <a:r>
              <a:rPr lang="en-US" dirty="0" err="1"/>
              <a:t>www.bbc.co.uk</a:t>
            </a:r>
            <a:r>
              <a:rPr lang="en-US" dirty="0"/>
              <a:t>/news/business-58596532</a:t>
            </a:r>
            <a:endParaRPr lang="en-GB" dirty="0"/>
          </a:p>
          <a:p>
            <a:pPr marL="0" indent="0">
              <a:buNone/>
            </a:pPr>
            <a:r>
              <a:rPr lang="en-US" dirty="0"/>
              <a:t> </a:t>
            </a:r>
            <a:endParaRPr lang="en-GB" dirty="0"/>
          </a:p>
          <a:p>
            <a:pPr marL="0" indent="0">
              <a:buNone/>
            </a:pPr>
            <a:r>
              <a:rPr lang="en-US" dirty="0" err="1"/>
              <a:t>SWOT&amp;PESTLE.com</a:t>
            </a:r>
            <a:r>
              <a:rPr lang="en-US" dirty="0"/>
              <a:t>. (2020, December). </a:t>
            </a:r>
            <a:r>
              <a:rPr lang="en-US" i="1" dirty="0"/>
              <a:t>NEXT plc SWOT &amp; PESTLE analysis</a:t>
            </a:r>
            <a:r>
              <a:rPr lang="en-US" dirty="0"/>
              <a:t>. Retrieved from </a:t>
            </a:r>
            <a:r>
              <a:rPr lang="en-US" dirty="0" err="1"/>
              <a:t>SWOT&amp;PESTLE.com</a:t>
            </a:r>
            <a:r>
              <a:rPr lang="en-US" dirty="0"/>
              <a:t>: https://</a:t>
            </a:r>
            <a:r>
              <a:rPr lang="en-US" dirty="0" err="1"/>
              <a:t>www.swotandpestle.com</a:t>
            </a:r>
            <a:r>
              <a:rPr lang="en-US" dirty="0"/>
              <a:t>/next-plc/</a:t>
            </a:r>
            <a:endParaRPr lang="en-GB" dirty="0"/>
          </a:p>
          <a:p>
            <a:pPr marL="0" indent="0">
              <a:buNone/>
            </a:pPr>
            <a:r>
              <a:rPr lang="en-US" dirty="0"/>
              <a:t> </a:t>
            </a:r>
            <a:endParaRPr lang="en-GB" dirty="0"/>
          </a:p>
          <a:p>
            <a:pPr marL="0" indent="0">
              <a:buNone/>
            </a:pPr>
            <a:r>
              <a:rPr lang="en-US" dirty="0"/>
              <a:t>Team Asana. (2021, October). </a:t>
            </a:r>
            <a:r>
              <a:rPr lang="en-US" i="1" dirty="0"/>
              <a:t>Group vs. team: What's the difference?</a:t>
            </a:r>
            <a:r>
              <a:rPr lang="en-US" dirty="0"/>
              <a:t> Retrieved from asana: https://</a:t>
            </a:r>
            <a:r>
              <a:rPr lang="en-US" dirty="0" err="1"/>
              <a:t>asana.com</a:t>
            </a:r>
            <a:r>
              <a:rPr lang="en-US" dirty="0"/>
              <a:t>/resources/group-vs-team</a:t>
            </a:r>
            <a:endParaRPr lang="en-GB" dirty="0"/>
          </a:p>
          <a:p>
            <a:pPr marL="0" indent="0">
              <a:buNone/>
            </a:pPr>
            <a:r>
              <a:rPr lang="en-US" dirty="0"/>
              <a:t> </a:t>
            </a:r>
            <a:endParaRPr lang="en-GB" dirty="0"/>
          </a:p>
          <a:p>
            <a:pPr marL="0" indent="0">
              <a:buNone/>
            </a:pPr>
            <a:r>
              <a:rPr lang="en-US" dirty="0"/>
              <a:t>Zhong, C. B., &amp; House, J. (2021). Hawthorne Revisited: Organizational Implications of the physical work environment. </a:t>
            </a:r>
            <a:r>
              <a:rPr lang="en-US" i="1" dirty="0"/>
              <a:t>Research in Organizational </a:t>
            </a:r>
            <a:r>
              <a:rPr lang="en-US" i="1" dirty="0" err="1"/>
              <a:t>Behaviour</a:t>
            </a:r>
            <a:r>
              <a:rPr lang="en-US" dirty="0"/>
              <a:t>(32), 3-22</a:t>
            </a:r>
            <a:r>
              <a:rPr lang="en-GB" dirty="0"/>
              <a:t> </a:t>
            </a:r>
            <a:endParaRPr lang="en-US" dirty="0"/>
          </a:p>
        </p:txBody>
      </p:sp>
    </p:spTree>
    <p:extLst>
      <p:ext uri="{BB962C8B-B14F-4D97-AF65-F5344CB8AC3E}">
        <p14:creationId xmlns:p14="http://schemas.microsoft.com/office/powerpoint/2010/main" val="32769586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3946</Words>
  <Application>Microsoft Macintosh PowerPoint</Application>
  <PresentationFormat>Widescreen</PresentationFormat>
  <Paragraphs>333</Paragraphs>
  <Slides>22</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Franklin Gothic Book</vt:lpstr>
      <vt:lpstr>Crop</vt:lpstr>
      <vt:lpstr>Module Title - Contemporary Approaches to Management Module Code - BMSP4002 Assignment Number - Assignment 2 Name - Glyn Gainard Student ID – 2114234 Video Length – XX:XX </vt:lpstr>
      <vt:lpstr>Contemporary management approaches – assignment 2</vt:lpstr>
      <vt:lpstr>Introduction</vt:lpstr>
      <vt:lpstr>NEXT a brief History</vt:lpstr>
      <vt:lpstr>What is a Mission Statement</vt:lpstr>
      <vt:lpstr>What are Aims and Objectives</vt:lpstr>
      <vt:lpstr>Profitability</vt:lpstr>
      <vt:lpstr>NEXT Profitability</vt:lpstr>
      <vt:lpstr>SWOT Analysis</vt:lpstr>
      <vt:lpstr>PESTLE Analysis</vt:lpstr>
      <vt:lpstr>Management Approaches</vt:lpstr>
      <vt:lpstr>What approach does NEXT use?</vt:lpstr>
      <vt:lpstr>Groups and Teamwork</vt:lpstr>
      <vt:lpstr>NEXT Organisational Stakeholders</vt:lpstr>
      <vt:lpstr>What is Corporate Social Responsibility (CSR)</vt:lpstr>
      <vt:lpstr>What does NEXT do?</vt:lpstr>
      <vt:lpstr>Conclusion</vt:lpstr>
      <vt:lpstr>Thank you for listening</vt:lpstr>
      <vt:lpstr>Reference List 1</vt:lpstr>
      <vt:lpstr>Reference List 2</vt:lpstr>
      <vt:lpstr>Reference List 3</vt:lpstr>
      <vt:lpstr>Reference List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Contemporary Approaches to Management Module Code - BMSP4002 Assignment Number - Assignment 2 Name - Glyn Gainard Student ID – 2114234 Video Length – XX:XX </dc:title>
  <dc:creator>Glyn Gainard</dc:creator>
  <cp:lastModifiedBy>Glyn Gainard</cp:lastModifiedBy>
  <cp:revision>3</cp:revision>
  <dcterms:created xsi:type="dcterms:W3CDTF">2022-01-07T19:04:47Z</dcterms:created>
  <dcterms:modified xsi:type="dcterms:W3CDTF">2022-01-07T19:33:31Z</dcterms:modified>
</cp:coreProperties>
</file>