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17"/>
  </p:notesMasterIdLst>
  <p:sldIdLst>
    <p:sldId id="719" r:id="rId7"/>
    <p:sldId id="715" r:id="rId8"/>
    <p:sldId id="331" r:id="rId9"/>
    <p:sldId id="727" r:id="rId10"/>
    <p:sldId id="729" r:id="rId11"/>
    <p:sldId id="293" r:id="rId12"/>
    <p:sldId id="716" r:id="rId13"/>
    <p:sldId id="723" r:id="rId14"/>
    <p:sldId id="724" r:id="rId15"/>
    <p:sldId id="72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89AEBA-5C69-4DA7-A626-B9607296DD2D}" v="2" dt="2026-01-27T22:24:39.9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65" d="100"/>
          <a:sy n="65" d="100"/>
        </p:scale>
        <p:origin x="1022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microsoft.com/office/2015/10/relationships/revisionInfo" Target="revisionInfo.xml"/><Relationship Id="rId10" Type="http://schemas.openxmlformats.org/officeDocument/2006/relationships/slide" Target="slides/slide4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00722E61-A757-4134-8CBB-8B7208677708}"/>
    <pc:docChg chg="modSld">
      <pc:chgData name="Stalin Jacob Wilson Packia Dhas" userId="050d7d71-3621-4503-95e8-1c9a9d962492" providerId="ADAL" clId="{00722E61-A757-4134-8CBB-8B7208677708}" dt="2026-01-27T22:33:37.428" v="10" actId="6549"/>
      <pc:docMkLst>
        <pc:docMk/>
      </pc:docMkLst>
      <pc:sldChg chg="modNotesTx">
        <pc:chgData name="Stalin Jacob Wilson Packia Dhas" userId="050d7d71-3621-4503-95e8-1c9a9d962492" providerId="ADAL" clId="{00722E61-A757-4134-8CBB-8B7208677708}" dt="2026-01-27T22:33:31.313" v="9" actId="6549"/>
        <pc:sldMkLst>
          <pc:docMk/>
          <pc:sldMk cId="1572649805" sldId="331"/>
        </pc:sldMkLst>
      </pc:sldChg>
      <pc:sldChg chg="modSp mod">
        <pc:chgData name="Stalin Jacob Wilson Packia Dhas" userId="050d7d71-3621-4503-95e8-1c9a9d962492" providerId="ADAL" clId="{00722E61-A757-4134-8CBB-8B7208677708}" dt="2026-01-27T22:33:10.102" v="8" actId="20577"/>
        <pc:sldMkLst>
          <pc:docMk/>
          <pc:sldMk cId="3581411444" sldId="715"/>
        </pc:sldMkLst>
        <pc:spChg chg="mod">
          <ac:chgData name="Stalin Jacob Wilson Packia Dhas" userId="050d7d71-3621-4503-95e8-1c9a9d962492" providerId="ADAL" clId="{00722E61-A757-4134-8CBB-8B7208677708}" dt="2026-01-27T22:33:10.102" v="8" actId="20577"/>
          <ac:spMkLst>
            <pc:docMk/>
            <pc:sldMk cId="3581411444" sldId="715"/>
            <ac:spMk id="2" creationId="{9843DB1F-90B0-42CC-ABF2-3259D70B3186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1-27T22:31:56.602" v="4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00722E61-A757-4134-8CBB-8B7208677708}" dt="2026-01-27T22:31:56.602" v="4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NotesTx">
        <pc:chgData name="Stalin Jacob Wilson Packia Dhas" userId="050d7d71-3621-4503-95e8-1c9a9d962492" providerId="ADAL" clId="{00722E61-A757-4134-8CBB-8B7208677708}" dt="2026-01-27T22:33:37.428" v="10" actId="6549"/>
        <pc:sldMkLst>
          <pc:docMk/>
          <pc:sldMk cId="1286137602" sldId="72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067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65736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BC5642-78A8-D9A3-1306-3330F7A54D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701F714-7110-F9DB-B136-20A8CFC910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CA0633-F11E-6A61-8251-CAC5A1D473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39F54D4E-AA3D-26DF-9982-0946FD651743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504094-1873-094C-E70D-E66C88A2BE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4F954F-6333-04C8-5331-61FA797BB8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10286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894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36798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54762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9274A-70D4-4E48-BC87-A094183F8690}" type="datetime1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Engineering and Project Management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/>
              <a:t>Engineering and Project </a:t>
            </a:r>
            <a:endParaRPr lang="en-GB" sz="4800" dirty="0"/>
          </a:p>
          <a:p>
            <a:r>
              <a:rPr lang="en-GB" sz="4800" dirty="0"/>
              <a:t>Management</a:t>
            </a:r>
          </a:p>
          <a:p>
            <a:r>
              <a:rPr lang="en-GB" sz="4800" dirty="0"/>
              <a:t>(ACDA5025)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422" y="1704914"/>
            <a:ext cx="10936434" cy="4546043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109538">
              <a:lnSpc>
                <a:spcPct val="150000"/>
              </a:lnSpc>
              <a:tabLst>
                <a:tab pos="512763" algn="l"/>
              </a:tabLst>
            </a:pP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Module Name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</a:t>
            </a:r>
            <a:r>
              <a:rPr lang="en-US" sz="3200" dirty="0">
                <a:latin typeface="+mn-lt"/>
              </a:rPr>
              <a:t>	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: </a:t>
            </a:r>
            <a:r>
              <a:rPr lang="en-US" sz="3200">
                <a:latin typeface="+mn-lt"/>
              </a:rPr>
              <a:t>Engineering and Project </a:t>
            </a:r>
            <a:r>
              <a:rPr lang="en-US" sz="3200" dirty="0">
                <a:latin typeface="+mn-lt"/>
              </a:rPr>
              <a:t>Management 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Module Code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: ACDA</a:t>
            </a:r>
            <a:r>
              <a:rPr lang="en-US" sz="3200" dirty="0">
                <a:latin typeface="+mn-lt"/>
              </a:rPr>
              <a:t>5025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Credits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 			: 20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Level 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	: 5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Pre – Requisites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: None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Lecturer	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: Stalin Jacob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Lecturer Email ID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: s.wpackiadhas@uwtsd.ac.uk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39105" y="293558"/>
            <a:ext cx="6158575" cy="711675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dirty="0">
                <a:solidFill>
                  <a:schemeClr val="bg1"/>
                </a:solidFill>
              </a:rPr>
              <a:t>Module Descriptor</a:t>
            </a: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2873EE-E835-55F8-6946-4B5A20C88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50B290-9A81-CD5A-2C5B-A6C3F250FA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Engineering and Project Management</a:t>
            </a:r>
          </a:p>
        </p:txBody>
      </p:sp>
    </p:spTree>
    <p:extLst>
      <p:ext uri="{BB962C8B-B14F-4D97-AF65-F5344CB8AC3E}">
        <p14:creationId xmlns:p14="http://schemas.microsoft.com/office/powerpoint/2010/main" val="35814114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262462"/>
            <a:ext cx="11216503" cy="5256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400" b="1" kern="1200" dirty="0">
                <a:ea typeface="+mj-ea"/>
                <a:cs typeface="+mj-cs"/>
              </a:rPr>
              <a:t>Aim: </a:t>
            </a:r>
          </a:p>
          <a:p>
            <a:pPr marL="0" lvl="0" indent="0" algn="just" fontAlgn="auto" hangingPunct="1">
              <a:spcBef>
                <a:spcPts val="1200"/>
              </a:spcBef>
              <a:buNone/>
            </a:pPr>
            <a:r>
              <a:rPr lang="en-GB" sz="32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To develop the skills necessary to </a:t>
            </a:r>
            <a:r>
              <a:rPr lang="en-GB" sz="32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successfully specify and manage an engineering project</a:t>
            </a:r>
            <a:r>
              <a:rPr lang="en-GB" sz="32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accounting for various factors.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3200" b="1" dirty="0">
              <a:effectLst/>
              <a:latin typeface="+mn-lt"/>
              <a:ea typeface="Times New Roman" panose="02020603050405020304" pitchFamily="18" charset="0"/>
            </a:endParaRPr>
          </a:p>
          <a:p>
            <a:endParaRPr lang="en-GB" sz="3200" dirty="0">
              <a:latin typeface="+mn-l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Engineering and Project Management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6498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638" y="1388119"/>
            <a:ext cx="11216503" cy="5256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/>
              <a:t>Learning Outcome: </a:t>
            </a:r>
          </a:p>
          <a:p>
            <a:pPr algn="just" hangingPunct="0">
              <a:buNone/>
            </a:pP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Upon the successful completion of this module, the student should be able to: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spcBef>
                <a:spcPts val="1200"/>
              </a:spcBef>
            </a:pP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Evaluate the </a:t>
            </a:r>
            <a:r>
              <a:rPr lang="en-GB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environmental and societal impact </a:t>
            </a: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of solutions to broadly-defined problems 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spcBef>
                <a:spcPts val="1200"/>
              </a:spcBef>
            </a:pPr>
            <a:r>
              <a:rPr lang="en-GB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Identify and analyse ethical concerns </a:t>
            </a: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and make reasoned ethical choices informed by professional codes of conduct.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spcBef>
                <a:spcPts val="1200"/>
              </a:spcBef>
            </a:pP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Use a </a:t>
            </a:r>
            <a:r>
              <a:rPr lang="en-GB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risk management process </a:t>
            </a: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to identify, evaluate and mitigate risks (the effects of uncertainty) associated with a particular project or activity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spcBef>
                <a:spcPts val="1200"/>
              </a:spcBef>
            </a:pPr>
            <a:r>
              <a:rPr lang="en-GB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Recognise the </a:t>
            </a:r>
            <a:r>
              <a:rPr lang="en-GB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responsibilities, benefits and importance of supporting equality, diversity and inclusion.</a:t>
            </a:r>
            <a:endParaRPr lang="en-GB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3200" dirty="0">
              <a:latin typeface="+mn-l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Engineering and Project Management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61376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4DCF75-5004-53D9-F7CC-3089FCB96C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628EC-7545-AD41-E800-A6C2EE319E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D5BD58-0344-E67C-FAA2-FED92E002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328" y="1142177"/>
            <a:ext cx="11783717" cy="5256224"/>
          </a:xfrm>
        </p:spPr>
        <p:txBody>
          <a:bodyPr>
            <a:normAutofit/>
          </a:bodyPr>
          <a:lstStyle/>
          <a:p>
            <a:pPr algn="just" hangingPunct="0">
              <a:buNone/>
            </a:pPr>
            <a:r>
              <a:rPr lang="en-GB" sz="3200" b="1" dirty="0">
                <a:effectLst/>
                <a:ea typeface="Times New Roman" panose="02020603050405020304" pitchFamily="18" charset="0"/>
              </a:rPr>
              <a:t>AHEP 4.0 Learning outcomes:</a:t>
            </a:r>
            <a:endParaRPr lang="en-GB" sz="3200" dirty="0">
              <a:effectLst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GB" sz="2400" dirty="0">
                <a:effectLst/>
                <a:ea typeface="Times New Roman" panose="02020603050405020304" pitchFamily="18" charset="0"/>
              </a:rPr>
              <a:t>B7: Evaluate the </a:t>
            </a:r>
            <a:r>
              <a:rPr lang="en-GB" sz="2400" b="1" dirty="0">
                <a:effectLst/>
                <a:ea typeface="Times New Roman" panose="02020603050405020304" pitchFamily="18" charset="0"/>
              </a:rPr>
              <a:t>environmental and societal impact 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of solutions to broadly-defined problems; </a:t>
            </a:r>
          </a:p>
          <a:p>
            <a:pPr algn="just">
              <a:lnSpc>
                <a:spcPct val="150000"/>
              </a:lnSpc>
              <a:spcBef>
                <a:spcPts val="600"/>
              </a:spcBef>
            </a:pPr>
            <a:r>
              <a:rPr lang="en-GB" sz="2400" dirty="0">
                <a:effectLst/>
                <a:ea typeface="Times New Roman" panose="02020603050405020304" pitchFamily="18" charset="0"/>
              </a:rPr>
              <a:t>B11: </a:t>
            </a:r>
            <a:r>
              <a:rPr lang="en-GB" sz="2400" b="1" dirty="0">
                <a:effectLst/>
                <a:ea typeface="Times New Roman" panose="02020603050405020304" pitchFamily="18" charset="0"/>
              </a:rPr>
              <a:t>Recognise the responsibilities, benefits and importance 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of supporting </a:t>
            </a:r>
            <a:r>
              <a:rPr lang="en-GB" sz="2400" b="1" dirty="0">
                <a:effectLst/>
                <a:ea typeface="Times New Roman" panose="02020603050405020304" pitchFamily="18" charset="0"/>
              </a:rPr>
              <a:t>equality, diversity and inclusion. </a:t>
            </a:r>
          </a:p>
          <a:p>
            <a:pPr algn="just" hangingPunct="0">
              <a:lnSpc>
                <a:spcPct val="150000"/>
              </a:lnSpc>
              <a:spcBef>
                <a:spcPts val="600"/>
              </a:spcBef>
            </a:pPr>
            <a:r>
              <a:rPr lang="en-GB" sz="2400" dirty="0">
                <a:effectLst/>
                <a:ea typeface="Times New Roman" panose="02020603050405020304" pitchFamily="18" charset="0"/>
              </a:rPr>
              <a:t>B14: Recognise the </a:t>
            </a:r>
            <a:r>
              <a:rPr lang="en-GB" sz="2400" b="1" dirty="0">
                <a:effectLst/>
                <a:ea typeface="Times New Roman" panose="02020603050405020304" pitchFamily="18" charset="0"/>
              </a:rPr>
              <a:t>need for quality management systems and continuous improvement 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in the context of broadly-defined problems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en-GB" sz="2400" dirty="0">
                <a:effectLst/>
                <a:ea typeface="Times New Roman" panose="02020603050405020304" pitchFamily="18" charset="0"/>
              </a:rPr>
              <a:t>B17: Communicate effectively with </a:t>
            </a:r>
            <a:r>
              <a:rPr lang="en-GB" sz="2400" b="1" dirty="0">
                <a:effectLst/>
                <a:ea typeface="Times New Roman" panose="02020603050405020304" pitchFamily="18" charset="0"/>
              </a:rPr>
              <a:t>technical and non-technical audiences</a:t>
            </a:r>
            <a:endParaRPr lang="en-GB" sz="4000" b="1" dirty="0"/>
          </a:p>
          <a:p>
            <a:pPr marL="0" indent="0">
              <a:buNone/>
            </a:pPr>
            <a:endParaRPr lang="en-GB" sz="3200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2EDF63A-9BAB-7A6F-AB06-7CBD39274F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Engineering and Project Management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7F671B7-4B46-C87D-6115-9036277E9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00386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2065" y="223029"/>
            <a:ext cx="5273964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dirty="0">
                <a:solidFill>
                  <a:schemeClr val="bg1"/>
                </a:solidFill>
              </a:rPr>
              <a:t>Module Descriptor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0652" y="1339233"/>
            <a:ext cx="11208775" cy="52957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b="1" dirty="0"/>
              <a:t>Indicative Content</a:t>
            </a:r>
          </a:p>
          <a:p>
            <a:pPr>
              <a:lnSpc>
                <a:spcPct val="115000"/>
              </a:lnSpc>
              <a:spcBef>
                <a:spcPts val="600"/>
              </a:spcBef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Equality, diversity, and inclusivity in engineering</a:t>
            </a:r>
            <a:endParaRPr lang="en-GB" sz="2400" dirty="0">
              <a:effectLst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600"/>
              </a:spcBef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Prevent</a:t>
            </a:r>
            <a:endParaRPr lang="en-GB" sz="2400" dirty="0">
              <a:effectLst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600"/>
              </a:spcBef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Engineering codes of conduct</a:t>
            </a:r>
            <a:endParaRPr lang="en-GB" sz="2400" dirty="0">
              <a:effectLst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600"/>
              </a:spcBef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Legal, ethical, and societal considerations of engineering</a:t>
            </a:r>
            <a:endParaRPr lang="en-GB" sz="2400" dirty="0">
              <a:effectLst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600"/>
              </a:spcBef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Environmental effects of engineering</a:t>
            </a:r>
            <a:endParaRPr lang="en-GB" sz="2400" dirty="0">
              <a:effectLst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600"/>
              </a:spcBef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Specifying, planning, and managing engineering projects</a:t>
            </a:r>
            <a:endParaRPr lang="en-GB" sz="2400" dirty="0">
              <a:effectLst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600"/>
              </a:spcBef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Identifying, managing, and mitigating risks</a:t>
            </a:r>
            <a:endParaRPr lang="en-GB" sz="2400" dirty="0">
              <a:effectLst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600"/>
              </a:spcBef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Statistical techniques: descriptive statistics, parametric and non-parametric testing.</a:t>
            </a:r>
            <a:endParaRPr lang="en-GB" sz="2400" dirty="0">
              <a:effectLst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600"/>
              </a:spcBef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Design of experiments</a:t>
            </a:r>
            <a:endParaRPr lang="en-GB" sz="2400" dirty="0">
              <a:effectLst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600"/>
              </a:spcBef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Statistical Data Analysis</a:t>
            </a:r>
            <a:endParaRPr lang="en-GB" sz="2400" dirty="0">
              <a:effectLst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420DC4-564A-68B7-8780-49C26E61A7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Engineering and Project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5908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Study ti</a:t>
            </a:r>
            <a:r>
              <a:rPr lang="en-US" dirty="0"/>
              <a:t>me allocation</a:t>
            </a: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F79F270E-E590-A342-8D2F-5DA6E38AA5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4479823"/>
              </p:ext>
            </p:extLst>
          </p:nvPr>
        </p:nvGraphicFramePr>
        <p:xfrm>
          <a:off x="1033381" y="2387498"/>
          <a:ext cx="9793455" cy="27662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64485">
                  <a:extLst>
                    <a:ext uri="{9D8B030D-6E8A-4147-A177-3AD203B41FA5}">
                      <a16:colId xmlns:a16="http://schemas.microsoft.com/office/drawing/2014/main" val="1032521080"/>
                    </a:ext>
                  </a:extLst>
                </a:gridCol>
                <a:gridCol w="3264485">
                  <a:extLst>
                    <a:ext uri="{9D8B030D-6E8A-4147-A177-3AD203B41FA5}">
                      <a16:colId xmlns:a16="http://schemas.microsoft.com/office/drawing/2014/main" val="3761405316"/>
                    </a:ext>
                  </a:extLst>
                </a:gridCol>
                <a:gridCol w="3264485">
                  <a:extLst>
                    <a:ext uri="{9D8B030D-6E8A-4147-A177-3AD203B41FA5}">
                      <a16:colId xmlns:a16="http://schemas.microsoft.com/office/drawing/2014/main" val="3078829855"/>
                    </a:ext>
                  </a:extLst>
                </a:gridCol>
              </a:tblGrid>
              <a:tr h="553257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Activity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Hours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Percentage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7230335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dirty="0"/>
                        <a:t>Scheduled learning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48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24%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2262528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dirty="0"/>
                        <a:t>Independent learning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152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76%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0692313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dirty="0"/>
                        <a:t>Placement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9253776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b="1" dirty="0"/>
                        <a:t>TOTAL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100%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8365904"/>
                  </a:ext>
                </a:extLst>
              </a:tr>
            </a:tbl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5DAF98-12B5-0885-8358-D1F1E82B7E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813718-BD7C-54AE-A963-7C90E273F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Engineering and Project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13503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0012" y="184108"/>
            <a:ext cx="5028487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dirty="0">
                <a:solidFill>
                  <a:schemeClr val="bg1"/>
                </a:solidFill>
              </a:rPr>
              <a:t>Module Descriptor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2405" y="1012982"/>
            <a:ext cx="11067190" cy="5122548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kern="1200" dirty="0">
                <a:solidFill>
                  <a:schemeClr val="tx1"/>
                </a:solidFill>
                <a:ea typeface="+mj-ea"/>
                <a:cs typeface="+mj-cs"/>
              </a:rPr>
              <a:t>Mode of Assessment: </a:t>
            </a:r>
            <a:r>
              <a:rPr lang="en-US" kern="1200" dirty="0">
                <a:solidFill>
                  <a:srgbClr val="FF0000"/>
                </a:solidFill>
                <a:ea typeface="+mj-ea"/>
                <a:cs typeface="+mj-cs"/>
              </a:rPr>
              <a:t>[Component PASS]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Assessment Component 1</a:t>
            </a:r>
            <a:r>
              <a:rPr lang="en-US" b="1" kern="1200" dirty="0">
                <a:solidFill>
                  <a:schemeClr val="tx1"/>
                </a:solidFill>
                <a:ea typeface="+mj-ea"/>
                <a:cs typeface="+mj-cs"/>
              </a:rPr>
              <a:t> : </a:t>
            </a:r>
            <a:r>
              <a:rPr lang="en-US" b="1" dirty="0">
                <a:ea typeface="+mj-ea"/>
                <a:cs typeface="+mj-cs"/>
              </a:rPr>
              <a:t>Coursework</a:t>
            </a:r>
            <a:endParaRPr lang="en-US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0" indent="0">
              <a:lnSpc>
                <a:spcPct val="120000"/>
              </a:lnSpc>
              <a:buNone/>
            </a:pPr>
            <a:endParaRPr lang="en-US" sz="40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algn="just" hangingPunct="0">
              <a:buNone/>
            </a:pPr>
            <a:r>
              <a:rPr lang="en-GB" sz="18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Portfolio consisting of 3 elements: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PREVENT certificate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Equality &amp; Diversity Training certificate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Project proposal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574675" indent="-574675">
              <a:lnSpc>
                <a:spcPct val="120000"/>
              </a:lnSpc>
              <a:buNone/>
            </a:pPr>
            <a:r>
              <a:rPr lang="en-GB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Assessment Component 2</a:t>
            </a:r>
            <a:r>
              <a:rPr lang="en-US" b="1" kern="1200" dirty="0">
                <a:solidFill>
                  <a:schemeClr val="tx1"/>
                </a:solidFill>
                <a:ea typeface="+mj-ea"/>
                <a:cs typeface="+mj-cs"/>
              </a:rPr>
              <a:t> : </a:t>
            </a:r>
            <a:r>
              <a:rPr lang="en-US" b="1" dirty="0">
                <a:ea typeface="+mj-ea"/>
                <a:cs typeface="+mj-cs"/>
              </a:rPr>
              <a:t>Coursework</a:t>
            </a:r>
            <a:endParaRPr lang="en-US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endParaRPr lang="en-US" sz="54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endParaRPr lang="en-US" sz="70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803275">
              <a:lnSpc>
                <a:spcPct val="120000"/>
              </a:lnSpc>
            </a:pPr>
            <a:endParaRPr lang="en-IN" b="1" dirty="0"/>
          </a:p>
          <a:p>
            <a:pPr marL="803275">
              <a:lnSpc>
                <a:spcPct val="120000"/>
              </a:lnSpc>
            </a:pPr>
            <a:endParaRPr lang="en-US" sz="2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CA9460-D119-B35A-FFA7-A69834718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5327667" cy="365125"/>
          </a:xfrm>
        </p:spPr>
        <p:txBody>
          <a:bodyPr/>
          <a:lstStyle/>
          <a:p>
            <a:r>
              <a:rPr lang="en-GB" dirty="0"/>
              <a:t>Engineering and Project Management- Introduction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2E93D8B-7048-96AA-07A2-B6C386EBA9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1949867"/>
              </p:ext>
            </p:extLst>
          </p:nvPr>
        </p:nvGraphicFramePr>
        <p:xfrm>
          <a:off x="1794748" y="2205814"/>
          <a:ext cx="7832726" cy="88265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10448">
                  <a:extLst>
                    <a:ext uri="{9D8B030D-6E8A-4147-A177-3AD203B41FA5}">
                      <a16:colId xmlns:a16="http://schemas.microsoft.com/office/drawing/2014/main" val="3813375750"/>
                    </a:ext>
                  </a:extLst>
                </a:gridCol>
                <a:gridCol w="3540821">
                  <a:extLst>
                    <a:ext uri="{9D8B030D-6E8A-4147-A177-3AD203B41FA5}">
                      <a16:colId xmlns:a16="http://schemas.microsoft.com/office/drawing/2014/main" val="1799367182"/>
                    </a:ext>
                  </a:extLst>
                </a:gridCol>
                <a:gridCol w="1381457">
                  <a:extLst>
                    <a:ext uri="{9D8B030D-6E8A-4147-A177-3AD203B41FA5}">
                      <a16:colId xmlns:a16="http://schemas.microsoft.com/office/drawing/2014/main" val="1426079687"/>
                    </a:ext>
                  </a:extLst>
                </a:gridCol>
              </a:tblGrid>
              <a:tr h="441325"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Mode of assessment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Volume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Weighting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116406109"/>
                  </a:ext>
                </a:extLst>
              </a:tr>
              <a:tr h="441325"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Portfolio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2,500 Words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50%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590253771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03E1F3A-6B11-F8A5-8F97-DC69341617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2058925"/>
              </p:ext>
            </p:extLst>
          </p:nvPr>
        </p:nvGraphicFramePr>
        <p:xfrm>
          <a:off x="1794748" y="5347586"/>
          <a:ext cx="7883525" cy="88265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29324">
                  <a:extLst>
                    <a:ext uri="{9D8B030D-6E8A-4147-A177-3AD203B41FA5}">
                      <a16:colId xmlns:a16="http://schemas.microsoft.com/office/drawing/2014/main" val="301094224"/>
                    </a:ext>
                  </a:extLst>
                </a:gridCol>
                <a:gridCol w="3563785">
                  <a:extLst>
                    <a:ext uri="{9D8B030D-6E8A-4147-A177-3AD203B41FA5}">
                      <a16:colId xmlns:a16="http://schemas.microsoft.com/office/drawing/2014/main" val="4268515293"/>
                    </a:ext>
                  </a:extLst>
                </a:gridCol>
                <a:gridCol w="1390416">
                  <a:extLst>
                    <a:ext uri="{9D8B030D-6E8A-4147-A177-3AD203B41FA5}">
                      <a16:colId xmlns:a16="http://schemas.microsoft.com/office/drawing/2014/main" val="908694689"/>
                    </a:ext>
                  </a:extLst>
                </a:gridCol>
              </a:tblGrid>
              <a:tr h="494254"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Mode of assessment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Volume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Weighting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387436163"/>
                  </a:ext>
                </a:extLst>
              </a:tr>
              <a:tr h="388396"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Presentation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10 Minutes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50%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0765681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05735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262462"/>
            <a:ext cx="11216503" cy="5256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600" b="1" kern="1200" dirty="0">
                <a:solidFill>
                  <a:schemeClr val="tx1"/>
                </a:solidFill>
                <a:ea typeface="+mj-ea"/>
                <a:cs typeface="+mj-cs"/>
              </a:rPr>
              <a:t>Reading Book:</a:t>
            </a:r>
            <a:endParaRPr lang="en-US" sz="3600" b="1" dirty="0">
              <a:ea typeface="+mj-ea"/>
              <a:cs typeface="+mj-cs"/>
            </a:endParaRP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sz="20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D. Lock, </a:t>
            </a:r>
            <a:r>
              <a:rPr lang="en-GB" sz="2000" i="1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Project management</a:t>
            </a:r>
            <a:r>
              <a:rPr lang="en-GB" sz="20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10th edition. Burlington, Vt: Gower, 2013.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sz="20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H. Maylor and N. Turner, </a:t>
            </a:r>
            <a:r>
              <a:rPr lang="en-GB" sz="2000" i="1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Project management</a:t>
            </a:r>
            <a:r>
              <a:rPr lang="en-GB" sz="20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Fifth edition. Harlow: Pearson, 2022.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sz="20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W. R. Bowen, </a:t>
            </a:r>
            <a:r>
              <a:rPr lang="en-GB" sz="2000" i="1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Engineering Ethics Challenges and Opportunities</a:t>
            </a:r>
            <a:r>
              <a:rPr lang="en-GB" sz="20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1st ed. 2014. Cham: Springer International Publishing, 2014. </a:t>
            </a:r>
            <a:r>
              <a:rPr lang="en-GB" sz="2000" dirty="0" err="1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doi</a:t>
            </a:r>
            <a:r>
              <a:rPr lang="en-GB" sz="20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: 10.1007/978-3-319-04096-7.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sz="20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G. Rugg, </a:t>
            </a:r>
            <a:r>
              <a:rPr lang="en-GB" sz="2000" i="1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Using statistics : a gentle introduction</a:t>
            </a:r>
            <a:r>
              <a:rPr lang="en-GB" sz="20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Maidenhead: Open University Press, 2007.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sz="20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S. Saeed, S. Saeed, M. A. Khan, and R. Ahmad, </a:t>
            </a:r>
            <a:r>
              <a:rPr lang="en-GB" sz="2000" i="1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Business strategies and approaches for effective engineering management</a:t>
            </a:r>
            <a:r>
              <a:rPr lang="en-GB" sz="20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Hershey, Pa: Business Science Reference, 2013.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sz="20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Z. Wong, </a:t>
            </a:r>
            <a:r>
              <a:rPr lang="en-GB" sz="2000" i="1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Human factors in project management : concepts, tools, and techniques for inspiring teamwork and motivation</a:t>
            </a:r>
            <a:r>
              <a:rPr lang="en-GB" sz="20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1st ed. San Francisco: Jossey-Bass, 2007.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i="1" dirty="0">
                <a:solidFill>
                  <a:schemeClr val="bg1">
                    <a:lumMod val="65000"/>
                  </a:schemeClr>
                </a:solidFill>
              </a:rPr>
              <a:t>Engineering and Project Management</a:t>
            </a:r>
            <a:endParaRPr lang="en-US" i="1" dirty="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06967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Engineering and Project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625</Words>
  <Application>Microsoft Office PowerPoint</Application>
  <PresentationFormat>Widescreen</PresentationFormat>
  <Paragraphs>119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Calibri Light</vt:lpstr>
      <vt:lpstr>Times New Roman</vt:lpstr>
      <vt:lpstr>UWTSD 200_Title Page</vt:lpstr>
      <vt:lpstr>UWTSD 200_Title Page 2</vt:lpstr>
      <vt:lpstr>UWTSD 200_Text 4</vt:lpstr>
      <vt:lpstr>PowerPoint Presentation</vt:lpstr>
      <vt:lpstr>Module Name  : Engineering and Project Management  Module Code  : ACDA5025 Credits    : 20 Level    : 5 Pre – Requisites : None Lecturer   : Stalin Jacob Lecturer Email ID : s.wpackiadhas@uwtsd.ac.uk</vt:lpstr>
      <vt:lpstr>Module Descriptor</vt:lpstr>
      <vt:lpstr>Module Descriptor</vt:lpstr>
      <vt:lpstr>Module Descriptor</vt:lpstr>
      <vt:lpstr>Module Descriptor</vt:lpstr>
      <vt:lpstr>Study time allocation      </vt:lpstr>
      <vt:lpstr>Module Descriptor</vt:lpstr>
      <vt:lpstr>Module Descriptor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108</cp:revision>
  <dcterms:created xsi:type="dcterms:W3CDTF">2021-03-09T15:35:42Z</dcterms:created>
  <dcterms:modified xsi:type="dcterms:W3CDTF">2026-01-27T22:33:40Z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