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73" r:id="rId3"/>
    <p:sldId id="257" r:id="rId4"/>
    <p:sldId id="277" r:id="rId5"/>
    <p:sldId id="259" r:id="rId6"/>
    <p:sldId id="261" r:id="rId7"/>
    <p:sldId id="263" r:id="rId8"/>
    <p:sldId id="264" r:id="rId9"/>
    <p:sldId id="266" r:id="rId10"/>
    <p:sldId id="267" r:id="rId11"/>
    <p:sldId id="268" r:id="rId12"/>
    <p:sldId id="274" r:id="rId13"/>
    <p:sldId id="275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0F42E-42B3-43F4-AF1F-283041DC9D9B}" v="9" dt="2023-11-18T22:48:19.6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8" autoAdjust="0"/>
    <p:restoredTop sz="95775"/>
  </p:normalViewPr>
  <p:slideViewPr>
    <p:cSldViewPr snapToGrid="0">
      <p:cViewPr varScale="1">
        <p:scale>
          <a:sx n="75" d="100"/>
          <a:sy n="75" d="100"/>
        </p:scale>
        <p:origin x="32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ica Toader" userId="ce82d2ce-206a-4e45-8dd8-ac2ccb3cff7c" providerId="ADAL" clId="{7020F42E-42B3-43F4-AF1F-283041DC9D9B}"/>
    <pc:docChg chg="undo custSel addSld delSld modSld sldOrd">
      <pc:chgData name="Ionica Toader" userId="ce82d2ce-206a-4e45-8dd8-ac2ccb3cff7c" providerId="ADAL" clId="{7020F42E-42B3-43F4-AF1F-283041DC9D9B}" dt="2023-11-18T23:04:14.473" v="175" actId="20577"/>
      <pc:docMkLst>
        <pc:docMk/>
      </pc:docMkLst>
      <pc:sldChg chg="modSp mod">
        <pc:chgData name="Ionica Toader" userId="ce82d2ce-206a-4e45-8dd8-ac2ccb3cff7c" providerId="ADAL" clId="{7020F42E-42B3-43F4-AF1F-283041DC9D9B}" dt="2023-11-18T23:04:14.473" v="175" actId="20577"/>
        <pc:sldMkLst>
          <pc:docMk/>
          <pc:sldMk cId="2143242540" sldId="256"/>
        </pc:sldMkLst>
        <pc:spChg chg="mod">
          <ac:chgData name="Ionica Toader" userId="ce82d2ce-206a-4e45-8dd8-ac2ccb3cff7c" providerId="ADAL" clId="{7020F42E-42B3-43F4-AF1F-283041DC9D9B}" dt="2023-11-18T23:04:14.473" v="175" actId="20577"/>
          <ac:spMkLst>
            <pc:docMk/>
            <pc:sldMk cId="2143242540" sldId="256"/>
            <ac:spMk id="3" creationId="{C2D7B6A0-00E1-4D22-AF21-1F62392DC870}"/>
          </ac:spMkLst>
        </pc:spChg>
      </pc:sldChg>
      <pc:sldChg chg="modSp mod">
        <pc:chgData name="Ionica Toader" userId="ce82d2ce-206a-4e45-8dd8-ac2ccb3cff7c" providerId="ADAL" clId="{7020F42E-42B3-43F4-AF1F-283041DC9D9B}" dt="2023-11-18T20:45:10.236" v="120" actId="20577"/>
        <pc:sldMkLst>
          <pc:docMk/>
          <pc:sldMk cId="3872913928" sldId="259"/>
        </pc:sldMkLst>
        <pc:spChg chg="mod">
          <ac:chgData name="Ionica Toader" userId="ce82d2ce-206a-4e45-8dd8-ac2ccb3cff7c" providerId="ADAL" clId="{7020F42E-42B3-43F4-AF1F-283041DC9D9B}" dt="2023-11-18T20:45:10.236" v="120" actId="20577"/>
          <ac:spMkLst>
            <pc:docMk/>
            <pc:sldMk cId="3872913928" sldId="259"/>
            <ac:spMk id="3" creationId="{61C3351A-D735-4944-9E36-ACA413F33C36}"/>
          </ac:spMkLst>
        </pc:spChg>
      </pc:sldChg>
      <pc:sldChg chg="addSp delSp modSp new mod setBg">
        <pc:chgData name="Ionica Toader" userId="ce82d2ce-206a-4e45-8dd8-ac2ccb3cff7c" providerId="ADAL" clId="{7020F42E-42B3-43F4-AF1F-283041DC9D9B}" dt="2023-11-18T20:17:14.596" v="91" actId="20577"/>
        <pc:sldMkLst>
          <pc:docMk/>
          <pc:sldMk cId="2106569183" sldId="274"/>
        </pc:sldMkLst>
        <pc:spChg chg="mod">
          <ac:chgData name="Ionica Toader" userId="ce82d2ce-206a-4e45-8dd8-ac2ccb3cff7c" providerId="ADAL" clId="{7020F42E-42B3-43F4-AF1F-283041DC9D9B}" dt="2023-11-18T20:15:48.916" v="87" actId="26606"/>
          <ac:spMkLst>
            <pc:docMk/>
            <pc:sldMk cId="2106569183" sldId="274"/>
            <ac:spMk id="2" creationId="{6B4E28D2-B46D-2E9A-6079-8C7D465D979B}"/>
          </ac:spMkLst>
        </pc:spChg>
        <pc:spChg chg="del">
          <ac:chgData name="Ionica Toader" userId="ce82d2ce-206a-4e45-8dd8-ac2ccb3cff7c" providerId="ADAL" clId="{7020F42E-42B3-43F4-AF1F-283041DC9D9B}" dt="2023-11-18T20:15:43.846" v="84"/>
          <ac:spMkLst>
            <pc:docMk/>
            <pc:sldMk cId="2106569183" sldId="274"/>
            <ac:spMk id="3" creationId="{EBD98D3A-5EB4-0A33-5089-65DBED14AC01}"/>
          </ac:spMkLst>
        </pc:spChg>
        <pc:spChg chg="add del">
          <ac:chgData name="Ionica Toader" userId="ce82d2ce-206a-4e45-8dd8-ac2ccb3cff7c" providerId="ADAL" clId="{7020F42E-42B3-43F4-AF1F-283041DC9D9B}" dt="2023-11-18T20:15:48.908" v="86" actId="26606"/>
          <ac:spMkLst>
            <pc:docMk/>
            <pc:sldMk cId="2106569183" sldId="274"/>
            <ac:spMk id="8" creationId="{D2693121-83AA-122C-EE0B-4751EE1CBE86}"/>
          </ac:spMkLst>
        </pc:spChg>
        <pc:spChg chg="add mod">
          <ac:chgData name="Ionica Toader" userId="ce82d2ce-206a-4e45-8dd8-ac2ccb3cff7c" providerId="ADAL" clId="{7020F42E-42B3-43F4-AF1F-283041DC9D9B}" dt="2023-11-18T20:17:14.596" v="91" actId="20577"/>
          <ac:spMkLst>
            <pc:docMk/>
            <pc:sldMk cId="2106569183" sldId="274"/>
            <ac:spMk id="10" creationId="{FCE6250C-140D-D95A-26D0-878AB55C9AAD}"/>
          </ac:spMkLst>
        </pc:spChg>
        <pc:spChg chg="add">
          <ac:chgData name="Ionica Toader" userId="ce82d2ce-206a-4e45-8dd8-ac2ccb3cff7c" providerId="ADAL" clId="{7020F42E-42B3-43F4-AF1F-283041DC9D9B}" dt="2023-11-18T20:15:48.916" v="87" actId="26606"/>
          <ac:spMkLst>
            <pc:docMk/>
            <pc:sldMk cId="2106569183" sldId="274"/>
            <ac:spMk id="11" creationId="{CD000060-D06D-4A48-BD8E-978966CCA797}"/>
          </ac:spMkLst>
        </pc:spChg>
        <pc:spChg chg="add">
          <ac:chgData name="Ionica Toader" userId="ce82d2ce-206a-4e45-8dd8-ac2ccb3cff7c" providerId="ADAL" clId="{7020F42E-42B3-43F4-AF1F-283041DC9D9B}" dt="2023-11-18T20:15:48.916" v="87" actId="26606"/>
          <ac:spMkLst>
            <pc:docMk/>
            <pc:sldMk cId="2106569183" sldId="274"/>
            <ac:spMk id="13" creationId="{DE4E5113-B3D0-40F8-9F39-B2C2BF92AE31}"/>
          </ac:spMkLst>
        </pc:spChg>
        <pc:picChg chg="add mod">
          <ac:chgData name="Ionica Toader" userId="ce82d2ce-206a-4e45-8dd8-ac2ccb3cff7c" providerId="ADAL" clId="{7020F42E-42B3-43F4-AF1F-283041DC9D9B}" dt="2023-11-18T20:15:48.916" v="87" actId="26606"/>
          <ac:picMkLst>
            <pc:docMk/>
            <pc:sldMk cId="2106569183" sldId="274"/>
            <ac:picMk id="4" creationId="{7D47C778-286D-4EA0-99FA-CEA67524409E}"/>
          </ac:picMkLst>
        </pc:picChg>
      </pc:sldChg>
      <pc:sldChg chg="addSp delSp modSp new mod">
        <pc:chgData name="Ionica Toader" userId="ce82d2ce-206a-4e45-8dd8-ac2ccb3cff7c" providerId="ADAL" clId="{7020F42E-42B3-43F4-AF1F-283041DC9D9B}" dt="2023-11-18T20:24:17.149" v="110" actId="14100"/>
        <pc:sldMkLst>
          <pc:docMk/>
          <pc:sldMk cId="1179177703" sldId="275"/>
        </pc:sldMkLst>
        <pc:spChg chg="del mod">
          <ac:chgData name="Ionica Toader" userId="ce82d2ce-206a-4e45-8dd8-ac2ccb3cff7c" providerId="ADAL" clId="{7020F42E-42B3-43F4-AF1F-283041DC9D9B}" dt="2023-11-18T20:23:45.273" v="103" actId="478"/>
          <ac:spMkLst>
            <pc:docMk/>
            <pc:sldMk cId="1179177703" sldId="275"/>
            <ac:spMk id="2" creationId="{B17261BA-E0DD-B2A8-B15B-09A7C8406293}"/>
          </ac:spMkLst>
        </pc:spChg>
        <pc:spChg chg="mod">
          <ac:chgData name="Ionica Toader" userId="ce82d2ce-206a-4e45-8dd8-ac2ccb3cff7c" providerId="ADAL" clId="{7020F42E-42B3-43F4-AF1F-283041DC9D9B}" dt="2023-11-18T20:21:53.259" v="98"/>
          <ac:spMkLst>
            <pc:docMk/>
            <pc:sldMk cId="1179177703" sldId="275"/>
            <ac:spMk id="3" creationId="{323F6299-9198-85DC-594E-EE50483708FA}"/>
          </ac:spMkLst>
        </pc:spChg>
        <pc:picChg chg="add mod">
          <ac:chgData name="Ionica Toader" userId="ce82d2ce-206a-4e45-8dd8-ac2ccb3cff7c" providerId="ADAL" clId="{7020F42E-42B3-43F4-AF1F-283041DC9D9B}" dt="2023-11-18T20:24:17.149" v="110" actId="14100"/>
          <ac:picMkLst>
            <pc:docMk/>
            <pc:sldMk cId="1179177703" sldId="275"/>
            <ac:picMk id="5" creationId="{6DC0FF7F-443C-CC16-1B1E-34ED1045EC6E}"/>
          </ac:picMkLst>
        </pc:picChg>
      </pc:sldChg>
      <pc:sldChg chg="new del">
        <pc:chgData name="Ionica Toader" userId="ce82d2ce-206a-4e45-8dd8-ac2ccb3cff7c" providerId="ADAL" clId="{7020F42E-42B3-43F4-AF1F-283041DC9D9B}" dt="2023-11-18T21:03:14.512" v="124" actId="2696"/>
        <pc:sldMkLst>
          <pc:docMk/>
          <pc:sldMk cId="1252726225" sldId="276"/>
        </pc:sldMkLst>
      </pc:sldChg>
      <pc:sldChg chg="delSp modSp add mod setBg delDesignElem">
        <pc:chgData name="Ionica Toader" userId="ce82d2ce-206a-4e45-8dd8-ac2ccb3cff7c" providerId="ADAL" clId="{7020F42E-42B3-43F4-AF1F-283041DC9D9B}" dt="2023-11-18T21:52:57.765" v="138" actId="113"/>
        <pc:sldMkLst>
          <pc:docMk/>
          <pc:sldMk cId="3998988491" sldId="277"/>
        </pc:sldMkLst>
        <pc:spChg chg="mod">
          <ac:chgData name="Ionica Toader" userId="ce82d2ce-206a-4e45-8dd8-ac2ccb3cff7c" providerId="ADAL" clId="{7020F42E-42B3-43F4-AF1F-283041DC9D9B}" dt="2023-11-18T21:52:57.765" v="138" actId="113"/>
          <ac:spMkLst>
            <pc:docMk/>
            <pc:sldMk cId="3998988491" sldId="277"/>
            <ac:spMk id="5" creationId="{5B4109E1-57E7-B5A4-777D-E0BC88996BF8}"/>
          </ac:spMkLst>
        </pc:spChg>
        <pc:spChg chg="del">
          <ac:chgData name="Ionica Toader" userId="ce82d2ce-206a-4e45-8dd8-ac2ccb3cff7c" providerId="ADAL" clId="{7020F42E-42B3-43F4-AF1F-283041DC9D9B}" dt="2023-11-18T21:03:03.275" v="123"/>
          <ac:spMkLst>
            <pc:docMk/>
            <pc:sldMk cId="3998988491" sldId="277"/>
            <ac:spMk id="17" creationId="{17801EC8-B630-4BF4-841D-CDE9A180C58F}"/>
          </ac:spMkLst>
        </pc:spChg>
        <pc:spChg chg="del">
          <ac:chgData name="Ionica Toader" userId="ce82d2ce-206a-4e45-8dd8-ac2ccb3cff7c" providerId="ADAL" clId="{7020F42E-42B3-43F4-AF1F-283041DC9D9B}" dt="2023-11-18T21:03:03.275" v="123"/>
          <ac:spMkLst>
            <pc:docMk/>
            <pc:sldMk cId="3998988491" sldId="277"/>
            <ac:spMk id="18" creationId="{5F6306EB-203B-4A48-8CDF-23DD52F0379B}"/>
          </ac:spMkLst>
        </pc:spChg>
      </pc:sldChg>
      <pc:sldChg chg="new del ord">
        <pc:chgData name="Ionica Toader" userId="ce82d2ce-206a-4e45-8dd8-ac2ccb3cff7c" providerId="ADAL" clId="{7020F42E-42B3-43F4-AF1F-283041DC9D9B}" dt="2023-11-18T23:03:26.146" v="152" actId="2696"/>
        <pc:sldMkLst>
          <pc:docMk/>
          <pc:sldMk cId="3189172112" sldId="278"/>
        </pc:sldMkLst>
      </pc:sldChg>
      <pc:sldChg chg="addSp delSp modSp new del mod">
        <pc:chgData name="Ionica Toader" userId="ce82d2ce-206a-4e45-8dd8-ac2ccb3cff7c" providerId="ADAL" clId="{7020F42E-42B3-43F4-AF1F-283041DC9D9B}" dt="2023-11-18T22:48:20.797" v="148" actId="680"/>
        <pc:sldMkLst>
          <pc:docMk/>
          <pc:sldMk cId="3754866881" sldId="278"/>
        </pc:sldMkLst>
        <pc:spChg chg="add del mod">
          <ac:chgData name="Ionica Toader" userId="ce82d2ce-206a-4e45-8dd8-ac2ccb3cff7c" providerId="ADAL" clId="{7020F42E-42B3-43F4-AF1F-283041DC9D9B}" dt="2023-11-18T22:48:19.621" v="147" actId="767"/>
          <ac:spMkLst>
            <pc:docMk/>
            <pc:sldMk cId="3754866881" sldId="278"/>
            <ac:spMk id="3" creationId="{73350363-95C2-65E3-608D-96069854F6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hade val="92000"/>
                <a:satMod val="160000"/>
              </a:schemeClr>
            </a:gs>
            <a:gs pos="85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350D-2ED6-4942-8B98-F1F6A58518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2745" y="2285999"/>
            <a:ext cx="5458907" cy="1022684"/>
          </a:xfrm>
        </p:spPr>
        <p:txBody>
          <a:bodyPr/>
          <a:lstStyle/>
          <a:p>
            <a:r>
              <a:rPr lang="en-US" sz="6000" dirty="0"/>
              <a:t>TECHCOUTURE</a:t>
            </a:r>
            <a:endParaRPr lang="en-KE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7B6A0-00E1-4D22-AF21-1F62392DC8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3549316"/>
            <a:ext cx="9070848" cy="181248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374151"/>
                </a:solidFill>
                <a:latin typeface="Söhne"/>
              </a:rPr>
              <a:t>Student’s name: Ionica Toader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rgbClr val="374151"/>
                </a:solidFill>
                <a:latin typeface="Söhne"/>
              </a:rPr>
              <a:t>Institution: University of Wales Trinity Saint David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rgbClr val="374151"/>
                </a:solidFill>
                <a:latin typeface="Söhne"/>
              </a:rPr>
              <a:t>Lecturer: Essa Bah</a:t>
            </a:r>
          </a:p>
          <a:p>
            <a:pPr>
              <a:lnSpc>
                <a:spcPct val="150000"/>
              </a:lnSpc>
            </a:pPr>
            <a:r>
              <a:rPr lang="en-US">
                <a:solidFill>
                  <a:srgbClr val="374151"/>
                </a:solidFill>
                <a:latin typeface="Söhne"/>
              </a:rPr>
              <a:t>Module Code: </a:t>
            </a:r>
            <a:r>
              <a:rPr lang="en-US" dirty="0">
                <a:solidFill>
                  <a:srgbClr val="374151"/>
                </a:solidFill>
                <a:latin typeface="Söhne"/>
              </a:rPr>
              <a:t>LCBB5001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rgbClr val="374151"/>
                </a:solidFill>
                <a:latin typeface="Söhne"/>
              </a:rPr>
              <a:t>Date: November 18, 2023</a:t>
            </a:r>
          </a:p>
          <a:p>
            <a:endParaRPr lang="en-K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6BC6BE-7104-BFB5-8856-5AD5B1BC3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8144" y="1655278"/>
            <a:ext cx="1579628" cy="160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42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E2B4-A513-656B-9BE4-101191A8C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Meet The Buyer – Ionica Toader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B205AD-116F-F2A2-D4B5-CEF535053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1120" y="1608132"/>
            <a:ext cx="4754880" cy="668866"/>
          </a:xfrm>
        </p:spPr>
        <p:txBody>
          <a:bodyPr>
            <a:normAutofit/>
          </a:bodyPr>
          <a:lstStyle/>
          <a:p>
            <a:r>
              <a:rPr lang="en-GB" sz="2800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7C67A-9B38-DB12-34B4-A090A8556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0" y="2276998"/>
            <a:ext cx="6846486" cy="4246032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Position: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Buyer At Utopia Womenswear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Name: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Ionica Toader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Background:</a:t>
            </a:r>
            <a:r>
              <a:rPr lang="en-GB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With a passion for clothes and fashion, I am the dedicated Buyer at Utopia Womenswear. My role takes me across borders, particularly in France and Italy, where I curate the latest styles to elevate Utopia’s Womenswear collection.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Business Focus:</a:t>
            </a:r>
            <a:r>
              <a:rPr lang="en-GB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Utopia Womenswear operates in few shops across England and operates online too.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Söhne"/>
              </a:rPr>
              <a:t>Passion:</a:t>
            </a:r>
            <a:r>
              <a:rPr lang="en-GB" sz="2000" b="0" i="0" dirty="0">
                <a:solidFill>
                  <a:srgbClr val="0F0F0F"/>
                </a:solidFill>
                <a:effectLst/>
                <a:latin typeface="Söhne"/>
              </a:rPr>
              <a:t> My deep passion for clothing and fashion is not just a professional commitment but a personal pursuit, as evidenced by my exploration and expression of unique styles.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Söhne"/>
                <a:cs typeface="Calibri" panose="020F0502020204030204" pitchFamily="34" charset="0"/>
              </a:rPr>
              <a:t>Contact</a:t>
            </a:r>
            <a:r>
              <a:rPr lang="en-GB" sz="1400" dirty="0">
                <a:solidFill>
                  <a:srgbClr val="0070C0"/>
                </a:solidFill>
                <a:latin typeface="Söhne"/>
                <a:cs typeface="Calibri" panose="020F0502020204030204" pitchFamily="34" charset="0"/>
              </a:rPr>
              <a:t>: utopiawomenswear.info@gmail.com</a:t>
            </a:r>
            <a:endParaRPr lang="en-GB" sz="1400" b="0" i="0" dirty="0">
              <a:solidFill>
                <a:srgbClr val="0070C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b="1" dirty="0"/>
          </a:p>
        </p:txBody>
      </p:sp>
      <p:pic>
        <p:nvPicPr>
          <p:cNvPr id="8" name="Content Placeholder 7" descr="A person standing on a staircase&#10;&#10;Description automatically generated">
            <a:extLst>
              <a:ext uri="{FF2B5EF4-FFF2-40B4-BE49-F238E27FC236}">
                <a16:creationId xmlns:a16="http://schemas.microsoft.com/office/drawing/2014/main" id="{6F27326B-733D-0EF6-AE29-7670F2452EB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8436540" y="2074334"/>
            <a:ext cx="2502391" cy="4448696"/>
          </a:xfrm>
        </p:spPr>
      </p:pic>
    </p:spTree>
    <p:extLst>
      <p:ext uri="{BB962C8B-B14F-4D97-AF65-F5344CB8AC3E}">
        <p14:creationId xmlns:p14="http://schemas.microsoft.com/office/powerpoint/2010/main" val="652349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6628B-51F4-4911-B241-4F3E3B526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34084"/>
            <a:ext cx="10058400" cy="1371600"/>
          </a:xfrm>
        </p:spPr>
        <p:txBody>
          <a:bodyPr>
            <a:normAutofit/>
          </a:bodyPr>
          <a:lstStyle/>
          <a:p>
            <a:r>
              <a:rPr lang="en-GB" sz="4000" b="0" i="0" dirty="0">
                <a:solidFill>
                  <a:srgbClr val="0F0F0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TECHCOUTURE Introduction</a:t>
            </a:r>
            <a:endParaRPr lang="en-US" sz="4000" dirty="0">
              <a:solidFill>
                <a:srgbClr val="37415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70AA7-831A-42C9-B2C2-3F80F697F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715750"/>
            <a:ext cx="7258050" cy="3931920"/>
          </a:xfrm>
        </p:spPr>
        <p:txBody>
          <a:bodyPr>
            <a:noAutofit/>
          </a:bodyPr>
          <a:lstStyle/>
          <a:p>
            <a:r>
              <a:rPr lang="en-GB" sz="2000" i="0" dirty="0">
                <a:solidFill>
                  <a:srgbClr val="0F0F0F"/>
                </a:solidFill>
                <a:effectLst/>
                <a:latin typeface="Calibri" panose="020F0502020204030204" pitchFamily="34" charset="0"/>
              </a:rPr>
              <a:t>We're at the forefront of </a:t>
            </a:r>
            <a:r>
              <a:rPr lang="en-GB" sz="2000" b="1" i="0" dirty="0">
                <a:solidFill>
                  <a:srgbClr val="0F0F0F"/>
                </a:solidFill>
                <a:effectLst/>
                <a:latin typeface="Calibri" panose="020F0502020204030204" pitchFamily="34" charset="0"/>
              </a:rPr>
              <a:t>revolutionizing </a:t>
            </a:r>
            <a:r>
              <a:rPr lang="en-GB" sz="2000" i="0" dirty="0">
                <a:solidFill>
                  <a:srgbClr val="0F0F0F"/>
                </a:solidFill>
                <a:effectLst/>
                <a:latin typeface="Calibri" panose="020F0502020204030204" pitchFamily="34" charset="0"/>
              </a:rPr>
              <a:t>the tech-enhanced custom apparel market. Our commitment is not only to clothing but to </a:t>
            </a:r>
            <a:r>
              <a:rPr lang="en-GB" sz="2000" b="1" i="0" dirty="0">
                <a:solidFill>
                  <a:srgbClr val="0F0F0F"/>
                </a:solidFill>
                <a:effectLst/>
                <a:latin typeface="Calibri" panose="020F0502020204030204" pitchFamily="34" charset="0"/>
              </a:rPr>
              <a:t>reshaping</a:t>
            </a:r>
            <a:r>
              <a:rPr lang="en-GB" sz="2000" i="0" dirty="0">
                <a:solidFill>
                  <a:srgbClr val="0F0F0F"/>
                </a:solidFill>
                <a:effectLst/>
                <a:latin typeface="Calibri" panose="020F0502020204030204" pitchFamily="34" charset="0"/>
              </a:rPr>
              <a:t> the entire fashion experience.</a:t>
            </a:r>
          </a:p>
          <a:p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Our focus is on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personalized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,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sustainabl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e fashion experiences that go beyond industry norms. It's about championing individuality and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sustainability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, creating a blend of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 cutting-edge tech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nology and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timeless style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TECHCOUTURE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 is an invitation to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transform 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not just what you wear but how you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express yourself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. It's a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movement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 towards a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future </a:t>
            </a:r>
            <a:r>
              <a:rPr lang="en-GB" sz="2000" dirty="0">
                <a:solidFill>
                  <a:srgbClr val="0F0F0F"/>
                </a:solidFill>
                <a:latin typeface="Calibri" panose="020F0502020204030204" pitchFamily="34" charset="0"/>
              </a:rPr>
              <a:t>where </a:t>
            </a:r>
            <a:r>
              <a:rPr lang="en-GB" sz="2000" b="1" dirty="0">
                <a:solidFill>
                  <a:srgbClr val="0F0F0F"/>
                </a:solidFill>
                <a:latin typeface="Calibri" panose="020F0502020204030204" pitchFamily="34" charset="0"/>
              </a:rPr>
              <a:t>fashion tells unique, sustainable stories.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7C2396-D085-4037-96C0-9E22E0F95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466" y="5251268"/>
            <a:ext cx="1586911" cy="1351604"/>
          </a:xfrm>
          <a:prstGeom prst="rect">
            <a:avLst/>
          </a:prstGeom>
        </p:spPr>
      </p:pic>
      <p:pic>
        <p:nvPicPr>
          <p:cNvPr id="7" name="Picture 6" descr="A person and person smiling&#10;&#10;Description automatically generated">
            <a:extLst>
              <a:ext uri="{FF2B5EF4-FFF2-40B4-BE49-F238E27FC236}">
                <a16:creationId xmlns:a16="http://schemas.microsoft.com/office/drawing/2014/main" id="{504C601F-067F-450D-A6E8-1EA3CC0E9F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4150" y="336153"/>
            <a:ext cx="4023784" cy="49893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E16692-AADA-6D86-E3D3-E0CE1D7199FE}"/>
              </a:ext>
            </a:extLst>
          </p:cNvPr>
          <p:cNvSpPr txBox="1"/>
          <p:nvPr/>
        </p:nvSpPr>
        <p:spPr>
          <a:xfrm>
            <a:off x="7975600" y="5427601"/>
            <a:ext cx="385233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latin typeface="Calibri" panose="020F0502020204030204" pitchFamily="34" charset="0"/>
              </a:rPr>
              <a:t>TECHCOUTURE is at the forefront of revolutionizing the tech-enhanced custom apparel market (Chen, J., et al 2020).</a:t>
            </a:r>
          </a:p>
          <a:p>
            <a:endParaRPr lang="en-GB" sz="2000" i="0" dirty="0">
              <a:solidFill>
                <a:srgbClr val="0F0F0F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984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10232-49B6-782D-3825-09D61FBD4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237744"/>
            <a:ext cx="6619240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i="0" dirty="0">
                <a:latin typeface="Calibri" panose="020F0502020204030204" pitchFamily="34" charset="0"/>
                <a:cs typeface="Calibri" panose="020F0502020204030204" pitchFamily="34" charset="0"/>
              </a:rPr>
              <a:t>Examples of TECHCOUTURE's Tech Custom Apparel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4109E1-57E7-B5A4-777D-E0BC88996BF8}"/>
              </a:ext>
            </a:extLst>
          </p:cNvPr>
          <p:cNvSpPr txBox="1"/>
          <p:nvPr/>
        </p:nvSpPr>
        <p:spPr>
          <a:xfrm>
            <a:off x="837375" y="2005127"/>
            <a:ext cx="6619240" cy="45770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1. Everyday Smart Casual Wear:</a:t>
            </a:r>
            <a:endParaRPr lang="en-US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Discover our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range of everyday clothing 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with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embedded technology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From moisture-wicking fabrics to discreet wearable tech, we redefine smart casual for the modern individual.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2. High-Performance Sportswear:</a:t>
            </a:r>
            <a:endParaRPr lang="en-US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Elevate your fitness experience with custom sportswear. Our innovative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designs include biometric sensors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adaptive fabrics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and cutting-edge features for enhanced performance.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3. Formal Wear with a Modern Twist:</a:t>
            </a:r>
            <a:endParaRPr lang="en-US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Experience the future of formal wear. Our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creations blend 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timeless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elegance with innovation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incorporating fabrics that adjust to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temperature and accessories that tell unique stories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4. Adaptive Outerwear for All Seasons: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Brave any weather with our adaptive outerwear. </a:t>
            </a:r>
            <a:r>
              <a:rPr lang="en-US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Smart fabrics respond to environmental changes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ensuring you stay comfortable and stylish in every season.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460D7F-AD02-EFDB-8819-30C6B43CC3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92" r="2224" b="-2"/>
          <a:stretch/>
        </p:blipFill>
        <p:spPr>
          <a:xfrm>
            <a:off x="8386170" y="484632"/>
            <a:ext cx="3318953" cy="27900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3AF3F3-013F-DFF9-F6D0-604480382A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10" r="13284" b="1"/>
          <a:stretch/>
        </p:blipFill>
        <p:spPr>
          <a:xfrm>
            <a:off x="8386170" y="3435522"/>
            <a:ext cx="3321198" cy="279002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1076E2-4A66-A129-3842-ACFF94A4C6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53577" y="275871"/>
            <a:ext cx="868681" cy="883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988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B68-E3D3-4300-A15B-7E4EBD981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Legal Format of TECHCOUTURE</a:t>
            </a:r>
            <a:endParaRPr lang="en-KE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3351A-D735-4944-9E36-ACA413F33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66900"/>
            <a:ext cx="7226300" cy="48254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TECHCOUTURE will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strategically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>
                <a:latin typeface="Calibri" panose="020F0502020204030204" pitchFamily="34" charset="0"/>
                <a:cs typeface="Calibri" panose="020F0502020204030204" pitchFamily="34" charset="0"/>
              </a:rPr>
              <a:t>chose Limited/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Limited Liability Company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(LTD/LLC)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format to establish a robust legal foundation.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Operating as an LTD/LLC not only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safeguards the personal assets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of stakeholders but also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optimizes tax efficiency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fostering a secure and credible environment for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sustained growth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This legal structure positions TECHCOUTURE as a reliable and legitimate entity, reinforcing the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brand's commitment to integrity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stakeholder protection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long-term success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 the dynamic landscape of the fashion industry.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Embrace the confidence of a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secure legal framework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with TECHCOUTURE—an LTD/LLC dedicated to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innovation, sustainability, and lasting credibility.</a:t>
            </a:r>
            <a:endParaRPr lang="en-KE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F8E20E-5894-4648-891C-7DED5E125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030" y="1775792"/>
            <a:ext cx="3332020" cy="44396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D29CDF-7854-4AC6-9C7F-DFE977B0F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27" y="5751422"/>
            <a:ext cx="838273" cy="8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913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holding a sign surrounded by people&#10;&#10;Description automatically generated">
            <a:extLst>
              <a:ext uri="{FF2B5EF4-FFF2-40B4-BE49-F238E27FC236}">
                <a16:creationId xmlns:a16="http://schemas.microsoft.com/office/drawing/2014/main" id="{0AD6DEF3-832A-717F-9686-7B4F98E29D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67" r="17443" b="-1"/>
          <a:stretch/>
        </p:blipFill>
        <p:spPr>
          <a:xfrm>
            <a:off x="8138160" y="999744"/>
            <a:ext cx="3457866" cy="454761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91D1FF4-7F97-4936-9A4C-9FB71D8FB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98BF4-CFDB-48C1-8B11-37CD2FDDC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Management of TECHCOUTURE</a:t>
            </a:r>
            <a:endParaRPr lang="en-K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C3C0B-5598-477C-8BDD-669236DB4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79" y="2386583"/>
            <a:ext cx="7031185" cy="38288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Privately owned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TECHCOUTURE stands at the intersection of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technology, fashion, and business expertise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spearheaded by a collaborative leadership team. 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This dynamic ensemble, comprising a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visionary Founder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accomplished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Fashion Director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and adept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Technology Director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synergizes their diverse talents to drive innovation.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The amalgamation of these industry leaders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propels TECHCOUTURE forward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ensuring a unique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blend of creativity and technological prowess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Experience the synergy of our visionary leaders as they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redefine the future of fashion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seamlessly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weaving together cutting-edge tech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nology and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unparalleled design expertise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34F286-E996-401C-982A-8AB4B9A89C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994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hands shaking&#10;&#10;Description automatically generated">
            <a:extLst>
              <a:ext uri="{FF2B5EF4-FFF2-40B4-BE49-F238E27FC236}">
                <a16:creationId xmlns:a16="http://schemas.microsoft.com/office/drawing/2014/main" id="{7B33D8BF-C0F0-1E3C-528D-BFB19938DF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6" r="31421" b="-1"/>
          <a:stretch/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BE7270DF-375F-4ECC-989A-D033E481A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9465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64CDF-53BC-4B1D-A71F-B804C0C1E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Strategic Partnerships for Success</a:t>
            </a:r>
            <a:endParaRPr lang="en-KE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2B64A-7ADB-4CCA-A70E-F78BD036C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2386584"/>
            <a:ext cx="6280826" cy="3648456"/>
          </a:xfrm>
        </p:spPr>
        <p:txBody>
          <a:bodyPr>
            <a:normAutofit/>
          </a:bodyPr>
          <a:lstStyle/>
          <a:p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 with industry specialists stands as a cornerstone of TECHCOUTURE's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strategic success.</a:t>
            </a:r>
          </a:p>
          <a:p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 In pivotal areas such as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sustainable material sourcing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software development, manufacturing, and marketing/branding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, partnering with seasoned experts elevates our capabilities and ensures we remain at the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forefront of innovation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 By forging these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key partnerships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, TECHCOUTURE not only harnesses specialized knowledge but also 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cultivates a network of professionals 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dedicated to a</a:t>
            </a:r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dvancing sustainable practices and technological excellence in the custom apparel market.</a:t>
            </a:r>
          </a:p>
          <a:p>
            <a:endParaRPr lang="en-KE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1516B-4D34-4C9A-86B7-4225BFF91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85504" y="5634134"/>
            <a:ext cx="838200" cy="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082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EB8C-E675-47D3-B0AF-867BD21E7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latin typeface="Calibri" panose="020F0502020204030204" pitchFamily="34" charset="0"/>
                <a:cs typeface="Calibri" panose="020F0502020204030204" pitchFamily="34" charset="0"/>
              </a:rPr>
              <a:t>Evaluation of the Business Idea using SWOT Analysis</a:t>
            </a:r>
            <a:endParaRPr lang="en-KE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42CCD-2A41-4103-BD8C-A78CC4E5F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93192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Strengths: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TECHCOUTURE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leads in custom apparel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through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tech innovation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sustainability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Our capable management team ensures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efficient decision-making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Weaknesses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Initial capital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needs and the necessity for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proactive marketing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demand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careful financial planning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Opportunities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: TECHCOUTURE can expand by meeting the demand for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personalized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and sustainable fashion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Continuous tech innovation keeps our products cutting-edge.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Threats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Intense market competition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requires a strong and differentiated brand strategy. Risks tied to tech advancements necessitate ongoing R&amp;D for market leadership.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AC0A5F-95CC-4732-B733-2A549E49A0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  <p:pic>
        <p:nvPicPr>
          <p:cNvPr id="6" name="Picture 5" descr="A hand holding a pen&#10;&#10;Description automatically generated">
            <a:extLst>
              <a:ext uri="{FF2B5EF4-FFF2-40B4-BE49-F238E27FC236}">
                <a16:creationId xmlns:a16="http://schemas.microsoft.com/office/drawing/2014/main" id="{379E17F8-97C8-B617-DF68-0A9EFA2712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6734" y="4916383"/>
            <a:ext cx="2497667" cy="1729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47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F2C8B-618D-4CE4-8151-34A13510D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Application of the 4Ps of Marketing to TECHCOUTURE's Business Idea</a:t>
            </a:r>
            <a:endParaRPr lang="en-KE" sz="4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A50E1D-BD5B-439D-980C-4B97D6A1E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0C6B45-90A2-4020-80A9-40CBE6AE64FC}"/>
              </a:ext>
            </a:extLst>
          </p:cNvPr>
          <p:cNvSpPr/>
          <p:nvPr/>
        </p:nvSpPr>
        <p:spPr>
          <a:xfrm>
            <a:off x="1400175" y="2152219"/>
            <a:ext cx="939165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Product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: TECHCOUTURE's diverse product line, blending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technology and fashion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offers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unique custom apparel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for everyday wear to special occasions. Emphasizing personalized, sustainable fashion experiences, our products reflect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a commitment to innovation.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Price: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Our strategic pricing aligns with TECHCOUTURE's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premium-quality,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personalized products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Customers perceive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value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, justifying the investment in a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unique and sustainable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fashion experience.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Place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: TECHCOUTURE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strategically positions itself online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and in select physical outlets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for global accessibility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The user-friendly online platform and collaborations with retail partners enhance brand visibility.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Promotion: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TECHCOUTURE uses an integrated marketing approach, combining digital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strategies, social media, and partnerships with influencers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 Storytelling and educational content create an emotional connection, emphasizing technological prowess and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2389443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C1EC2-8235-4DED-B765-653A417A0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19100"/>
            <a:ext cx="10058400" cy="13716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Cash Flow Forecast for the First 12 Months</a:t>
            </a:r>
            <a:endParaRPr lang="en-KE" sz="4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9B68F-1FB4-4634-AE86-0917E5A6C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90700"/>
            <a:ext cx="10591800" cy="4244340"/>
          </a:xfrm>
        </p:spPr>
        <p:txBody>
          <a:bodyPr>
            <a:no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TECHCOUTURE kickstarts its venture with a substantial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initial investment of £100,000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strategically distributed across pivotal areas. The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first month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prioritizes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technology development (£30,000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marketing (£15,000), operations (£10,000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and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research (£5,000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). </a:t>
            </a: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Months 2-6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focus on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manufacturing setup (£25,000), impactful marketing (£20,000), employee training (£18,000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and ongoing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research (£7,000).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These efforts transition TECHCOUTURE from development to tangible products, ensuring a skilled workforce and continuous product enhancement.</a:t>
            </a: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Months 7-9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see an emphasis on online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platform optimization (£15,000), product line expansion (£12,000), marketing events and collaborations (£10,000),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operational/administrative expenses (£8,000). </a:t>
            </a: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In months 10-12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TECHCOUTURE intensifies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brand efforts (£18,000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invests in inventory management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procurement (£15,000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implements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CRM systems (£10,000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), and allocates a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contingency reserve (£7,000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). 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While targeting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£220,000 in revenue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for the first year, TECHCOUTURE's detailed cash flow forecast showcases strategic resource allocation, meticulous planning, and a dedication to sustainable growth in the dynamic tech-enhanced custom apparel market.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3E6395-2319-45EF-ABC4-1D5B044DA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810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5BFE3-33CA-4CA8-8E6D-2CF4A0D62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Startup Funding Constraints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883C1-D0AD-4385-9729-266C41920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931920"/>
          </a:xfrm>
        </p:spPr>
        <p:txBody>
          <a:bodyPr>
            <a:normAutofit/>
          </a:bodyPr>
          <a:lstStyle/>
          <a:p>
            <a:r>
              <a:rPr lang="en-US" dirty="0"/>
              <a:t>Key constraints: Limited R&amp;D budget, marketing expenditure limitations, production scale limitations, operational overheads.</a:t>
            </a:r>
          </a:p>
          <a:p>
            <a:r>
              <a:rPr lang="en-US" dirty="0"/>
              <a:t>Mitigation strategies: Prudent financial management, lean operations, efficient resource utilization.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BCCC9A4-4945-41EE-95D5-C336227708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478" y="2014194"/>
            <a:ext cx="4572000" cy="437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31C4E2-0170-4DB9-BCC7-6745FB2F1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858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E28D2-B46D-2E9A-6079-8C7D465D9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Content Placeholder 3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7D47C778-286D-4EA0-99FA-CEA675244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0083" y="1206902"/>
            <a:ext cx="4382306" cy="4457005"/>
          </a:xfrm>
          <a:prstGeom prst="rect">
            <a:avLst/>
          </a:prstGeom>
        </p:spPr>
      </p:pic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CE6250C-140D-D95A-26D0-878AB55C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TECHCOUTURE's tech custom apparel redefines the boundaries of individual expression.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Our commitment to excellence, innovation, and a sustainable future propels us forward, leading a movement where fashion becomes a canvas for unique, compelling narratives.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Join us on this journey towards a personalized, tech-enhanced future where every garment tells a story. TECHCOUTURE isn't just a brand; it's an embodiment of innovation, individuality, and a commitment to a sustainable, personalized future.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569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6299-9198-85DC-594E-EE5048370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C0FF7F-443C-CC16-1B1E-34ED1045E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610938"/>
            <a:ext cx="10241280" cy="563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177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F218F-BD25-4C31-8EF6-CBA9F11B2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B82E9-3319-42DE-A27C-E5AFF8406E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Ahmadi, S., and E. </a:t>
            </a:r>
            <a:r>
              <a:rPr lang="en-US" dirty="0" err="1"/>
              <a:t>Ghorbani</a:t>
            </a:r>
            <a:r>
              <a:rPr lang="en-US" dirty="0"/>
              <a:t>. "Innovative Business Models in the Fashion Industry: An Overview and Future Directions." Journal of Global Fashion Marketing 11.3 (2020): 217-234.</a:t>
            </a:r>
          </a:p>
          <a:p>
            <a:endParaRPr lang="en-US" dirty="0"/>
          </a:p>
          <a:p>
            <a:r>
              <a:rPr lang="en-US" dirty="0"/>
              <a:t>Chen, J., et al. "Integration of 3D Body Scanning and Artificial Intelligence in Custom Apparel Manufacturing." Journal of Textile and Apparel, Technology and Management 10.4 (2020): 1-19.</a:t>
            </a:r>
          </a:p>
          <a:p>
            <a:endParaRPr lang="en-US" dirty="0"/>
          </a:p>
          <a:p>
            <a:r>
              <a:rPr lang="en-US" dirty="0"/>
              <a:t>Kim, Y., and S. Kim. "Sustainable Practices in Fashion: A Review of the Literature." International Journal of Costume and Fashion 21.1 (2021): 34-45.</a:t>
            </a:r>
          </a:p>
          <a:p>
            <a:endParaRPr lang="en-US" dirty="0"/>
          </a:p>
          <a:p>
            <a:r>
              <a:rPr lang="en-US" dirty="0"/>
              <a:t>Lee, S., and H. Park. "The Impact of Virtual Showrooms on Consumer Buying Behavior: A Study of the Fashion Industry." Journal of Marketing Communications 15.2 (2019): 145-160.</a:t>
            </a:r>
          </a:p>
          <a:p>
            <a:endParaRPr lang="en-US" dirty="0"/>
          </a:p>
          <a:p>
            <a:r>
              <a:rPr lang="en-US" dirty="0"/>
              <a:t>Roberts, K., and T. Smith. "The Role of Local Production in the Fashion Industry: A Case Study of Sustainable Manufacturing." Journal of Sustainable Fashion 17.3 (2022): 78-95.</a:t>
            </a:r>
          </a:p>
          <a:p>
            <a:endParaRPr lang="en-US" dirty="0"/>
          </a:p>
          <a:p>
            <a:endParaRPr lang="en-K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A1D23D-8D73-415A-BD09-FD5E33991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5696294"/>
            <a:ext cx="838200" cy="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24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{B61ACC7C-C4F5-1049-8B03-9908873E0EC4}tf10001119</Template>
  <TotalTime>2187</TotalTime>
  <Words>1439</Words>
  <Application>Microsoft Office PowerPoint</Application>
  <PresentationFormat>Widescreen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Century Gothic</vt:lpstr>
      <vt:lpstr>Courier New</vt:lpstr>
      <vt:lpstr>Garamond</vt:lpstr>
      <vt:lpstr>Söhne</vt:lpstr>
      <vt:lpstr>Savon</vt:lpstr>
      <vt:lpstr>TECHCOUTURE</vt:lpstr>
      <vt:lpstr>Meet The Buyer – Ionica Toader</vt:lpstr>
      <vt:lpstr>TECHCOUTURE Introduction</vt:lpstr>
      <vt:lpstr>Examples of TECHCOUTURE's Tech Custom Apparel</vt:lpstr>
      <vt:lpstr>Legal Format of TECHCOUTURE</vt:lpstr>
      <vt:lpstr>Management of TECHCOUTURE</vt:lpstr>
      <vt:lpstr>Strategic Partnerships for Success</vt:lpstr>
      <vt:lpstr>Evaluation of the Business Idea using SWOT Analysis</vt:lpstr>
      <vt:lpstr>Application of the 4Ps of Marketing to TECHCOUTURE's Business Idea</vt:lpstr>
      <vt:lpstr>Cash Flow Forecast for the First 12 Months</vt:lpstr>
      <vt:lpstr>Startup Funding Constraints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Techcotore</dc:title>
  <cp:lastModifiedBy>Ionica Toader</cp:lastModifiedBy>
  <cp:revision>20</cp:revision>
  <dcterms:created xsi:type="dcterms:W3CDTF">2023-11-09T15:21:08Z</dcterms:created>
  <dcterms:modified xsi:type="dcterms:W3CDTF">2023-11-18T23:04:16Z</dcterms:modified>
</cp:coreProperties>
</file>