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314" r:id="rId5"/>
    <p:sldId id="323" r:id="rId6"/>
    <p:sldId id="291" r:id="rId7"/>
    <p:sldId id="324" r:id="rId8"/>
    <p:sldId id="259" r:id="rId9"/>
    <p:sldId id="317" r:id="rId10"/>
    <p:sldId id="283" r:id="rId11"/>
    <p:sldId id="318" r:id="rId12"/>
    <p:sldId id="292" r:id="rId13"/>
    <p:sldId id="319" r:id="rId14"/>
    <p:sldId id="284" r:id="rId15"/>
    <p:sldId id="325" r:id="rId16"/>
    <p:sldId id="293" r:id="rId17"/>
    <p:sldId id="320" r:id="rId18"/>
    <p:sldId id="294" r:id="rId19"/>
    <p:sldId id="286" r:id="rId20"/>
    <p:sldId id="287" r:id="rId21"/>
    <p:sldId id="274" r:id="rId22"/>
    <p:sldId id="275" r:id="rId23"/>
    <p:sldId id="326" r:id="rId24"/>
    <p:sldId id="282" r:id="rId25"/>
    <p:sldId id="258" r:id="rId26"/>
    <p:sldId id="327" r:id="rId27"/>
    <p:sldId id="289" r:id="rId28"/>
    <p:sldId id="281" r:id="rId29"/>
    <p:sldId id="280" r:id="rId30"/>
    <p:sldId id="296" r:id="rId31"/>
    <p:sldId id="305" r:id="rId32"/>
    <p:sldId id="321" r:id="rId33"/>
    <p:sldId id="322" r:id="rId34"/>
    <p:sldId id="315" r:id="rId35"/>
    <p:sldId id="312" r:id="rId36"/>
    <p:sldId id="313" r:id="rId3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676" autoAdjust="0"/>
  </p:normalViewPr>
  <p:slideViewPr>
    <p:cSldViewPr>
      <p:cViewPr varScale="1">
        <p:scale>
          <a:sx n="87" d="100"/>
          <a:sy n="87" d="100"/>
        </p:scale>
        <p:origin x="900"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26/02/2019</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26/02/2019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2818189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large body of research into Early Years and what works has been undertaken and we can draw key findings from them</a:t>
            </a:r>
          </a:p>
          <a:p>
            <a:r>
              <a:rPr lang="en-GB" dirty="0" smtClean="0"/>
              <a:t>EPPE – Effective provision of preschool education – key findings - </a:t>
            </a:r>
            <a:r>
              <a:rPr lang="en-GB" dirty="0"/>
              <a:t>High quality pre-schooling is related to better intellectual and social/behavioural development for children.</a:t>
            </a:r>
          </a:p>
          <a:p>
            <a:r>
              <a:rPr lang="en-GB" dirty="0"/>
              <a:t>-Settings that have staff with higher qualifications have higher quality scores and their children make</a:t>
            </a:r>
          </a:p>
          <a:p>
            <a:r>
              <a:rPr lang="en-GB" dirty="0"/>
              <a:t>more progress</a:t>
            </a:r>
          </a:p>
          <a:p>
            <a:r>
              <a:rPr lang="en-GB" dirty="0"/>
              <a:t>REPEY – Researching Effective Pedagogy in the early years – found that effective pedagogy involved a period of ‘sustained shared thinking’ during adult interactions, this led to a call to review the measures used in the EPPE project to design a measure that looked at this element of adult interaction</a:t>
            </a:r>
          </a:p>
          <a:p>
            <a:r>
              <a:rPr lang="en-GB" dirty="0"/>
              <a:t>SEED – Study of Early Education and Development – following 5000 two year olds from preschool to end of KS1, </a:t>
            </a:r>
            <a:r>
              <a:rPr lang="en-GB" dirty="0" smtClean="0"/>
              <a:t>It will find out how childcare and early education can help to give children the best start in life and what is important for high quality childcare provision. </a:t>
            </a:r>
          </a:p>
        </p:txBody>
      </p:sp>
      <p:sp>
        <p:nvSpPr>
          <p:cNvPr id="4" name="Slide Number Placeholder 3"/>
          <p:cNvSpPr>
            <a:spLocks noGrp="1"/>
          </p:cNvSpPr>
          <p:nvPr>
            <p:ph type="sldNum" sz="quarter" idx="10"/>
          </p:nvPr>
        </p:nvSpPr>
        <p:spPr/>
        <p:txBody>
          <a:bodyPr/>
          <a:lstStyle/>
          <a:p>
            <a:fld id="{CE547597-80BE-4AE3-BA09-8E1934845BEA}" type="slidenum">
              <a:rPr lang="en-GB" smtClean="0"/>
              <a:t>4</a:t>
            </a:fld>
            <a:endParaRPr lang="en-GB"/>
          </a:p>
        </p:txBody>
      </p:sp>
    </p:spTree>
    <p:extLst>
      <p:ext uri="{BB962C8B-B14F-4D97-AF65-F5344CB8AC3E}">
        <p14:creationId xmlns:p14="http://schemas.microsoft.com/office/powerpoint/2010/main" val="2876595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CE547597-80BE-4AE3-BA09-8E1934845BEA}" type="slidenum">
              <a:rPr lang="en-GB" smtClean="0"/>
              <a:t>5</a:t>
            </a:fld>
            <a:endParaRPr lang="en-GB"/>
          </a:p>
        </p:txBody>
      </p:sp>
    </p:spTree>
    <p:extLst>
      <p:ext uri="{BB962C8B-B14F-4D97-AF65-F5344CB8AC3E}">
        <p14:creationId xmlns:p14="http://schemas.microsoft.com/office/powerpoint/2010/main" val="3124475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2673530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3818122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8</a:t>
            </a:fld>
            <a:endParaRPr lang="en-GB"/>
          </a:p>
        </p:txBody>
      </p:sp>
    </p:spTree>
    <p:extLst>
      <p:ext uri="{BB962C8B-B14F-4D97-AF65-F5344CB8AC3E}">
        <p14:creationId xmlns:p14="http://schemas.microsoft.com/office/powerpoint/2010/main" val="470229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2525590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613894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1907002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addition to sustained shared thinking, staff engaged in open-ended questioning in the settings where children made the most progress and provided formative feedback to children during activities. </a:t>
            </a:r>
          </a:p>
          <a:p>
            <a:r>
              <a:rPr lang="en-GB" dirty="0" smtClean="0"/>
              <a:t>Adult behaviours such as  ‘modelling’ skills or appropriate behaviour was also associated with better cognitive achievement.</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40378121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16894334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3963975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121813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4440055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26032659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6183526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19085115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1E304AC-9FB3-44B6-B40A-869B48AC1C9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9153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4621537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740">
              <a:defRPr/>
            </a:pP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38913810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subscales and a total of 14 items are considered. </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26486166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4116445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7015927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Extending children’s ideas</a:t>
            </a:r>
          </a:p>
          <a:p>
            <a:r>
              <a:rPr lang="en-GB" dirty="0" smtClean="0"/>
              <a:t>Bucket and pulley video – making</a:t>
            </a:r>
            <a:r>
              <a:rPr lang="en-GB" baseline="0" dirty="0" smtClean="0"/>
              <a:t> it safe, building walls and keep out signs</a:t>
            </a:r>
            <a:endParaRPr lang="en-GB" dirty="0" smtClean="0"/>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29416065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18257958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Intentional teaching 3 learning through routines</a:t>
            </a:r>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23732840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29</a:t>
            </a:fld>
            <a:endParaRPr lang="en-GB"/>
          </a:p>
        </p:txBody>
      </p:sp>
    </p:spTree>
    <p:extLst>
      <p:ext uri="{BB962C8B-B14F-4D97-AF65-F5344CB8AC3E}">
        <p14:creationId xmlns:p14="http://schemas.microsoft.com/office/powerpoint/2010/main" val="33569952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30</a:t>
            </a:fld>
            <a:endParaRPr lang="en-GB"/>
          </a:p>
        </p:txBody>
      </p:sp>
    </p:spTree>
    <p:extLst>
      <p:ext uri="{BB962C8B-B14F-4D97-AF65-F5344CB8AC3E}">
        <p14:creationId xmlns:p14="http://schemas.microsoft.com/office/powerpoint/2010/main" val="20218596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31</a:t>
            </a:fld>
            <a:endParaRPr lang="en-GB"/>
          </a:p>
        </p:txBody>
      </p:sp>
    </p:spTree>
    <p:extLst>
      <p:ext uri="{BB962C8B-B14F-4D97-AF65-F5344CB8AC3E}">
        <p14:creationId xmlns:p14="http://schemas.microsoft.com/office/powerpoint/2010/main" val="16337406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32</a:t>
            </a:fld>
            <a:endParaRPr lang="en-GB"/>
          </a:p>
        </p:txBody>
      </p:sp>
    </p:spTree>
    <p:extLst>
      <p:ext uri="{BB962C8B-B14F-4D97-AF65-F5344CB8AC3E}">
        <p14:creationId xmlns:p14="http://schemas.microsoft.com/office/powerpoint/2010/main" val="3615378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33</a:t>
            </a:fld>
            <a:endParaRPr lang="en-GB"/>
          </a:p>
        </p:txBody>
      </p:sp>
    </p:spTree>
    <p:extLst>
      <p:ext uri="{BB962C8B-B14F-4D97-AF65-F5344CB8AC3E}">
        <p14:creationId xmlns:p14="http://schemas.microsoft.com/office/powerpoint/2010/main" val="30005110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ioe.ac.uk/research/153.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ioe.ac.uk/research/153.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eppe.ioe.ac.uk/eppe/eppepdfs/RBTec1223sept0412.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eppe.ioe.ac.uk/eppe/eppepdfs/RBTec1223sept0412.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0OHFTGADcnI"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bylL-3W7pAI"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GzCbYCOEveE"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www.crec.co.uk/eel-beel-resource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www.crec.co.uk/EEL-BEEL" TargetMode="External"/><Relationship Id="rId4" Type="http://schemas.openxmlformats.org/officeDocument/2006/relationships/hyperlink" Target="http://www.astecsolutionsltd.com/quality-improvement-beel-and-eel/"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dirty="0">
                <a:solidFill>
                  <a:schemeClr val="bg1"/>
                </a:solidFill>
              </a:rPr>
              <a:t>EAEE6003/C</a:t>
            </a:r>
            <a:br>
              <a:rPr lang="en-US" altLang="en-US" dirty="0">
                <a:solidFill>
                  <a:schemeClr val="bg1"/>
                </a:solidFill>
              </a:rPr>
            </a:br>
            <a:r>
              <a:rPr lang="cy-GB" altLang="en-US" dirty="0">
                <a:solidFill>
                  <a:schemeClr val="bg1"/>
                </a:solidFill>
              </a:rPr>
              <a:t>Arweinyddiaeth ar gyfer systemau o ansawdd</a:t>
            </a:r>
            <a:br>
              <a:rPr lang="cy-GB" altLang="en-US" dirty="0">
                <a:solidFill>
                  <a:schemeClr val="bg1"/>
                </a:solidFill>
              </a:rPr>
            </a:br>
            <a:r>
              <a:rPr lang="en-GB" altLang="en-US" dirty="0">
                <a:solidFill>
                  <a:schemeClr val="bg1"/>
                </a:solidFill>
              </a:rPr>
              <a:t>Leadership for systems of quality </a:t>
            </a:r>
            <a:endParaRPr lang="en-GB" dirty="0">
              <a:solidFill>
                <a:schemeClr val="bg1"/>
              </a:solidFill>
            </a:endParaRPr>
          </a:p>
        </p:txBody>
      </p:sp>
      <p:sp>
        <p:nvSpPr>
          <p:cNvPr id="3" name="Subtitle 2"/>
          <p:cNvSpPr>
            <a:spLocks noGrp="1"/>
          </p:cNvSpPr>
          <p:nvPr>
            <p:ph type="subTitle" idx="1"/>
          </p:nvPr>
        </p:nvSpPr>
        <p:spPr/>
        <p:txBody>
          <a:bodyPr/>
          <a:lstStyle/>
          <a:p>
            <a:endParaRPr lang="en-GB" dirty="0" smtClean="0">
              <a:solidFill>
                <a:schemeClr val="bg1"/>
              </a:solidFill>
            </a:endParaRPr>
          </a:p>
          <a:p>
            <a:r>
              <a:rPr lang="en-GB" dirty="0" err="1" smtClean="0">
                <a:solidFill>
                  <a:schemeClr val="bg1"/>
                </a:solidFill>
              </a:rPr>
              <a:t>Darlith</a:t>
            </a:r>
            <a:r>
              <a:rPr lang="en-GB" dirty="0" smtClean="0">
                <a:solidFill>
                  <a:schemeClr val="bg1"/>
                </a:solidFill>
              </a:rPr>
              <a:t>/Lecture 3</a:t>
            </a:r>
          </a:p>
          <a:p>
            <a:r>
              <a:rPr lang="en-GB" dirty="0" err="1" smtClean="0">
                <a:solidFill>
                  <a:schemeClr val="bg1"/>
                </a:solidFill>
              </a:rPr>
              <a:t>Dydd</a:t>
            </a:r>
            <a:r>
              <a:rPr lang="en-GB" dirty="0" smtClean="0">
                <a:solidFill>
                  <a:schemeClr val="bg1"/>
                </a:solidFill>
              </a:rPr>
              <a:t>/Day</a:t>
            </a:r>
            <a:endParaRPr lang="en-GB" dirty="0" smtClean="0"/>
          </a:p>
        </p:txBody>
      </p:sp>
    </p:spTree>
    <p:extLst>
      <p:ext uri="{BB962C8B-B14F-4D97-AF65-F5344CB8AC3E}">
        <p14:creationId xmlns:p14="http://schemas.microsoft.com/office/powerpoint/2010/main" val="3916259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Trosolwg </a:t>
            </a:r>
            <a:endParaRPr lang="cy-GB" dirty="0"/>
          </a:p>
        </p:txBody>
      </p:sp>
      <p:sp>
        <p:nvSpPr>
          <p:cNvPr id="3" name="Content Placeholder 2"/>
          <p:cNvSpPr>
            <a:spLocks noGrp="1"/>
          </p:cNvSpPr>
          <p:nvPr>
            <p:ph idx="1"/>
          </p:nvPr>
        </p:nvSpPr>
        <p:spPr/>
        <p:txBody>
          <a:bodyPr>
            <a:normAutofit/>
          </a:bodyPr>
          <a:lstStyle/>
          <a:p>
            <a:r>
              <a:rPr lang="cy-GB" dirty="0" smtClean="0"/>
              <a:t>Gwybodaeth am arfer blynyddoedd cynnar </a:t>
            </a:r>
            <a:r>
              <a:rPr lang="cy-GB" dirty="0"/>
              <a:t>effeithiol wedi’i hysbysu gan ymchwil </a:t>
            </a:r>
            <a:endParaRPr lang="cy-GB" dirty="0" smtClean="0"/>
          </a:p>
          <a:p>
            <a:r>
              <a:rPr lang="cy-GB" dirty="0" smtClean="0"/>
              <a:t>‘Mesur ansawdd: Defnyddio graddegau mesur yr amgylchedd </a:t>
            </a:r>
          </a:p>
          <a:p>
            <a:r>
              <a:rPr lang="cy-GB" dirty="0" smtClean="0"/>
              <a:t>Y raddfa SSTEW (Meddwl cyson a rennir a lles emosiynol)</a:t>
            </a:r>
          </a:p>
        </p:txBody>
      </p:sp>
    </p:spTree>
    <p:extLst>
      <p:ext uri="{BB962C8B-B14F-4D97-AF65-F5344CB8AC3E}">
        <p14:creationId xmlns:p14="http://schemas.microsoft.com/office/powerpoint/2010/main" val="1004477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a:t>
            </a:r>
            <a:endParaRPr lang="en-GB" dirty="0"/>
          </a:p>
        </p:txBody>
      </p:sp>
      <p:sp>
        <p:nvSpPr>
          <p:cNvPr id="3" name="Content Placeholder 2"/>
          <p:cNvSpPr>
            <a:spLocks noGrp="1"/>
          </p:cNvSpPr>
          <p:nvPr>
            <p:ph idx="1"/>
          </p:nvPr>
        </p:nvSpPr>
        <p:spPr/>
        <p:txBody>
          <a:bodyPr/>
          <a:lstStyle/>
          <a:p>
            <a:r>
              <a:rPr lang="en-GB" dirty="0" smtClean="0"/>
              <a:t>Research-informed knowledge about effective early years practice </a:t>
            </a:r>
          </a:p>
          <a:p>
            <a:r>
              <a:rPr lang="en-GB" dirty="0" smtClean="0"/>
              <a:t>‘Measuring’ quality: Using environment rating scales </a:t>
            </a:r>
          </a:p>
          <a:p>
            <a:r>
              <a:rPr lang="en-GB" dirty="0" smtClean="0"/>
              <a:t>The SSTEW scale</a:t>
            </a:r>
          </a:p>
        </p:txBody>
      </p:sp>
    </p:spTree>
    <p:extLst>
      <p:ext uri="{BB962C8B-B14F-4D97-AF65-F5344CB8AC3E}">
        <p14:creationId xmlns:p14="http://schemas.microsoft.com/office/powerpoint/2010/main" val="7400975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8760"/>
            <a:ext cx="8229600" cy="2016224"/>
          </a:xfrm>
        </p:spPr>
        <p:txBody>
          <a:bodyPr>
            <a:normAutofit fontScale="90000"/>
          </a:bodyPr>
          <a:lstStyle/>
          <a:p>
            <a:r>
              <a:rPr lang="en-GB" dirty="0" smtClean="0"/>
              <a:t> </a:t>
            </a:r>
            <a:r>
              <a:rPr lang="cy-GB" dirty="0"/>
              <a:t>Gwybodaeth am arfer blynyddoedd cynnar effeithiol</a:t>
            </a:r>
            <a:br>
              <a:rPr lang="cy-GB" dirty="0"/>
            </a:br>
            <a:r>
              <a:rPr lang="cy-GB" dirty="0"/>
              <a:t>wedi’i </a:t>
            </a:r>
            <a:r>
              <a:rPr lang="cy-GB" dirty="0" smtClean="0"/>
              <a:t>hysbysu gan ymchwil</a:t>
            </a:r>
            <a:endParaRPr lang="en-GB" dirty="0"/>
          </a:p>
        </p:txBody>
      </p:sp>
      <p:sp>
        <p:nvSpPr>
          <p:cNvPr id="3" name="Content Placeholder 2"/>
          <p:cNvSpPr>
            <a:spLocks noGrp="1"/>
          </p:cNvSpPr>
          <p:nvPr>
            <p:ph idx="1"/>
          </p:nvPr>
        </p:nvSpPr>
        <p:spPr>
          <a:xfrm>
            <a:off x="457200" y="3140968"/>
            <a:ext cx="8229600" cy="2376264"/>
          </a:xfrm>
        </p:spPr>
        <p:txBody>
          <a:bodyPr>
            <a:normAutofit fontScale="70000" lnSpcReduction="20000"/>
          </a:bodyPr>
          <a:lstStyle/>
          <a:p>
            <a:pPr marL="0" indent="0">
              <a:buNone/>
            </a:pPr>
            <a:endParaRPr lang="en-GB" dirty="0" smtClean="0"/>
          </a:p>
          <a:p>
            <a:r>
              <a:rPr lang="cy-GB" dirty="0" smtClean="0"/>
              <a:t>EPPE </a:t>
            </a:r>
          </a:p>
          <a:p>
            <a:pPr marL="0" indent="0">
              <a:buNone/>
            </a:pPr>
            <a:r>
              <a:rPr lang="cy-GB" dirty="0" smtClean="0"/>
              <a:t>(Prosiect darpariaeth addysg cyn ysgol effeithiol)</a:t>
            </a:r>
          </a:p>
          <a:p>
            <a:r>
              <a:rPr lang="cy-GB" dirty="0" smtClean="0"/>
              <a:t>EPPSE </a:t>
            </a:r>
          </a:p>
          <a:p>
            <a:pPr marL="0" indent="0">
              <a:buNone/>
            </a:pPr>
            <a:r>
              <a:rPr lang="cy-GB" dirty="0" smtClean="0"/>
              <a:t>(Prosiect addysg cyn ysgol, gynradd ac uwchradd effeithiol)</a:t>
            </a:r>
          </a:p>
          <a:p>
            <a:r>
              <a:rPr lang="cy-GB" dirty="0" smtClean="0"/>
              <a:t>REPEY </a:t>
            </a:r>
          </a:p>
          <a:p>
            <a:pPr marL="0" indent="0">
              <a:buNone/>
            </a:pPr>
            <a:r>
              <a:rPr lang="cy-GB" dirty="0" smtClean="0"/>
              <a:t>(Ymchwilio i addysgeg effeithiol yn y blynyddoedd cynnar) </a:t>
            </a:r>
          </a:p>
        </p:txBody>
      </p:sp>
    </p:spTree>
    <p:extLst>
      <p:ext uri="{BB962C8B-B14F-4D97-AF65-F5344CB8AC3E}">
        <p14:creationId xmlns:p14="http://schemas.microsoft.com/office/powerpoint/2010/main" val="1228799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8760"/>
            <a:ext cx="8229600" cy="1143000"/>
          </a:xfrm>
        </p:spPr>
        <p:txBody>
          <a:bodyPr>
            <a:normAutofit fontScale="90000"/>
          </a:bodyPr>
          <a:lstStyle/>
          <a:p>
            <a:r>
              <a:rPr lang="en-GB" dirty="0" smtClean="0"/>
              <a:t> </a:t>
            </a:r>
            <a:r>
              <a:rPr lang="en-GB" dirty="0"/>
              <a:t>Research-informed knowledge about effective early years practice </a:t>
            </a:r>
            <a:br>
              <a:rPr lang="en-GB" dirty="0"/>
            </a:br>
            <a:endParaRPr lang="en-GB" dirty="0"/>
          </a:p>
        </p:txBody>
      </p:sp>
      <p:sp>
        <p:nvSpPr>
          <p:cNvPr id="3" name="Content Placeholder 2"/>
          <p:cNvSpPr>
            <a:spLocks noGrp="1"/>
          </p:cNvSpPr>
          <p:nvPr>
            <p:ph idx="1"/>
          </p:nvPr>
        </p:nvSpPr>
        <p:spPr>
          <a:xfrm>
            <a:off x="457200" y="2411759"/>
            <a:ext cx="8229600" cy="3105473"/>
          </a:xfrm>
        </p:spPr>
        <p:txBody>
          <a:bodyPr>
            <a:normAutofit/>
          </a:bodyPr>
          <a:lstStyle/>
          <a:p>
            <a:pPr marL="0" indent="0">
              <a:buNone/>
            </a:pPr>
            <a:endParaRPr lang="en-GB" dirty="0" smtClean="0"/>
          </a:p>
          <a:p>
            <a:r>
              <a:rPr lang="en-GB" dirty="0" smtClean="0"/>
              <a:t>EPPE </a:t>
            </a:r>
          </a:p>
          <a:p>
            <a:r>
              <a:rPr lang="en-GB" dirty="0" smtClean="0"/>
              <a:t>EPPSE</a:t>
            </a:r>
          </a:p>
          <a:p>
            <a:r>
              <a:rPr lang="en-GB" dirty="0" smtClean="0"/>
              <a:t>REPEY</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0" y="23648"/>
            <a:ext cx="2792413" cy="90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75884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Prosiect EPPE/ EPPSE</a:t>
            </a:r>
            <a:endParaRPr lang="cy-GB" dirty="0"/>
          </a:p>
        </p:txBody>
      </p:sp>
      <p:sp>
        <p:nvSpPr>
          <p:cNvPr id="3" name="Content Placeholder 2"/>
          <p:cNvSpPr>
            <a:spLocks noGrp="1"/>
          </p:cNvSpPr>
          <p:nvPr>
            <p:ph idx="1"/>
          </p:nvPr>
        </p:nvSpPr>
        <p:spPr>
          <a:xfrm>
            <a:off x="457200" y="1196752"/>
            <a:ext cx="8435280" cy="5472608"/>
          </a:xfrm>
          <a:solidFill>
            <a:schemeClr val="bg1"/>
          </a:solidFill>
        </p:spPr>
        <p:txBody>
          <a:bodyPr>
            <a:normAutofit fontScale="70000" lnSpcReduction="20000"/>
          </a:bodyPr>
          <a:lstStyle/>
          <a:p>
            <a:r>
              <a:rPr lang="en-GB" dirty="0">
                <a:hlinkClick r:id="rId3"/>
              </a:rPr>
              <a:t>http://</a:t>
            </a:r>
            <a:r>
              <a:rPr lang="en-GB" dirty="0" smtClean="0">
                <a:hlinkClick r:id="rId3"/>
              </a:rPr>
              <a:t>www.ioe.ac.uk/research/153.html</a:t>
            </a:r>
            <a:r>
              <a:rPr lang="en-GB" dirty="0" smtClean="0"/>
              <a:t> </a:t>
            </a:r>
          </a:p>
          <a:p>
            <a:endParaRPr lang="en-GB" dirty="0"/>
          </a:p>
          <a:p>
            <a:r>
              <a:rPr lang="cy-GB" dirty="0" smtClean="0"/>
              <a:t>Yr astudiaeth sylweddol gyntaf yn y D.U. i ganolbwyntio’n benodol ar </a:t>
            </a:r>
            <a:r>
              <a:rPr lang="cy-GB" b="1" u="sng" dirty="0" smtClean="0"/>
              <a:t>effeithiolrwydd</a:t>
            </a:r>
            <a:r>
              <a:rPr lang="cy-GB" dirty="0" smtClean="0"/>
              <a:t> addysg blynyddoedd cynnar.</a:t>
            </a:r>
          </a:p>
          <a:p>
            <a:r>
              <a:rPr lang="cy-GB" dirty="0" smtClean="0"/>
              <a:t>Astudiaeth arhydol ar raddfa fawr o gynnydd a datblygiad plant cyn ysgol hyd at addysg ôl-orfodol.</a:t>
            </a:r>
          </a:p>
          <a:p>
            <a:r>
              <a:rPr lang="cy-GB" dirty="0" smtClean="0"/>
              <a:t>Agweddau o ddarpariaeth cyn ysgol sy’n cael effaith gadarnhaol ar gyrhaeddiad, cynnydd a datblygiad plant.  </a:t>
            </a:r>
          </a:p>
          <a:p>
            <a:r>
              <a:rPr lang="cy-GB" dirty="0" smtClean="0"/>
              <a:t>Cafodd dros 3,000 o blant eu hasesu ar ddechrau’r blynyddoedd cyn ysgol pan oeddent tua 3 blwydd oed a chafodd eu datblygiad ei fonitro tan iddynt ddechrau yn yr ysgol pan oeddent tua 5 mlwydd oed. Cawsant eu hasesu eto wrth iddynt gyrraedd pwyntiau allweddol hyd at ddiwedd Cyfnod Allweddol 3 yn yr ysgol uwchradd, ac yna, cawsant eu dilyn drwy gydol eu blwyddyn ddiwethaf o addysg orfodol tan iddynt wneud eu dewisiadau addysgol ôl-16 a’u dewisiadau hyfforddiant a gwaith</a:t>
            </a:r>
            <a:r>
              <a:rPr lang="cy-GB" dirty="0" smtClean="0">
                <a:latin typeface="+mj-lt"/>
              </a:rPr>
              <a:t>. </a:t>
            </a:r>
            <a:r>
              <a:rPr lang="cy-GB" dirty="0" smtClean="0"/>
              <a:t>Gwnaeth </a:t>
            </a:r>
            <a:r>
              <a:rPr lang="cy-GB" dirty="0" err="1" smtClean="0"/>
              <a:t>chwe</a:t>
            </a:r>
            <a:r>
              <a:rPr lang="cy-GB" dirty="0" smtClean="0"/>
              <a:t> Awdurdod Lleol yn Lloegr gymryd rhan. </a:t>
            </a:r>
          </a:p>
        </p:txBody>
      </p:sp>
    </p:spTree>
    <p:extLst>
      <p:ext uri="{BB962C8B-B14F-4D97-AF65-F5344CB8AC3E}">
        <p14:creationId xmlns:p14="http://schemas.microsoft.com/office/powerpoint/2010/main" val="115599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EPPE/ EPPSE project  </a:t>
            </a:r>
            <a:endParaRPr lang="en-GB" dirty="0"/>
          </a:p>
        </p:txBody>
      </p:sp>
      <p:sp>
        <p:nvSpPr>
          <p:cNvPr id="3" name="Content Placeholder 2"/>
          <p:cNvSpPr>
            <a:spLocks noGrp="1"/>
          </p:cNvSpPr>
          <p:nvPr>
            <p:ph idx="1"/>
          </p:nvPr>
        </p:nvSpPr>
        <p:spPr>
          <a:xfrm>
            <a:off x="0" y="1196752"/>
            <a:ext cx="9144000" cy="5661248"/>
          </a:xfrm>
          <a:solidFill>
            <a:schemeClr val="bg1"/>
          </a:solidFill>
        </p:spPr>
        <p:txBody>
          <a:bodyPr>
            <a:normAutofit fontScale="62500" lnSpcReduction="20000"/>
          </a:bodyPr>
          <a:lstStyle/>
          <a:p>
            <a:r>
              <a:rPr lang="en-GB" dirty="0">
                <a:hlinkClick r:id="rId3"/>
              </a:rPr>
              <a:t>http://</a:t>
            </a:r>
            <a:r>
              <a:rPr lang="en-GB" dirty="0" smtClean="0">
                <a:hlinkClick r:id="rId3"/>
              </a:rPr>
              <a:t>www.ioe.ac.uk/research/153.html</a:t>
            </a:r>
            <a:r>
              <a:rPr lang="en-GB" dirty="0" smtClean="0"/>
              <a:t> </a:t>
            </a:r>
          </a:p>
          <a:p>
            <a:endParaRPr lang="en-GB" dirty="0"/>
          </a:p>
          <a:p>
            <a:r>
              <a:rPr lang="en-GB" dirty="0"/>
              <a:t>The first major study in the UK to focus specifically on the </a:t>
            </a:r>
            <a:r>
              <a:rPr lang="en-GB" b="1" u="sng" dirty="0"/>
              <a:t>effectiveness</a:t>
            </a:r>
            <a:r>
              <a:rPr lang="en-GB" dirty="0"/>
              <a:t> of early years education</a:t>
            </a:r>
            <a:r>
              <a:rPr lang="en-GB" dirty="0" smtClean="0"/>
              <a:t>.</a:t>
            </a:r>
          </a:p>
          <a:p>
            <a:pPr marL="0" indent="0">
              <a:buNone/>
            </a:pPr>
            <a:endParaRPr lang="en-GB" dirty="0"/>
          </a:p>
          <a:p>
            <a:r>
              <a:rPr lang="en-GB" dirty="0" smtClean="0"/>
              <a:t>Large-scale</a:t>
            </a:r>
            <a:r>
              <a:rPr lang="en-GB" dirty="0"/>
              <a:t>, longitudinal study of the progress and development of children from pre-school to post-compulsory education. </a:t>
            </a:r>
            <a:endParaRPr lang="en-GB" dirty="0" smtClean="0"/>
          </a:p>
          <a:p>
            <a:endParaRPr lang="en-GB" dirty="0" smtClean="0"/>
          </a:p>
          <a:p>
            <a:r>
              <a:rPr lang="en-GB" dirty="0" smtClean="0"/>
              <a:t>Aspects </a:t>
            </a:r>
            <a:r>
              <a:rPr lang="en-GB" dirty="0"/>
              <a:t>of pre-school provision which have a positive impact on children's attainment, progress and development</a:t>
            </a:r>
            <a:r>
              <a:rPr lang="en-GB" dirty="0" smtClean="0"/>
              <a:t>.</a:t>
            </a:r>
          </a:p>
          <a:p>
            <a:endParaRPr lang="en-GB" dirty="0"/>
          </a:p>
          <a:p>
            <a:r>
              <a:rPr lang="en-GB" dirty="0"/>
              <a:t>More than 3,000 children were assessed at the start of pre-school around the age of 3 and their development was monitored until they entered school around the age of 5. They were assessed again at key points until the end of Key Stage 3 in secondary school and </a:t>
            </a:r>
            <a:r>
              <a:rPr lang="en-GB" dirty="0" smtClean="0"/>
              <a:t>then tracked through </a:t>
            </a:r>
            <a:r>
              <a:rPr lang="en-GB" dirty="0"/>
              <a:t>their final year of compulsory schooling and on to their post 16 educational, training and employment choices</a:t>
            </a:r>
            <a:r>
              <a:rPr lang="en-GB" dirty="0" smtClean="0"/>
              <a:t>.</a:t>
            </a:r>
          </a:p>
          <a:p>
            <a:endParaRPr lang="en-GB" dirty="0"/>
          </a:p>
          <a:p>
            <a:r>
              <a:rPr lang="en-GB" dirty="0" smtClean="0"/>
              <a:t>Six </a:t>
            </a:r>
            <a:r>
              <a:rPr lang="en-GB" dirty="0"/>
              <a:t>participating Local </a:t>
            </a:r>
            <a:r>
              <a:rPr lang="en-GB" dirty="0" smtClean="0"/>
              <a:t>Authorities in England. </a:t>
            </a:r>
          </a:p>
        </p:txBody>
      </p:sp>
    </p:spTree>
    <p:extLst>
      <p:ext uri="{BB962C8B-B14F-4D97-AF65-F5344CB8AC3E}">
        <p14:creationId xmlns:p14="http://schemas.microsoft.com/office/powerpoint/2010/main" val="6830550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Negeseuon allweddol </a:t>
            </a:r>
            <a:endParaRPr lang="cy-GB" dirty="0"/>
          </a:p>
        </p:txBody>
      </p:sp>
      <p:sp>
        <p:nvSpPr>
          <p:cNvPr id="3" name="Content Placeholder 2"/>
          <p:cNvSpPr>
            <a:spLocks noGrp="1"/>
          </p:cNvSpPr>
          <p:nvPr>
            <p:ph idx="1"/>
          </p:nvPr>
        </p:nvSpPr>
        <p:spPr>
          <a:xfrm>
            <a:off x="457200" y="1600200"/>
            <a:ext cx="8229600" cy="4493096"/>
          </a:xfrm>
          <a:solidFill>
            <a:schemeClr val="bg1"/>
          </a:solidFill>
        </p:spPr>
        <p:txBody>
          <a:bodyPr>
            <a:normAutofit fontScale="70000" lnSpcReduction="20000"/>
          </a:bodyPr>
          <a:lstStyle/>
          <a:p>
            <a:r>
              <a:rPr lang="cy-GB" b="1" dirty="0" smtClean="0"/>
              <a:t>Mae gan flynyddoedd cyn ysgol effaith hir dymor </a:t>
            </a:r>
          </a:p>
          <a:p>
            <a:pPr marL="0" indent="0">
              <a:buNone/>
            </a:pPr>
            <a:endParaRPr lang="cy-GB" b="1" dirty="0" smtClean="0"/>
          </a:p>
          <a:p>
            <a:r>
              <a:rPr lang="cy-GB" dirty="0" smtClean="0"/>
              <a:t>Mae presenoldeb, ansawdd a hyd eu hamser mewn lleoliad cyn ysgol yn dangos effeithiau tymor hir ar ddeilliannau academaidd myfyrwyr.  </a:t>
            </a:r>
          </a:p>
          <a:p>
            <a:endParaRPr lang="cy-GB" dirty="0" smtClean="0"/>
          </a:p>
          <a:p>
            <a:r>
              <a:rPr lang="cy-GB" dirty="0" smtClean="0"/>
              <a:t>Gwnaeth </a:t>
            </a:r>
            <a:r>
              <a:rPr lang="cy-GB" u="sng" dirty="0" smtClean="0"/>
              <a:t>ansawdd</a:t>
            </a:r>
            <a:r>
              <a:rPr lang="cy-GB" dirty="0" smtClean="0"/>
              <a:t> y cyfnod cyn ysgol ragfynegi cyfanswm y sgoriau TGAU a’r graddau Saesneg a Mathemateg a enillwyd. </a:t>
            </a:r>
          </a:p>
          <a:p>
            <a:endParaRPr lang="cy-GB" u="sng" dirty="0" smtClean="0"/>
          </a:p>
          <a:p>
            <a:r>
              <a:rPr lang="cy-GB" dirty="0" smtClean="0"/>
              <a:t>Roedd</a:t>
            </a:r>
            <a:r>
              <a:rPr lang="cy-GB" u="sng" dirty="0" smtClean="0"/>
              <a:t> ansawdd uchel </a:t>
            </a:r>
            <a:r>
              <a:rPr lang="cy-GB" dirty="0" smtClean="0"/>
              <a:t>hefyd yn gysylltiedig </a:t>
            </a:r>
            <a:r>
              <a:rPr lang="cy-GB" dirty="0" smtClean="0">
                <a:latin typeface="+mj-lt"/>
              </a:rPr>
              <a:t>â gwell hunanreolaeth ac ymddygiad cymdeithasol, a lefelau is o orfywiogrwydd. </a:t>
            </a:r>
            <a:endParaRPr lang="cy-GB" dirty="0" smtClean="0"/>
          </a:p>
          <a:p>
            <a:r>
              <a:rPr lang="cy-GB" dirty="0" smtClean="0"/>
              <a:t>Roedd ansawdd y cyfnod cyn ysgol yn enwedig o bwysig i blant a oedd ganddynt rieni </a:t>
            </a:r>
            <a:r>
              <a:rPr lang="cy-GB" dirty="0" smtClean="0">
                <a:latin typeface="+mj-lt"/>
              </a:rPr>
              <a:t>â</a:t>
            </a:r>
            <a:r>
              <a:rPr lang="cy-GB" dirty="0" smtClean="0">
                <a:latin typeface="Calibri" panose="020F0502020204030204" pitchFamily="34" charset="0"/>
              </a:rPr>
              <a:t> </a:t>
            </a:r>
            <a:r>
              <a:rPr lang="cy-GB" dirty="0" smtClean="0">
                <a:latin typeface="+mj-lt"/>
              </a:rPr>
              <a:t>chymwysterau</a:t>
            </a:r>
            <a:r>
              <a:rPr lang="cy-GB" dirty="0" smtClean="0">
                <a:latin typeface="Calibri" panose="020F0502020204030204" pitchFamily="34" charset="0"/>
              </a:rPr>
              <a:t> </a:t>
            </a:r>
            <a:r>
              <a:rPr lang="cy-GB" dirty="0" smtClean="0">
                <a:latin typeface="+mj-lt"/>
              </a:rPr>
              <a:t>isel</a:t>
            </a:r>
            <a:r>
              <a:rPr lang="cy-GB" dirty="0" smtClean="0">
                <a:latin typeface="Calibri" panose="020F0502020204030204" pitchFamily="34" charset="0"/>
              </a:rPr>
              <a:t>. </a:t>
            </a:r>
            <a:endParaRPr lang="cy-GB" dirty="0"/>
          </a:p>
        </p:txBody>
      </p:sp>
    </p:spTree>
    <p:extLst>
      <p:ext uri="{BB962C8B-B14F-4D97-AF65-F5344CB8AC3E}">
        <p14:creationId xmlns:p14="http://schemas.microsoft.com/office/powerpoint/2010/main" val="2486238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messages </a:t>
            </a:r>
            <a:endParaRPr lang="en-GB" dirty="0"/>
          </a:p>
        </p:txBody>
      </p:sp>
      <p:sp>
        <p:nvSpPr>
          <p:cNvPr id="3" name="Content Placeholder 2"/>
          <p:cNvSpPr>
            <a:spLocks noGrp="1"/>
          </p:cNvSpPr>
          <p:nvPr>
            <p:ph idx="1"/>
          </p:nvPr>
        </p:nvSpPr>
        <p:spPr>
          <a:xfrm>
            <a:off x="0" y="1600200"/>
            <a:ext cx="9144000" cy="5257800"/>
          </a:xfrm>
          <a:solidFill>
            <a:schemeClr val="bg1"/>
          </a:solidFill>
        </p:spPr>
        <p:txBody>
          <a:bodyPr>
            <a:normAutofit fontScale="85000" lnSpcReduction="20000"/>
          </a:bodyPr>
          <a:lstStyle/>
          <a:p>
            <a:r>
              <a:rPr lang="en-GB" b="1" dirty="0"/>
              <a:t>There is an enduring effect of pre-school. </a:t>
            </a:r>
            <a:endParaRPr lang="en-GB" b="1" dirty="0" smtClean="0"/>
          </a:p>
          <a:p>
            <a:endParaRPr lang="en-GB" b="1" dirty="0"/>
          </a:p>
          <a:p>
            <a:r>
              <a:rPr lang="en-GB" dirty="0"/>
              <a:t>Attendance, </a:t>
            </a:r>
            <a:r>
              <a:rPr lang="en-GB" u="sng" dirty="0"/>
              <a:t>quality</a:t>
            </a:r>
            <a:r>
              <a:rPr lang="en-GB" dirty="0"/>
              <a:t> and duration at pre-school all show long term effects on students’ academic outcomes </a:t>
            </a:r>
          </a:p>
          <a:p>
            <a:endParaRPr lang="en-GB" dirty="0"/>
          </a:p>
          <a:p>
            <a:r>
              <a:rPr lang="en-GB" dirty="0"/>
              <a:t>The </a:t>
            </a:r>
            <a:r>
              <a:rPr lang="en-GB" u="sng" dirty="0"/>
              <a:t>quality</a:t>
            </a:r>
            <a:r>
              <a:rPr lang="en-GB" dirty="0"/>
              <a:t> of pre-school predicted both total GCSE scores and English and maths grades. </a:t>
            </a:r>
            <a:endParaRPr lang="en-GB" dirty="0" smtClean="0"/>
          </a:p>
          <a:p>
            <a:endParaRPr lang="en-GB" u="sng" dirty="0"/>
          </a:p>
          <a:p>
            <a:r>
              <a:rPr lang="en-GB" u="sng" dirty="0" smtClean="0"/>
              <a:t>High </a:t>
            </a:r>
            <a:r>
              <a:rPr lang="en-GB" u="sng" dirty="0"/>
              <a:t>quality </a:t>
            </a:r>
            <a:r>
              <a:rPr lang="en-GB" dirty="0"/>
              <a:t>was also linked to better self-regulation, pro-social behaviour and lower levels of hyperactivity. </a:t>
            </a:r>
            <a:endParaRPr lang="en-GB" dirty="0" smtClean="0"/>
          </a:p>
          <a:p>
            <a:endParaRPr lang="en-GB" dirty="0"/>
          </a:p>
          <a:p>
            <a:r>
              <a:rPr lang="en-GB" dirty="0" smtClean="0"/>
              <a:t>The </a:t>
            </a:r>
            <a:r>
              <a:rPr lang="en-GB" dirty="0"/>
              <a:t>quality of pre-school was especially important for children whose parents had low qualifications. </a:t>
            </a:r>
          </a:p>
          <a:p>
            <a:endParaRPr lang="en-GB" dirty="0"/>
          </a:p>
        </p:txBody>
      </p:sp>
    </p:spTree>
    <p:extLst>
      <p:ext uri="{BB962C8B-B14F-4D97-AF65-F5344CB8AC3E}">
        <p14:creationId xmlns:p14="http://schemas.microsoft.com/office/powerpoint/2010/main" val="22324186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Prosiect REPEY</a:t>
            </a:r>
            <a:endParaRPr lang="cy-GB" dirty="0"/>
          </a:p>
        </p:txBody>
      </p:sp>
      <p:sp>
        <p:nvSpPr>
          <p:cNvPr id="3" name="Content Placeholder 2"/>
          <p:cNvSpPr>
            <a:spLocks noGrp="1"/>
          </p:cNvSpPr>
          <p:nvPr>
            <p:ph idx="1"/>
          </p:nvPr>
        </p:nvSpPr>
        <p:spPr>
          <a:xfrm>
            <a:off x="457200" y="1271959"/>
            <a:ext cx="8507288" cy="5253385"/>
          </a:xfrm>
          <a:solidFill>
            <a:schemeClr val="bg1"/>
          </a:solidFill>
        </p:spPr>
        <p:txBody>
          <a:bodyPr>
            <a:normAutofit lnSpcReduction="10000"/>
          </a:bodyPr>
          <a:lstStyle/>
          <a:p>
            <a:pPr>
              <a:spcBef>
                <a:spcPts val="0"/>
              </a:spcBef>
              <a:defRPr/>
            </a:pPr>
            <a:r>
              <a:rPr lang="cy-GB" dirty="0" smtClean="0"/>
              <a:t>Ymchwilio i Addysgeg Effeithiol yn y Blynyddoedd Cynnar </a:t>
            </a:r>
          </a:p>
          <a:p>
            <a:pPr marL="0" indent="0">
              <a:spcBef>
                <a:spcPts val="0"/>
              </a:spcBef>
              <a:buNone/>
              <a:defRPr/>
            </a:pPr>
            <a:endParaRPr lang="cy-GB" dirty="0" smtClean="0"/>
          </a:p>
          <a:p>
            <a:pPr>
              <a:spcBef>
                <a:spcPts val="0"/>
              </a:spcBef>
              <a:defRPr/>
            </a:pPr>
            <a:r>
              <a:rPr lang="cy-GB" dirty="0" smtClean="0"/>
              <a:t>Gofynnwyd y cwestiwn </a:t>
            </a:r>
            <a:r>
              <a:rPr lang="cy-GB" b="1" u="sng" dirty="0" smtClean="0"/>
              <a:t>sut mae ansawdd uchel yn edrych?</a:t>
            </a:r>
          </a:p>
          <a:p>
            <a:pPr lvl="1">
              <a:spcBef>
                <a:spcPts val="0"/>
              </a:spcBef>
              <a:defRPr/>
            </a:pPr>
            <a:r>
              <a:rPr lang="cy-GB" dirty="0" smtClean="0"/>
              <a:t>Sut y </a:t>
            </a:r>
            <a:r>
              <a:rPr lang="cy-GB" dirty="0" err="1" smtClean="0"/>
              <a:t>gellir</a:t>
            </a:r>
            <a:r>
              <a:rPr lang="cy-GB" dirty="0" smtClean="0"/>
              <a:t> ei wahaniaethu oddi wrth ansawdd ‘da’?</a:t>
            </a:r>
          </a:p>
          <a:p>
            <a:pPr marL="0" indent="0">
              <a:spcBef>
                <a:spcPts val="0"/>
              </a:spcBef>
              <a:buNone/>
              <a:defRPr/>
            </a:pPr>
            <a:endParaRPr lang="cy-GB" dirty="0" smtClean="0"/>
          </a:p>
          <a:p>
            <a:pPr>
              <a:spcBef>
                <a:spcPts val="0"/>
              </a:spcBef>
              <a:defRPr/>
            </a:pPr>
            <a:r>
              <a:rPr lang="cy-GB" dirty="0" smtClean="0"/>
              <a:t>12  astudiaeth achos o ddarpariaeth cyn ysgol lle gwelwyd y deilliannau uchaf (ar ôl ystyried newidynnau cymdeithasol, economaidd)</a:t>
            </a:r>
            <a:endParaRPr lang="cy-GB" dirty="0"/>
          </a:p>
        </p:txBody>
      </p:sp>
    </p:spTree>
    <p:extLst>
      <p:ext uri="{BB962C8B-B14F-4D97-AF65-F5344CB8AC3E}">
        <p14:creationId xmlns:p14="http://schemas.microsoft.com/office/powerpoint/2010/main" val="3931359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REPEY project</a:t>
            </a:r>
            <a:endParaRPr lang="en-GB" dirty="0"/>
          </a:p>
        </p:txBody>
      </p:sp>
      <p:sp>
        <p:nvSpPr>
          <p:cNvPr id="3" name="Content Placeholder 2"/>
          <p:cNvSpPr>
            <a:spLocks noGrp="1"/>
          </p:cNvSpPr>
          <p:nvPr>
            <p:ph idx="1"/>
          </p:nvPr>
        </p:nvSpPr>
        <p:spPr>
          <a:xfrm>
            <a:off x="0" y="1271959"/>
            <a:ext cx="9144000" cy="5586041"/>
          </a:xfrm>
          <a:solidFill>
            <a:schemeClr val="bg1"/>
          </a:solidFill>
        </p:spPr>
        <p:txBody>
          <a:bodyPr>
            <a:normAutofit/>
          </a:bodyPr>
          <a:lstStyle/>
          <a:p>
            <a:pPr>
              <a:spcBef>
                <a:spcPts val="0"/>
              </a:spcBef>
              <a:defRPr/>
            </a:pPr>
            <a:r>
              <a:rPr lang="en-GB" sz="2800" dirty="0" smtClean="0"/>
              <a:t>Researching </a:t>
            </a:r>
            <a:r>
              <a:rPr lang="en-GB" sz="2800" dirty="0"/>
              <a:t>Effective Pedagogy in the </a:t>
            </a:r>
            <a:r>
              <a:rPr lang="en-GB" sz="2800" dirty="0" smtClean="0"/>
              <a:t>Early Years </a:t>
            </a:r>
            <a:endParaRPr lang="en-GB" sz="2800" dirty="0"/>
          </a:p>
          <a:p>
            <a:pPr marL="0" indent="0">
              <a:spcBef>
                <a:spcPts val="0"/>
              </a:spcBef>
              <a:buNone/>
              <a:defRPr/>
            </a:pPr>
            <a:endParaRPr lang="en-GB" sz="2800" dirty="0"/>
          </a:p>
          <a:p>
            <a:pPr>
              <a:spcBef>
                <a:spcPts val="0"/>
              </a:spcBef>
              <a:defRPr/>
            </a:pPr>
            <a:r>
              <a:rPr lang="en-GB" sz="2800" dirty="0"/>
              <a:t>Asked the question </a:t>
            </a:r>
            <a:endParaRPr lang="en-GB" sz="2800" dirty="0" smtClean="0"/>
          </a:p>
          <a:p>
            <a:pPr marL="914400" lvl="2" indent="0">
              <a:spcBef>
                <a:spcPts val="0"/>
              </a:spcBef>
              <a:buNone/>
              <a:defRPr/>
            </a:pPr>
            <a:r>
              <a:rPr lang="en-GB" sz="3200" b="1" u="sng" dirty="0" smtClean="0"/>
              <a:t>‘What </a:t>
            </a:r>
            <a:r>
              <a:rPr lang="en-GB" sz="3200" b="1" u="sng" dirty="0"/>
              <a:t>does high quality look </a:t>
            </a:r>
            <a:r>
              <a:rPr lang="en-GB" sz="3200" b="1" u="sng" dirty="0" smtClean="0"/>
              <a:t>like?’</a:t>
            </a:r>
          </a:p>
          <a:p>
            <a:pPr marL="914400" lvl="2" indent="0">
              <a:spcBef>
                <a:spcPts val="0"/>
              </a:spcBef>
              <a:buNone/>
              <a:defRPr/>
            </a:pPr>
            <a:endParaRPr lang="en-GB" sz="3200" b="1" u="sng" dirty="0" smtClean="0"/>
          </a:p>
          <a:p>
            <a:pPr lvl="1">
              <a:spcBef>
                <a:spcPts val="0"/>
              </a:spcBef>
              <a:defRPr/>
            </a:pPr>
            <a:r>
              <a:rPr lang="en-GB" dirty="0" smtClean="0"/>
              <a:t>how </a:t>
            </a:r>
            <a:r>
              <a:rPr lang="en-GB" dirty="0"/>
              <a:t>is it differentiated from ‘good’ </a:t>
            </a:r>
            <a:r>
              <a:rPr lang="en-GB" dirty="0" smtClean="0"/>
              <a:t>quality</a:t>
            </a:r>
            <a:r>
              <a:rPr lang="en-GB" dirty="0"/>
              <a:t>?</a:t>
            </a:r>
            <a:endParaRPr lang="en-GB" dirty="0" smtClean="0"/>
          </a:p>
          <a:p>
            <a:pPr marL="0" indent="0">
              <a:spcBef>
                <a:spcPts val="0"/>
              </a:spcBef>
              <a:buNone/>
              <a:defRPr/>
            </a:pPr>
            <a:endParaRPr lang="en-GB" sz="2800" dirty="0"/>
          </a:p>
          <a:p>
            <a:pPr>
              <a:spcBef>
                <a:spcPts val="0"/>
              </a:spcBef>
              <a:defRPr/>
            </a:pPr>
            <a:r>
              <a:rPr lang="en-GB" sz="2800" dirty="0" smtClean="0"/>
              <a:t>12 case studies of pre-school provision where outcomes were highest (after accounting for social, economic variables)  </a:t>
            </a:r>
            <a:endParaRPr lang="en-GB" sz="2800" dirty="0"/>
          </a:p>
        </p:txBody>
      </p:sp>
    </p:spTree>
    <p:extLst>
      <p:ext uri="{BB962C8B-B14F-4D97-AF65-F5344CB8AC3E}">
        <p14:creationId xmlns:p14="http://schemas.microsoft.com/office/powerpoint/2010/main" val="32884730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Negeseuon Allweddol </a:t>
            </a:r>
            <a:endParaRPr lang="cy-GB" dirty="0"/>
          </a:p>
        </p:txBody>
      </p:sp>
      <p:sp>
        <p:nvSpPr>
          <p:cNvPr id="3" name="Content Placeholder 2"/>
          <p:cNvSpPr>
            <a:spLocks noGrp="1"/>
          </p:cNvSpPr>
          <p:nvPr>
            <p:ph idx="1"/>
          </p:nvPr>
        </p:nvSpPr>
        <p:spPr>
          <a:xfrm>
            <a:off x="323528" y="1268760"/>
            <a:ext cx="8568952" cy="5112567"/>
          </a:xfrm>
          <a:solidFill>
            <a:schemeClr val="bg1"/>
          </a:solidFill>
        </p:spPr>
        <p:txBody>
          <a:bodyPr>
            <a:normAutofit fontScale="70000" lnSpcReduction="20000"/>
          </a:bodyPr>
          <a:lstStyle/>
          <a:p>
            <a:r>
              <a:rPr lang="cy-GB" dirty="0" smtClean="0"/>
              <a:t>Gwelwyd mwy o ‘feddwl cyson a </a:t>
            </a:r>
            <a:r>
              <a:rPr lang="cy-GB" dirty="0" err="1" smtClean="0"/>
              <a:t>rennir</a:t>
            </a:r>
            <a:r>
              <a:rPr lang="cy-GB" dirty="0" smtClean="0"/>
              <a:t>’ mewn lleoliadau lle’r oedd plant yn gwneud y cynnydd mwyaf. </a:t>
            </a:r>
          </a:p>
          <a:p>
            <a:endParaRPr lang="cy-GB" dirty="0" smtClean="0"/>
          </a:p>
          <a:p>
            <a:r>
              <a:rPr lang="cy-GB" dirty="0" smtClean="0"/>
              <a:t>Mae ‘meddwl cyson a </a:t>
            </a:r>
            <a:r>
              <a:rPr lang="cy-GB" dirty="0" err="1" smtClean="0"/>
              <a:t>rennir</a:t>
            </a:r>
            <a:r>
              <a:rPr lang="cy-GB" dirty="0" smtClean="0"/>
              <a:t>’ yn digwydd pan mae dau neu fwy unigolyn yn ‘cydweithio’ mewn ffordd ddeallus er mwyn datrys problem, egluro cysyniad, gwerthuso gweithgaredd, ymestyn naratif ac ati. Rhaid i’r ddau barti gyfrannu tuag at y broses o feddwl ac mae rhaid iddi ddatblygu ac ymestyn y deall. Roedd yn fwy tebygol o ddigwydd pan fo plant yn rhyngweithio 1:1 ag oedolyn neu gyda phartner cyfoed unigol ac yn ystod gwaith grŵp canolbwyntiedig.  </a:t>
            </a:r>
          </a:p>
          <a:p>
            <a:pPr marL="0" indent="0" algn="ctr">
              <a:buNone/>
            </a:pPr>
            <a:r>
              <a:rPr lang="cy-GB" sz="5100" dirty="0" smtClean="0">
                <a:solidFill>
                  <a:srgbClr val="FF0000"/>
                </a:solidFill>
              </a:rPr>
              <a:t>Mae ansawdd y rhyngweithio geiriol rhwng oedolion a phlant o bwys. </a:t>
            </a:r>
          </a:p>
          <a:p>
            <a:pPr marL="0" indent="0">
              <a:buNone/>
            </a:pPr>
            <a:endParaRPr lang="cy-GB" dirty="0" smtClean="0"/>
          </a:p>
          <a:p>
            <a:r>
              <a:rPr lang="en-GB" dirty="0" smtClean="0">
                <a:hlinkClick r:id="rId3"/>
              </a:rPr>
              <a:t>http</a:t>
            </a:r>
            <a:r>
              <a:rPr lang="en-GB" dirty="0">
                <a:hlinkClick r:id="rId3"/>
              </a:rPr>
              <a:t>://</a:t>
            </a:r>
            <a:r>
              <a:rPr lang="en-GB" dirty="0" smtClean="0">
                <a:hlinkClick r:id="rId3"/>
              </a:rPr>
              <a:t>eppe.ioe.ac.uk/eppe/eppepdfs/RBTec1223sept0412.pdf</a:t>
            </a:r>
            <a:endParaRPr lang="en-GB" dirty="0"/>
          </a:p>
        </p:txBody>
      </p:sp>
    </p:spTree>
    <p:extLst>
      <p:ext uri="{BB962C8B-B14F-4D97-AF65-F5344CB8AC3E}">
        <p14:creationId xmlns:p14="http://schemas.microsoft.com/office/powerpoint/2010/main" val="4268423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messages </a:t>
            </a:r>
            <a:endParaRPr lang="en-GB" dirty="0"/>
          </a:p>
        </p:txBody>
      </p:sp>
      <p:sp>
        <p:nvSpPr>
          <p:cNvPr id="3" name="Content Placeholder 2"/>
          <p:cNvSpPr>
            <a:spLocks noGrp="1"/>
          </p:cNvSpPr>
          <p:nvPr>
            <p:ph idx="1"/>
          </p:nvPr>
        </p:nvSpPr>
        <p:spPr>
          <a:xfrm>
            <a:off x="0" y="1268760"/>
            <a:ext cx="9144000" cy="5589240"/>
          </a:xfrm>
          <a:solidFill>
            <a:schemeClr val="bg1"/>
          </a:solidFill>
        </p:spPr>
        <p:txBody>
          <a:bodyPr>
            <a:normAutofit fontScale="70000" lnSpcReduction="20000"/>
          </a:bodyPr>
          <a:lstStyle/>
          <a:p>
            <a:r>
              <a:rPr lang="en-GB" dirty="0" smtClean="0"/>
              <a:t>More </a:t>
            </a:r>
            <a:r>
              <a:rPr lang="en-GB" dirty="0"/>
              <a:t>‘sustained shared thinking’ was observed in settings where children made the most progress. </a:t>
            </a:r>
          </a:p>
          <a:p>
            <a:endParaRPr lang="en-GB" dirty="0"/>
          </a:p>
          <a:p>
            <a:r>
              <a:rPr lang="en-GB" dirty="0"/>
              <a:t>‘Sustained shared thinking’ occurs when two or more individuals ‘work together’ in an intellectual way to solve a problem, clarify a concept, evaluate an activity, extend a narrative etc. Both parties must contribute to the thinking and it must develop and extend the understanding. It was more likely to occur when children were interacting 1:1 with an adult or with a single peer partner and during focussed group work. </a:t>
            </a:r>
          </a:p>
          <a:p>
            <a:endParaRPr lang="en-GB" dirty="0"/>
          </a:p>
          <a:p>
            <a:pPr marL="0" indent="0" algn="ctr">
              <a:buNone/>
            </a:pPr>
            <a:r>
              <a:rPr lang="en-GB" sz="5100" dirty="0">
                <a:solidFill>
                  <a:srgbClr val="FF0000"/>
                </a:solidFill>
              </a:rPr>
              <a:t>The quality of adult-child verbal </a:t>
            </a:r>
            <a:r>
              <a:rPr lang="en-GB" sz="5100" dirty="0" smtClean="0">
                <a:solidFill>
                  <a:srgbClr val="FF0000"/>
                </a:solidFill>
              </a:rPr>
              <a:t>interaction matters. </a:t>
            </a:r>
          </a:p>
          <a:p>
            <a:pPr marL="0" indent="0">
              <a:buNone/>
            </a:pPr>
            <a:endParaRPr lang="en-GB" dirty="0"/>
          </a:p>
          <a:p>
            <a:r>
              <a:rPr lang="en-GB" dirty="0">
                <a:hlinkClick r:id="rId3"/>
              </a:rPr>
              <a:t>http://</a:t>
            </a:r>
            <a:r>
              <a:rPr lang="en-GB" dirty="0" smtClean="0">
                <a:hlinkClick r:id="rId3"/>
              </a:rPr>
              <a:t>eppe.ioe.ac.uk/eppe/eppepdfs/RBTec1223sept0412.pdf</a:t>
            </a:r>
            <a:endParaRPr lang="en-GB" dirty="0"/>
          </a:p>
        </p:txBody>
      </p:sp>
    </p:spTree>
    <p:extLst>
      <p:ext uri="{BB962C8B-B14F-4D97-AF65-F5344CB8AC3E}">
        <p14:creationId xmlns:p14="http://schemas.microsoft.com/office/powerpoint/2010/main" val="29451018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Addysgeg Effeithiol  </a:t>
            </a:r>
            <a:endParaRPr lang="cy-GB" dirty="0"/>
          </a:p>
        </p:txBody>
      </p:sp>
      <p:sp>
        <p:nvSpPr>
          <p:cNvPr id="3" name="Content Placeholder 2"/>
          <p:cNvSpPr>
            <a:spLocks noGrp="1"/>
          </p:cNvSpPr>
          <p:nvPr>
            <p:ph idx="1"/>
          </p:nvPr>
        </p:nvSpPr>
        <p:spPr>
          <a:xfrm>
            <a:off x="457200" y="1628800"/>
            <a:ext cx="8229600" cy="4752528"/>
          </a:xfrm>
          <a:solidFill>
            <a:schemeClr val="bg1"/>
          </a:solidFill>
        </p:spPr>
        <p:txBody>
          <a:bodyPr>
            <a:normAutofit fontScale="92500" lnSpcReduction="10000"/>
          </a:bodyPr>
          <a:lstStyle/>
          <a:p>
            <a:r>
              <a:rPr lang="cy-GB" dirty="0" smtClean="0"/>
              <a:t>Cyfranogiad oedolyn a phlentyn yn y broses o adeiladu gwybodaeth ar y cyd</a:t>
            </a:r>
          </a:p>
          <a:p>
            <a:r>
              <a:rPr lang="cy-GB" dirty="0" smtClean="0"/>
              <a:t>Oedolion yn cymryd rhan mewn strategaethau addysgol bwriadol, megis:</a:t>
            </a:r>
          </a:p>
          <a:p>
            <a:pPr lvl="1"/>
            <a:r>
              <a:rPr lang="cy-GB" dirty="0" smtClean="0"/>
              <a:t>Arddangos</a:t>
            </a:r>
          </a:p>
          <a:p>
            <a:pPr lvl="1"/>
            <a:r>
              <a:rPr lang="cy-GB" dirty="0" smtClean="0"/>
              <a:t>Modelu ymddygiad</a:t>
            </a:r>
          </a:p>
          <a:p>
            <a:pPr lvl="1"/>
            <a:r>
              <a:rPr lang="cy-GB" dirty="0" smtClean="0"/>
              <a:t>Holi </a:t>
            </a:r>
          </a:p>
          <a:p>
            <a:pPr lvl="1"/>
            <a:r>
              <a:rPr lang="cy-GB" dirty="0" smtClean="0"/>
              <a:t>Esbonio </a:t>
            </a:r>
          </a:p>
          <a:p>
            <a:pPr lvl="1"/>
            <a:endParaRPr lang="en-GB" dirty="0" smtClean="0"/>
          </a:p>
          <a:p>
            <a:r>
              <a:rPr lang="cy-GB" u="sng" dirty="0" smtClean="0"/>
              <a:t>Mae hyn yn fwy na ‘hwyluso’ </a:t>
            </a:r>
          </a:p>
        </p:txBody>
      </p:sp>
    </p:spTree>
    <p:extLst>
      <p:ext uri="{BB962C8B-B14F-4D97-AF65-F5344CB8AC3E}">
        <p14:creationId xmlns:p14="http://schemas.microsoft.com/office/powerpoint/2010/main" val="3944226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pedagogy  </a:t>
            </a:r>
            <a:endParaRPr lang="en-GB" dirty="0"/>
          </a:p>
        </p:txBody>
      </p:sp>
      <p:sp>
        <p:nvSpPr>
          <p:cNvPr id="3" name="Content Placeholder 2"/>
          <p:cNvSpPr>
            <a:spLocks noGrp="1"/>
          </p:cNvSpPr>
          <p:nvPr>
            <p:ph idx="1"/>
          </p:nvPr>
        </p:nvSpPr>
        <p:spPr>
          <a:xfrm>
            <a:off x="0" y="1628800"/>
            <a:ext cx="9144000" cy="5229200"/>
          </a:xfrm>
          <a:solidFill>
            <a:schemeClr val="bg1"/>
          </a:solidFill>
        </p:spPr>
        <p:txBody>
          <a:bodyPr>
            <a:normAutofit/>
          </a:bodyPr>
          <a:lstStyle/>
          <a:p>
            <a:r>
              <a:rPr lang="en-GB" sz="2800" dirty="0" smtClean="0"/>
              <a:t>Involvement of adult and child in co-construction of knowledge </a:t>
            </a:r>
          </a:p>
          <a:p>
            <a:r>
              <a:rPr lang="en-GB" sz="2800" dirty="0"/>
              <a:t>A</a:t>
            </a:r>
            <a:r>
              <a:rPr lang="en-GB" sz="2800" dirty="0" smtClean="0"/>
              <a:t>dults engaging in intentional pedagogic strategies such as:</a:t>
            </a:r>
          </a:p>
          <a:p>
            <a:pPr lvl="1"/>
            <a:r>
              <a:rPr lang="en-GB" dirty="0" smtClean="0"/>
              <a:t>Demonstration</a:t>
            </a:r>
          </a:p>
          <a:p>
            <a:pPr lvl="1"/>
            <a:r>
              <a:rPr lang="en-GB" dirty="0" smtClean="0"/>
              <a:t>Modelling </a:t>
            </a:r>
          </a:p>
          <a:p>
            <a:pPr lvl="1"/>
            <a:r>
              <a:rPr lang="en-GB" dirty="0" smtClean="0"/>
              <a:t>Questioning </a:t>
            </a:r>
          </a:p>
          <a:p>
            <a:pPr lvl="1"/>
            <a:r>
              <a:rPr lang="en-GB" dirty="0" smtClean="0"/>
              <a:t>Explaining </a:t>
            </a:r>
          </a:p>
          <a:p>
            <a:pPr lvl="1"/>
            <a:endParaRPr lang="en-GB" dirty="0" smtClean="0"/>
          </a:p>
          <a:p>
            <a:r>
              <a:rPr lang="en-GB" sz="2800" u="sng" dirty="0" smtClean="0"/>
              <a:t>This is more than ‘facilitation’ </a:t>
            </a:r>
          </a:p>
        </p:txBody>
      </p:sp>
    </p:spTree>
    <p:extLst>
      <p:ext uri="{BB962C8B-B14F-4D97-AF65-F5344CB8AC3E}">
        <p14:creationId xmlns:p14="http://schemas.microsoft.com/office/powerpoint/2010/main" val="3963084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340768"/>
            <a:ext cx="8064896" cy="3528392"/>
          </a:xfrm>
        </p:spPr>
        <p:txBody>
          <a:bodyPr>
            <a:normAutofit/>
          </a:bodyPr>
          <a:lstStyle/>
          <a:p>
            <a:r>
              <a:rPr lang="cy-GB" sz="3200" dirty="0">
                <a:solidFill>
                  <a:schemeClr val="bg1"/>
                </a:solidFill>
              </a:rPr>
              <a:t>Graddegau Mesur yr Amgylchedd a’r Raddfa Meddwl Cyson a Rennir a Lles </a:t>
            </a:r>
            <a:r>
              <a:rPr lang="cy-GB" sz="3200" dirty="0" smtClean="0">
                <a:solidFill>
                  <a:schemeClr val="bg1"/>
                </a:solidFill>
              </a:rPr>
              <a:t>Emosiynol</a:t>
            </a:r>
            <a:br>
              <a:rPr lang="cy-GB" sz="3200" dirty="0" smtClean="0">
                <a:solidFill>
                  <a:schemeClr val="bg1"/>
                </a:solidFill>
              </a:rPr>
            </a:br>
            <a:r>
              <a:rPr lang="cy-GB" sz="3200" dirty="0" smtClean="0">
                <a:solidFill>
                  <a:schemeClr val="bg1"/>
                </a:solidFill>
              </a:rPr>
              <a:t/>
            </a:r>
            <a:br>
              <a:rPr lang="cy-GB" sz="3200" dirty="0" smtClean="0">
                <a:solidFill>
                  <a:schemeClr val="bg1"/>
                </a:solidFill>
              </a:rPr>
            </a:br>
            <a:r>
              <a:rPr lang="en-GB" sz="3200" dirty="0" smtClean="0">
                <a:solidFill>
                  <a:schemeClr val="bg1"/>
                </a:solidFill>
              </a:rPr>
              <a:t>Environment Ratings Scales and the Sustained Shared Thinking and Emotional Wellbeing Scale</a:t>
            </a:r>
            <a:endParaRPr lang="en-GB" sz="3200" dirty="0">
              <a:solidFill>
                <a:schemeClr val="bg1"/>
              </a:solidFill>
            </a:endParaRPr>
          </a:p>
        </p:txBody>
      </p:sp>
    </p:spTree>
    <p:extLst>
      <p:ext uri="{BB962C8B-B14F-4D97-AF65-F5344CB8AC3E}">
        <p14:creationId xmlns:p14="http://schemas.microsoft.com/office/powerpoint/2010/main" val="20035303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Graddegau mesur yr amgylchedd </a:t>
            </a:r>
            <a:r>
              <a:rPr lang="en-GB" dirty="0" smtClean="0"/>
              <a:t>Environment rating scales </a:t>
            </a:r>
            <a:endParaRPr lang="en-GB" dirty="0"/>
          </a:p>
        </p:txBody>
      </p:sp>
      <p:pic>
        <p:nvPicPr>
          <p:cNvPr id="5" name="Content Placeholder 4"/>
          <p:cNvPicPr>
            <a:picLocks noGrp="1" noChangeAspect="1"/>
          </p:cNvPicPr>
          <p:nvPr>
            <p:ph idx="1"/>
          </p:nvPr>
        </p:nvPicPr>
        <p:blipFill>
          <a:blip r:embed="rId3"/>
          <a:stretch>
            <a:fillRect/>
          </a:stretch>
        </p:blipFill>
        <p:spPr>
          <a:xfrm>
            <a:off x="4860032" y="2492896"/>
            <a:ext cx="3331416" cy="2540691"/>
          </a:xfrm>
          <a:prstGeom prst="rect">
            <a:avLst/>
          </a:prstGeom>
        </p:spPr>
      </p:pic>
      <p:pic>
        <p:nvPicPr>
          <p:cNvPr id="4" name="Picture 3"/>
          <p:cNvPicPr>
            <a:picLocks noChangeAspect="1"/>
          </p:cNvPicPr>
          <p:nvPr/>
        </p:nvPicPr>
        <p:blipFill>
          <a:blip r:embed="rId4"/>
          <a:stretch>
            <a:fillRect/>
          </a:stretch>
        </p:blipFill>
        <p:spPr>
          <a:xfrm>
            <a:off x="755576" y="1551166"/>
            <a:ext cx="3312368" cy="2548971"/>
          </a:xfrm>
          <a:prstGeom prst="rect">
            <a:avLst/>
          </a:prstGeom>
        </p:spPr>
      </p:pic>
    </p:spTree>
    <p:extLst>
      <p:ext uri="{BB962C8B-B14F-4D97-AF65-F5344CB8AC3E}">
        <p14:creationId xmlns:p14="http://schemas.microsoft.com/office/powerpoint/2010/main" val="26033150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6956" y="19108"/>
            <a:ext cx="8229600" cy="850106"/>
          </a:xfrm>
        </p:spPr>
        <p:txBody>
          <a:bodyPr/>
          <a:lstStyle/>
          <a:p>
            <a:r>
              <a:rPr lang="en-GB" dirty="0" smtClean="0"/>
              <a:t>ECERS-R</a:t>
            </a:r>
            <a:endParaRPr lang="en-GB" dirty="0"/>
          </a:p>
        </p:txBody>
      </p:sp>
      <p:sp>
        <p:nvSpPr>
          <p:cNvPr id="5" name="Content Placeholder 4"/>
          <p:cNvSpPr>
            <a:spLocks noGrp="1"/>
          </p:cNvSpPr>
          <p:nvPr>
            <p:ph idx="1"/>
          </p:nvPr>
        </p:nvSpPr>
        <p:spPr/>
        <p:txBody>
          <a:bodyPr/>
          <a:lstStyle/>
          <a:p>
            <a:pPr marL="0" indent="0">
              <a:buNone/>
            </a:pP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623" r="396" b="31884"/>
          <a:stretch/>
        </p:blipFill>
        <p:spPr bwMode="auto">
          <a:xfrm>
            <a:off x="181302" y="1124745"/>
            <a:ext cx="8962698"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6972510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ECERS Clip </a:t>
            </a:r>
            <a:r>
              <a:rPr lang="en-GB" dirty="0" err="1" smtClean="0"/>
              <a:t>Fideo</a:t>
            </a:r>
            <a:r>
              <a:rPr lang="en-GB" dirty="0" smtClean="0"/>
              <a:t>/Video clip</a:t>
            </a:r>
            <a:endParaRPr lang="en-GB" dirty="0"/>
          </a:p>
        </p:txBody>
      </p:sp>
      <p:sp>
        <p:nvSpPr>
          <p:cNvPr id="2" name="Content Placeholder 1"/>
          <p:cNvSpPr>
            <a:spLocks noGrp="1"/>
          </p:cNvSpPr>
          <p:nvPr>
            <p:ph idx="1"/>
          </p:nvPr>
        </p:nvSpPr>
        <p:spPr/>
        <p:txBody>
          <a:bodyPr/>
          <a:lstStyle/>
          <a:p>
            <a:pPr marL="0" indent="0">
              <a:buNone/>
            </a:pPr>
            <a:r>
              <a:rPr lang="en-GB" u="sng" dirty="0">
                <a:hlinkClick r:id="rId3"/>
              </a:rPr>
              <a:t>https://www.youtube.com/watch?v=0OHFTGADcnI</a:t>
            </a:r>
            <a:endParaRPr lang="en-GB" dirty="0"/>
          </a:p>
          <a:p>
            <a:endParaRPr lang="en-GB" dirty="0"/>
          </a:p>
        </p:txBody>
      </p:sp>
    </p:spTree>
    <p:extLst>
      <p:ext uri="{BB962C8B-B14F-4D97-AF65-F5344CB8AC3E}">
        <p14:creationId xmlns:p14="http://schemas.microsoft.com/office/powerpoint/2010/main" val="42668460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txBody>
          <a:bodyPr>
            <a:normAutofit fontScale="90000"/>
          </a:bodyPr>
          <a:lstStyle/>
          <a:p>
            <a:r>
              <a:rPr lang="cy-GB" dirty="0" smtClean="0"/>
              <a:t>Sut mae rhyngweithio effeithiol mewn ysgol/lleoliad blynyddoedd cynnar yn edrych</a:t>
            </a:r>
            <a:r>
              <a:rPr lang="en-GB" dirty="0" smtClean="0"/>
              <a:t>?</a:t>
            </a:r>
            <a:endParaRPr lang="en-GB" dirty="0"/>
          </a:p>
        </p:txBody>
      </p:sp>
      <p:sp>
        <p:nvSpPr>
          <p:cNvPr id="4" name="Content Placeholder 3"/>
          <p:cNvSpPr>
            <a:spLocks noGrp="1"/>
          </p:cNvSpPr>
          <p:nvPr>
            <p:ph sz="half" idx="1"/>
          </p:nvPr>
        </p:nvSpPr>
        <p:spPr>
          <a:xfrm>
            <a:off x="457200" y="2132856"/>
            <a:ext cx="4114800" cy="3989040"/>
          </a:xfrm>
          <a:solidFill>
            <a:schemeClr val="bg1"/>
          </a:solidFill>
        </p:spPr>
        <p:txBody>
          <a:bodyPr>
            <a:normAutofit lnSpcReduction="10000"/>
          </a:bodyPr>
          <a:lstStyle/>
          <a:p>
            <a:r>
              <a:rPr lang="cy-GB" dirty="0" smtClean="0"/>
              <a:t>Gwrando</a:t>
            </a:r>
          </a:p>
          <a:p>
            <a:r>
              <a:rPr lang="cy-GB" dirty="0" smtClean="0"/>
              <a:t>Rhannu diddordeb</a:t>
            </a:r>
          </a:p>
          <a:p>
            <a:r>
              <a:rPr lang="cy-GB" dirty="0" smtClean="0"/>
              <a:t>Dau neu fwy o bobl</a:t>
            </a:r>
          </a:p>
          <a:p>
            <a:r>
              <a:rPr lang="cy-GB" dirty="0" smtClean="0"/>
              <a:t>Gweithio gyda’i gilydd</a:t>
            </a:r>
          </a:p>
          <a:p>
            <a:r>
              <a:rPr lang="cy-GB" dirty="0" smtClean="0"/>
              <a:t>Datrys problemau</a:t>
            </a:r>
          </a:p>
          <a:p>
            <a:r>
              <a:rPr lang="cy-GB" dirty="0" smtClean="0"/>
              <a:t>Gwerthuso gweithgareddau</a:t>
            </a:r>
          </a:p>
          <a:p>
            <a:r>
              <a:rPr lang="cy-GB" dirty="0" smtClean="0"/>
              <a:t>Ysgogir gan y plentyn</a:t>
            </a:r>
          </a:p>
          <a:p>
            <a:endParaRPr lang="en-GB" dirty="0"/>
          </a:p>
        </p:txBody>
      </p:sp>
      <p:sp>
        <p:nvSpPr>
          <p:cNvPr id="5" name="Content Placeholder 4"/>
          <p:cNvSpPr>
            <a:spLocks noGrp="1"/>
          </p:cNvSpPr>
          <p:nvPr>
            <p:ph sz="half" idx="2"/>
          </p:nvPr>
        </p:nvSpPr>
        <p:spPr>
          <a:xfrm>
            <a:off x="4648200" y="2148154"/>
            <a:ext cx="4172272" cy="3989040"/>
          </a:xfrm>
          <a:solidFill>
            <a:schemeClr val="bg1"/>
          </a:solidFill>
        </p:spPr>
        <p:txBody>
          <a:bodyPr>
            <a:normAutofit lnSpcReduction="10000"/>
          </a:bodyPr>
          <a:lstStyle/>
          <a:p>
            <a:r>
              <a:rPr lang="cy-GB" dirty="0" smtClean="0"/>
              <a:t>Egluro cysyniadau</a:t>
            </a:r>
          </a:p>
          <a:p>
            <a:r>
              <a:rPr lang="cy-GB" dirty="0" smtClean="0"/>
              <a:t>Ymestyn y naratif</a:t>
            </a:r>
          </a:p>
          <a:p>
            <a:r>
              <a:rPr lang="cy-GB" dirty="0" smtClean="0"/>
              <a:t>Datblygu ac ymestyn y meddwl</a:t>
            </a:r>
          </a:p>
          <a:p>
            <a:r>
              <a:rPr lang="cy-GB" dirty="0" smtClean="0"/>
              <a:t>Modelu</a:t>
            </a:r>
          </a:p>
          <a:p>
            <a:r>
              <a:rPr lang="cy-GB" dirty="0" smtClean="0"/>
              <a:t>Cwestiynau penagored</a:t>
            </a:r>
          </a:p>
          <a:p>
            <a:r>
              <a:rPr lang="cy-GB" dirty="0" smtClean="0"/>
              <a:t>Meddwl cyson a </a:t>
            </a:r>
            <a:r>
              <a:rPr lang="cy-GB" dirty="0" err="1" smtClean="0"/>
              <a:t>rennir</a:t>
            </a:r>
            <a:r>
              <a:rPr lang="cy-GB" dirty="0" smtClean="0"/>
              <a:t> </a:t>
            </a:r>
            <a:endParaRPr lang="cy-GB" dirty="0"/>
          </a:p>
        </p:txBody>
      </p:sp>
    </p:spTree>
    <p:extLst>
      <p:ext uri="{BB962C8B-B14F-4D97-AF65-F5344CB8AC3E}">
        <p14:creationId xmlns:p14="http://schemas.microsoft.com/office/powerpoint/2010/main" val="199174988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txBody>
          <a:bodyPr>
            <a:normAutofit fontScale="90000"/>
          </a:bodyPr>
          <a:lstStyle/>
          <a:p>
            <a:r>
              <a:rPr lang="en-GB" dirty="0" smtClean="0"/>
              <a:t>What does effective interaction in early years school/settings look like?</a:t>
            </a:r>
            <a:endParaRPr lang="en-GB" dirty="0"/>
          </a:p>
        </p:txBody>
      </p:sp>
      <p:sp>
        <p:nvSpPr>
          <p:cNvPr id="4" name="Content Placeholder 3"/>
          <p:cNvSpPr>
            <a:spLocks noGrp="1"/>
          </p:cNvSpPr>
          <p:nvPr>
            <p:ph sz="half" idx="1"/>
          </p:nvPr>
        </p:nvSpPr>
        <p:spPr>
          <a:xfrm>
            <a:off x="457200" y="2132856"/>
            <a:ext cx="4114800" cy="3989040"/>
          </a:xfrm>
          <a:solidFill>
            <a:schemeClr val="bg1"/>
          </a:solidFill>
        </p:spPr>
        <p:txBody>
          <a:bodyPr>
            <a:normAutofit/>
          </a:bodyPr>
          <a:lstStyle/>
          <a:p>
            <a:r>
              <a:rPr lang="en-GB" dirty="0" smtClean="0"/>
              <a:t>Listening</a:t>
            </a:r>
          </a:p>
          <a:p>
            <a:r>
              <a:rPr lang="en-GB" dirty="0" smtClean="0"/>
              <a:t>Shared interest</a:t>
            </a:r>
          </a:p>
          <a:p>
            <a:r>
              <a:rPr lang="en-GB" dirty="0" smtClean="0"/>
              <a:t>Two or more people</a:t>
            </a:r>
          </a:p>
          <a:p>
            <a:r>
              <a:rPr lang="en-GB" dirty="0" smtClean="0"/>
              <a:t>Working together</a:t>
            </a:r>
          </a:p>
          <a:p>
            <a:r>
              <a:rPr lang="en-GB" dirty="0" smtClean="0"/>
              <a:t>Problem solving</a:t>
            </a:r>
          </a:p>
          <a:p>
            <a:r>
              <a:rPr lang="en-GB" dirty="0" smtClean="0"/>
              <a:t>Evaluating activities</a:t>
            </a:r>
          </a:p>
          <a:p>
            <a:r>
              <a:rPr lang="en-GB" dirty="0" smtClean="0"/>
              <a:t>Child-initiated</a:t>
            </a:r>
          </a:p>
          <a:p>
            <a:endParaRPr lang="en-GB" dirty="0"/>
          </a:p>
        </p:txBody>
      </p:sp>
      <p:sp>
        <p:nvSpPr>
          <p:cNvPr id="5" name="Content Placeholder 4"/>
          <p:cNvSpPr>
            <a:spLocks noGrp="1"/>
          </p:cNvSpPr>
          <p:nvPr>
            <p:ph sz="half" idx="2"/>
          </p:nvPr>
        </p:nvSpPr>
        <p:spPr>
          <a:xfrm>
            <a:off x="4648200" y="2148154"/>
            <a:ext cx="4172272" cy="3989040"/>
          </a:xfrm>
          <a:solidFill>
            <a:schemeClr val="bg1"/>
          </a:solidFill>
        </p:spPr>
        <p:txBody>
          <a:bodyPr>
            <a:normAutofit/>
          </a:bodyPr>
          <a:lstStyle/>
          <a:p>
            <a:r>
              <a:rPr lang="en-GB" dirty="0" smtClean="0"/>
              <a:t>Clarifying concepts</a:t>
            </a:r>
          </a:p>
          <a:p>
            <a:r>
              <a:rPr lang="en-GB" dirty="0" smtClean="0"/>
              <a:t>Extending narrative</a:t>
            </a:r>
          </a:p>
          <a:p>
            <a:r>
              <a:rPr lang="en-GB" dirty="0" smtClean="0"/>
              <a:t>Develop and extend </a:t>
            </a:r>
            <a:r>
              <a:rPr lang="en-GB" dirty="0"/>
              <a:t>t</a:t>
            </a:r>
            <a:r>
              <a:rPr lang="en-GB" dirty="0" smtClean="0"/>
              <a:t>hinking</a:t>
            </a:r>
          </a:p>
          <a:p>
            <a:r>
              <a:rPr lang="en-GB" dirty="0" smtClean="0"/>
              <a:t>Modelling</a:t>
            </a:r>
          </a:p>
          <a:p>
            <a:r>
              <a:rPr lang="en-GB" dirty="0" smtClean="0"/>
              <a:t>Open ended questions</a:t>
            </a:r>
          </a:p>
          <a:p>
            <a:r>
              <a:rPr lang="en-GB" dirty="0" smtClean="0"/>
              <a:t>Sustained </a:t>
            </a:r>
            <a:r>
              <a:rPr lang="en-GB" dirty="0"/>
              <a:t>s</a:t>
            </a:r>
            <a:r>
              <a:rPr lang="en-GB" dirty="0" smtClean="0"/>
              <a:t>hared </a:t>
            </a:r>
            <a:r>
              <a:rPr lang="en-GB" dirty="0"/>
              <a:t>t</a:t>
            </a:r>
            <a:r>
              <a:rPr lang="en-GB" dirty="0" smtClean="0"/>
              <a:t>hinking</a:t>
            </a:r>
            <a:endParaRPr lang="en-GB" dirty="0"/>
          </a:p>
        </p:txBody>
      </p:sp>
    </p:spTree>
    <p:extLst>
      <p:ext uri="{BB962C8B-B14F-4D97-AF65-F5344CB8AC3E}">
        <p14:creationId xmlns:p14="http://schemas.microsoft.com/office/powerpoint/2010/main" val="7462402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979726"/>
            <a:ext cx="6120680" cy="4332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01817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192" y="44621"/>
            <a:ext cx="8229600" cy="432048"/>
          </a:xfrm>
        </p:spPr>
        <p:txBody>
          <a:bodyPr>
            <a:normAutofit fontScale="90000"/>
          </a:bodyPr>
          <a:lstStyle/>
          <a:p>
            <a:r>
              <a:rPr lang="en-GB" sz="3200" dirty="0" smtClean="0"/>
              <a:t>Is-</a:t>
            </a:r>
            <a:r>
              <a:rPr lang="cy-GB" sz="3200" dirty="0" smtClean="0"/>
              <a:t>raddfeydd </a:t>
            </a:r>
            <a:r>
              <a:rPr lang="en-GB" sz="3200" dirty="0" smtClean="0"/>
              <a:t>SSTEW</a:t>
            </a:r>
            <a:endParaRPr lang="en-GB" sz="3200" dirty="0"/>
          </a:p>
        </p:txBody>
      </p:sp>
      <p:graphicFrame>
        <p:nvGraphicFramePr>
          <p:cNvPr id="4" name="Content Placeholder 3"/>
          <p:cNvGraphicFramePr>
            <a:graphicFrameLocks noGrp="1"/>
          </p:cNvGraphicFramePr>
          <p:nvPr>
            <p:ph idx="1"/>
            <p:extLst/>
          </p:nvPr>
        </p:nvGraphicFramePr>
        <p:xfrm>
          <a:off x="107504" y="476669"/>
          <a:ext cx="8784976" cy="6264703"/>
        </p:xfrm>
        <a:graphic>
          <a:graphicData uri="http://schemas.openxmlformats.org/drawingml/2006/table">
            <a:tbl>
              <a:tblPr firstRow="1" bandRow="1">
                <a:tableStyleId>{5C22544A-7EE6-4342-B048-85BDC9FD1C3A}</a:tableStyleId>
              </a:tblPr>
              <a:tblGrid>
                <a:gridCol w="3312368">
                  <a:extLst>
                    <a:ext uri="{9D8B030D-6E8A-4147-A177-3AD203B41FA5}">
                      <a16:colId xmlns:a16="http://schemas.microsoft.com/office/drawing/2014/main" val="20000"/>
                    </a:ext>
                  </a:extLst>
                </a:gridCol>
                <a:gridCol w="5472608">
                  <a:extLst>
                    <a:ext uri="{9D8B030D-6E8A-4147-A177-3AD203B41FA5}">
                      <a16:colId xmlns:a16="http://schemas.microsoft.com/office/drawing/2014/main" val="20001"/>
                    </a:ext>
                  </a:extLst>
                </a:gridCol>
              </a:tblGrid>
              <a:tr h="369982">
                <a:tc>
                  <a:txBody>
                    <a:bodyPr/>
                    <a:lstStyle/>
                    <a:p>
                      <a:r>
                        <a:rPr lang="en-GB" dirty="0" smtClean="0"/>
                        <a:t>Subscale </a:t>
                      </a:r>
                      <a:endParaRPr lang="en-GB" dirty="0"/>
                    </a:p>
                  </a:txBody>
                  <a:tcPr/>
                </a:tc>
                <a:tc>
                  <a:txBody>
                    <a:bodyPr/>
                    <a:lstStyle/>
                    <a:p>
                      <a:r>
                        <a:rPr lang="en-GB" dirty="0" smtClean="0"/>
                        <a:t>Item </a:t>
                      </a:r>
                      <a:endParaRPr lang="en-GB" dirty="0"/>
                    </a:p>
                  </a:txBody>
                  <a:tcPr/>
                </a:tc>
                <a:extLst>
                  <a:ext uri="{0D108BD9-81ED-4DB2-BD59-A6C34878D82A}">
                    <a16:rowId xmlns:a16="http://schemas.microsoft.com/office/drawing/2014/main" val="10000"/>
                  </a:ext>
                </a:extLst>
              </a:tr>
              <a:tr h="308771">
                <a:tc>
                  <a:txBody>
                    <a:bodyPr/>
                    <a:lstStyle/>
                    <a:p>
                      <a:r>
                        <a:rPr lang="en-GB" sz="1400" dirty="0" smtClean="0"/>
                        <a:t>Building</a:t>
                      </a:r>
                      <a:r>
                        <a:rPr lang="en-GB" sz="1400" baseline="0" dirty="0" smtClean="0"/>
                        <a:t> trust and confidence </a:t>
                      </a:r>
                      <a:endParaRPr lang="en-GB" sz="1400" dirty="0"/>
                    </a:p>
                  </a:txBody>
                  <a:tcPr/>
                </a:tc>
                <a:tc>
                  <a:txBody>
                    <a:bodyPr/>
                    <a:lstStyle/>
                    <a:p>
                      <a:r>
                        <a:rPr lang="en-GB" sz="1400" dirty="0" smtClean="0"/>
                        <a:t>Self regulation and social development </a:t>
                      </a:r>
                      <a:endParaRPr lang="en-GB" sz="1400" dirty="0"/>
                    </a:p>
                  </a:txBody>
                  <a:tcPr/>
                </a:tc>
                <a:extLst>
                  <a:ext uri="{0D108BD9-81ED-4DB2-BD59-A6C34878D82A}">
                    <a16:rowId xmlns:a16="http://schemas.microsoft.com/office/drawing/2014/main" val="10001"/>
                  </a:ext>
                </a:extLst>
              </a:tr>
              <a:tr h="308771">
                <a:tc>
                  <a:txBody>
                    <a:bodyPr/>
                    <a:lstStyle/>
                    <a:p>
                      <a:endParaRPr lang="en-GB" sz="1400" dirty="0"/>
                    </a:p>
                  </a:txBody>
                  <a:tcPr/>
                </a:tc>
                <a:tc>
                  <a:txBody>
                    <a:bodyPr/>
                    <a:lstStyle/>
                    <a:p>
                      <a:r>
                        <a:rPr lang="en-GB" sz="1400" dirty="0" smtClean="0"/>
                        <a:t>Encouraging choices and independent play</a:t>
                      </a:r>
                      <a:endParaRPr lang="en-GB" sz="1400" dirty="0"/>
                    </a:p>
                  </a:txBody>
                  <a:tcPr/>
                </a:tc>
                <a:extLst>
                  <a:ext uri="{0D108BD9-81ED-4DB2-BD59-A6C34878D82A}">
                    <a16:rowId xmlns:a16="http://schemas.microsoft.com/office/drawing/2014/main" val="10002"/>
                  </a:ext>
                </a:extLst>
              </a:tr>
              <a:tr h="533332">
                <a:tc>
                  <a:txBody>
                    <a:bodyPr/>
                    <a:lstStyle/>
                    <a:p>
                      <a:endParaRPr lang="en-GB" sz="1400" dirty="0"/>
                    </a:p>
                  </a:txBody>
                  <a:tcPr/>
                </a:tc>
                <a:tc>
                  <a:txBody>
                    <a:bodyPr/>
                    <a:lstStyle/>
                    <a:p>
                      <a:r>
                        <a:rPr lang="en-GB" sz="1400" dirty="0" smtClean="0"/>
                        <a:t>Planning for small group and individual interactions/ adult deployment </a:t>
                      </a:r>
                      <a:endParaRPr lang="en-GB" sz="1400" dirty="0"/>
                    </a:p>
                  </a:txBody>
                  <a:tcPr/>
                </a:tc>
                <a:extLst>
                  <a:ext uri="{0D108BD9-81ED-4DB2-BD59-A6C34878D82A}">
                    <a16:rowId xmlns:a16="http://schemas.microsoft.com/office/drawing/2014/main" val="10003"/>
                  </a:ext>
                </a:extLst>
              </a:tr>
              <a:tr h="308771">
                <a:tc>
                  <a:txBody>
                    <a:bodyPr/>
                    <a:lstStyle/>
                    <a:p>
                      <a:r>
                        <a:rPr lang="en-GB" sz="1400" dirty="0" smtClean="0"/>
                        <a:t>Social and emotional well-being</a:t>
                      </a:r>
                      <a:endParaRPr lang="en-GB" sz="1400" dirty="0"/>
                    </a:p>
                  </a:txBody>
                  <a:tcPr/>
                </a:tc>
                <a:tc>
                  <a:txBody>
                    <a:bodyPr/>
                    <a:lstStyle/>
                    <a:p>
                      <a:r>
                        <a:rPr lang="en-GB" sz="1400" dirty="0" smtClean="0"/>
                        <a:t>Supporting socio-emotional well-being</a:t>
                      </a:r>
                      <a:endParaRPr lang="en-GB" sz="1400" dirty="0"/>
                    </a:p>
                  </a:txBody>
                  <a:tcPr/>
                </a:tc>
                <a:extLst>
                  <a:ext uri="{0D108BD9-81ED-4DB2-BD59-A6C34878D82A}">
                    <a16:rowId xmlns:a16="http://schemas.microsoft.com/office/drawing/2014/main" val="10004"/>
                  </a:ext>
                </a:extLst>
              </a:tr>
              <a:tr h="533332">
                <a:tc>
                  <a:txBody>
                    <a:bodyPr/>
                    <a:lstStyle/>
                    <a:p>
                      <a:r>
                        <a:rPr lang="en-GB" sz="1400" dirty="0" smtClean="0"/>
                        <a:t>Supporting and extending language and communication</a:t>
                      </a:r>
                      <a:endParaRPr lang="en-GB" sz="1400" dirty="0"/>
                    </a:p>
                  </a:txBody>
                  <a:tcPr/>
                </a:tc>
                <a:tc>
                  <a:txBody>
                    <a:bodyPr/>
                    <a:lstStyle/>
                    <a:p>
                      <a:r>
                        <a:rPr lang="en-GB" sz="1400" dirty="0" smtClean="0">
                          <a:solidFill>
                            <a:schemeClr val="tx1"/>
                          </a:solidFill>
                        </a:rPr>
                        <a:t>Encouraging</a:t>
                      </a:r>
                      <a:r>
                        <a:rPr lang="en-GB" sz="1400" baseline="0" dirty="0" smtClean="0">
                          <a:solidFill>
                            <a:schemeClr val="tx1"/>
                          </a:solidFill>
                        </a:rPr>
                        <a:t> children to talk with others</a:t>
                      </a:r>
                      <a:endParaRPr lang="en-GB" sz="1400" dirty="0">
                        <a:solidFill>
                          <a:schemeClr val="tx1"/>
                        </a:solidFill>
                      </a:endParaRPr>
                    </a:p>
                  </a:txBody>
                  <a:tcPr/>
                </a:tc>
                <a:extLst>
                  <a:ext uri="{0D108BD9-81ED-4DB2-BD59-A6C34878D82A}">
                    <a16:rowId xmlns:a16="http://schemas.microsoft.com/office/drawing/2014/main" val="10005"/>
                  </a:ext>
                </a:extLst>
              </a:tr>
              <a:tr h="533332">
                <a:tc>
                  <a:txBody>
                    <a:bodyPr/>
                    <a:lstStyle/>
                    <a:p>
                      <a:endParaRPr lang="en-GB" sz="1400" dirty="0"/>
                    </a:p>
                  </a:txBody>
                  <a:tcPr/>
                </a:tc>
                <a:tc>
                  <a:txBody>
                    <a:bodyPr/>
                    <a:lstStyle/>
                    <a:p>
                      <a:r>
                        <a:rPr lang="en-GB" sz="1400" dirty="0" smtClean="0"/>
                        <a:t>Staff actively listen to children and encourage children to listen</a:t>
                      </a:r>
                      <a:endParaRPr lang="en-GB" sz="1400" dirty="0"/>
                    </a:p>
                  </a:txBody>
                  <a:tcPr/>
                </a:tc>
                <a:extLst>
                  <a:ext uri="{0D108BD9-81ED-4DB2-BD59-A6C34878D82A}">
                    <a16:rowId xmlns:a16="http://schemas.microsoft.com/office/drawing/2014/main" val="10006"/>
                  </a:ext>
                </a:extLst>
              </a:tr>
              <a:tr h="308771">
                <a:tc>
                  <a:txBody>
                    <a:bodyPr/>
                    <a:lstStyle/>
                    <a:p>
                      <a:endParaRPr lang="en-GB" sz="1400" dirty="0"/>
                    </a:p>
                  </a:txBody>
                  <a:tcPr/>
                </a:tc>
                <a:tc>
                  <a:txBody>
                    <a:bodyPr/>
                    <a:lstStyle/>
                    <a:p>
                      <a:r>
                        <a:rPr lang="en-GB" sz="1400" dirty="0" smtClean="0"/>
                        <a:t>Staff support children’s language</a:t>
                      </a:r>
                      <a:r>
                        <a:rPr lang="en-GB" sz="1400" baseline="0" dirty="0" smtClean="0"/>
                        <a:t> use</a:t>
                      </a:r>
                      <a:endParaRPr lang="en-GB" sz="1400" dirty="0"/>
                    </a:p>
                  </a:txBody>
                  <a:tcPr/>
                </a:tc>
                <a:extLst>
                  <a:ext uri="{0D108BD9-81ED-4DB2-BD59-A6C34878D82A}">
                    <a16:rowId xmlns:a16="http://schemas.microsoft.com/office/drawing/2014/main" val="10007"/>
                  </a:ext>
                </a:extLst>
              </a:tr>
              <a:tr h="308771">
                <a:tc>
                  <a:txBody>
                    <a:bodyPr/>
                    <a:lstStyle/>
                    <a:p>
                      <a:endParaRPr lang="en-GB" sz="1400" dirty="0"/>
                    </a:p>
                  </a:txBody>
                  <a:tcPr/>
                </a:tc>
                <a:tc>
                  <a:txBody>
                    <a:bodyPr/>
                    <a:lstStyle/>
                    <a:p>
                      <a:r>
                        <a:rPr lang="en-GB" sz="1400" dirty="0" smtClean="0"/>
                        <a:t>Sensitive responsiveness </a:t>
                      </a:r>
                      <a:endParaRPr lang="en-GB" sz="1400" dirty="0"/>
                    </a:p>
                  </a:txBody>
                  <a:tcPr/>
                </a:tc>
                <a:extLst>
                  <a:ext uri="{0D108BD9-81ED-4DB2-BD59-A6C34878D82A}">
                    <a16:rowId xmlns:a16="http://schemas.microsoft.com/office/drawing/2014/main" val="10008"/>
                  </a:ext>
                </a:extLst>
              </a:tr>
              <a:tr h="308771">
                <a:tc>
                  <a:txBody>
                    <a:bodyPr/>
                    <a:lstStyle/>
                    <a:p>
                      <a:r>
                        <a:rPr lang="en-GB" sz="1400" dirty="0" smtClean="0"/>
                        <a:t>Supporting learning and critical thinking</a:t>
                      </a:r>
                      <a:endParaRPr lang="en-GB" sz="1400" dirty="0"/>
                    </a:p>
                  </a:txBody>
                  <a:tcPr/>
                </a:tc>
                <a:tc>
                  <a:txBody>
                    <a:bodyPr/>
                    <a:lstStyle/>
                    <a:p>
                      <a:r>
                        <a:rPr lang="en-GB" sz="1400" dirty="0" smtClean="0"/>
                        <a:t>Supporting curiosity and problem solving</a:t>
                      </a:r>
                      <a:endParaRPr lang="en-GB" sz="1400" dirty="0"/>
                    </a:p>
                  </a:txBody>
                  <a:tcPr/>
                </a:tc>
                <a:extLst>
                  <a:ext uri="{0D108BD9-81ED-4DB2-BD59-A6C34878D82A}">
                    <a16:rowId xmlns:a16="http://schemas.microsoft.com/office/drawing/2014/main" val="10009"/>
                  </a:ext>
                </a:extLst>
              </a:tr>
              <a:tr h="533332">
                <a:tc>
                  <a:txBody>
                    <a:bodyPr/>
                    <a:lstStyle/>
                    <a:p>
                      <a:endParaRPr lang="en-GB" sz="1400"/>
                    </a:p>
                  </a:txBody>
                  <a:tcPr/>
                </a:tc>
                <a:tc>
                  <a:txBody>
                    <a:bodyPr/>
                    <a:lstStyle/>
                    <a:p>
                      <a:r>
                        <a:rPr lang="en-GB" sz="1400" dirty="0" smtClean="0"/>
                        <a:t>Encouraging sustained,</a:t>
                      </a:r>
                      <a:r>
                        <a:rPr lang="en-GB" sz="1400" baseline="0" dirty="0" smtClean="0"/>
                        <a:t> shared thinking through storytelling, sharing books, singing and rhymes</a:t>
                      </a:r>
                      <a:endParaRPr lang="en-GB" sz="1400" dirty="0"/>
                    </a:p>
                  </a:txBody>
                  <a:tcPr/>
                </a:tc>
                <a:extLst>
                  <a:ext uri="{0D108BD9-81ED-4DB2-BD59-A6C34878D82A}">
                    <a16:rowId xmlns:a16="http://schemas.microsoft.com/office/drawing/2014/main" val="10010"/>
                  </a:ext>
                </a:extLst>
              </a:tr>
              <a:tr h="533332">
                <a:tc>
                  <a:txBody>
                    <a:bodyPr/>
                    <a:lstStyle/>
                    <a:p>
                      <a:endParaRPr lang="en-GB" sz="1400"/>
                    </a:p>
                  </a:txBody>
                  <a:tcPr/>
                </a:tc>
                <a:tc>
                  <a:txBody>
                    <a:bodyPr/>
                    <a:lstStyle/>
                    <a:p>
                      <a:r>
                        <a:rPr lang="en-GB" sz="1400" dirty="0" smtClean="0"/>
                        <a:t>Encourage sustained shared</a:t>
                      </a:r>
                      <a:r>
                        <a:rPr lang="en-GB" sz="1400" baseline="0" dirty="0" smtClean="0"/>
                        <a:t> thinking in investigation and exploration</a:t>
                      </a:r>
                      <a:endParaRPr lang="en-GB" sz="1400" dirty="0"/>
                    </a:p>
                  </a:txBody>
                  <a:tcPr/>
                </a:tc>
                <a:extLst>
                  <a:ext uri="{0D108BD9-81ED-4DB2-BD59-A6C34878D82A}">
                    <a16:rowId xmlns:a16="http://schemas.microsoft.com/office/drawing/2014/main" val="10011"/>
                  </a:ext>
                </a:extLst>
              </a:tr>
              <a:tr h="533332">
                <a:tc>
                  <a:txBody>
                    <a:bodyPr/>
                    <a:lstStyle/>
                    <a:p>
                      <a:endParaRPr lang="en-GB" sz="1400"/>
                    </a:p>
                  </a:txBody>
                  <a:tcPr/>
                </a:tc>
                <a:tc>
                  <a:txBody>
                    <a:bodyPr/>
                    <a:lstStyle/>
                    <a:p>
                      <a:r>
                        <a:rPr lang="en-GB" sz="1400" dirty="0" smtClean="0"/>
                        <a:t>Supporting concept development and higher order thinking</a:t>
                      </a:r>
                      <a:endParaRPr lang="en-GB" sz="1400" dirty="0"/>
                    </a:p>
                  </a:txBody>
                  <a:tcPr/>
                </a:tc>
                <a:extLst>
                  <a:ext uri="{0D108BD9-81ED-4DB2-BD59-A6C34878D82A}">
                    <a16:rowId xmlns:a16="http://schemas.microsoft.com/office/drawing/2014/main" val="10012"/>
                  </a:ext>
                </a:extLst>
              </a:tr>
              <a:tr h="533332">
                <a:tc>
                  <a:txBody>
                    <a:bodyPr/>
                    <a:lstStyle/>
                    <a:p>
                      <a:r>
                        <a:rPr lang="en-GB" sz="1400" dirty="0" smtClean="0"/>
                        <a:t>Assessing learning and language</a:t>
                      </a:r>
                      <a:endParaRPr lang="en-GB" sz="1400" dirty="0"/>
                    </a:p>
                  </a:txBody>
                  <a:tcPr/>
                </a:tc>
                <a:tc>
                  <a:txBody>
                    <a:bodyPr/>
                    <a:lstStyle/>
                    <a:p>
                      <a:r>
                        <a:rPr lang="en-GB" sz="1400" dirty="0" smtClean="0"/>
                        <a:t>Using assessment to support and extend language and critical thinking</a:t>
                      </a:r>
                    </a:p>
                  </a:txBody>
                  <a:tcPr/>
                </a:tc>
                <a:extLst>
                  <a:ext uri="{0D108BD9-81ED-4DB2-BD59-A6C34878D82A}">
                    <a16:rowId xmlns:a16="http://schemas.microsoft.com/office/drawing/2014/main" val="10013"/>
                  </a:ext>
                </a:extLst>
              </a:tr>
              <a:tr h="308771">
                <a:tc>
                  <a:txBody>
                    <a:bodyPr/>
                    <a:lstStyle/>
                    <a:p>
                      <a:endParaRPr lang="en-GB" sz="1400" dirty="0"/>
                    </a:p>
                  </a:txBody>
                  <a:tcPr/>
                </a:tc>
                <a:tc>
                  <a:txBody>
                    <a:bodyPr/>
                    <a:lstStyle/>
                    <a:p>
                      <a:r>
                        <a:rPr lang="en-GB" sz="1400" dirty="0" smtClean="0"/>
                        <a:t>Assessing language development</a:t>
                      </a:r>
                      <a:endParaRPr lang="en-GB" sz="1400" dirty="0"/>
                    </a:p>
                  </a:txBody>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26831478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192" y="44621"/>
            <a:ext cx="8229600" cy="432048"/>
          </a:xfrm>
        </p:spPr>
        <p:txBody>
          <a:bodyPr>
            <a:normAutofit fontScale="90000"/>
          </a:bodyPr>
          <a:lstStyle/>
          <a:p>
            <a:r>
              <a:rPr lang="en-GB" sz="3200" dirty="0" smtClean="0"/>
              <a:t>SSTEW subscales</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10133312"/>
              </p:ext>
            </p:extLst>
          </p:nvPr>
        </p:nvGraphicFramePr>
        <p:xfrm>
          <a:off x="107504" y="476669"/>
          <a:ext cx="8784976" cy="6264703"/>
        </p:xfrm>
        <a:graphic>
          <a:graphicData uri="http://schemas.openxmlformats.org/drawingml/2006/table">
            <a:tbl>
              <a:tblPr firstRow="1" bandRow="1">
                <a:tableStyleId>{5C22544A-7EE6-4342-B048-85BDC9FD1C3A}</a:tableStyleId>
              </a:tblPr>
              <a:tblGrid>
                <a:gridCol w="3312368">
                  <a:extLst>
                    <a:ext uri="{9D8B030D-6E8A-4147-A177-3AD203B41FA5}">
                      <a16:colId xmlns:a16="http://schemas.microsoft.com/office/drawing/2014/main" val="20000"/>
                    </a:ext>
                  </a:extLst>
                </a:gridCol>
                <a:gridCol w="5472608">
                  <a:extLst>
                    <a:ext uri="{9D8B030D-6E8A-4147-A177-3AD203B41FA5}">
                      <a16:colId xmlns:a16="http://schemas.microsoft.com/office/drawing/2014/main" val="20001"/>
                    </a:ext>
                  </a:extLst>
                </a:gridCol>
              </a:tblGrid>
              <a:tr h="369982">
                <a:tc>
                  <a:txBody>
                    <a:bodyPr/>
                    <a:lstStyle/>
                    <a:p>
                      <a:r>
                        <a:rPr lang="en-GB" dirty="0" smtClean="0"/>
                        <a:t>Subscale </a:t>
                      </a:r>
                      <a:endParaRPr lang="en-GB" dirty="0"/>
                    </a:p>
                  </a:txBody>
                  <a:tcPr/>
                </a:tc>
                <a:tc>
                  <a:txBody>
                    <a:bodyPr/>
                    <a:lstStyle/>
                    <a:p>
                      <a:r>
                        <a:rPr lang="en-GB" dirty="0" smtClean="0"/>
                        <a:t>Item </a:t>
                      </a:r>
                      <a:endParaRPr lang="en-GB" dirty="0"/>
                    </a:p>
                  </a:txBody>
                  <a:tcPr/>
                </a:tc>
                <a:extLst>
                  <a:ext uri="{0D108BD9-81ED-4DB2-BD59-A6C34878D82A}">
                    <a16:rowId xmlns:a16="http://schemas.microsoft.com/office/drawing/2014/main" val="10000"/>
                  </a:ext>
                </a:extLst>
              </a:tr>
              <a:tr h="308771">
                <a:tc>
                  <a:txBody>
                    <a:bodyPr/>
                    <a:lstStyle/>
                    <a:p>
                      <a:r>
                        <a:rPr lang="en-GB" sz="1400" dirty="0" smtClean="0"/>
                        <a:t>Building</a:t>
                      </a:r>
                      <a:r>
                        <a:rPr lang="en-GB" sz="1400" baseline="0" dirty="0" smtClean="0"/>
                        <a:t> trust and confidence </a:t>
                      </a:r>
                      <a:endParaRPr lang="en-GB" sz="1400" dirty="0"/>
                    </a:p>
                  </a:txBody>
                  <a:tcPr/>
                </a:tc>
                <a:tc>
                  <a:txBody>
                    <a:bodyPr/>
                    <a:lstStyle/>
                    <a:p>
                      <a:r>
                        <a:rPr lang="en-GB" sz="1400" dirty="0" smtClean="0"/>
                        <a:t>Self regulation and social development </a:t>
                      </a:r>
                      <a:endParaRPr lang="en-GB" sz="1400" dirty="0"/>
                    </a:p>
                  </a:txBody>
                  <a:tcPr/>
                </a:tc>
                <a:extLst>
                  <a:ext uri="{0D108BD9-81ED-4DB2-BD59-A6C34878D82A}">
                    <a16:rowId xmlns:a16="http://schemas.microsoft.com/office/drawing/2014/main" val="10001"/>
                  </a:ext>
                </a:extLst>
              </a:tr>
              <a:tr h="308771">
                <a:tc>
                  <a:txBody>
                    <a:bodyPr/>
                    <a:lstStyle/>
                    <a:p>
                      <a:endParaRPr lang="en-GB" sz="1400" dirty="0"/>
                    </a:p>
                  </a:txBody>
                  <a:tcPr/>
                </a:tc>
                <a:tc>
                  <a:txBody>
                    <a:bodyPr/>
                    <a:lstStyle/>
                    <a:p>
                      <a:r>
                        <a:rPr lang="en-GB" sz="1400" dirty="0" smtClean="0"/>
                        <a:t>Encouraging choices and independent play</a:t>
                      </a:r>
                      <a:endParaRPr lang="en-GB" sz="1400" dirty="0"/>
                    </a:p>
                  </a:txBody>
                  <a:tcPr/>
                </a:tc>
                <a:extLst>
                  <a:ext uri="{0D108BD9-81ED-4DB2-BD59-A6C34878D82A}">
                    <a16:rowId xmlns:a16="http://schemas.microsoft.com/office/drawing/2014/main" val="10002"/>
                  </a:ext>
                </a:extLst>
              </a:tr>
              <a:tr h="533332">
                <a:tc>
                  <a:txBody>
                    <a:bodyPr/>
                    <a:lstStyle/>
                    <a:p>
                      <a:endParaRPr lang="en-GB" sz="1400" dirty="0"/>
                    </a:p>
                  </a:txBody>
                  <a:tcPr/>
                </a:tc>
                <a:tc>
                  <a:txBody>
                    <a:bodyPr/>
                    <a:lstStyle/>
                    <a:p>
                      <a:r>
                        <a:rPr lang="en-GB" sz="1400" dirty="0" smtClean="0"/>
                        <a:t>Planning for small group and individual interactions/ adult deployment </a:t>
                      </a:r>
                      <a:endParaRPr lang="en-GB" sz="1400" dirty="0"/>
                    </a:p>
                  </a:txBody>
                  <a:tcPr/>
                </a:tc>
                <a:extLst>
                  <a:ext uri="{0D108BD9-81ED-4DB2-BD59-A6C34878D82A}">
                    <a16:rowId xmlns:a16="http://schemas.microsoft.com/office/drawing/2014/main" val="10003"/>
                  </a:ext>
                </a:extLst>
              </a:tr>
              <a:tr h="308771">
                <a:tc>
                  <a:txBody>
                    <a:bodyPr/>
                    <a:lstStyle/>
                    <a:p>
                      <a:r>
                        <a:rPr lang="en-GB" sz="1400" dirty="0" smtClean="0"/>
                        <a:t>Social and emotional well-being</a:t>
                      </a:r>
                      <a:endParaRPr lang="en-GB" sz="1400" dirty="0"/>
                    </a:p>
                  </a:txBody>
                  <a:tcPr/>
                </a:tc>
                <a:tc>
                  <a:txBody>
                    <a:bodyPr/>
                    <a:lstStyle/>
                    <a:p>
                      <a:r>
                        <a:rPr lang="en-GB" sz="1400" dirty="0" smtClean="0"/>
                        <a:t>Supporting socio-emotional well-being</a:t>
                      </a:r>
                      <a:endParaRPr lang="en-GB" sz="1400" dirty="0"/>
                    </a:p>
                  </a:txBody>
                  <a:tcPr/>
                </a:tc>
                <a:extLst>
                  <a:ext uri="{0D108BD9-81ED-4DB2-BD59-A6C34878D82A}">
                    <a16:rowId xmlns:a16="http://schemas.microsoft.com/office/drawing/2014/main" val="10004"/>
                  </a:ext>
                </a:extLst>
              </a:tr>
              <a:tr h="533332">
                <a:tc>
                  <a:txBody>
                    <a:bodyPr/>
                    <a:lstStyle/>
                    <a:p>
                      <a:r>
                        <a:rPr lang="en-GB" sz="1400" dirty="0" smtClean="0"/>
                        <a:t>Supporting and extending language and communication</a:t>
                      </a:r>
                      <a:endParaRPr lang="en-GB" sz="1400" dirty="0"/>
                    </a:p>
                  </a:txBody>
                  <a:tcPr/>
                </a:tc>
                <a:tc>
                  <a:txBody>
                    <a:bodyPr/>
                    <a:lstStyle/>
                    <a:p>
                      <a:r>
                        <a:rPr lang="en-GB" sz="1400" dirty="0" smtClean="0">
                          <a:solidFill>
                            <a:schemeClr val="tx1"/>
                          </a:solidFill>
                        </a:rPr>
                        <a:t>Encouraging</a:t>
                      </a:r>
                      <a:r>
                        <a:rPr lang="en-GB" sz="1400" baseline="0" dirty="0" smtClean="0">
                          <a:solidFill>
                            <a:schemeClr val="tx1"/>
                          </a:solidFill>
                        </a:rPr>
                        <a:t> children to talk with others</a:t>
                      </a:r>
                      <a:endParaRPr lang="en-GB" sz="1400" dirty="0">
                        <a:solidFill>
                          <a:schemeClr val="tx1"/>
                        </a:solidFill>
                      </a:endParaRPr>
                    </a:p>
                  </a:txBody>
                  <a:tcPr/>
                </a:tc>
                <a:extLst>
                  <a:ext uri="{0D108BD9-81ED-4DB2-BD59-A6C34878D82A}">
                    <a16:rowId xmlns:a16="http://schemas.microsoft.com/office/drawing/2014/main" val="10005"/>
                  </a:ext>
                </a:extLst>
              </a:tr>
              <a:tr h="533332">
                <a:tc>
                  <a:txBody>
                    <a:bodyPr/>
                    <a:lstStyle/>
                    <a:p>
                      <a:endParaRPr lang="en-GB" sz="1400" dirty="0"/>
                    </a:p>
                  </a:txBody>
                  <a:tcPr/>
                </a:tc>
                <a:tc>
                  <a:txBody>
                    <a:bodyPr/>
                    <a:lstStyle/>
                    <a:p>
                      <a:r>
                        <a:rPr lang="en-GB" sz="1400" dirty="0" smtClean="0"/>
                        <a:t>Staff actively listen to children and encourage children to listen</a:t>
                      </a:r>
                      <a:endParaRPr lang="en-GB" sz="1400" dirty="0"/>
                    </a:p>
                  </a:txBody>
                  <a:tcPr/>
                </a:tc>
                <a:extLst>
                  <a:ext uri="{0D108BD9-81ED-4DB2-BD59-A6C34878D82A}">
                    <a16:rowId xmlns:a16="http://schemas.microsoft.com/office/drawing/2014/main" val="10006"/>
                  </a:ext>
                </a:extLst>
              </a:tr>
              <a:tr h="308771">
                <a:tc>
                  <a:txBody>
                    <a:bodyPr/>
                    <a:lstStyle/>
                    <a:p>
                      <a:endParaRPr lang="en-GB" sz="1400" dirty="0"/>
                    </a:p>
                  </a:txBody>
                  <a:tcPr/>
                </a:tc>
                <a:tc>
                  <a:txBody>
                    <a:bodyPr/>
                    <a:lstStyle/>
                    <a:p>
                      <a:r>
                        <a:rPr lang="en-GB" sz="1400" dirty="0" smtClean="0"/>
                        <a:t>Staff support children’s language</a:t>
                      </a:r>
                      <a:r>
                        <a:rPr lang="en-GB" sz="1400" baseline="0" dirty="0" smtClean="0"/>
                        <a:t> use</a:t>
                      </a:r>
                      <a:endParaRPr lang="en-GB" sz="1400" dirty="0"/>
                    </a:p>
                  </a:txBody>
                  <a:tcPr/>
                </a:tc>
                <a:extLst>
                  <a:ext uri="{0D108BD9-81ED-4DB2-BD59-A6C34878D82A}">
                    <a16:rowId xmlns:a16="http://schemas.microsoft.com/office/drawing/2014/main" val="10007"/>
                  </a:ext>
                </a:extLst>
              </a:tr>
              <a:tr h="308771">
                <a:tc>
                  <a:txBody>
                    <a:bodyPr/>
                    <a:lstStyle/>
                    <a:p>
                      <a:endParaRPr lang="en-GB" sz="1400" dirty="0"/>
                    </a:p>
                  </a:txBody>
                  <a:tcPr/>
                </a:tc>
                <a:tc>
                  <a:txBody>
                    <a:bodyPr/>
                    <a:lstStyle/>
                    <a:p>
                      <a:r>
                        <a:rPr lang="en-GB" sz="1400" dirty="0" smtClean="0"/>
                        <a:t>Sensitive responsiveness </a:t>
                      </a:r>
                      <a:endParaRPr lang="en-GB" sz="1400" dirty="0"/>
                    </a:p>
                  </a:txBody>
                  <a:tcPr/>
                </a:tc>
                <a:extLst>
                  <a:ext uri="{0D108BD9-81ED-4DB2-BD59-A6C34878D82A}">
                    <a16:rowId xmlns:a16="http://schemas.microsoft.com/office/drawing/2014/main" val="10008"/>
                  </a:ext>
                </a:extLst>
              </a:tr>
              <a:tr h="308771">
                <a:tc>
                  <a:txBody>
                    <a:bodyPr/>
                    <a:lstStyle/>
                    <a:p>
                      <a:r>
                        <a:rPr lang="en-GB" sz="1400" dirty="0" smtClean="0"/>
                        <a:t>Supporting learning and critical thinking</a:t>
                      </a:r>
                      <a:endParaRPr lang="en-GB" sz="1400" dirty="0"/>
                    </a:p>
                  </a:txBody>
                  <a:tcPr/>
                </a:tc>
                <a:tc>
                  <a:txBody>
                    <a:bodyPr/>
                    <a:lstStyle/>
                    <a:p>
                      <a:r>
                        <a:rPr lang="en-GB" sz="1400" dirty="0" smtClean="0"/>
                        <a:t>Supporting curiosity and problem solving</a:t>
                      </a:r>
                      <a:endParaRPr lang="en-GB" sz="1400" dirty="0"/>
                    </a:p>
                  </a:txBody>
                  <a:tcPr/>
                </a:tc>
                <a:extLst>
                  <a:ext uri="{0D108BD9-81ED-4DB2-BD59-A6C34878D82A}">
                    <a16:rowId xmlns:a16="http://schemas.microsoft.com/office/drawing/2014/main" val="10009"/>
                  </a:ext>
                </a:extLst>
              </a:tr>
              <a:tr h="533332">
                <a:tc>
                  <a:txBody>
                    <a:bodyPr/>
                    <a:lstStyle/>
                    <a:p>
                      <a:endParaRPr lang="en-GB" sz="1400"/>
                    </a:p>
                  </a:txBody>
                  <a:tcPr/>
                </a:tc>
                <a:tc>
                  <a:txBody>
                    <a:bodyPr/>
                    <a:lstStyle/>
                    <a:p>
                      <a:r>
                        <a:rPr lang="en-GB" sz="1400" dirty="0" smtClean="0"/>
                        <a:t>Encouraging sustained,</a:t>
                      </a:r>
                      <a:r>
                        <a:rPr lang="en-GB" sz="1400" baseline="0" dirty="0" smtClean="0"/>
                        <a:t> shared thinking through storytelling, sharing books, singing and rhymes</a:t>
                      </a:r>
                      <a:endParaRPr lang="en-GB" sz="1400" dirty="0"/>
                    </a:p>
                  </a:txBody>
                  <a:tcPr/>
                </a:tc>
                <a:extLst>
                  <a:ext uri="{0D108BD9-81ED-4DB2-BD59-A6C34878D82A}">
                    <a16:rowId xmlns:a16="http://schemas.microsoft.com/office/drawing/2014/main" val="10010"/>
                  </a:ext>
                </a:extLst>
              </a:tr>
              <a:tr h="533332">
                <a:tc>
                  <a:txBody>
                    <a:bodyPr/>
                    <a:lstStyle/>
                    <a:p>
                      <a:endParaRPr lang="en-GB" sz="1400"/>
                    </a:p>
                  </a:txBody>
                  <a:tcPr/>
                </a:tc>
                <a:tc>
                  <a:txBody>
                    <a:bodyPr/>
                    <a:lstStyle/>
                    <a:p>
                      <a:r>
                        <a:rPr lang="en-GB" sz="1400" dirty="0" smtClean="0"/>
                        <a:t>Encourage sustained shared</a:t>
                      </a:r>
                      <a:r>
                        <a:rPr lang="en-GB" sz="1400" baseline="0" dirty="0" smtClean="0"/>
                        <a:t> thinking in investigation and exploration</a:t>
                      </a:r>
                      <a:endParaRPr lang="en-GB" sz="1400" dirty="0"/>
                    </a:p>
                  </a:txBody>
                  <a:tcPr/>
                </a:tc>
                <a:extLst>
                  <a:ext uri="{0D108BD9-81ED-4DB2-BD59-A6C34878D82A}">
                    <a16:rowId xmlns:a16="http://schemas.microsoft.com/office/drawing/2014/main" val="10011"/>
                  </a:ext>
                </a:extLst>
              </a:tr>
              <a:tr h="533332">
                <a:tc>
                  <a:txBody>
                    <a:bodyPr/>
                    <a:lstStyle/>
                    <a:p>
                      <a:endParaRPr lang="en-GB" sz="1400"/>
                    </a:p>
                  </a:txBody>
                  <a:tcPr/>
                </a:tc>
                <a:tc>
                  <a:txBody>
                    <a:bodyPr/>
                    <a:lstStyle/>
                    <a:p>
                      <a:r>
                        <a:rPr lang="en-GB" sz="1400" dirty="0" smtClean="0"/>
                        <a:t>Supporting concept development and higher order thinking</a:t>
                      </a:r>
                      <a:endParaRPr lang="en-GB" sz="1400" dirty="0"/>
                    </a:p>
                  </a:txBody>
                  <a:tcPr/>
                </a:tc>
                <a:extLst>
                  <a:ext uri="{0D108BD9-81ED-4DB2-BD59-A6C34878D82A}">
                    <a16:rowId xmlns:a16="http://schemas.microsoft.com/office/drawing/2014/main" val="10012"/>
                  </a:ext>
                </a:extLst>
              </a:tr>
              <a:tr h="533332">
                <a:tc>
                  <a:txBody>
                    <a:bodyPr/>
                    <a:lstStyle/>
                    <a:p>
                      <a:r>
                        <a:rPr lang="en-GB" sz="1400" dirty="0" smtClean="0"/>
                        <a:t>Assessing learning and language</a:t>
                      </a:r>
                      <a:endParaRPr lang="en-GB" sz="1400" dirty="0"/>
                    </a:p>
                  </a:txBody>
                  <a:tcPr/>
                </a:tc>
                <a:tc>
                  <a:txBody>
                    <a:bodyPr/>
                    <a:lstStyle/>
                    <a:p>
                      <a:r>
                        <a:rPr lang="en-GB" sz="1400" dirty="0" smtClean="0"/>
                        <a:t>Using assessment to support and extend language and critical thinking</a:t>
                      </a:r>
                    </a:p>
                  </a:txBody>
                  <a:tcPr/>
                </a:tc>
                <a:extLst>
                  <a:ext uri="{0D108BD9-81ED-4DB2-BD59-A6C34878D82A}">
                    <a16:rowId xmlns:a16="http://schemas.microsoft.com/office/drawing/2014/main" val="10013"/>
                  </a:ext>
                </a:extLst>
              </a:tr>
              <a:tr h="308771">
                <a:tc>
                  <a:txBody>
                    <a:bodyPr/>
                    <a:lstStyle/>
                    <a:p>
                      <a:endParaRPr lang="en-GB" sz="1400"/>
                    </a:p>
                  </a:txBody>
                  <a:tcPr/>
                </a:tc>
                <a:tc>
                  <a:txBody>
                    <a:bodyPr/>
                    <a:lstStyle/>
                    <a:p>
                      <a:r>
                        <a:rPr lang="en-GB" sz="1400" dirty="0" smtClean="0"/>
                        <a:t>Assessing language development</a:t>
                      </a:r>
                      <a:endParaRPr lang="en-GB" sz="1400" dirty="0"/>
                    </a:p>
                  </a:txBody>
                  <a:tcP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39171164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5214" t="6280" r="11246" b="12082"/>
          <a:stretch/>
        </p:blipFill>
        <p:spPr bwMode="auto">
          <a:xfrm>
            <a:off x="104906" y="66090"/>
            <a:ext cx="8906004" cy="62432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224110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Pulley</a:t>
            </a:r>
            <a:endParaRPr lang="en-GB" dirty="0"/>
          </a:p>
        </p:txBody>
      </p:sp>
      <p:sp>
        <p:nvSpPr>
          <p:cNvPr id="3" name="Content Placeholder 2"/>
          <p:cNvSpPr>
            <a:spLocks noGrp="1"/>
          </p:cNvSpPr>
          <p:nvPr>
            <p:ph idx="1"/>
          </p:nvPr>
        </p:nvSpPr>
        <p:spPr/>
        <p:txBody>
          <a:bodyPr/>
          <a:lstStyle/>
          <a:p>
            <a:r>
              <a:rPr lang="en-GB" u="sng" dirty="0">
                <a:hlinkClick r:id="rId3"/>
              </a:rPr>
              <a:t>https://www.youtube.com/watch?v=bylL-3W7pAI</a:t>
            </a:r>
            <a:endParaRPr lang="en-GB" dirty="0"/>
          </a:p>
          <a:p>
            <a:endParaRPr lang="en-GB" dirty="0"/>
          </a:p>
        </p:txBody>
      </p:sp>
    </p:spTree>
    <p:extLst>
      <p:ext uri="{BB962C8B-B14F-4D97-AF65-F5344CB8AC3E}">
        <p14:creationId xmlns:p14="http://schemas.microsoft.com/office/powerpoint/2010/main" val="3826295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5480" t="6834" r="13013" b="23018"/>
          <a:stretch/>
        </p:blipFill>
        <p:spPr bwMode="auto">
          <a:xfrm>
            <a:off x="35496" y="332656"/>
            <a:ext cx="8886320"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32576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Routine</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www.youtube.com/watch?v=GzCbYCOEveE</a:t>
            </a:r>
            <a:endParaRPr lang="en-GB" dirty="0" smtClean="0"/>
          </a:p>
          <a:p>
            <a:endParaRPr lang="en-GB" dirty="0"/>
          </a:p>
        </p:txBody>
      </p:sp>
    </p:spTree>
    <p:extLst>
      <p:ext uri="{BB962C8B-B14F-4D97-AF65-F5344CB8AC3E}">
        <p14:creationId xmlns:p14="http://schemas.microsoft.com/office/powerpoint/2010/main" val="4754737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Meddyliau</a:t>
            </a:r>
            <a:r>
              <a:rPr lang="en-GB" dirty="0" smtClean="0"/>
              <a:t> / </a:t>
            </a:r>
            <a:r>
              <a:rPr lang="en-GB" dirty="0" smtClean="0"/>
              <a:t>Thoughts</a:t>
            </a:r>
            <a:endParaRPr lang="en-GB" dirty="0"/>
          </a:p>
        </p:txBody>
      </p:sp>
      <p:sp>
        <p:nvSpPr>
          <p:cNvPr id="3" name="Content Placeholder 2"/>
          <p:cNvSpPr>
            <a:spLocks noGrp="1"/>
          </p:cNvSpPr>
          <p:nvPr>
            <p:ph sz="half" idx="1"/>
          </p:nvPr>
        </p:nvSpPr>
        <p:spPr>
          <a:xfrm>
            <a:off x="457200" y="1600201"/>
            <a:ext cx="3682752" cy="3989040"/>
          </a:xfrm>
        </p:spPr>
        <p:txBody>
          <a:bodyPr/>
          <a:lstStyle/>
          <a:p>
            <a:r>
              <a:rPr lang="en-GB" dirty="0" smtClean="0"/>
              <a:t>Beth </a:t>
            </a:r>
            <a:r>
              <a:rPr lang="en-GB" dirty="0" err="1" smtClean="0"/>
              <a:t>ydy</a:t>
            </a:r>
            <a:r>
              <a:rPr lang="en-GB" dirty="0" smtClean="0"/>
              <a:t> </a:t>
            </a:r>
            <a:r>
              <a:rPr lang="en-GB" dirty="0" err="1" smtClean="0"/>
              <a:t>chi’n</a:t>
            </a:r>
            <a:r>
              <a:rPr lang="en-GB" dirty="0" smtClean="0"/>
              <a:t> </a:t>
            </a:r>
            <a:r>
              <a:rPr lang="en-GB" dirty="0" err="1" smtClean="0"/>
              <a:t>feddwl</a:t>
            </a:r>
            <a:r>
              <a:rPr lang="en-GB" dirty="0" smtClean="0"/>
              <a:t> am SSTEW a ECERS / ITERS </a:t>
            </a:r>
            <a:r>
              <a:rPr lang="en-GB" dirty="0" err="1" smtClean="0"/>
              <a:t>fel</a:t>
            </a:r>
            <a:r>
              <a:rPr lang="en-GB" dirty="0" smtClean="0"/>
              <a:t> </a:t>
            </a:r>
            <a:r>
              <a:rPr lang="en-GB" dirty="0" err="1" smtClean="0"/>
              <a:t>offeryn</a:t>
            </a:r>
            <a:r>
              <a:rPr lang="en-GB" dirty="0" smtClean="0"/>
              <a:t> </a:t>
            </a:r>
            <a:r>
              <a:rPr lang="en-GB" dirty="0" err="1" smtClean="0"/>
              <a:t>Sicrhau</a:t>
            </a:r>
            <a:r>
              <a:rPr lang="en-GB" dirty="0" smtClean="0"/>
              <a:t> </a:t>
            </a:r>
            <a:r>
              <a:rPr lang="en-GB" dirty="0" err="1" smtClean="0"/>
              <a:t>Ansawdd</a:t>
            </a:r>
            <a:r>
              <a:rPr lang="en-GB" dirty="0" smtClean="0"/>
              <a:t>?</a:t>
            </a:r>
          </a:p>
          <a:p>
            <a:r>
              <a:rPr lang="en-GB" dirty="0" err="1" smtClean="0"/>
              <a:t>Trafodwch</a:t>
            </a:r>
            <a:r>
              <a:rPr lang="en-GB" dirty="0" smtClean="0"/>
              <a:t> </a:t>
            </a:r>
            <a:endParaRPr lang="en-GB" dirty="0"/>
          </a:p>
        </p:txBody>
      </p:sp>
      <p:sp>
        <p:nvSpPr>
          <p:cNvPr id="4" name="Content Placeholder 3"/>
          <p:cNvSpPr>
            <a:spLocks noGrp="1"/>
          </p:cNvSpPr>
          <p:nvPr>
            <p:ph sz="half" idx="2"/>
          </p:nvPr>
        </p:nvSpPr>
        <p:spPr/>
        <p:txBody>
          <a:bodyPr/>
          <a:lstStyle/>
          <a:p>
            <a:r>
              <a:rPr lang="en-GB" dirty="0"/>
              <a:t>What do you think of SSTEW and ECERS/ITERS as a Quality Assurance tool?</a:t>
            </a:r>
          </a:p>
          <a:p>
            <a:r>
              <a:rPr lang="en-GB" dirty="0"/>
              <a:t>Discuss</a:t>
            </a:r>
          </a:p>
          <a:p>
            <a:endParaRPr lang="en-GB" dirty="0"/>
          </a:p>
        </p:txBody>
      </p:sp>
    </p:spTree>
    <p:extLst>
      <p:ext uri="{BB962C8B-B14F-4D97-AF65-F5344CB8AC3E}">
        <p14:creationId xmlns:p14="http://schemas.microsoft.com/office/powerpoint/2010/main" val="24841164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BEEL</a:t>
            </a:r>
            <a:endParaRPr lang="en-GB" dirty="0"/>
          </a:p>
        </p:txBody>
      </p:sp>
      <p:sp>
        <p:nvSpPr>
          <p:cNvPr id="3" name="Content Placeholder 2"/>
          <p:cNvSpPr>
            <a:spLocks noGrp="1"/>
          </p:cNvSpPr>
          <p:nvPr>
            <p:ph sz="half" idx="1"/>
          </p:nvPr>
        </p:nvSpPr>
        <p:spPr/>
        <p:txBody>
          <a:bodyPr>
            <a:normAutofit lnSpcReduction="10000"/>
          </a:bodyPr>
          <a:lstStyle/>
          <a:p>
            <a:r>
              <a:rPr lang="en-GB" dirty="0" err="1" smtClean="0"/>
              <a:t>Yn</a:t>
            </a:r>
            <a:r>
              <a:rPr lang="en-GB" dirty="0" smtClean="0"/>
              <a:t> </a:t>
            </a:r>
            <a:r>
              <a:rPr lang="en-GB" dirty="0" err="1" smtClean="0"/>
              <a:t>seiledig</a:t>
            </a:r>
            <a:r>
              <a:rPr lang="en-GB" dirty="0" smtClean="0"/>
              <a:t> </a:t>
            </a:r>
            <a:r>
              <a:rPr lang="en-GB" dirty="0" err="1" smtClean="0"/>
              <a:t>ar</a:t>
            </a:r>
            <a:r>
              <a:rPr lang="en-GB" dirty="0" smtClean="0"/>
              <a:t> </a:t>
            </a:r>
            <a:r>
              <a:rPr lang="en-GB" dirty="0" err="1"/>
              <a:t>raddfa</a:t>
            </a:r>
            <a:r>
              <a:rPr lang="en-GB" dirty="0"/>
              <a:t> </a:t>
            </a:r>
            <a:r>
              <a:rPr lang="en-GB" dirty="0" err="1" smtClean="0"/>
              <a:t>cyfranogiad</a:t>
            </a:r>
            <a:r>
              <a:rPr lang="en-GB" dirty="0" smtClean="0"/>
              <a:t> </a:t>
            </a:r>
            <a:r>
              <a:rPr lang="en-GB" dirty="0" err="1" smtClean="0"/>
              <a:t>Laevers</a:t>
            </a:r>
            <a:endParaRPr lang="en-GB" dirty="0" smtClean="0"/>
          </a:p>
          <a:p>
            <a:r>
              <a:rPr lang="en-GB" dirty="0" err="1"/>
              <a:t>Yn</a:t>
            </a:r>
            <a:r>
              <a:rPr lang="en-GB" dirty="0"/>
              <a:t> </a:t>
            </a:r>
            <a:r>
              <a:rPr lang="en-GB" dirty="0" err="1"/>
              <a:t>gofyn</a:t>
            </a:r>
            <a:r>
              <a:rPr lang="en-GB" dirty="0"/>
              <a:t> am </a:t>
            </a:r>
            <a:r>
              <a:rPr lang="en-GB" dirty="0" err="1"/>
              <a:t>ddau</a:t>
            </a:r>
            <a:r>
              <a:rPr lang="en-GB" dirty="0"/>
              <a:t> </a:t>
            </a:r>
            <a:r>
              <a:rPr lang="en-GB" dirty="0" err="1"/>
              <a:t>ddiwrnod</a:t>
            </a:r>
            <a:r>
              <a:rPr lang="en-GB" dirty="0"/>
              <a:t> </a:t>
            </a:r>
            <a:r>
              <a:rPr lang="en-GB" dirty="0" err="1"/>
              <a:t>llawn</a:t>
            </a:r>
            <a:r>
              <a:rPr lang="en-GB" dirty="0"/>
              <a:t> o </a:t>
            </a:r>
            <a:r>
              <a:rPr lang="en-GB" dirty="0" err="1"/>
              <a:t>hyfforddiant</a:t>
            </a:r>
            <a:r>
              <a:rPr lang="en-GB" dirty="0"/>
              <a:t> </a:t>
            </a:r>
            <a:r>
              <a:rPr lang="en-GB" dirty="0" err="1"/>
              <a:t>i'w</a:t>
            </a:r>
            <a:r>
              <a:rPr lang="en-GB" dirty="0"/>
              <a:t> </a:t>
            </a:r>
            <a:r>
              <a:rPr lang="en-GB" dirty="0" err="1"/>
              <a:t>ddefnyddio</a:t>
            </a:r>
            <a:r>
              <a:rPr lang="en-GB" dirty="0"/>
              <a:t> </a:t>
            </a:r>
            <a:r>
              <a:rPr lang="en-GB" dirty="0" err="1" smtClean="0"/>
              <a:t>yn</a:t>
            </a:r>
            <a:r>
              <a:rPr lang="en-GB" dirty="0" smtClean="0"/>
              <a:t> y </a:t>
            </a:r>
            <a:r>
              <a:rPr lang="en-GB" dirty="0" err="1" smtClean="0"/>
              <a:t>lle</a:t>
            </a:r>
            <a:r>
              <a:rPr lang="en-GB" dirty="0" smtClean="0"/>
              <a:t> </a:t>
            </a:r>
            <a:r>
              <a:rPr lang="en-GB" dirty="0" err="1" smtClean="0"/>
              <a:t>cyntaf</a:t>
            </a:r>
            <a:endParaRPr lang="en-GB" dirty="0"/>
          </a:p>
          <a:p>
            <a:r>
              <a:rPr lang="en-GB" dirty="0" err="1" smtClean="0"/>
              <a:t>Wedi'i</a:t>
            </a:r>
            <a:r>
              <a:rPr lang="en-GB" dirty="0" smtClean="0"/>
              <a:t> </a:t>
            </a:r>
            <a:r>
              <a:rPr lang="en-GB" dirty="0" err="1"/>
              <a:t>addasu</a:t>
            </a:r>
            <a:r>
              <a:rPr lang="en-GB" dirty="0"/>
              <a:t> </a:t>
            </a:r>
            <a:r>
              <a:rPr lang="en-GB" dirty="0" err="1"/>
              <a:t>i</a:t>
            </a:r>
            <a:r>
              <a:rPr lang="en-GB" dirty="0"/>
              <a:t> </a:t>
            </a:r>
            <a:r>
              <a:rPr lang="en-GB" dirty="0" err="1"/>
              <a:t>ddefnydd</a:t>
            </a:r>
            <a:r>
              <a:rPr lang="en-GB" dirty="0"/>
              <a:t> </a:t>
            </a:r>
            <a:r>
              <a:rPr lang="en-GB" dirty="0" err="1"/>
              <a:t>modiwlaidd</a:t>
            </a:r>
            <a:endParaRPr lang="en-GB" dirty="0"/>
          </a:p>
        </p:txBody>
      </p:sp>
      <p:sp>
        <p:nvSpPr>
          <p:cNvPr id="4" name="Content Placeholder 3"/>
          <p:cNvSpPr>
            <a:spLocks noGrp="1"/>
          </p:cNvSpPr>
          <p:nvPr>
            <p:ph sz="half" idx="2"/>
          </p:nvPr>
        </p:nvSpPr>
        <p:spPr/>
        <p:txBody>
          <a:bodyPr>
            <a:normAutofit lnSpcReduction="10000"/>
          </a:bodyPr>
          <a:lstStyle/>
          <a:p>
            <a:r>
              <a:rPr lang="en-GB" dirty="0"/>
              <a:t>Based on </a:t>
            </a:r>
            <a:r>
              <a:rPr lang="en-GB" dirty="0" err="1" smtClean="0"/>
              <a:t>Laevers</a:t>
            </a:r>
            <a:r>
              <a:rPr lang="en-GB" dirty="0" smtClean="0"/>
              <a:t> </a:t>
            </a:r>
            <a:r>
              <a:rPr lang="en-GB" dirty="0"/>
              <a:t>Involvement Scale</a:t>
            </a:r>
          </a:p>
          <a:p>
            <a:r>
              <a:rPr lang="en-GB" dirty="0"/>
              <a:t>Requires two full days of training to use </a:t>
            </a:r>
            <a:r>
              <a:rPr lang="en-GB" dirty="0" smtClean="0"/>
              <a:t>initially. </a:t>
            </a:r>
          </a:p>
          <a:p>
            <a:r>
              <a:rPr lang="en-GB" dirty="0"/>
              <a:t>T</a:t>
            </a:r>
            <a:r>
              <a:rPr lang="en-GB" smtClean="0"/>
              <a:t>his </a:t>
            </a:r>
            <a:r>
              <a:rPr lang="en-GB" dirty="0"/>
              <a:t>has been adapted to modular use</a:t>
            </a:r>
          </a:p>
          <a:p>
            <a:endParaRPr lang="en-GB" dirty="0"/>
          </a:p>
        </p:txBody>
      </p:sp>
    </p:spTree>
    <p:extLst>
      <p:ext uri="{BB962C8B-B14F-4D97-AF65-F5344CB8AC3E}">
        <p14:creationId xmlns:p14="http://schemas.microsoft.com/office/powerpoint/2010/main" val="6041298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BEEL</a:t>
            </a:r>
            <a:endParaRPr lang="en-GB" dirty="0"/>
          </a:p>
        </p:txBody>
      </p:sp>
      <p:sp>
        <p:nvSpPr>
          <p:cNvPr id="3" name="Content Placeholder 2"/>
          <p:cNvSpPr>
            <a:spLocks noGrp="1"/>
          </p:cNvSpPr>
          <p:nvPr>
            <p:ph idx="1"/>
          </p:nvPr>
        </p:nvSpPr>
        <p:spPr/>
        <p:txBody>
          <a:bodyPr/>
          <a:lstStyle/>
          <a:p>
            <a:r>
              <a:rPr lang="en-GB" dirty="0">
                <a:hlinkClick r:id="rId3"/>
              </a:rPr>
              <a:t>http://</a:t>
            </a:r>
            <a:r>
              <a:rPr lang="en-GB" dirty="0" smtClean="0">
                <a:hlinkClick r:id="rId3"/>
              </a:rPr>
              <a:t>www.crec.co.uk/eel-beel-resources</a:t>
            </a:r>
            <a:endParaRPr lang="en-GB" dirty="0" smtClean="0"/>
          </a:p>
          <a:p>
            <a:r>
              <a:rPr lang="en-GB" dirty="0"/>
              <a:t> </a:t>
            </a:r>
            <a:r>
              <a:rPr lang="en-GB" dirty="0">
                <a:hlinkClick r:id="rId4"/>
              </a:rPr>
              <a:t>http://www.astecsolutionsltd.com/quality-improvement-beel-and-eel</a:t>
            </a:r>
            <a:r>
              <a:rPr lang="en-GB" dirty="0" smtClean="0">
                <a:hlinkClick r:id="rId4"/>
              </a:rPr>
              <a:t>/</a:t>
            </a:r>
            <a:endParaRPr lang="en-GB" dirty="0" smtClean="0"/>
          </a:p>
          <a:p>
            <a:r>
              <a:rPr lang="en-GB" dirty="0">
                <a:hlinkClick r:id="rId5"/>
              </a:rPr>
              <a:t>http://</a:t>
            </a:r>
            <a:r>
              <a:rPr lang="en-GB" dirty="0" smtClean="0">
                <a:hlinkClick r:id="rId5"/>
              </a:rPr>
              <a:t>www.crec.co.uk/EEL-BEEL</a:t>
            </a:r>
            <a:r>
              <a:rPr lang="en-GB" dirty="0" smtClean="0"/>
              <a:t> </a:t>
            </a:r>
            <a:endParaRPr lang="en-GB" dirty="0"/>
          </a:p>
        </p:txBody>
      </p:sp>
    </p:spTree>
    <p:extLst>
      <p:ext uri="{BB962C8B-B14F-4D97-AF65-F5344CB8AC3E}">
        <p14:creationId xmlns:p14="http://schemas.microsoft.com/office/powerpoint/2010/main" val="18264497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0"/>
            <a:ext cx="8229600" cy="548680"/>
          </a:xfrm>
        </p:spPr>
        <p:txBody>
          <a:bodyPr>
            <a:normAutofit fontScale="90000"/>
          </a:bodyPr>
          <a:lstStyle/>
          <a:p>
            <a:r>
              <a:rPr lang="en-GB" sz="3600" dirty="0" err="1" smtClean="0"/>
              <a:t>Cyfeiriadau</a:t>
            </a:r>
            <a:r>
              <a:rPr lang="en-GB" sz="3600" dirty="0" smtClean="0"/>
              <a:t>       References</a:t>
            </a:r>
            <a:endParaRPr lang="en-GB" sz="3600" dirty="0"/>
          </a:p>
        </p:txBody>
      </p:sp>
      <p:sp>
        <p:nvSpPr>
          <p:cNvPr id="6" name="Content Placeholder 5"/>
          <p:cNvSpPr>
            <a:spLocks noGrp="1"/>
          </p:cNvSpPr>
          <p:nvPr>
            <p:ph idx="1"/>
          </p:nvPr>
        </p:nvSpPr>
        <p:spPr>
          <a:xfrm>
            <a:off x="447472" y="764704"/>
            <a:ext cx="8229600" cy="4824536"/>
          </a:xfrm>
        </p:spPr>
        <p:txBody>
          <a:bodyPr>
            <a:normAutofit lnSpcReduction="10000"/>
          </a:bodyPr>
          <a:lstStyle/>
          <a:p>
            <a:r>
              <a:rPr lang="en-GB" sz="2400" dirty="0" smtClean="0"/>
              <a:t>Abrahamson, L. (2015) </a:t>
            </a:r>
            <a:r>
              <a:rPr lang="en-GB" sz="2400" i="1" dirty="0" smtClean="0"/>
              <a:t>The early years teacher’s book.</a:t>
            </a:r>
            <a:r>
              <a:rPr lang="en-GB" sz="2400" dirty="0" smtClean="0"/>
              <a:t> London: Sage.</a:t>
            </a:r>
          </a:p>
          <a:p>
            <a:r>
              <a:rPr lang="en-GB" sz="2400" dirty="0"/>
              <a:t>Bolton, G. (2014) </a:t>
            </a:r>
            <a:r>
              <a:rPr lang="en-GB" sz="2400" i="1" dirty="0"/>
              <a:t>Reflective practice: writing and professional development.</a:t>
            </a:r>
            <a:r>
              <a:rPr lang="en-GB" sz="2400" dirty="0"/>
              <a:t>  London: Sage.</a:t>
            </a:r>
          </a:p>
          <a:p>
            <a:r>
              <a:rPr lang="en-GB" sz="2400" dirty="0" err="1"/>
              <a:t>Boud</a:t>
            </a:r>
            <a:r>
              <a:rPr lang="en-GB" sz="2400" dirty="0"/>
              <a:t> D, Keogh R &amp; Walker D (1985) </a:t>
            </a:r>
            <a:r>
              <a:rPr lang="en-GB" sz="2400" i="1" dirty="0"/>
              <a:t>Reflection: turning experience into learning</a:t>
            </a:r>
            <a:r>
              <a:rPr lang="en-GB" sz="2400" dirty="0"/>
              <a:t>. </a:t>
            </a:r>
            <a:r>
              <a:rPr lang="en-GB" sz="2400" dirty="0" smtClean="0"/>
              <a:t>London: </a:t>
            </a:r>
            <a:r>
              <a:rPr lang="en-GB" sz="2400" dirty="0" err="1" smtClean="0"/>
              <a:t>Kogan</a:t>
            </a:r>
            <a:r>
              <a:rPr lang="en-GB" sz="2400" dirty="0" smtClean="0"/>
              <a:t> Page.</a:t>
            </a:r>
            <a:endParaRPr lang="en-GB" sz="2400" dirty="0"/>
          </a:p>
          <a:p>
            <a:r>
              <a:rPr lang="en-GB" sz="2400" dirty="0" smtClean="0"/>
              <a:t>Gill, R. and Whitehouse, A.  ‘Reflecting on work-based learning’.  In C. Hayes,  D. Daly, M. Duncan, R. Gill</a:t>
            </a:r>
            <a:r>
              <a:rPr lang="en-GB" sz="2400" dirty="0"/>
              <a:t>, </a:t>
            </a:r>
            <a:r>
              <a:rPr lang="en-GB" sz="2400" dirty="0" smtClean="0"/>
              <a:t>and A. Whitehouse</a:t>
            </a:r>
            <a:r>
              <a:rPr lang="en-GB" sz="2400" dirty="0"/>
              <a:t>, </a:t>
            </a:r>
            <a:r>
              <a:rPr lang="en-GB" sz="2400" i="1" dirty="0" smtClean="0"/>
              <a:t>Developing </a:t>
            </a:r>
            <a:r>
              <a:rPr lang="en-GB" sz="2400" i="1" dirty="0"/>
              <a:t>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r>
              <a:rPr lang="en-GB" sz="2400" dirty="0" smtClean="0"/>
              <a:t>. </a:t>
            </a:r>
            <a:r>
              <a:rPr lang="en-GB" sz="2400" dirty="0"/>
              <a:t>p</a:t>
            </a:r>
            <a:r>
              <a:rPr lang="en-GB" sz="2400" dirty="0" smtClean="0"/>
              <a:t>p61-98.</a:t>
            </a:r>
          </a:p>
          <a:p>
            <a:r>
              <a:rPr lang="en-GB" sz="2400" dirty="0" err="1" smtClean="0"/>
              <a:t>Hallett</a:t>
            </a:r>
            <a:r>
              <a:rPr lang="en-GB" sz="2400" dirty="0" smtClean="0"/>
              <a:t>, E. (2013) </a:t>
            </a:r>
            <a:r>
              <a:rPr lang="en-GB" sz="2400" i="1" dirty="0" smtClean="0"/>
              <a:t>The reflective early years practitioner.</a:t>
            </a:r>
            <a:r>
              <a:rPr lang="en-GB" sz="2400" dirty="0" smtClean="0"/>
              <a:t>  London: Sage.</a:t>
            </a:r>
          </a:p>
          <a:p>
            <a:endParaRPr lang="en-GB" sz="2400" dirty="0" smtClean="0"/>
          </a:p>
        </p:txBody>
      </p:sp>
    </p:spTree>
    <p:extLst>
      <p:ext uri="{BB962C8B-B14F-4D97-AF65-F5344CB8AC3E}">
        <p14:creationId xmlns:p14="http://schemas.microsoft.com/office/powerpoint/2010/main" val="2838950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rmAutofit fontScale="90000"/>
          </a:bodyPr>
          <a:lstStyle/>
          <a:p>
            <a:r>
              <a:rPr lang="en-GB" sz="3600" dirty="0" err="1"/>
              <a:t>Cyfeiriadau</a:t>
            </a:r>
            <a:r>
              <a:rPr lang="en-GB" sz="3600" dirty="0"/>
              <a:t>       References</a:t>
            </a:r>
          </a:p>
        </p:txBody>
      </p:sp>
      <p:sp>
        <p:nvSpPr>
          <p:cNvPr id="5" name="Content Placeholder 4"/>
          <p:cNvSpPr>
            <a:spLocks noGrp="1"/>
          </p:cNvSpPr>
          <p:nvPr>
            <p:ph idx="1"/>
          </p:nvPr>
        </p:nvSpPr>
        <p:spPr>
          <a:xfrm>
            <a:off x="457200" y="908720"/>
            <a:ext cx="8229600" cy="4608513"/>
          </a:xfrm>
        </p:spPr>
        <p:txBody>
          <a:bodyPr>
            <a:normAutofit fontScale="92500" lnSpcReduction="10000"/>
          </a:bodyPr>
          <a:lstStyle/>
          <a:p>
            <a:r>
              <a:rPr lang="en-GB" sz="2400" dirty="0"/>
              <a:t>Hayes, C. (2017) ‘Reflection informed by observation and assessment’. In C. Hayes,  D. Daly, M. Duncan, R. Gill, and A. Whitehouse,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 Pp98-124</a:t>
            </a:r>
            <a:r>
              <a:rPr lang="en-GB" sz="2400" dirty="0" smtClean="0"/>
              <a:t>.</a:t>
            </a:r>
            <a:endParaRPr lang="en-GB" sz="2400" dirty="0"/>
          </a:p>
          <a:p>
            <a:r>
              <a:rPr lang="en-GB" sz="2400" dirty="0" smtClean="0"/>
              <a:t>Hayes</a:t>
            </a:r>
            <a:r>
              <a:rPr lang="en-GB" sz="2400" dirty="0"/>
              <a:t>, C., Daly, D., Duncan, M., Gill, R. and Whitehouse, A.  (2017) </a:t>
            </a:r>
            <a:r>
              <a:rPr lang="en-GB" sz="2400" i="1" dirty="0"/>
              <a:t>Developing as a reflective early years professional: a thematic approach.  </a:t>
            </a:r>
            <a:r>
              <a:rPr lang="en-GB" sz="2400" dirty="0"/>
              <a:t>(2</a:t>
            </a:r>
            <a:r>
              <a:rPr lang="en-GB" sz="2400" baseline="30000" dirty="0"/>
              <a:t>nd</a:t>
            </a:r>
            <a:r>
              <a:rPr lang="en-GB" sz="2400" dirty="0"/>
              <a:t> </a:t>
            </a:r>
            <a:r>
              <a:rPr lang="en-GB" sz="2400" dirty="0" err="1"/>
              <a:t>ed</a:t>
            </a:r>
            <a:r>
              <a:rPr lang="en-GB" sz="2400" dirty="0"/>
              <a:t>) St Albans: Critical Publishing.</a:t>
            </a:r>
          </a:p>
          <a:p>
            <a:r>
              <a:rPr lang="en-GB" sz="2400" dirty="0" err="1" smtClean="0"/>
              <a:t>Lindon</a:t>
            </a:r>
            <a:r>
              <a:rPr lang="en-GB" sz="2400" dirty="0"/>
              <a:t>, J. (2012) </a:t>
            </a:r>
            <a:r>
              <a:rPr lang="en-GB" sz="2400" i="1" dirty="0"/>
              <a:t>Reflective practice and early years professionalism.</a:t>
            </a:r>
            <a:r>
              <a:rPr lang="en-GB" sz="2400" dirty="0"/>
              <a:t> (2</a:t>
            </a:r>
            <a:r>
              <a:rPr lang="en-GB" sz="2400" baseline="30000" dirty="0"/>
              <a:t>nd</a:t>
            </a:r>
            <a:r>
              <a:rPr lang="en-GB" sz="2400" dirty="0"/>
              <a:t> </a:t>
            </a:r>
            <a:r>
              <a:rPr lang="en-GB" sz="2400" dirty="0" err="1"/>
              <a:t>ed</a:t>
            </a:r>
            <a:r>
              <a:rPr lang="en-GB" sz="2400" dirty="0"/>
              <a:t>) Great </a:t>
            </a:r>
            <a:r>
              <a:rPr lang="en-GB" sz="2400" dirty="0" err="1"/>
              <a:t>Brittain</a:t>
            </a:r>
            <a:r>
              <a:rPr lang="en-GB" sz="2400" dirty="0"/>
              <a:t>: Hodder Education </a:t>
            </a:r>
            <a:endParaRPr lang="en-GB" sz="2400" dirty="0" smtClean="0"/>
          </a:p>
          <a:p>
            <a:r>
              <a:rPr lang="en-GB" sz="2400" dirty="0" smtClean="0"/>
              <a:t>Paige-Smith</a:t>
            </a:r>
            <a:r>
              <a:rPr lang="en-GB" sz="2400" dirty="0"/>
              <a:t>, A. and Craft, A. (</a:t>
            </a:r>
            <a:r>
              <a:rPr lang="en-GB" sz="2400" dirty="0" err="1"/>
              <a:t>eds</a:t>
            </a:r>
            <a:r>
              <a:rPr lang="en-GB" sz="2400" dirty="0"/>
              <a:t>) (2011) </a:t>
            </a:r>
            <a:r>
              <a:rPr lang="en-GB" sz="2400" i="1" dirty="0"/>
              <a:t>Developing Reflective Practice in the Early Years. </a:t>
            </a:r>
            <a:r>
              <a:rPr lang="en-GB" sz="2400" dirty="0"/>
              <a:t>(2</a:t>
            </a:r>
            <a:r>
              <a:rPr lang="en-GB" sz="2400" baseline="30000" dirty="0"/>
              <a:t>nd</a:t>
            </a:r>
            <a:r>
              <a:rPr lang="en-GB" sz="2400" dirty="0"/>
              <a:t> </a:t>
            </a:r>
            <a:r>
              <a:rPr lang="en-GB" sz="2400" dirty="0" err="1"/>
              <a:t>ed</a:t>
            </a:r>
            <a:r>
              <a:rPr lang="en-GB" sz="2400" dirty="0"/>
              <a:t>)</a:t>
            </a:r>
            <a:r>
              <a:rPr lang="en-GB" sz="2400" i="1" dirty="0"/>
              <a:t> </a:t>
            </a:r>
            <a:r>
              <a:rPr lang="en-GB" sz="2400" dirty="0"/>
              <a:t>Maidenhead: Open University Press.</a:t>
            </a:r>
          </a:p>
          <a:p>
            <a:endParaRPr lang="en-GB" dirty="0"/>
          </a:p>
        </p:txBody>
      </p:sp>
    </p:spTree>
    <p:extLst>
      <p:ext uri="{BB962C8B-B14F-4D97-AF65-F5344CB8AC3E}">
        <p14:creationId xmlns:p14="http://schemas.microsoft.com/office/powerpoint/2010/main" val="28327836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5284</TotalTime>
  <Words>2010</Words>
  <Application>Microsoft Office PowerPoint</Application>
  <PresentationFormat>On-screen Show (4:3)</PresentationFormat>
  <Paragraphs>268</Paragraphs>
  <Slides>33</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Myriad Pro</vt:lpstr>
      <vt:lpstr>20140311PresentationUWTSDTemplate</vt:lpstr>
      <vt:lpstr>EAEE6003/C Arweinyddiaeth ar gyfer systemau o ansawdd Leadership for systems of quality </vt:lpstr>
      <vt:lpstr>Trosolwg </vt:lpstr>
      <vt:lpstr>Overview </vt:lpstr>
      <vt:lpstr> Gwybodaeth am arfer blynyddoedd cynnar effeithiol wedi’i hysbysu gan ymchwil</vt:lpstr>
      <vt:lpstr> Research-informed knowledge about effective early years practice  </vt:lpstr>
      <vt:lpstr>Prosiect EPPE/ EPPSE</vt:lpstr>
      <vt:lpstr>EPPE/ EPPSE project  </vt:lpstr>
      <vt:lpstr>Negeseuon allweddol </vt:lpstr>
      <vt:lpstr>Key messages </vt:lpstr>
      <vt:lpstr>Prosiect REPEY</vt:lpstr>
      <vt:lpstr>REPEY project</vt:lpstr>
      <vt:lpstr>Negeseuon Allweddol </vt:lpstr>
      <vt:lpstr>Key messages </vt:lpstr>
      <vt:lpstr>Addysgeg Effeithiol  </vt:lpstr>
      <vt:lpstr>Effective pedagogy  </vt:lpstr>
      <vt:lpstr>Graddegau Mesur yr Amgylchedd a’r Raddfa Meddwl Cyson a Rennir a Lles Emosiynol  Environment Ratings Scales and the Sustained Shared Thinking and Emotional Wellbeing Scale</vt:lpstr>
      <vt:lpstr>Graddegau mesur yr amgylchedd Environment rating scales </vt:lpstr>
      <vt:lpstr>ECERS-R</vt:lpstr>
      <vt:lpstr>ECERS Clip Fideo/Video clip</vt:lpstr>
      <vt:lpstr>Sut mae rhyngweithio effeithiol mewn ysgol/lleoliad blynyddoedd cynnar yn edrych?</vt:lpstr>
      <vt:lpstr>What does effective interaction in early years school/settings look like?</vt:lpstr>
      <vt:lpstr>PowerPoint Presentation</vt:lpstr>
      <vt:lpstr>Is-raddfeydd SSTEW</vt:lpstr>
      <vt:lpstr>SSTEW subscales</vt:lpstr>
      <vt:lpstr>PowerPoint Presentation</vt:lpstr>
      <vt:lpstr>Pulley</vt:lpstr>
      <vt:lpstr>PowerPoint Presentation</vt:lpstr>
      <vt:lpstr>Routine</vt:lpstr>
      <vt:lpstr>Meddyliau / Thoughts</vt:lpstr>
      <vt:lpstr>BEEL</vt:lpstr>
      <vt:lpstr>BEEL</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Glenda Tinney</cp:lastModifiedBy>
  <cp:revision>102</cp:revision>
  <cp:lastPrinted>2019-02-26T08:29:18Z</cp:lastPrinted>
  <dcterms:created xsi:type="dcterms:W3CDTF">2015-04-14T15:21:28Z</dcterms:created>
  <dcterms:modified xsi:type="dcterms:W3CDTF">2019-02-26T15:48:59Z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