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65" r:id="rId4"/>
    <p:sldId id="266" r:id="rId5"/>
    <p:sldId id="267" r:id="rId6"/>
    <p:sldId id="268" r:id="rId7"/>
    <p:sldId id="257" r:id="rId8"/>
    <p:sldId id="263" r:id="rId9"/>
    <p:sldId id="259" r:id="rId10"/>
    <p:sldId id="260" r:id="rId11"/>
    <p:sldId id="262" r:id="rId12"/>
    <p:sldId id="269"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0" d="100"/>
          <a:sy n="120" d="100"/>
        </p:scale>
        <p:origin x="198"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11/29/2021</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11/29/2021</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helpfulprofessor.com/communication-model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91B5-F970-D64B-B8F5-C771BDE02B25}"/>
              </a:ext>
            </a:extLst>
          </p:cNvPr>
          <p:cNvSpPr>
            <a:spLocks noGrp="1"/>
          </p:cNvSpPr>
          <p:nvPr>
            <p:ph type="ctrTitle"/>
          </p:nvPr>
        </p:nvSpPr>
        <p:spPr/>
        <p:txBody>
          <a:bodyPr/>
          <a:lstStyle/>
          <a:p>
            <a:pPr algn="ctr"/>
            <a:r>
              <a:rPr lang="en-GB" dirty="0"/>
              <a:t>Jemmesha Larman </a:t>
            </a:r>
            <a:br>
              <a:rPr lang="en-GB" dirty="0"/>
            </a:br>
            <a:r>
              <a:rPr lang="en-GB" dirty="0"/>
              <a:t>BMSW4002</a:t>
            </a:r>
            <a:br>
              <a:rPr lang="en-GB" dirty="0"/>
            </a:br>
            <a:r>
              <a:rPr lang="en-GB" dirty="0"/>
              <a:t>Assignment 2 </a:t>
            </a:r>
            <a:br>
              <a:rPr lang="en-GB" dirty="0"/>
            </a:br>
            <a:r>
              <a:rPr lang="en-GB" dirty="0"/>
              <a:t>Dale Clarke </a:t>
            </a:r>
            <a:endParaRPr lang="en-US" dirty="0"/>
          </a:p>
        </p:txBody>
      </p:sp>
      <p:sp>
        <p:nvSpPr>
          <p:cNvPr id="3" name="Subtitle 2">
            <a:extLst>
              <a:ext uri="{FF2B5EF4-FFF2-40B4-BE49-F238E27FC236}">
                <a16:creationId xmlns:a16="http://schemas.microsoft.com/office/drawing/2014/main" id="{2B34A093-221B-024D-9739-389EF8C34A3A}"/>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861849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A084-DFF5-44B6-8B3D-B75463F98AC5}"/>
              </a:ext>
            </a:extLst>
          </p:cNvPr>
          <p:cNvSpPr>
            <a:spLocks noGrp="1"/>
          </p:cNvSpPr>
          <p:nvPr>
            <p:ph type="title"/>
          </p:nvPr>
        </p:nvSpPr>
        <p:spPr/>
        <p:txBody>
          <a:bodyPr/>
          <a:lstStyle/>
          <a:p>
            <a:r>
              <a:rPr lang="en-US" dirty="0"/>
              <a:t>Schramm’s communication model</a:t>
            </a:r>
            <a:endParaRPr lang="en-GB" dirty="0"/>
          </a:p>
        </p:txBody>
      </p:sp>
      <p:sp>
        <p:nvSpPr>
          <p:cNvPr id="3" name="Content Placeholder 2">
            <a:extLst>
              <a:ext uri="{FF2B5EF4-FFF2-40B4-BE49-F238E27FC236}">
                <a16:creationId xmlns:a16="http://schemas.microsoft.com/office/drawing/2014/main" id="{CA65C187-0F6C-43CE-AE96-84339DCCBDBB}"/>
              </a:ext>
            </a:extLst>
          </p:cNvPr>
          <p:cNvSpPr>
            <a:spLocks noGrp="1"/>
          </p:cNvSpPr>
          <p:nvPr>
            <p:ph idx="1"/>
          </p:nvPr>
        </p:nvSpPr>
        <p:spPr/>
        <p:txBody>
          <a:bodyPr>
            <a:normAutofit/>
          </a:bodyPr>
          <a:lstStyle/>
          <a:p>
            <a:r>
              <a:rPr lang="en-US" b="0" i="0" dirty="0">
                <a:effectLst/>
                <a:latin typeface="arial" panose="020B0604020202020204" pitchFamily="34" charset="0"/>
              </a:rPr>
              <a:t>Schramm's Model of Communication was proposed in 1954 since at that time the </a:t>
            </a:r>
            <a:r>
              <a:rPr lang="en-US" b="0" i="0" dirty="0" err="1">
                <a:effectLst/>
                <a:latin typeface="arial" panose="020B0604020202020204" pitchFamily="34" charset="0"/>
              </a:rPr>
              <a:t>schramm’s</a:t>
            </a:r>
            <a:r>
              <a:rPr lang="en-US" b="0" i="0" dirty="0">
                <a:effectLst/>
                <a:latin typeface="arial" panose="020B0604020202020204" pitchFamily="34" charset="0"/>
              </a:rPr>
              <a:t> model also had its origins in the Shannon-weaver model, this however highlight, and also suggests that communication is a two way stream between </a:t>
            </a:r>
            <a:r>
              <a:rPr lang="en-US" dirty="0">
                <a:latin typeface="arial" panose="020B0604020202020204" pitchFamily="34" charset="0"/>
              </a:rPr>
              <a:t>t</a:t>
            </a:r>
            <a:r>
              <a:rPr lang="en-US" b="0" i="0" dirty="0">
                <a:effectLst/>
                <a:latin typeface="arial" panose="020B0604020202020204" pitchFamily="34" charset="0"/>
              </a:rPr>
              <a:t>wo person with messages continually passing between the sender and receiver</a:t>
            </a:r>
            <a:r>
              <a:rPr lang="en-US" dirty="0">
                <a:latin typeface="arial" panose="020B0604020202020204" pitchFamily="34" charset="0"/>
              </a:rPr>
              <a:t>; but as previously stated that it’s a two way thing, the message should and must be clearly understood when received and must be understood between the sender and the receiver, or else there will be confusion. </a:t>
            </a:r>
          </a:p>
        </p:txBody>
      </p:sp>
    </p:spTree>
    <p:extLst>
      <p:ext uri="{BB962C8B-B14F-4D97-AF65-F5344CB8AC3E}">
        <p14:creationId xmlns:p14="http://schemas.microsoft.com/office/powerpoint/2010/main" val="3462036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376D-8436-4E24-9844-A82968E70968}"/>
              </a:ext>
            </a:extLst>
          </p:cNvPr>
          <p:cNvSpPr>
            <a:spLocks noGrp="1"/>
          </p:cNvSpPr>
          <p:nvPr>
            <p:ph type="title"/>
          </p:nvPr>
        </p:nvSpPr>
        <p:spPr/>
        <p:txBody>
          <a:bodyPr/>
          <a:lstStyle/>
          <a:p>
            <a:r>
              <a:rPr lang="en-US" dirty="0"/>
              <a:t>Schramm’s Diagram </a:t>
            </a:r>
            <a:endParaRPr lang="en-GB" dirty="0"/>
          </a:p>
        </p:txBody>
      </p:sp>
      <p:pic>
        <p:nvPicPr>
          <p:cNvPr id="1030" name="Picture 6" descr="See the source image">
            <a:extLst>
              <a:ext uri="{FF2B5EF4-FFF2-40B4-BE49-F238E27FC236}">
                <a16:creationId xmlns:a16="http://schemas.microsoft.com/office/drawing/2014/main" id="{75A4FB4F-ED14-4F98-B3CD-8818FF995D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8090" y="1898491"/>
            <a:ext cx="6523990" cy="4421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58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2AD5F-D4A4-409F-9082-72FA539297F0}"/>
              </a:ext>
            </a:extLst>
          </p:cNvPr>
          <p:cNvSpPr>
            <a:spLocks noGrp="1"/>
          </p:cNvSpPr>
          <p:nvPr>
            <p:ph type="title"/>
          </p:nvPr>
        </p:nvSpPr>
        <p:spPr/>
        <p:txBody>
          <a:bodyPr/>
          <a:lstStyle/>
          <a:p>
            <a:r>
              <a:rPr lang="en-US" dirty="0"/>
              <a:t>The Barriers of communication</a:t>
            </a:r>
            <a:endParaRPr lang="en-GB" dirty="0"/>
          </a:p>
        </p:txBody>
      </p:sp>
      <p:sp>
        <p:nvSpPr>
          <p:cNvPr id="3" name="Content Placeholder 2">
            <a:extLst>
              <a:ext uri="{FF2B5EF4-FFF2-40B4-BE49-F238E27FC236}">
                <a16:creationId xmlns:a16="http://schemas.microsoft.com/office/drawing/2014/main" id="{BD0CA85A-C68D-4F68-A77C-46E6C3019D4C}"/>
              </a:ext>
            </a:extLst>
          </p:cNvPr>
          <p:cNvSpPr>
            <a:spLocks noGrp="1"/>
          </p:cNvSpPr>
          <p:nvPr>
            <p:ph idx="1"/>
          </p:nvPr>
        </p:nvSpPr>
        <p:spPr/>
        <p:txBody>
          <a:bodyPr>
            <a:normAutofit fontScale="92500" lnSpcReduction="20000"/>
          </a:bodyPr>
          <a:lstStyle/>
          <a:p>
            <a:pPr marL="0" marR="0" lvl="0" indent="0" algn="just" defTabSz="914400" rtl="0" eaLnBrk="1" fontAlgn="auto" latinLnBrk="0" hangingPunct="1">
              <a:lnSpc>
                <a:spcPct val="100000"/>
              </a:lnSpc>
              <a:spcBef>
                <a:spcPct val="20000"/>
              </a:spcBef>
              <a:spcAft>
                <a:spcPts val="0"/>
              </a:spcAft>
              <a:buClrTx/>
              <a:buSzTx/>
              <a:buNone/>
              <a:tabLst/>
              <a:defRPr/>
            </a:pPr>
            <a:r>
              <a:rPr kumimoji="0" lang="en-GB" sz="2000" b="0" i="0" u="none" strike="noStrike" kern="1200" cap="none" spc="0" normalizeH="0" baseline="0" noProof="0" dirty="0">
                <a:ln>
                  <a:noFill/>
                </a:ln>
                <a:effectLst/>
                <a:uLnTx/>
                <a:uFillTx/>
                <a:latin typeface="Myriad Pro"/>
                <a:ea typeface="+mn-ea"/>
                <a:cs typeface="+mn-cs"/>
              </a:rPr>
              <a:t>The types of barriers that can prevent effective communication. </a:t>
            </a:r>
          </a:p>
          <a:p>
            <a:pPr marL="0" marR="0" lvl="0" indent="0" algn="just" defTabSz="914400" rtl="0" eaLnBrk="1" fontAlgn="auto" latinLnBrk="0" hangingPunct="1">
              <a:lnSpc>
                <a:spcPct val="100000"/>
              </a:lnSpc>
              <a:spcBef>
                <a:spcPct val="20000"/>
              </a:spcBef>
              <a:spcAft>
                <a:spcPts val="0"/>
              </a:spcAft>
              <a:buClrTx/>
              <a:buSzTx/>
              <a:buNone/>
              <a:tabLst/>
              <a:defRPr/>
            </a:pPr>
            <a:endParaRPr kumimoji="0" lang="en-GB" sz="2000" b="0" i="0" u="none" strike="noStrike" kern="1200" cap="none" spc="0" normalizeH="0" baseline="0" noProof="0" dirty="0">
              <a:ln>
                <a:noFill/>
              </a:ln>
              <a:effectLst/>
              <a:uLnTx/>
              <a:uFillTx/>
              <a:latin typeface="Myriad Pro"/>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effectLst/>
                <a:uLnTx/>
                <a:uFillTx/>
                <a:latin typeface="Calibri" panose="020F0502020204030204"/>
                <a:ea typeface="+mn-ea"/>
                <a:cs typeface="+mn-cs"/>
              </a:rPr>
              <a:t>The barriers that prevent effective communication are: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effectLst/>
                <a:uLnTx/>
                <a:uFillTx/>
                <a:latin typeface="Calibri" panose="020F0502020204030204"/>
                <a:ea typeface="+mn-ea"/>
                <a:cs typeface="+mn-cs"/>
              </a:rPr>
              <a:t>physical, attitude, language, ill health, poor eyesight.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dirty="0">
              <a:latin typeface="Calibri" panose="020F0502020204030204"/>
            </a:endParaRPr>
          </a:p>
          <a:p>
            <a:pPr algn="l"/>
            <a:r>
              <a:rPr lang="en-GB" dirty="0">
                <a:latin typeface="Calibri" panose="020F0502020204030204"/>
              </a:rPr>
              <a:t>With such barriers which prevent and can put a halt on the flowing lines of communication, the right interpretation and information will be misunderstood and that will put the overall communication system to be disrupted and confusion cause ‘’chaos’’, this however will and can delay the effective function of communication. </a:t>
            </a:r>
            <a:r>
              <a:rPr lang="en-US" b="0" i="0" dirty="0">
                <a:effectLst/>
                <a:latin typeface="graphikweb-regular"/>
              </a:rPr>
              <a:t>Usually, when information reaches the recipient, he aims to comprehend what the sender is trying to convey. If the receiver cannot comprehend or decode the message sent by the sender, then the entire process of communication is of no use.</a:t>
            </a:r>
          </a:p>
          <a:p>
            <a:pPr algn="l"/>
            <a:r>
              <a:rPr lang="en-US" b="0" i="0" dirty="0">
                <a:effectLst/>
                <a:latin typeface="graphikweb-regular"/>
              </a:rPr>
              <a:t>There fore decoding and encoding should be considered as two crucial parameters for effective communication.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5771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1CF11-8DED-45F0-A399-D386CBCC42F9}"/>
              </a:ext>
            </a:extLst>
          </p:cNvPr>
          <p:cNvSpPr>
            <a:spLocks noGrp="1"/>
          </p:cNvSpPr>
          <p:nvPr>
            <p:ph type="title"/>
          </p:nvPr>
        </p:nvSpPr>
        <p:spPr/>
        <p:txBody>
          <a:bodyPr/>
          <a:lstStyle/>
          <a:p>
            <a:r>
              <a:rPr lang="en-US" dirty="0"/>
              <a:t>The Impact communication have on staff and patient.</a:t>
            </a:r>
            <a:endParaRPr lang="en-GB" dirty="0"/>
          </a:p>
        </p:txBody>
      </p:sp>
      <p:sp>
        <p:nvSpPr>
          <p:cNvPr id="3" name="Content Placeholder 2">
            <a:extLst>
              <a:ext uri="{FF2B5EF4-FFF2-40B4-BE49-F238E27FC236}">
                <a16:creationId xmlns:a16="http://schemas.microsoft.com/office/drawing/2014/main" id="{9EB4805D-5D87-45AB-8199-BB8B70DA391D}"/>
              </a:ext>
            </a:extLst>
          </p:cNvPr>
          <p:cNvSpPr>
            <a:spLocks noGrp="1"/>
          </p:cNvSpPr>
          <p:nvPr>
            <p:ph idx="1"/>
          </p:nvPr>
        </p:nvSpPr>
        <p:spPr/>
        <p:txBody>
          <a:bodyPr/>
          <a:lstStyle/>
          <a:p>
            <a:pPr marL="0" marR="0" lvl="0" indent="0" algn="just" defTabSz="914400" rtl="0" eaLnBrk="1" fontAlgn="auto" latinLnBrk="0" hangingPunct="1">
              <a:lnSpc>
                <a:spcPct val="100000"/>
              </a:lnSpc>
              <a:spcBef>
                <a:spcPct val="20000"/>
              </a:spcBef>
              <a:spcAft>
                <a:spcPts val="0"/>
              </a:spcAft>
              <a:buClrTx/>
              <a:buSzTx/>
              <a:buNone/>
              <a:tabLst/>
              <a:defRPr/>
            </a:pPr>
            <a:r>
              <a:rPr kumimoji="0" lang="en-GB" sz="2000" b="1" i="0" u="none" strike="noStrike" kern="1200" cap="none" spc="0" normalizeH="0" baseline="0" noProof="0" dirty="0">
                <a:ln>
                  <a:noFill/>
                </a:ln>
                <a:effectLst/>
                <a:uLnTx/>
                <a:uFillTx/>
                <a:latin typeface="Myriad Pro"/>
                <a:ea typeface="+mn-ea"/>
                <a:cs typeface="+mn-cs"/>
              </a:rPr>
              <a:t>The impact of communication on staff and patients. </a:t>
            </a:r>
          </a:p>
          <a:p>
            <a:pPr marL="0" marR="0" lvl="0" indent="0" algn="just" defTabSz="914400" rtl="0" eaLnBrk="1" fontAlgn="auto" latinLnBrk="0" hangingPunct="1">
              <a:lnSpc>
                <a:spcPct val="100000"/>
              </a:lnSpc>
              <a:spcBef>
                <a:spcPct val="20000"/>
              </a:spcBef>
              <a:spcAft>
                <a:spcPts val="0"/>
              </a:spcAft>
              <a:buClrTx/>
              <a:buSzTx/>
              <a:buNone/>
              <a:tabLst/>
              <a:defRPr/>
            </a:pPr>
            <a:endParaRPr kumimoji="0" lang="en-GB" sz="2000" b="1" i="0" u="none" strike="noStrike" kern="1200" cap="none" spc="0" normalizeH="0" baseline="0" noProof="0" dirty="0">
              <a:ln>
                <a:noFill/>
              </a:ln>
              <a:effectLst/>
              <a:uLnTx/>
              <a:uFillTx/>
              <a:latin typeface="Myriad Pro"/>
              <a:ea typeface="+mn-ea"/>
              <a:cs typeface="+mn-cs"/>
            </a:endParaRPr>
          </a:p>
          <a:p>
            <a:pPr algn="l"/>
            <a:r>
              <a:rPr lang="en-GB" sz="2000" dirty="0">
                <a:latin typeface="Arial Nova" panose="020B0504020202020204" pitchFamily="34" charset="0"/>
              </a:rPr>
              <a:t>Good communication can boost teamworking and help the staffs flow in a correct manner which will enhance good support and the smooth flow of medication to be given or allocated to the right patient. This form of teamwork leads to better project collaboration which applies to every industry. Communication is very important and is better yet known to use in streamlining internal use, this kind of teamwork cause an effect, ensuring that management and team below them are on the right path in the line of work, with this there’ll be no mishaps. </a:t>
            </a:r>
            <a:endParaRPr lang="en-US" sz="1400" i="0" dirty="0">
              <a:effectLst/>
              <a:latin typeface="Arial Nova" panose="020B0504020202020204" pitchFamily="34" charset="0"/>
            </a:endParaRPr>
          </a:p>
          <a:p>
            <a:pPr marL="0" indent="0" algn="l">
              <a:buNone/>
            </a:pPr>
            <a:endParaRPr lang="en-US" sz="1600" b="0" i="0" dirty="0">
              <a:solidFill>
                <a:srgbClr val="202124"/>
              </a:solidFill>
              <a:effectLst/>
              <a:latin typeface="Arial Nova" panose="020B05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kumimoji="0" lang="en-US"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6976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51CF-C775-44B9-943D-92C76F7DA5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7D08B9-EDD0-449E-949F-ADC47469CB5A}"/>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effectLst/>
                <a:uLnTx/>
                <a:uFillTx/>
                <a:latin typeface="arial" panose="020B0604020202020204" pitchFamily="34" charset="0"/>
                <a:ea typeface="+mn-ea"/>
                <a:cs typeface="+mn-cs"/>
              </a:rPr>
              <a:t>Wilbur Schramm introduced its model that will identify multiple variables of communication worldwide to which is still used in today modern world. This form of communication along with Shannon weaver being the first and mother of all communication, has open new ways introducing variables of communication in formal, informal, classics and in many creative ways which includes the transmitter, encoding, media, decoding, and receiver. </a:t>
            </a:r>
          </a:p>
          <a:p>
            <a:pPr marL="0" marR="0" lvl="0" indent="0" algn="just" defTabSz="914400" rtl="0" eaLnBrk="1" fontAlgn="auto" latinLnBrk="0" hangingPunct="1">
              <a:lnSpc>
                <a:spcPct val="100000"/>
              </a:lnSpc>
              <a:spcBef>
                <a:spcPct val="20000"/>
              </a:spcBef>
              <a:spcAft>
                <a:spcPts val="0"/>
              </a:spcAft>
              <a:buClrTx/>
              <a:buSzTx/>
              <a:buNone/>
              <a:tabLst/>
              <a:defRPr/>
            </a:pPr>
            <a:endParaRPr lang="en-GB" dirty="0"/>
          </a:p>
        </p:txBody>
      </p:sp>
    </p:spTree>
    <p:extLst>
      <p:ext uri="{BB962C8B-B14F-4D97-AF65-F5344CB8AC3E}">
        <p14:creationId xmlns:p14="http://schemas.microsoft.com/office/powerpoint/2010/main" val="2144086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DC65-28C4-6C4B-B76A-16B21C30D444}"/>
              </a:ext>
            </a:extLst>
          </p:cNvPr>
          <p:cNvSpPr>
            <a:spLocks noGrp="1"/>
          </p:cNvSpPr>
          <p:nvPr>
            <p:ph type="title"/>
          </p:nvPr>
        </p:nvSpPr>
        <p:spPr>
          <a:xfrm>
            <a:off x="818712" y="999202"/>
            <a:ext cx="10571998" cy="970450"/>
          </a:xfrm>
        </p:spPr>
        <p:txBody>
          <a:bodyPr/>
          <a:lstStyle/>
          <a:p>
            <a:pPr algn="ctr"/>
            <a:r>
              <a:rPr lang="en-GB" dirty="0"/>
              <a:t>How does the organisation use the theories relating to the models of communication?</a:t>
            </a:r>
            <a:endParaRPr lang="en-US" dirty="0"/>
          </a:p>
        </p:txBody>
      </p:sp>
      <p:sp>
        <p:nvSpPr>
          <p:cNvPr id="3" name="Content Placeholder 2">
            <a:extLst>
              <a:ext uri="{FF2B5EF4-FFF2-40B4-BE49-F238E27FC236}">
                <a16:creationId xmlns:a16="http://schemas.microsoft.com/office/drawing/2014/main" id="{D26C8723-DC86-6C48-8AD4-CAFAFB29A7AA}"/>
              </a:ext>
            </a:extLst>
          </p:cNvPr>
          <p:cNvSpPr>
            <a:spLocks noGrp="1"/>
          </p:cNvSpPr>
          <p:nvPr>
            <p:ph idx="1"/>
          </p:nvPr>
        </p:nvSpPr>
        <p:spPr/>
        <p:txBody>
          <a:bodyPr/>
          <a:lstStyle/>
          <a:p>
            <a:r>
              <a:rPr lang="en-GB" dirty="0"/>
              <a:t>There are many different types of business communication theories that are practised worldwide. </a:t>
            </a:r>
          </a:p>
          <a:p>
            <a:r>
              <a:rPr lang="en-GB" dirty="0"/>
              <a:t>They are used because they  help effectively improve the way in which businesses run. </a:t>
            </a:r>
          </a:p>
          <a:p>
            <a:r>
              <a:rPr lang="en-GB" dirty="0"/>
              <a:t>It is imperative that businesses you models of communication properly in order for their business to survive. </a:t>
            </a:r>
          </a:p>
          <a:p>
            <a:r>
              <a:rPr lang="en-GB" dirty="0"/>
              <a:t>Businesses need to have a model that that fulfils all of their requirements. </a:t>
            </a:r>
          </a:p>
          <a:p>
            <a:r>
              <a:rPr lang="en-GB" dirty="0"/>
              <a:t>Communication models make it easy to the communication process as they represent the different aspects of the communication model in a pictorial form. </a:t>
            </a:r>
          </a:p>
          <a:p>
            <a:endParaRPr lang="en-US" dirty="0"/>
          </a:p>
        </p:txBody>
      </p:sp>
    </p:spTree>
    <p:extLst>
      <p:ext uri="{BB962C8B-B14F-4D97-AF65-F5344CB8AC3E}">
        <p14:creationId xmlns:p14="http://schemas.microsoft.com/office/powerpoint/2010/main" val="1076238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E548DB-5E47-4446-9E89-E2381A7C4B34}"/>
              </a:ext>
            </a:extLst>
          </p:cNvPr>
          <p:cNvSpPr>
            <a:spLocks noGrp="1"/>
          </p:cNvSpPr>
          <p:nvPr>
            <p:ph idx="1"/>
          </p:nvPr>
        </p:nvSpPr>
        <p:spPr/>
        <p:txBody>
          <a:bodyPr/>
          <a:lstStyle/>
          <a:p>
            <a:r>
              <a:rPr lang="en-GB" dirty="0"/>
              <a:t>Sky uses a number of channels of communication to communicate effectively. </a:t>
            </a:r>
          </a:p>
          <a:p>
            <a:r>
              <a:rPr lang="en-GB" dirty="0"/>
              <a:t>They use video conferencing, audio conferencing, emails written letters and chats etc. </a:t>
            </a:r>
          </a:p>
          <a:p>
            <a:r>
              <a:rPr lang="en-GB" dirty="0"/>
              <a:t>One thing that these methods lack is actual physical interaction. </a:t>
            </a:r>
          </a:p>
          <a:p>
            <a:r>
              <a:rPr lang="en-GB" dirty="0"/>
              <a:t>It is very important to incorporate physical interaction into a business. </a:t>
            </a:r>
          </a:p>
          <a:p>
            <a:r>
              <a:rPr lang="en-GB" dirty="0"/>
              <a:t>Physical interaction can help to do the following: increase focus, build strong business relationships and make it easier to express feelings. </a:t>
            </a:r>
          </a:p>
          <a:p>
            <a:r>
              <a:rPr lang="en-GB" dirty="0"/>
              <a:t>All of those things encourage a more success business which is why it is encouraged that business have face to face interactions where possible. </a:t>
            </a:r>
            <a:endParaRPr lang="en-US" dirty="0"/>
          </a:p>
        </p:txBody>
      </p:sp>
      <p:sp>
        <p:nvSpPr>
          <p:cNvPr id="5" name="Title 1">
            <a:extLst>
              <a:ext uri="{FF2B5EF4-FFF2-40B4-BE49-F238E27FC236}">
                <a16:creationId xmlns:a16="http://schemas.microsoft.com/office/drawing/2014/main" id="{906BE2ED-E4B6-D046-8890-D5D05CCC83F7}"/>
              </a:ext>
            </a:extLst>
          </p:cNvPr>
          <p:cNvSpPr txBox="1">
            <a:spLocks noGrp="1"/>
          </p:cNvSpPr>
          <p:nvPr>
            <p:ph type="title"/>
          </p:nvPr>
        </p:nvSpPr>
        <p:spPr>
          <a:xfrm>
            <a:off x="535341" y="-471323"/>
            <a:ext cx="11121316" cy="2429798"/>
          </a:xfrm>
          <a:prstGeom prst="rect">
            <a:avLst/>
          </a:prstGeom>
          <a:effectLst>
            <a:outerShdw blurRad="50800" dir="14400000">
              <a:srgbClr val="000000">
                <a:alpha val="60000"/>
              </a:srgbClr>
            </a:outerShdw>
          </a:effectLst>
        </p:spPr>
        <p:txBody>
          <a:bodyPr vert="horz" lIns="91440" tIns="45720" rIns="91440" bIns="45720" rtlCol="0" anchor="b">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What are the channels of communication used by the organisation and channels that can be used to improve communication?</a:t>
            </a:r>
            <a:endParaRPr lang="en-US" dirty="0"/>
          </a:p>
        </p:txBody>
      </p:sp>
    </p:spTree>
    <p:extLst>
      <p:ext uri="{BB962C8B-B14F-4D97-AF65-F5344CB8AC3E}">
        <p14:creationId xmlns:p14="http://schemas.microsoft.com/office/powerpoint/2010/main" val="2662591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612A-0EA8-AB43-835E-F4127C1575E7}"/>
              </a:ext>
            </a:extLst>
          </p:cNvPr>
          <p:cNvSpPr>
            <a:spLocks noGrp="1"/>
          </p:cNvSpPr>
          <p:nvPr>
            <p:ph type="title"/>
          </p:nvPr>
        </p:nvSpPr>
        <p:spPr>
          <a:xfrm>
            <a:off x="400169" y="787259"/>
            <a:ext cx="11391662" cy="1045691"/>
          </a:xfrm>
        </p:spPr>
        <p:txBody>
          <a:bodyPr/>
          <a:lstStyle/>
          <a:p>
            <a:pPr algn="ctr"/>
            <a:r>
              <a:rPr lang="en-GB" dirty="0"/>
              <a:t>The type of barriers that can prevent effective communication between the organisation and their external stake holders?</a:t>
            </a:r>
            <a:endParaRPr lang="en-US" dirty="0"/>
          </a:p>
        </p:txBody>
      </p:sp>
      <p:sp>
        <p:nvSpPr>
          <p:cNvPr id="3" name="Content Placeholder 2">
            <a:extLst>
              <a:ext uri="{FF2B5EF4-FFF2-40B4-BE49-F238E27FC236}">
                <a16:creationId xmlns:a16="http://schemas.microsoft.com/office/drawing/2014/main" id="{1805EBB5-EBA4-6D4E-9034-7DA10F2F3253}"/>
              </a:ext>
            </a:extLst>
          </p:cNvPr>
          <p:cNvSpPr>
            <a:spLocks noGrp="1"/>
          </p:cNvSpPr>
          <p:nvPr>
            <p:ph idx="1"/>
          </p:nvPr>
        </p:nvSpPr>
        <p:spPr>
          <a:xfrm>
            <a:off x="256707" y="2030522"/>
            <a:ext cx="11678585" cy="4373189"/>
          </a:xfrm>
        </p:spPr>
        <p:txBody>
          <a:bodyPr/>
          <a:lstStyle/>
          <a:p>
            <a:r>
              <a:rPr lang="en-GB" dirty="0"/>
              <a:t>At any point in the communication process a barrier can occur. </a:t>
            </a:r>
          </a:p>
          <a:p>
            <a:r>
              <a:rPr lang="en-GB" dirty="0"/>
              <a:t>Barriers prevent us from receiving/getting the actual message that was meant to be conveyed. </a:t>
            </a:r>
          </a:p>
          <a:p>
            <a:r>
              <a:rPr lang="en-GB" dirty="0"/>
              <a:t>Examples of external barriers include the following: excess noise, distractions, emails not working and the time of day etc. </a:t>
            </a:r>
          </a:p>
          <a:p>
            <a:r>
              <a:rPr lang="en-GB" dirty="0"/>
              <a:t>A way you can ensure a message has been received correctly is by paying attention to someone’s body language, did example. Take note of if the person seems as if they understand you. </a:t>
            </a:r>
          </a:p>
          <a:p>
            <a:r>
              <a:rPr lang="en-GB" dirty="0"/>
              <a:t>Barriers can be psychological, semantic, environmental, demographic, disability related or organisational. </a:t>
            </a:r>
          </a:p>
        </p:txBody>
      </p:sp>
    </p:spTree>
    <p:extLst>
      <p:ext uri="{BB962C8B-B14F-4D97-AF65-F5344CB8AC3E}">
        <p14:creationId xmlns:p14="http://schemas.microsoft.com/office/powerpoint/2010/main" val="3277048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ADF8B-C593-064B-AC4A-C517DF51A480}"/>
              </a:ext>
            </a:extLst>
          </p:cNvPr>
          <p:cNvSpPr>
            <a:spLocks noGrp="1"/>
          </p:cNvSpPr>
          <p:nvPr>
            <p:ph type="title"/>
          </p:nvPr>
        </p:nvSpPr>
        <p:spPr>
          <a:xfrm>
            <a:off x="818712" y="513977"/>
            <a:ext cx="10571998" cy="970450"/>
          </a:xfrm>
        </p:spPr>
        <p:txBody>
          <a:bodyPr/>
          <a:lstStyle/>
          <a:p>
            <a:pPr algn="ctr"/>
            <a:r>
              <a:rPr lang="en-GB" dirty="0"/>
              <a:t>The impact of effective communication on the organisations business process</a:t>
            </a:r>
            <a:endParaRPr lang="en-US" dirty="0"/>
          </a:p>
        </p:txBody>
      </p:sp>
      <p:sp>
        <p:nvSpPr>
          <p:cNvPr id="3" name="Content Placeholder 2">
            <a:extLst>
              <a:ext uri="{FF2B5EF4-FFF2-40B4-BE49-F238E27FC236}">
                <a16:creationId xmlns:a16="http://schemas.microsoft.com/office/drawing/2014/main" id="{DBC2D132-3A1E-E445-B48F-78F44A142201}"/>
              </a:ext>
            </a:extLst>
          </p:cNvPr>
          <p:cNvSpPr>
            <a:spLocks noGrp="1"/>
          </p:cNvSpPr>
          <p:nvPr>
            <p:ph idx="1"/>
          </p:nvPr>
        </p:nvSpPr>
        <p:spPr>
          <a:xfrm>
            <a:off x="818712" y="2222287"/>
            <a:ext cx="10554574" cy="4361660"/>
          </a:xfrm>
        </p:spPr>
        <p:txBody>
          <a:bodyPr/>
          <a:lstStyle/>
          <a:p>
            <a:r>
              <a:rPr lang="en-GB" dirty="0"/>
              <a:t>Effective communication is a vital tool for any business! </a:t>
            </a:r>
          </a:p>
          <a:p>
            <a:r>
              <a:rPr lang="en-GB" dirty="0"/>
              <a:t>Successfully getting your point across can be the difference between dealing the deal and missing out on an opportunity. </a:t>
            </a:r>
          </a:p>
          <a:p>
            <a:r>
              <a:rPr lang="en-GB" dirty="0"/>
              <a:t>It is important to properly communicate as a work force as well as with customers. </a:t>
            </a:r>
          </a:p>
          <a:p>
            <a:r>
              <a:rPr lang="en-GB" dirty="0"/>
              <a:t>Effective communication can build good relationships between staff and employers. </a:t>
            </a:r>
          </a:p>
          <a:p>
            <a:r>
              <a:rPr lang="en-GB" dirty="0"/>
              <a:t>Effective communication can also increase the rate in which tasks are completed by eliminating the chance of miscommunication/misunderstandings. </a:t>
            </a:r>
          </a:p>
          <a:p>
            <a:r>
              <a:rPr lang="en-GB" dirty="0"/>
              <a:t>It also vastly reduces employee turnover rate! </a:t>
            </a:r>
            <a:endParaRPr lang="en-US" dirty="0"/>
          </a:p>
        </p:txBody>
      </p:sp>
    </p:spTree>
    <p:extLst>
      <p:ext uri="{BB962C8B-B14F-4D97-AF65-F5344CB8AC3E}">
        <p14:creationId xmlns:p14="http://schemas.microsoft.com/office/powerpoint/2010/main" val="2588571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C0346-C455-9048-92D5-2BEF13F8F854}"/>
              </a:ext>
            </a:extLst>
          </p:cNvPr>
          <p:cNvSpPr>
            <a:spLocks noGrp="1"/>
          </p:cNvSpPr>
          <p:nvPr>
            <p:ph type="title"/>
          </p:nvPr>
        </p:nvSpPr>
        <p:spPr/>
        <p:txBody>
          <a:bodyPr/>
          <a:lstStyle/>
          <a:p>
            <a:pPr algn="ctr"/>
            <a:r>
              <a:rPr lang="en-GB" dirty="0"/>
              <a:t>References </a:t>
            </a:r>
            <a:endParaRPr lang="en-US" dirty="0"/>
          </a:p>
        </p:txBody>
      </p:sp>
      <p:sp>
        <p:nvSpPr>
          <p:cNvPr id="3" name="Content Placeholder 2">
            <a:extLst>
              <a:ext uri="{FF2B5EF4-FFF2-40B4-BE49-F238E27FC236}">
                <a16:creationId xmlns:a16="http://schemas.microsoft.com/office/drawing/2014/main" id="{BAC48D60-5612-8849-BD72-FED107350CF6}"/>
              </a:ext>
            </a:extLst>
          </p:cNvPr>
          <p:cNvSpPr>
            <a:spLocks noGrp="1"/>
          </p:cNvSpPr>
          <p:nvPr>
            <p:ph idx="1"/>
          </p:nvPr>
        </p:nvSpPr>
        <p:spPr/>
        <p:txBody>
          <a:bodyPr>
            <a:normAutofit/>
          </a:bodyPr>
          <a:lstStyle/>
          <a:p>
            <a:r>
              <a:rPr lang="en-GB" dirty="0"/>
              <a:t>1) </a:t>
            </a:r>
            <a:r>
              <a:rPr lang="en-GB" dirty="0">
                <a:hlinkClick r:id="rId2"/>
              </a:rPr>
              <a:t>https://</a:t>
            </a:r>
            <a:r>
              <a:rPr lang="en-GB" dirty="0" err="1">
                <a:hlinkClick r:id="rId2"/>
              </a:rPr>
              <a:t>helpfulprofessor.com</a:t>
            </a:r>
            <a:r>
              <a:rPr lang="en-GB" dirty="0">
                <a:hlinkClick r:id="rId2"/>
              </a:rPr>
              <a:t>/communication-models/</a:t>
            </a:r>
            <a:endParaRPr lang="en-GB" dirty="0"/>
          </a:p>
          <a:p>
            <a:r>
              <a:rPr lang="en-GB" dirty="0"/>
              <a:t>2) https://ecampusontario.pressbooks.pub/evolutionhumancommunication/chapter/chapter-1/</a:t>
            </a:r>
          </a:p>
          <a:p>
            <a:r>
              <a:rPr lang="en-GB" dirty="0"/>
              <a:t>3) https://www.trainingexpress.org.uk/overcome-the-barriers-to-effective-communication/</a:t>
            </a:r>
          </a:p>
          <a:p>
            <a:r>
              <a:rPr lang="en-GB" dirty="0"/>
              <a:t>4) https://</a:t>
            </a:r>
            <a:r>
              <a:rPr lang="en-GB" dirty="0" err="1"/>
              <a:t>smallbusiness.chron.com</a:t>
            </a:r>
            <a:r>
              <a:rPr lang="en-GB" dirty="0"/>
              <a:t>/benefits-effective-communication-workplace-20198.html</a:t>
            </a:r>
          </a:p>
          <a:p>
            <a:r>
              <a:rPr lang="en-GB" dirty="0"/>
              <a:t>5) https://</a:t>
            </a:r>
            <a:r>
              <a:rPr lang="en-GB" dirty="0" err="1"/>
              <a:t>www.knowledgehut.com</a:t>
            </a:r>
            <a:r>
              <a:rPr lang="en-GB" dirty="0"/>
              <a:t>/tutorials/project-management/communication-channels</a:t>
            </a:r>
          </a:p>
          <a:p>
            <a:r>
              <a:rPr lang="en-GB" dirty="0"/>
              <a:t>6) https://</a:t>
            </a:r>
            <a:r>
              <a:rPr lang="en-GB" dirty="0" err="1"/>
              <a:t>www.lifesize.com</a:t>
            </a:r>
            <a:r>
              <a:rPr lang="en-GB" dirty="0"/>
              <a:t>/en/blog/importance-face-to-face-communication/</a:t>
            </a:r>
          </a:p>
        </p:txBody>
      </p:sp>
    </p:spTree>
    <p:extLst>
      <p:ext uri="{BB962C8B-B14F-4D97-AF65-F5344CB8AC3E}">
        <p14:creationId xmlns:p14="http://schemas.microsoft.com/office/powerpoint/2010/main" val="1329656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E8F1-8EC7-4B72-B859-6DBF9FF4085B}"/>
              </a:ext>
            </a:extLst>
          </p:cNvPr>
          <p:cNvSpPr>
            <a:spLocks noGrp="1"/>
          </p:cNvSpPr>
          <p:nvPr>
            <p:ph type="title"/>
          </p:nvPr>
        </p:nvSpPr>
        <p:spPr/>
        <p:txBody>
          <a:bodyPr/>
          <a:lstStyle/>
          <a:p>
            <a:pPr algn="ctr"/>
            <a:r>
              <a:rPr lang="en-US" dirty="0" err="1"/>
              <a:t>Refererence</a:t>
            </a:r>
            <a:endParaRPr lang="en-GB" dirty="0"/>
          </a:p>
        </p:txBody>
      </p:sp>
      <p:sp>
        <p:nvSpPr>
          <p:cNvPr id="3" name="Content Placeholder 2">
            <a:extLst>
              <a:ext uri="{FF2B5EF4-FFF2-40B4-BE49-F238E27FC236}">
                <a16:creationId xmlns:a16="http://schemas.microsoft.com/office/drawing/2014/main" id="{07F7222A-9995-4C0F-B47B-AA567CCB80EF}"/>
              </a:ext>
            </a:extLst>
          </p:cNvPr>
          <p:cNvSpPr>
            <a:spLocks noGrp="1"/>
          </p:cNvSpPr>
          <p:nvPr>
            <p:ph idx="1"/>
          </p:nvPr>
        </p:nvSpPr>
        <p:spPr>
          <a:xfrm>
            <a:off x="767256" y="1541845"/>
            <a:ext cx="10515600" cy="4309452"/>
          </a:xfrm>
        </p:spPr>
        <p:txBody>
          <a:bodyPr>
            <a:noAutofit/>
          </a:bodyPr>
          <a:lstStyle/>
          <a:p>
            <a:r>
              <a:rPr lang="en-US" sz="1100" b="0" i="0" dirty="0">
                <a:effectLst/>
                <a:latin typeface="Open Sans" panose="020B0606030504020204" pitchFamily="34" charset="0"/>
              </a:rPr>
              <a:t>Fedrick, T., 2021. </a:t>
            </a:r>
            <a:r>
              <a:rPr lang="en-US" sz="1100" b="0" i="1" dirty="0">
                <a:effectLst/>
                <a:latin typeface="Open Sans" panose="020B0606030504020204" pitchFamily="34" charset="0"/>
              </a:rPr>
              <a:t>Facilitating Better Teamwork: Analyzing the Challenges and Strategies of Classroom-Based Collaboration - Terri A. Fredrick, 2008</a:t>
            </a:r>
            <a:r>
              <a:rPr lang="en-US" sz="1100" b="0" i="0" dirty="0">
                <a:effectLst/>
                <a:latin typeface="Open Sans" panose="020B0606030504020204" pitchFamily="34" charset="0"/>
              </a:rPr>
              <a:t>. [online] SAGE Journals. Available at: &lt;https://journals.sagepub.com/doi/abs/10.1177/1080569908325860&gt; [Accessed 19 November 2021].</a:t>
            </a:r>
          </a:p>
          <a:p>
            <a:r>
              <a:rPr lang="en-US" sz="1100" b="1" i="0" dirty="0">
                <a:effectLst/>
                <a:latin typeface="Open Sans" panose="020B0606030504020204" pitchFamily="34" charset="0"/>
              </a:rPr>
              <a:t> </a:t>
            </a:r>
            <a:r>
              <a:rPr lang="en-US" sz="1100" b="0" i="0" dirty="0" err="1">
                <a:effectLst/>
                <a:latin typeface="Open Sans" panose="020B0606030504020204" pitchFamily="34" charset="0"/>
              </a:rPr>
              <a:t>jasswalla</a:t>
            </a:r>
            <a:r>
              <a:rPr lang="en-US" sz="1100" b="0" i="0" dirty="0">
                <a:effectLst/>
                <a:latin typeface="Open Sans" panose="020B0606030504020204" pitchFamily="34" charset="0"/>
              </a:rPr>
              <a:t>, a., 2021. </a:t>
            </a:r>
            <a:r>
              <a:rPr lang="en-US" sz="1100" b="0" i="1" dirty="0">
                <a:effectLst/>
                <a:latin typeface="Open Sans" panose="020B0606030504020204" pitchFamily="34" charset="0"/>
              </a:rPr>
              <a:t>Strategies of Effective New Product Team Leaders - Avan R. </a:t>
            </a:r>
            <a:r>
              <a:rPr lang="en-US" sz="1100" b="0" i="1" dirty="0" err="1">
                <a:effectLst/>
                <a:latin typeface="Open Sans" panose="020B0606030504020204" pitchFamily="34" charset="0"/>
              </a:rPr>
              <a:t>Jassawalla</a:t>
            </a:r>
            <a:r>
              <a:rPr lang="en-US" sz="1100" b="0" i="1" dirty="0">
                <a:effectLst/>
                <a:latin typeface="Open Sans" panose="020B0606030504020204" pitchFamily="34" charset="0"/>
              </a:rPr>
              <a:t>, Hemant C. </a:t>
            </a:r>
            <a:r>
              <a:rPr lang="en-US" sz="1100" b="0" i="1" dirty="0" err="1">
                <a:effectLst/>
                <a:latin typeface="Open Sans" panose="020B0606030504020204" pitchFamily="34" charset="0"/>
              </a:rPr>
              <a:t>Sashittal</a:t>
            </a:r>
            <a:r>
              <a:rPr lang="en-US" sz="1100" b="0" i="1" dirty="0">
                <a:effectLst/>
                <a:latin typeface="Open Sans" panose="020B0606030504020204" pitchFamily="34" charset="0"/>
              </a:rPr>
              <a:t>, 2000</a:t>
            </a:r>
            <a:r>
              <a:rPr lang="en-US" sz="1100" b="0" i="0" dirty="0">
                <a:effectLst/>
                <a:latin typeface="Open Sans" panose="020B0606030504020204" pitchFamily="34" charset="0"/>
              </a:rPr>
              <a:t>. [online] SAGE Journals. Available at: &lt;https://journals.sagepub.com/doi/abs/10.2307/41166031?journalCode=cmra&gt; [Accessed 19 November 2021].</a:t>
            </a:r>
          </a:p>
          <a:p>
            <a:pPr marL="0" indent="0">
              <a:buNone/>
            </a:pPr>
            <a:endParaRPr lang="en-US" sz="1100" b="0" i="0" dirty="0">
              <a:effectLst/>
              <a:latin typeface="Open Sans" panose="020B0606030504020204" pitchFamily="34" charset="0"/>
            </a:endParaRPr>
          </a:p>
          <a:p>
            <a:r>
              <a:rPr lang="en-US" sz="1100" dirty="0">
                <a:latin typeface="Open Sans" panose="020B0606030504020204" pitchFamily="34" charset="0"/>
              </a:rPr>
              <a:t>  </a:t>
            </a:r>
            <a:r>
              <a:rPr lang="en-US" sz="1100" b="0" i="0" dirty="0">
                <a:effectLst/>
                <a:latin typeface="Open Sans" panose="020B0606030504020204" pitchFamily="34" charset="0"/>
              </a:rPr>
              <a:t>Agrawal, V., 2021. </a:t>
            </a:r>
            <a:r>
              <a:rPr lang="en-US" sz="1100" b="0" i="1" dirty="0">
                <a:effectLst/>
                <a:latin typeface="Open Sans" panose="020B0606030504020204" pitchFamily="34" charset="0"/>
              </a:rPr>
              <a:t>Managing the diversified team: challenges and strategies for improving performance | Emerald Insight</a:t>
            </a:r>
            <a:r>
              <a:rPr lang="en-US" sz="1100" b="0" i="0" dirty="0">
                <a:effectLst/>
                <a:latin typeface="Open Sans" panose="020B0606030504020204" pitchFamily="34" charset="0"/>
              </a:rPr>
              <a:t>. [online] Emerald.com. Available at: &lt;https://www.emerald.com/insight/content/doi/10.1108/13527591211281129/full/html&gt; [Accessed 19 November 2021].</a:t>
            </a:r>
            <a:r>
              <a:rPr lang="en-US" sz="1100" dirty="0">
                <a:latin typeface="Open Sans" panose="020B0606030504020204" pitchFamily="34" charset="0"/>
              </a:rPr>
              <a:t> </a:t>
            </a:r>
          </a:p>
          <a:p>
            <a:r>
              <a:rPr lang="en-US" sz="1100" b="0" i="0" dirty="0" err="1">
                <a:effectLst/>
                <a:latin typeface="Open Sans" panose="020B0606030504020204" pitchFamily="34" charset="0"/>
              </a:rPr>
              <a:t>Purcare</a:t>
            </a:r>
            <a:r>
              <a:rPr lang="en-US" sz="1100" b="0" i="0" dirty="0">
                <a:effectLst/>
                <a:latin typeface="Open Sans" panose="020B0606030504020204" pitchFamily="34" charset="0"/>
              </a:rPr>
              <a:t>, T., 2021. [online] Available at: &lt;https://www.researchgate.net/profile/Theodor-Purcarea/publication/227599865_EFFECTIVE_TEAMWORK_AND_LEADERSHIP_THE_KEY_TO_GAINING_COMPETITIVE_EDGE_IN_THE_NOWADAYS_SERVICE_INDUSTRY/links/56fe88f208ae650a64f7203e/EFFECTIVE-TEAMWORK-AND-LEADERSHIP-THE&gt; [Accessed 20 November 2021].</a:t>
            </a:r>
          </a:p>
          <a:p>
            <a:r>
              <a:rPr lang="en-US" sz="1100" b="0" i="0" dirty="0">
                <a:effectLst/>
                <a:latin typeface="Open Sans" panose="020B0606030504020204" pitchFamily="34" charset="0"/>
              </a:rPr>
              <a:t>Cleland, D., 2021. </a:t>
            </a:r>
            <a:r>
              <a:rPr lang="en-US" sz="1100" b="0" i="1" dirty="0">
                <a:effectLst/>
                <a:latin typeface="Open Sans" panose="020B0606030504020204" pitchFamily="34" charset="0"/>
              </a:rPr>
              <a:t>Project Management: Strategic Design and Implementation, Fifth Edition</a:t>
            </a:r>
            <a:r>
              <a:rPr lang="en-US" sz="1100" b="0" i="0" dirty="0">
                <a:effectLst/>
                <a:latin typeface="Open Sans" panose="020B0606030504020204" pitchFamily="34" charset="0"/>
              </a:rPr>
              <a:t>. [online] Accessengineeringlibrary.com. Available at: &lt;https://www.accessengineeringlibrary.com/content/book/9780071471602&gt; [Accessed 20 November 2021].</a:t>
            </a:r>
          </a:p>
          <a:p>
            <a:r>
              <a:rPr lang="en-US" sz="1100" b="0" i="0" dirty="0">
                <a:effectLst/>
                <a:latin typeface="Open Sans" panose="020B0606030504020204" pitchFamily="34" charset="0"/>
              </a:rPr>
              <a:t>Agrawal, V., 2021. </a:t>
            </a:r>
            <a:r>
              <a:rPr lang="en-US" sz="1100" b="0" i="1" dirty="0">
                <a:effectLst/>
                <a:latin typeface="Open Sans" panose="020B0606030504020204" pitchFamily="34" charset="0"/>
              </a:rPr>
              <a:t>Managing the diversified team: challenges and strategies for improving performance | Emerald Insight</a:t>
            </a:r>
            <a:r>
              <a:rPr lang="en-US" sz="1100" b="0" i="0" dirty="0">
                <a:effectLst/>
                <a:latin typeface="Open Sans" panose="020B0606030504020204" pitchFamily="34" charset="0"/>
              </a:rPr>
              <a:t>. [online] Emerald.com. Available at: &lt;https://www.emerald.com/insight/content/doi/10.1108/13527591211281129/full/html&gt; [Accessed 19 November 2021]</a:t>
            </a:r>
          </a:p>
          <a:p>
            <a:r>
              <a:rPr lang="en-US" sz="1100" dirty="0">
                <a:latin typeface="Open Sans" panose="020B0606030504020204" pitchFamily="34" charset="0"/>
              </a:rPr>
              <a:t> </a:t>
            </a:r>
            <a:r>
              <a:rPr lang="en-US" sz="1100" b="0" i="0" dirty="0" err="1">
                <a:effectLst/>
                <a:latin typeface="Open Sans" panose="020B0606030504020204" pitchFamily="34" charset="0"/>
              </a:rPr>
              <a:t>MingLau</a:t>
            </a:r>
            <a:r>
              <a:rPr lang="en-US" sz="1100" b="0" i="0" dirty="0">
                <a:effectLst/>
                <a:latin typeface="Open Sans" panose="020B0606030504020204" pitchFamily="34" charset="0"/>
              </a:rPr>
              <a:t>, C., 2021. </a:t>
            </a:r>
            <a:r>
              <a:rPr lang="en-US" sz="1100" b="0" i="1" dirty="0">
                <a:effectLst/>
                <a:latin typeface="Open Sans" panose="020B0606030504020204" pitchFamily="34" charset="0"/>
              </a:rPr>
              <a:t>Linking Project Management to Business Strategy</a:t>
            </a:r>
            <a:r>
              <a:rPr lang="en-US" sz="1100" b="0" i="0" dirty="0">
                <a:effectLst/>
                <a:latin typeface="Open Sans" panose="020B0606030504020204" pitchFamily="34" charset="0"/>
              </a:rPr>
              <a:t>. [online] Google Books. Available at: &lt;https://books.google.co.uk/books?hl=en&amp;lr=&amp;id=neKuDgAAQBAJ&amp;oi=fnd&amp;pg=PT9&amp;dq=strategies+for+effective+teamwork+in+business+place&amp;ots=ea2N1fQIc-&amp;sig=zXLAvI10tt4BO-YQBgR15bsq6M8#v=onepage&amp;q=strateg&gt; [Accessed 20 November 2021].</a:t>
            </a:r>
          </a:p>
          <a:p>
            <a:r>
              <a:rPr lang="en-US" sz="1100" dirty="0">
                <a:latin typeface="Open Sans" panose="020B0606030504020204" pitchFamily="34" charset="0"/>
              </a:rPr>
              <a:t> </a:t>
            </a:r>
            <a:r>
              <a:rPr lang="en-GB" sz="1100" b="0" i="0" dirty="0">
                <a:effectLst/>
                <a:latin typeface="Open Sans" panose="020B0606030504020204" pitchFamily="34" charset="0"/>
              </a:rPr>
              <a:t>Martín-Pérez, V., Martín-Cruz, N., Pérez-Santana, P., </a:t>
            </a:r>
            <a:r>
              <a:rPr lang="en-GB" sz="1100" b="0" i="0" dirty="0" err="1">
                <a:effectLst/>
                <a:latin typeface="Open Sans" panose="020B0606030504020204" pitchFamily="34" charset="0"/>
              </a:rPr>
              <a:t>Hernangómez</a:t>
            </a:r>
            <a:r>
              <a:rPr lang="en-GB" sz="1100" b="0" i="0" dirty="0">
                <a:effectLst/>
                <a:latin typeface="Open Sans" panose="020B0606030504020204" pitchFamily="34" charset="0"/>
              </a:rPr>
              <a:t>-Barahona, J. and Martín-Sierra, C., 2021. </a:t>
            </a:r>
            <a:r>
              <a:rPr lang="en-GB" sz="1100" b="0" i="1" dirty="0">
                <a:effectLst/>
                <a:latin typeface="Open Sans" panose="020B0606030504020204" pitchFamily="34" charset="0"/>
              </a:rPr>
              <a:t>‘Virtual Learning-by-Doing’ Teamwork KSA: Strategic Management Simulation as an Effective Tool</a:t>
            </a:r>
            <a:r>
              <a:rPr lang="en-GB" sz="1100" b="0" i="0" dirty="0">
                <a:effectLst/>
                <a:latin typeface="Open Sans" panose="020B0606030504020204" pitchFamily="34" charset="0"/>
              </a:rPr>
              <a:t>.</a:t>
            </a:r>
            <a:endParaRPr lang="en-US" sz="1100" b="0" i="0" dirty="0">
              <a:effectLst/>
              <a:latin typeface="Open Sans" panose="020B0606030504020204" pitchFamily="34" charset="0"/>
            </a:endParaRPr>
          </a:p>
        </p:txBody>
      </p:sp>
    </p:spTree>
    <p:extLst>
      <p:ext uri="{BB962C8B-B14F-4D97-AF65-F5344CB8AC3E}">
        <p14:creationId xmlns:p14="http://schemas.microsoft.com/office/powerpoint/2010/main" val="3679761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5BB5-C047-364A-AC6A-0FBBFDDA4BB4}"/>
              </a:ext>
            </a:extLst>
          </p:cNvPr>
          <p:cNvSpPr>
            <a:spLocks noGrp="1"/>
          </p:cNvSpPr>
          <p:nvPr>
            <p:ph type="title"/>
          </p:nvPr>
        </p:nvSpPr>
        <p:spPr/>
        <p:txBody>
          <a:bodyPr/>
          <a:lstStyle/>
          <a:p>
            <a:pPr algn="ctr"/>
            <a:r>
              <a:rPr lang="en-GB" dirty="0"/>
              <a:t>Teamwork evaluation </a:t>
            </a:r>
            <a:endParaRPr lang="en-US" dirty="0"/>
          </a:p>
        </p:txBody>
      </p:sp>
      <p:sp>
        <p:nvSpPr>
          <p:cNvPr id="3" name="Content Placeholder 2">
            <a:extLst>
              <a:ext uri="{FF2B5EF4-FFF2-40B4-BE49-F238E27FC236}">
                <a16:creationId xmlns:a16="http://schemas.microsoft.com/office/drawing/2014/main" id="{613E2444-E40D-2C4C-B9EF-DAFF1A74E7FF}"/>
              </a:ext>
            </a:extLst>
          </p:cNvPr>
          <p:cNvSpPr>
            <a:spLocks noGrp="1"/>
          </p:cNvSpPr>
          <p:nvPr>
            <p:ph idx="1"/>
          </p:nvPr>
        </p:nvSpPr>
        <p:spPr/>
        <p:txBody>
          <a:bodyPr/>
          <a:lstStyle/>
          <a:p>
            <a:r>
              <a:rPr lang="en-GB" dirty="0"/>
              <a:t>We effectively worked in a team but equally contributing to the set task. </a:t>
            </a:r>
          </a:p>
          <a:p>
            <a:r>
              <a:rPr lang="en-GB" dirty="0"/>
              <a:t>We explored different ideas and chose the ones we thought were reinforced by substantial evidence. </a:t>
            </a:r>
          </a:p>
          <a:p>
            <a:r>
              <a:rPr lang="en-GB" dirty="0"/>
              <a:t>We ensured that we stayed in line with timescales whilst still completing tasks at a high standard. </a:t>
            </a:r>
          </a:p>
          <a:p>
            <a:r>
              <a:rPr lang="en-GB" dirty="0"/>
              <a:t>We chose a company that we believed we had enough information on needed to properly and thoroughly look at their practices. </a:t>
            </a:r>
          </a:p>
          <a:p>
            <a:endParaRPr lang="en-GB" dirty="0"/>
          </a:p>
        </p:txBody>
      </p:sp>
    </p:spTree>
    <p:extLst>
      <p:ext uri="{BB962C8B-B14F-4D97-AF65-F5344CB8AC3E}">
        <p14:creationId xmlns:p14="http://schemas.microsoft.com/office/powerpoint/2010/main" val="153026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0</TotalTime>
  <Words>1522</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graphikweb-regular</vt:lpstr>
      <vt:lpstr>Myriad Pro</vt:lpstr>
      <vt:lpstr>Arial</vt:lpstr>
      <vt:lpstr>Arial</vt:lpstr>
      <vt:lpstr>Arial Nova</vt:lpstr>
      <vt:lpstr>Calibri</vt:lpstr>
      <vt:lpstr>Century Gothic</vt:lpstr>
      <vt:lpstr>Open Sans</vt:lpstr>
      <vt:lpstr>Wingdings 2</vt:lpstr>
      <vt:lpstr>Quotable</vt:lpstr>
      <vt:lpstr>Jemmesha Larman  BMSW4002 Assignment 2  Dale Clarke </vt:lpstr>
      <vt:lpstr>Schramm’s communication model</vt:lpstr>
      <vt:lpstr>Schramm’s Diagram </vt:lpstr>
      <vt:lpstr>The Barriers of communication</vt:lpstr>
      <vt:lpstr>The Impact communication have on staff and patient.</vt:lpstr>
      <vt:lpstr>PowerPoint Presentation</vt:lpstr>
      <vt:lpstr>How does the organisation use the theories relating to the models of communication?</vt:lpstr>
      <vt:lpstr>What are the channels of communication used by the organisation and channels that can be used to improve communication?</vt:lpstr>
      <vt:lpstr>The type of barriers that can prevent effective communication between the organisation and their external stake holders?</vt:lpstr>
      <vt:lpstr>The impact of effective communication on the organisations business process</vt:lpstr>
      <vt:lpstr>References </vt:lpstr>
      <vt:lpstr>Refererence</vt:lpstr>
      <vt:lpstr>Teamwork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Jemmesha Larman  BMSW4002 Assignment 2  Dale Clarke</dc:title>
  <dc:creator>Jemmesha Miriam Larman (2028351)</dc:creator>
  <cp:lastModifiedBy>Dale Clarke</cp:lastModifiedBy>
  <cp:revision>6</cp:revision>
  <dcterms:created xsi:type="dcterms:W3CDTF">2021-11-21T23:05:26Z</dcterms:created>
  <dcterms:modified xsi:type="dcterms:W3CDTF">2021-11-29T10:13:11Z</dcterms:modified>
</cp:coreProperties>
</file>