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9"/>
  </p:handoutMasterIdLst>
  <p:sldIdLst>
    <p:sldId id="256" r:id="rId5"/>
    <p:sldId id="278" r:id="rId6"/>
    <p:sldId id="258" r:id="rId7"/>
    <p:sldId id="260" r:id="rId8"/>
    <p:sldId id="265" r:id="rId9"/>
    <p:sldId id="263" r:id="rId10"/>
    <p:sldId id="262" r:id="rId11"/>
    <p:sldId id="277" r:id="rId12"/>
    <p:sldId id="267" r:id="rId13"/>
    <p:sldId id="273" r:id="rId14"/>
    <p:sldId id="269" r:id="rId15"/>
    <p:sldId id="274" r:id="rId16"/>
    <p:sldId id="272" r:id="rId17"/>
    <p:sldId id="271" r:id="rId18"/>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p:cViewPr varScale="1">
        <p:scale>
          <a:sx n="42" d="100"/>
          <a:sy n="42" d="100"/>
        </p:scale>
        <p:origin x="54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18/05/2021</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18/05/2021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18/05/2021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18/05/2021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18/05/2021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18/05/2021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18/05/2021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r.cook@uwtsd.ac.uk" TargetMode="External"/><Relationship Id="rId2" Type="http://schemas.openxmlformats.org/officeDocument/2006/relationships/hyperlink" Target="mailto:beth.downing@uwtsd.ac.uk"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mailto:student.services@uwtsd.ac.uk"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mailto:careers@uwtsd.ac.uk" TargetMode="External"/><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student-services/financial-support/" TargetMode="External"/><Relationship Id="rId2" Type="http://schemas.openxmlformats.org/officeDocument/2006/relationships/hyperlink" Target="mailto:d.lewis@uwtsd.ac.uk" TargetMode="External"/><Relationship Id="rId1" Type="http://schemas.openxmlformats.org/officeDocument/2006/relationships/slideLayout" Target="../slideLayouts/slideLayout2.xml"/><Relationship Id="rId4" Type="http://schemas.openxmlformats.org/officeDocument/2006/relationships/hyperlink" Target="https://www.uwtsd.ac.uk/bursari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uwtsd.ac.uk/coronavirus/coronavirus--information-for-students/support/" TargetMode="External"/><Relationship Id="rId2" Type="http://schemas.openxmlformats.org/officeDocument/2006/relationships/hyperlink" Target="https://www.uwtsd.ac.uk/study-skills/" TargetMode="External"/><Relationship Id="rId1" Type="http://schemas.openxmlformats.org/officeDocument/2006/relationships/slideLayout" Target="../slideLayouts/slideLayout2.xml"/><Relationship Id="rId4" Type="http://schemas.openxmlformats.org/officeDocument/2006/relationships/hyperlink" Target="mailto:studyskillsdistance@uwtsd.ac.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ve.uniticms.com/uwtsd/" TargetMode="External"/><Relationship Id="rId2" Type="http://schemas.openxmlformats.org/officeDocument/2006/relationships/hyperlink" Target="https://www.uwtsd.ac.uk/counsell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ac.uk/student-services/mental-health-advisory-servic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togetherall/" TargetMode="External"/><Relationship Id="rId2" Type="http://schemas.openxmlformats.org/officeDocument/2006/relationships/hyperlink" Target="https://www.uwtsd.ac.uk/student-services/student-wellbeing/" TargetMode="External"/><Relationship Id="rId1" Type="http://schemas.openxmlformats.org/officeDocument/2006/relationships/slideLayout" Target="../slideLayouts/slideLayout2.xml"/><Relationship Id="rId4" Type="http://schemas.openxmlformats.org/officeDocument/2006/relationships/hyperlink" Target="https://www.uwtsd.ac.uk/student-services/conn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23655"/>
            <a:ext cx="7992888" cy="5352445"/>
          </a:xfrm>
        </p:spPr>
        <p:txBody>
          <a:bodyPr>
            <a:normAutofit/>
          </a:bodyPr>
          <a:lstStyle/>
          <a:p>
            <a:pPr algn="l">
              <a:spcBef>
                <a:spcPts val="0"/>
              </a:spcBef>
            </a:pPr>
            <a:endParaRPr lang="en-GB" b="1" dirty="0">
              <a:solidFill>
                <a:schemeClr val="bg1"/>
              </a:solidFill>
              <a:ea typeface="+mj-lt"/>
              <a:cs typeface="+mj-lt"/>
            </a:endParaRPr>
          </a:p>
          <a:p>
            <a:pPr algn="l">
              <a:spcBef>
                <a:spcPts val="0"/>
              </a:spcBef>
            </a:pPr>
            <a:r>
              <a:rPr lang="en-GB" dirty="0">
                <a:solidFill>
                  <a:schemeClr val="bg1"/>
                </a:solidFill>
                <a:ea typeface="+mj-lt"/>
                <a:cs typeface="+mj-lt"/>
              </a:rPr>
              <a:t>        </a:t>
            </a:r>
            <a:br>
              <a:rPr lang="en-GB" dirty="0">
                <a:solidFill>
                  <a:schemeClr val="bg1"/>
                </a:solidFill>
                <a:ea typeface="+mj-lt"/>
                <a:cs typeface="+mj-lt"/>
              </a:rPr>
            </a:br>
            <a:r>
              <a:rPr lang="en-GB">
                <a:solidFill>
                  <a:schemeClr val="bg1"/>
                </a:solidFill>
                <a:ea typeface="+mj-lt"/>
                <a:cs typeface="+mj-lt"/>
              </a:rPr>
              <a:t>     </a:t>
            </a:r>
            <a:r>
              <a:rPr lang="en-GB" dirty="0">
                <a:solidFill>
                  <a:schemeClr val="bg1"/>
                </a:solidFill>
                <a:ea typeface="+mj-lt"/>
                <a:cs typeface="+mj-lt"/>
              </a:rPr>
              <a:t/>
            </a:r>
            <a:br>
              <a:rPr lang="en-GB" dirty="0">
                <a:solidFill>
                  <a:schemeClr val="bg1"/>
                </a:solidFill>
                <a:ea typeface="+mj-lt"/>
                <a:cs typeface="+mj-lt"/>
              </a:rPr>
            </a:br>
            <a:r>
              <a:rPr lang="en-GB" dirty="0">
                <a:solidFill>
                  <a:schemeClr val="bg1"/>
                </a:solidFill>
                <a:ea typeface="+mj-lt"/>
                <a:cs typeface="+mj-lt"/>
              </a:rPr>
              <a:t>                  UWTSD </a:t>
            </a:r>
            <a:br>
              <a:rPr lang="en-GB" dirty="0">
                <a:solidFill>
                  <a:schemeClr val="bg1"/>
                </a:solidFill>
                <a:ea typeface="+mj-lt"/>
                <a:cs typeface="+mj-lt"/>
              </a:rPr>
            </a:br>
            <a:r>
              <a:rPr lang="en-GB" dirty="0">
                <a:solidFill>
                  <a:schemeClr val="bg1"/>
                </a:solidFill>
                <a:ea typeface="+mj-lt"/>
                <a:cs typeface="+mj-lt"/>
              </a:rPr>
              <a:t>           Student Services</a:t>
            </a:r>
            <a:br>
              <a:rPr lang="en-GB" dirty="0">
                <a:solidFill>
                  <a:schemeClr val="bg1"/>
                </a:solidFill>
                <a:ea typeface="+mj-lt"/>
                <a:cs typeface="+mj-lt"/>
              </a:rPr>
            </a:br>
            <a:r>
              <a:rPr lang="en-GB" dirty="0">
                <a:ea typeface="+mj-lt"/>
                <a:cs typeface="+mj-lt"/>
              </a:rPr>
              <a:t/>
            </a:r>
            <a:br>
              <a:rPr lang="en-GB" dirty="0">
                <a:ea typeface="+mj-lt"/>
                <a:cs typeface="+mj-lt"/>
              </a:rPr>
            </a:br>
            <a:r>
              <a:rPr lang="en-GB" sz="2800" dirty="0">
                <a:solidFill>
                  <a:schemeClr val="bg1"/>
                </a:solidFill>
                <a:ea typeface="+mj-lt"/>
                <a:cs typeface="+mj-lt"/>
              </a:rPr>
              <a:t>                     </a:t>
            </a:r>
            <a:endParaRPr lang="en-GB" sz="3600" dirty="0">
              <a:solidFill>
                <a:schemeClr val="bg1"/>
              </a:solidFill>
              <a:ea typeface="+mj-lt"/>
              <a:cs typeface="+mj-lt"/>
            </a:endParaRPr>
          </a:p>
          <a:p>
            <a:endParaRPr lang="en-GB" sz="32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E183AE-C923-421C-B782-B197FC737797}"/>
              </a:ext>
            </a:extLst>
          </p:cNvPr>
          <p:cNvSpPr>
            <a:spLocks noGrp="1"/>
          </p:cNvSpPr>
          <p:nvPr>
            <p:ph type="title"/>
          </p:nvPr>
        </p:nvSpPr>
        <p:spPr>
          <a:xfrm>
            <a:off x="457200" y="274638"/>
            <a:ext cx="8229600" cy="4666530"/>
          </a:xfrm>
        </p:spPr>
        <p:txBody>
          <a:bodyPr>
            <a:normAutofit/>
          </a:bodyPr>
          <a:lstStyle/>
          <a:p>
            <a:pPr algn="l"/>
            <a:r>
              <a:rPr lang="en-GB" sz="1400" dirty="0"/>
              <a:t>Hi everyone.</a:t>
            </a:r>
            <a:r>
              <a:rPr lang="en-GB" dirty="0"/>
              <a:t/>
            </a:r>
            <a:br>
              <a:rPr lang="en-GB" dirty="0"/>
            </a:br>
            <a:r>
              <a:rPr lang="en-GB" sz="1300" dirty="0"/>
              <a:t>My name is Beth and my email is </a:t>
            </a:r>
            <a:r>
              <a:rPr lang="en-GB" sz="1300" dirty="0">
                <a:hlinkClick r:id="rId2"/>
              </a:rPr>
              <a:t>beth.downing@uwtsd.ac.uk</a:t>
            </a:r>
            <a:r>
              <a:rPr lang="en-GB" sz="1300" dirty="0"/>
              <a:t>. My role is to provide study skills. I work with Ruth Cook </a:t>
            </a:r>
            <a:r>
              <a:rPr lang="en-GB" sz="1300" dirty="0">
                <a:hlinkClick r:id="rId3"/>
              </a:rPr>
              <a:t>r.cook@uwtsd.ac.uk</a:t>
            </a:r>
            <a:r>
              <a:rPr lang="en-GB" sz="1300" dirty="0"/>
              <a:t> who is the learning support coordinator.</a:t>
            </a:r>
            <a:br>
              <a:rPr lang="en-GB" sz="1300" dirty="0"/>
            </a:br>
            <a:r>
              <a:rPr lang="en-GB" sz="1300" dirty="0"/>
              <a:t/>
            </a:r>
            <a:br>
              <a:rPr lang="en-GB" sz="1300" dirty="0"/>
            </a:br>
            <a:r>
              <a:rPr lang="en-GB" sz="1300" dirty="0"/>
              <a:t>Due to the epidemic we have changed the way </a:t>
            </a:r>
            <a:r>
              <a:rPr lang="en-GB" sz="1300"/>
              <a:t>we work and </a:t>
            </a:r>
            <a:r>
              <a:rPr lang="en-GB" sz="1300" dirty="0"/>
              <a:t>how you can access study support. Currently we are not on campus so all appointments will be on Teams. Just email me for an appointment I am going to trial Wednesdays 12-2 and Thursdays 4-6 for ½ hour 1-2-1 appointments.</a:t>
            </a:r>
            <a:br>
              <a:rPr lang="en-GB" sz="1300" dirty="0"/>
            </a:br>
            <a:r>
              <a:rPr lang="en-GB" sz="1300" dirty="0"/>
              <a:t/>
            </a:r>
            <a:br>
              <a:rPr lang="en-GB" sz="1300" dirty="0"/>
            </a:br>
            <a:r>
              <a:rPr lang="en-GB" sz="1300" b="1" dirty="0">
                <a:solidFill>
                  <a:schemeClr val="tx2">
                    <a:lumMod val="60000"/>
                    <a:lumOff val="40000"/>
                  </a:schemeClr>
                </a:solidFill>
              </a:rPr>
              <a:t>Illness, mental health problems or a specific learning difference.</a:t>
            </a:r>
            <a:br>
              <a:rPr lang="en-GB" sz="1300" b="1" dirty="0">
                <a:solidFill>
                  <a:schemeClr val="tx2">
                    <a:lumMod val="60000"/>
                    <a:lumOff val="40000"/>
                  </a:schemeClr>
                </a:solidFill>
              </a:rPr>
            </a:br>
            <a:r>
              <a:rPr lang="en-GB" sz="1300" dirty="0"/>
              <a:t>Some students are classed as disabled they are entitled to extra help and concessions, this is a very broad definition and covers a huge range of students. You probably wouldn’t class yourself as disabled but from a studying point of view you need to have the same opportunities for success as everyone else. </a:t>
            </a:r>
            <a:r>
              <a:rPr lang="en-GB" sz="1300" b="1" dirty="0">
                <a:solidFill>
                  <a:schemeClr val="tx2">
                    <a:lumMod val="60000"/>
                    <a:lumOff val="40000"/>
                  </a:schemeClr>
                </a:solidFill>
              </a:rPr>
              <a:t/>
            </a:r>
            <a:br>
              <a:rPr lang="en-GB" sz="1300" b="1" dirty="0">
                <a:solidFill>
                  <a:schemeClr val="tx2">
                    <a:lumMod val="60000"/>
                    <a:lumOff val="40000"/>
                  </a:schemeClr>
                </a:solidFill>
              </a:rPr>
            </a:br>
            <a:r>
              <a:rPr lang="en-GB" sz="1300" dirty="0"/>
              <a:t>If you have an illness or you suffer from depression, anxiety or anything else that impacts your ability to work please get in touch, there are ways we can help you.</a:t>
            </a:r>
            <a:br>
              <a:rPr lang="en-GB" sz="1300" dirty="0"/>
            </a:br>
            <a:r>
              <a:rPr lang="en-GB" sz="1300" dirty="0"/>
              <a:t>If you find you have problems with your memory, understanding the work, reading, organising work or getting your ideas into a report there maybe an underlying reason. We can look at your problems and work out why you are experiencing them.</a:t>
            </a:r>
            <a:br>
              <a:rPr lang="en-GB" sz="1300" dirty="0"/>
            </a:br>
            <a:r>
              <a:rPr lang="en-GB" sz="1300" dirty="0"/>
              <a:t>In short any problems relating to your health, mental wellbeing or a specific learning difference for example dyslexia or ADHD get in touch with either Ruth or me email for an appointment. It is confidential.</a:t>
            </a:r>
            <a:br>
              <a:rPr lang="en-GB" sz="1300" dirty="0"/>
            </a:br>
            <a:r>
              <a:rPr lang="en-GB" sz="1300" dirty="0"/>
              <a:t/>
            </a:r>
            <a:br>
              <a:rPr lang="en-GB" sz="1300" dirty="0"/>
            </a:br>
            <a:r>
              <a:rPr lang="en-GB" sz="1300" b="1" dirty="0">
                <a:solidFill>
                  <a:schemeClr val="tx2">
                    <a:lumMod val="60000"/>
                    <a:lumOff val="40000"/>
                  </a:schemeClr>
                </a:solidFill>
              </a:rPr>
              <a:t>Lastly if your lecturer suggests it get in touch we are here to help you, we know you haven’t done this before, no questions are stupid and we understand how difficult it is. The students who get help at the beginning of the course do better in the assignments. </a:t>
            </a:r>
          </a:p>
        </p:txBody>
      </p:sp>
    </p:spTree>
    <p:extLst>
      <p:ext uri="{BB962C8B-B14F-4D97-AF65-F5344CB8AC3E}">
        <p14:creationId xmlns:p14="http://schemas.microsoft.com/office/powerpoint/2010/main" val="387948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1818"/>
            <a:ext cx="8229600" cy="1143000"/>
          </a:xfrm>
        </p:spPr>
        <p:txBody>
          <a:bodyPr/>
          <a:lstStyle/>
          <a:p>
            <a:pPr algn="l"/>
            <a:r>
              <a:rPr lang="en-GB" sz="4000" b="1" dirty="0">
                <a:ea typeface="+mj-lt"/>
                <a:cs typeface="+mj-lt"/>
              </a:rPr>
              <a:t>What we offer:</a:t>
            </a:r>
            <a:endParaRPr lang="en-GB" sz="4000" dirty="0">
              <a:ea typeface="+mj-lt"/>
              <a:cs typeface="+mj-lt"/>
            </a:endParaRPr>
          </a:p>
          <a:p>
            <a:endParaRPr lang="en-GB" dirty="0"/>
          </a:p>
        </p:txBody>
      </p:sp>
      <p:sp>
        <p:nvSpPr>
          <p:cNvPr id="9" name="Content Placeholder 8">
            <a:extLst>
              <a:ext uri="{FF2B5EF4-FFF2-40B4-BE49-F238E27FC236}">
                <a16:creationId xmlns:a16="http://schemas.microsoft.com/office/drawing/2014/main" xmlns="" id="{2E1E64DB-6DE3-4434-AE35-5ECADDDAC85E}"/>
              </a:ext>
            </a:extLst>
          </p:cNvPr>
          <p:cNvSpPr>
            <a:spLocks noGrp="1"/>
          </p:cNvSpPr>
          <p:nvPr>
            <p:ph idx="1"/>
          </p:nvPr>
        </p:nvSpPr>
        <p:spPr>
          <a:xfrm>
            <a:off x="107504" y="1340768"/>
            <a:ext cx="8229600" cy="4320480"/>
          </a:xfrm>
        </p:spPr>
        <p:txBody>
          <a:bodyPr vert="horz" lIns="91440" tIns="45720" rIns="91440" bIns="45720" rtlCol="0" anchor="t">
            <a:normAutofit fontScale="40000" lnSpcReduction="20000"/>
          </a:bodyPr>
          <a:lstStyle/>
          <a:p>
            <a:pPr marL="457200" indent="-457200">
              <a:spcBef>
                <a:spcPts val="0"/>
              </a:spcBef>
              <a:spcAft>
                <a:spcPts val="600"/>
              </a:spcAft>
              <a:buFont typeface="Wingdings,Sans-Serif"/>
              <a:buChar char="v"/>
            </a:pPr>
            <a:r>
              <a:rPr lang="en-GB" sz="5900" b="1" dirty="0">
                <a:ea typeface="+mn-lt"/>
                <a:cs typeface="+mn-lt"/>
              </a:rPr>
              <a:t>Careers Service</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Financial Support</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Learning Support </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Counselling Service &amp; Mental Health Support</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General Advice and Support, Health and Well-being,</a:t>
            </a:r>
            <a:endParaRPr lang="en-US" sz="5900" b="1" dirty="0">
              <a:ea typeface="+mn-lt"/>
              <a:cs typeface="+mn-lt"/>
            </a:endParaRPr>
          </a:p>
          <a:p>
            <a:pPr marL="0" indent="0">
              <a:spcBef>
                <a:spcPts val="0"/>
              </a:spcBef>
              <a:spcAft>
                <a:spcPts val="600"/>
              </a:spcAft>
              <a:buNone/>
            </a:pPr>
            <a:r>
              <a:rPr lang="en-US" sz="5900" b="1" dirty="0">
                <a:ea typeface="+mn-lt"/>
                <a:cs typeface="+mn-lt"/>
              </a:rPr>
              <a:t>      and Student-facing Policies</a:t>
            </a:r>
            <a:endParaRPr lang="en-GB" sz="2800" b="1" dirty="0">
              <a:ea typeface="+mn-lt"/>
              <a:cs typeface="+mn-lt"/>
            </a:endParaRPr>
          </a:p>
          <a:p>
            <a:r>
              <a:rPr lang="en-GB" b="1" dirty="0">
                <a:solidFill>
                  <a:schemeClr val="bg1"/>
                </a:solidFill>
                <a:ea typeface="+mn-lt"/>
                <a:cs typeface="+mn-lt"/>
              </a:rPr>
              <a:t>Support &amp; Advice</a:t>
            </a:r>
            <a:endParaRPr lang="en-GB" dirty="0">
              <a:solidFill>
                <a:schemeClr val="bg1"/>
              </a:solidFill>
              <a:ea typeface="+mn-lt"/>
              <a:cs typeface="+mn-lt"/>
            </a:endParaRPr>
          </a:p>
          <a:p>
            <a:endParaRPr lang="en-GB" b="1" dirty="0">
              <a:solidFill>
                <a:schemeClr val="bg1"/>
              </a:solidFill>
              <a:ea typeface="+mn-lt"/>
              <a:cs typeface="+mn-lt"/>
            </a:endParaRP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F85584-A87C-4321-9409-7BFD41004522}"/>
              </a:ext>
            </a:extLst>
          </p:cNvPr>
          <p:cNvSpPr>
            <a:spLocks noGrp="1"/>
          </p:cNvSpPr>
          <p:nvPr>
            <p:ph type="title"/>
          </p:nvPr>
        </p:nvSpPr>
        <p:spPr>
          <a:xfrm>
            <a:off x="457200" y="274638"/>
            <a:ext cx="8435280" cy="1143000"/>
          </a:xfrm>
        </p:spPr>
        <p:txBody>
          <a:bodyPr>
            <a:normAutofit fontScale="90000"/>
          </a:bodyPr>
          <a:lstStyle/>
          <a:p>
            <a:pPr algn="l"/>
            <a:r>
              <a:rPr lang="en-GB" sz="2800" b="1" dirty="0">
                <a:ea typeface="+mj-lt"/>
                <a:cs typeface="+mj-lt"/>
              </a:rPr>
              <a:t/>
            </a:r>
            <a:br>
              <a:rPr lang="en-GB" sz="2800" b="1" dirty="0">
                <a:ea typeface="+mj-lt"/>
                <a:cs typeface="+mj-lt"/>
              </a:rPr>
            </a:br>
            <a:r>
              <a:rPr lang="en-GB" sz="2800" b="1" dirty="0">
                <a:ea typeface="+mj-lt"/>
                <a:cs typeface="+mj-lt"/>
              </a:rPr>
              <a:t/>
            </a:r>
            <a:br>
              <a:rPr lang="en-GB" sz="2800" b="1" dirty="0">
                <a:ea typeface="+mj-lt"/>
                <a:cs typeface="+mj-lt"/>
              </a:rPr>
            </a:br>
            <a:r>
              <a:rPr lang="en-GB" sz="2800" b="1" dirty="0">
                <a:ea typeface="+mj-lt"/>
                <a:cs typeface="+mj-lt"/>
              </a:rPr>
              <a:t>     </a:t>
            </a:r>
            <a:r>
              <a:rPr lang="en-GB" sz="3300" b="1" u="sng" dirty="0">
                <a:ea typeface="+mj-lt"/>
                <a:cs typeface="+mj-lt"/>
              </a:rPr>
              <a:t>Careers Service</a:t>
            </a:r>
            <a:r>
              <a:rPr lang="en-GB" sz="3300" b="1" dirty="0">
                <a:ea typeface="+mj-lt"/>
                <a:cs typeface="+mj-lt"/>
              </a:rPr>
              <a:t>            </a:t>
            </a:r>
            <a:r>
              <a:rPr lang="en-GB" sz="3300" b="1" u="sng" dirty="0">
                <a:ea typeface="+mj-lt"/>
                <a:cs typeface="+mj-lt"/>
              </a:rPr>
              <a:t>Financial Support</a:t>
            </a:r>
            <a:r>
              <a:rPr lang="en-GB" sz="2700" b="1" dirty="0">
                <a:ea typeface="+mj-lt"/>
                <a:cs typeface="+mj-lt"/>
              </a:rPr>
              <a:t/>
            </a:r>
            <a:br>
              <a:rPr lang="en-GB" sz="2700" b="1" dirty="0">
                <a:ea typeface="+mj-lt"/>
                <a:cs typeface="+mj-lt"/>
              </a:rPr>
            </a:br>
            <a:r>
              <a:rPr lang="en-GB" sz="2700" b="1" dirty="0">
                <a:ea typeface="+mj-lt"/>
                <a:cs typeface="+mj-lt"/>
              </a:rPr>
              <a:t>                                                                   </a:t>
            </a:r>
            <a:br>
              <a:rPr lang="en-GB" sz="2700" b="1" dirty="0">
                <a:ea typeface="+mj-lt"/>
                <a:cs typeface="+mj-lt"/>
              </a:rPr>
            </a:br>
            <a:r>
              <a:rPr lang="en-GB" sz="2700" b="1" dirty="0">
                <a:ea typeface="+mj-lt"/>
                <a:cs typeface="+mj-lt"/>
              </a:rPr>
              <a:t>                           </a:t>
            </a:r>
          </a:p>
          <a:p>
            <a:endParaRPr lang="en-GB" dirty="0">
              <a:ea typeface="+mj-lt"/>
              <a:cs typeface="+mj-lt"/>
            </a:endParaRPr>
          </a:p>
        </p:txBody>
      </p:sp>
      <p:sp>
        <p:nvSpPr>
          <p:cNvPr id="3" name="Content Placeholder 2">
            <a:extLst>
              <a:ext uri="{FF2B5EF4-FFF2-40B4-BE49-F238E27FC236}">
                <a16:creationId xmlns:a16="http://schemas.microsoft.com/office/drawing/2014/main" xmlns="" id="{532327B8-FBC8-457C-ACA2-81BDEA7B25AD}"/>
              </a:ext>
            </a:extLst>
          </p:cNvPr>
          <p:cNvSpPr>
            <a:spLocks noGrp="1"/>
          </p:cNvSpPr>
          <p:nvPr>
            <p:ph sz="half" idx="1"/>
          </p:nvPr>
        </p:nvSpPr>
        <p:spPr>
          <a:xfrm>
            <a:off x="457200" y="1316225"/>
            <a:ext cx="4038600" cy="4528592"/>
          </a:xfrm>
        </p:spPr>
        <p:txBody>
          <a:bodyPr vert="horz" lIns="91440" tIns="45720" rIns="91440" bIns="45720" rtlCol="0" anchor="t">
            <a:normAutofit/>
          </a:bodyPr>
          <a:lstStyle/>
          <a:p>
            <a:pPr marL="457200" indent="-457200">
              <a:spcBef>
                <a:spcPts val="0"/>
              </a:spcBef>
              <a:spcAft>
                <a:spcPts val="600"/>
              </a:spcAft>
              <a:buFont typeface="Wingdings,Sans-Serif" pitchFamily="34" charset="0"/>
              <a:buChar char="ü"/>
            </a:pPr>
            <a:r>
              <a:rPr lang="en-GB" b="1" dirty="0">
                <a:ea typeface="+mn-lt"/>
                <a:cs typeface="+mn-lt"/>
              </a:rPr>
              <a:t>Professionally-qualified Careers Advisers</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On-line resources, self-help guides &amp; </a:t>
            </a:r>
            <a:endParaRPr lang="en-US" dirty="0">
              <a:ea typeface="+mn-lt"/>
              <a:cs typeface="+mn-lt"/>
            </a:endParaRPr>
          </a:p>
          <a:p>
            <a:pPr marL="0" indent="0">
              <a:spcBef>
                <a:spcPts val="0"/>
              </a:spcBef>
              <a:spcAft>
                <a:spcPts val="600"/>
              </a:spcAft>
              <a:buNone/>
            </a:pPr>
            <a:r>
              <a:rPr lang="en-GB" b="1" dirty="0">
                <a:ea typeface="+mn-lt"/>
                <a:cs typeface="+mn-lt"/>
              </a:rPr>
              <a:t>     e-guidance</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err="1">
                <a:ea typeface="+mn-lt"/>
                <a:cs typeface="+mn-lt"/>
              </a:rPr>
              <a:t>Abintegro</a:t>
            </a:r>
            <a:r>
              <a:rPr lang="en-GB" b="1">
                <a:ea typeface="+mn-lt"/>
                <a:cs typeface="+mn-lt"/>
              </a:rPr>
              <a:t> (Abi247)</a:t>
            </a:r>
            <a:endParaRPr lang="en-GB" dirty="0" err="1">
              <a:ea typeface="+mn-lt"/>
              <a:cs typeface="+mn-lt"/>
            </a:endParaRPr>
          </a:p>
          <a:p>
            <a:endParaRPr lang="en-GB" dirty="0"/>
          </a:p>
        </p:txBody>
      </p:sp>
      <p:sp>
        <p:nvSpPr>
          <p:cNvPr id="4" name="Content Placeholder 3">
            <a:extLst>
              <a:ext uri="{FF2B5EF4-FFF2-40B4-BE49-F238E27FC236}">
                <a16:creationId xmlns:a16="http://schemas.microsoft.com/office/drawing/2014/main" xmlns="" id="{949CE1A2-D410-46AB-B4AD-3B5965C6CF20}"/>
              </a:ext>
            </a:extLst>
          </p:cNvPr>
          <p:cNvSpPr>
            <a:spLocks noGrp="1"/>
          </p:cNvSpPr>
          <p:nvPr>
            <p:ph sz="half" idx="2"/>
          </p:nvPr>
        </p:nvSpPr>
        <p:spPr>
          <a:xfrm>
            <a:off x="4421020" y="1316226"/>
            <a:ext cx="4038600" cy="3989040"/>
          </a:xfrm>
        </p:spPr>
        <p:txBody>
          <a:bodyPr vert="horz" lIns="91440" tIns="45720" rIns="91440" bIns="45720" rtlCol="0" anchor="t">
            <a:normAutofit/>
          </a:bodyPr>
          <a:lstStyle/>
          <a:p>
            <a:pPr marL="457200" indent="-457200">
              <a:spcBef>
                <a:spcPts val="0"/>
              </a:spcBef>
              <a:spcAft>
                <a:spcPts val="600"/>
              </a:spcAft>
              <a:buFont typeface="Wingdings,Sans-Serif" pitchFamily="34" charset="0"/>
              <a:buChar char="ü"/>
            </a:pPr>
            <a:r>
              <a:rPr lang="en-GB" b="1" dirty="0">
                <a:ea typeface="+mn-lt"/>
                <a:cs typeface="+mn-lt"/>
              </a:rPr>
              <a:t>Dedicated Student Finance Officer</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Scholarships and Bursaries</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University Hardship Fund</a:t>
            </a:r>
            <a:endParaRPr lang="en-US" dirty="0">
              <a:ea typeface="+mn-lt"/>
              <a:cs typeface="+mn-lt"/>
            </a:endParaRPr>
          </a:p>
          <a:p>
            <a:endParaRPr lang="en-GB" dirty="0"/>
          </a:p>
        </p:txBody>
      </p:sp>
    </p:spTree>
    <p:extLst>
      <p:ext uri="{BB962C8B-B14F-4D97-AF65-F5344CB8AC3E}">
        <p14:creationId xmlns:p14="http://schemas.microsoft.com/office/powerpoint/2010/main" val="2449043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B0BA47-8AB2-420F-A215-AFEA8A466D9E}"/>
              </a:ext>
            </a:extLst>
          </p:cNvPr>
          <p:cNvSpPr>
            <a:spLocks noGrp="1"/>
          </p:cNvSpPr>
          <p:nvPr>
            <p:ph type="title"/>
          </p:nvPr>
        </p:nvSpPr>
        <p:spPr/>
        <p:txBody>
          <a:bodyPr>
            <a:normAutofit/>
          </a:bodyPr>
          <a:lstStyle/>
          <a:p>
            <a:r>
              <a:rPr lang="en-GB" sz="4000" b="1" u="sng" dirty="0"/>
              <a:t>Academic Support</a:t>
            </a:r>
          </a:p>
        </p:txBody>
      </p:sp>
      <p:sp>
        <p:nvSpPr>
          <p:cNvPr id="3" name="Content Placeholder 2">
            <a:extLst>
              <a:ext uri="{FF2B5EF4-FFF2-40B4-BE49-F238E27FC236}">
                <a16:creationId xmlns:a16="http://schemas.microsoft.com/office/drawing/2014/main" xmlns="" id="{08657F8D-3EE6-4C11-84F7-66455B5FF2F8}"/>
              </a:ext>
            </a:extLst>
          </p:cNvPr>
          <p:cNvSpPr>
            <a:spLocks noGrp="1"/>
          </p:cNvSpPr>
          <p:nvPr>
            <p:ph idx="1"/>
          </p:nvPr>
        </p:nvSpPr>
        <p:spPr/>
        <p:txBody>
          <a:bodyPr vert="horz" lIns="91440" tIns="45720" rIns="91440" bIns="45720" rtlCol="0" anchor="t">
            <a:normAutofit/>
          </a:bodyPr>
          <a:lstStyle/>
          <a:p>
            <a:pPr marL="457200" indent="-457200">
              <a:spcBef>
                <a:spcPts val="0"/>
              </a:spcBef>
              <a:spcAft>
                <a:spcPts val="600"/>
              </a:spcAft>
              <a:buFont typeface="Wingdings,Sans-Serif" pitchFamily="34" charset="0"/>
              <a:buChar char="ü"/>
            </a:pPr>
            <a:r>
              <a:rPr lang="en-GB" sz="3000" b="1" dirty="0">
                <a:ea typeface="+mn-lt"/>
                <a:cs typeface="+mn-lt"/>
              </a:rPr>
              <a:t>Study Skills Support - help with:</a:t>
            </a:r>
            <a:endParaRPr lang="en-GB" sz="3000" dirty="0">
              <a:ea typeface="+mn-lt"/>
              <a:cs typeface="+mn-lt"/>
            </a:endParaRPr>
          </a:p>
          <a:p>
            <a:pPr marL="0" indent="0">
              <a:buNone/>
            </a:pPr>
            <a:r>
              <a:rPr lang="en-GB" sz="2800" dirty="0">
                <a:ea typeface="+mn-lt"/>
                <a:cs typeface="+mn-lt"/>
              </a:rPr>
              <a:t>Researching, referencing, avoiding plagiarism, academic writing, critical thinking, presentation skills, planning and organisation, time management, exam revision, IT tuition.</a:t>
            </a:r>
          </a:p>
          <a:p>
            <a:pPr marL="0" indent="0">
              <a:buNone/>
            </a:pPr>
            <a:endParaRPr lang="en-GB" sz="2800" dirty="0"/>
          </a:p>
          <a:p>
            <a:pPr marL="0" indent="0">
              <a:buNone/>
            </a:pPr>
            <a:r>
              <a:rPr lang="en-GB" sz="2000" b="1" i="1" dirty="0">
                <a:ea typeface="+mn-lt"/>
                <a:cs typeface="+mn-lt"/>
              </a:rPr>
              <a:t>Please note: We are unable to offer a proof-reading service.</a:t>
            </a:r>
          </a:p>
          <a:p>
            <a:pPr marL="0" indent="0">
              <a:buNone/>
            </a:pPr>
            <a:endParaRPr lang="en-GB" sz="2000" i="1" dirty="0"/>
          </a:p>
          <a:p>
            <a:pPr>
              <a:buNone/>
            </a:pPr>
            <a:endParaRPr lang="en-US" sz="2400" b="1" dirty="0">
              <a:ea typeface="+mn-lt"/>
              <a:cs typeface="+mn-lt"/>
            </a:endParaRPr>
          </a:p>
          <a:p>
            <a:pPr marL="0" indent="0">
              <a:buNone/>
            </a:pPr>
            <a:endParaRPr lang="en-GB" sz="1800" dirty="0"/>
          </a:p>
          <a:p>
            <a:pPr marL="457200" indent="-457200">
              <a:spcBef>
                <a:spcPts val="0"/>
              </a:spcBef>
              <a:spcAft>
                <a:spcPts val="600"/>
              </a:spcAft>
              <a:buFont typeface="Wingdings,Sans-Serif" pitchFamily="34" charset="0"/>
              <a:buChar char="ü"/>
            </a:pPr>
            <a:endParaRPr lang="en-GB" sz="3000" b="1" dirty="0"/>
          </a:p>
          <a:p>
            <a:pPr marL="0" indent="0">
              <a:spcBef>
                <a:spcPts val="0"/>
              </a:spcBef>
              <a:spcAft>
                <a:spcPts val="600"/>
              </a:spcAft>
              <a:buNone/>
            </a:pPr>
            <a:endParaRPr lang="en-GB" b="1" dirty="0"/>
          </a:p>
        </p:txBody>
      </p:sp>
    </p:spTree>
    <p:extLst>
      <p:ext uri="{BB962C8B-B14F-4D97-AF65-F5344CB8AC3E}">
        <p14:creationId xmlns:p14="http://schemas.microsoft.com/office/powerpoint/2010/main" val="1096044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9FA5BE-5A8D-45B3-9825-E6DD02BF4600}"/>
              </a:ext>
            </a:extLst>
          </p:cNvPr>
          <p:cNvSpPr>
            <a:spLocks noGrp="1"/>
          </p:cNvSpPr>
          <p:nvPr>
            <p:ph type="title"/>
          </p:nvPr>
        </p:nvSpPr>
        <p:spPr/>
        <p:txBody>
          <a:bodyPr>
            <a:normAutofit fontScale="90000"/>
          </a:bodyPr>
          <a:lstStyle/>
          <a:p>
            <a:pPr algn="l"/>
            <a:r>
              <a:rPr lang="en-GB" b="1" dirty="0">
                <a:ea typeface="+mj-lt"/>
                <a:cs typeface="+mj-lt"/>
              </a:rPr>
              <a:t/>
            </a:r>
            <a:br>
              <a:rPr lang="en-GB" b="1" dirty="0">
                <a:ea typeface="+mj-lt"/>
                <a:cs typeface="+mj-lt"/>
              </a:rPr>
            </a:br>
            <a:r>
              <a:rPr lang="en-GB" b="1" dirty="0">
                <a:ea typeface="+mj-lt"/>
                <a:cs typeface="+mj-lt"/>
              </a:rPr>
              <a:t>  </a:t>
            </a:r>
            <a:r>
              <a:rPr lang="en-GB" b="1" u="sng" dirty="0">
                <a:ea typeface="+mj-lt"/>
                <a:cs typeface="+mj-lt"/>
              </a:rPr>
              <a:t>Support for Disabled Students</a:t>
            </a:r>
            <a:endParaRPr lang="en-GB" u="sng" dirty="0">
              <a:ea typeface="+mj-lt"/>
              <a:cs typeface="+mj-lt"/>
            </a:endParaRPr>
          </a:p>
          <a:p>
            <a:endParaRPr lang="en-GB" dirty="0"/>
          </a:p>
        </p:txBody>
      </p:sp>
      <p:sp>
        <p:nvSpPr>
          <p:cNvPr id="3" name="Content Placeholder 2">
            <a:extLst>
              <a:ext uri="{FF2B5EF4-FFF2-40B4-BE49-F238E27FC236}">
                <a16:creationId xmlns:a16="http://schemas.microsoft.com/office/drawing/2014/main" xmlns="" id="{66DABAB9-9804-4169-B9B0-70E525414057}"/>
              </a:ext>
            </a:extLst>
          </p:cNvPr>
          <p:cNvSpPr>
            <a:spLocks noGrp="1"/>
          </p:cNvSpPr>
          <p:nvPr>
            <p:ph idx="1"/>
          </p:nvPr>
        </p:nvSpPr>
        <p:spPr>
          <a:xfrm>
            <a:off x="372007" y="1131641"/>
            <a:ext cx="8229600" cy="4457599"/>
          </a:xfrm>
        </p:spPr>
        <p:txBody>
          <a:bodyPr vert="horz" lIns="91440" tIns="45720" rIns="91440" bIns="45720" rtlCol="0" anchor="t">
            <a:normAutofit fontScale="92500" lnSpcReduction="20000"/>
          </a:bodyPr>
          <a:lstStyle/>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Team of Specialist Support Staff</a:t>
            </a: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Screening and Assessment for </a:t>
            </a:r>
            <a:r>
              <a:rPr lang="en-GB" b="1" dirty="0" err="1">
                <a:ea typeface="+mn-lt"/>
                <a:cs typeface="+mn-lt"/>
              </a:rPr>
              <a:t>SpLD</a:t>
            </a:r>
            <a:r>
              <a:rPr lang="en-GB" b="1" dirty="0">
                <a:ea typeface="+mn-lt"/>
                <a:cs typeface="+mn-lt"/>
              </a:rPr>
              <a:t> (Specific Learning Differences)</a:t>
            </a: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Reasonable Adjustments</a:t>
            </a:r>
            <a:endParaRPr lang="en-GB" dirty="0">
              <a:ea typeface="+mn-lt"/>
              <a:cs typeface="+mn-lt"/>
            </a:endParaRPr>
          </a:p>
          <a:p>
            <a:pPr marL="0" indent="0">
              <a:spcBef>
                <a:spcPts val="0"/>
              </a:spcBef>
              <a:spcAft>
                <a:spcPts val="600"/>
              </a:spcAft>
              <a:buNone/>
            </a:pPr>
            <a:endParaRPr lang="en-GB"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Help to claim Disabled Students’ Allowances (DSAs) if applicable</a:t>
            </a:r>
            <a:endParaRPr lang="en-US" dirty="0">
              <a:ea typeface="+mn-lt"/>
              <a:cs typeface="+mn-lt"/>
            </a:endParaRPr>
          </a:p>
          <a:p>
            <a:pPr marL="0" indent="0">
              <a:spcBef>
                <a:spcPts val="0"/>
              </a:spcBef>
              <a:spcAft>
                <a:spcPts val="600"/>
              </a:spcAft>
              <a:buNone/>
            </a:pPr>
            <a:endParaRPr lang="en-GB" b="1" dirty="0">
              <a:ea typeface="+mn-lt"/>
              <a:cs typeface="+mn-lt"/>
            </a:endParaRPr>
          </a:p>
          <a:p>
            <a:pPr marL="0" indent="0">
              <a:spcBef>
                <a:spcPts val="0"/>
              </a:spcBef>
              <a:spcAft>
                <a:spcPts val="600"/>
              </a:spcAft>
              <a:buNone/>
            </a:pPr>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95708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26B03C-49CB-4546-8EA4-7D289241F8DE}"/>
              </a:ext>
            </a:extLst>
          </p:cNvPr>
          <p:cNvSpPr>
            <a:spLocks noGrp="1"/>
          </p:cNvSpPr>
          <p:nvPr>
            <p:ph type="title"/>
          </p:nvPr>
        </p:nvSpPr>
        <p:spPr>
          <a:xfrm>
            <a:off x="315506" y="893751"/>
            <a:ext cx="8229600" cy="1143000"/>
          </a:xfrm>
        </p:spPr>
        <p:txBody>
          <a:bodyPr>
            <a:normAutofit fontScale="90000"/>
          </a:bodyPr>
          <a:lstStyle/>
          <a:p>
            <a:r>
              <a:rPr lang="en-GB" b="1" u="sng" dirty="0">
                <a:ea typeface="+mj-lt"/>
                <a:cs typeface="+mj-lt"/>
              </a:rPr>
              <a:t>Counselling and Mental Health </a:t>
            </a:r>
            <a:r>
              <a:rPr lang="en-GB" sz="3000" b="1" dirty="0">
                <a:ea typeface="+mj-lt"/>
                <a:cs typeface="+mj-lt"/>
              </a:rPr>
              <a:t/>
            </a:r>
            <a:br>
              <a:rPr lang="en-GB" sz="3000" b="1" dirty="0">
                <a:ea typeface="+mj-lt"/>
                <a:cs typeface="+mj-lt"/>
              </a:rPr>
            </a:br>
            <a:endParaRPr lang="en-GB" sz="3000" b="1" dirty="0">
              <a:ea typeface="+mj-lt"/>
              <a:cs typeface="+mj-lt"/>
            </a:endParaRPr>
          </a:p>
          <a:p>
            <a:endParaRPr lang="en-GB" sz="3200" dirty="0"/>
          </a:p>
        </p:txBody>
      </p:sp>
      <p:sp>
        <p:nvSpPr>
          <p:cNvPr id="3" name="Content Placeholder 2">
            <a:extLst>
              <a:ext uri="{FF2B5EF4-FFF2-40B4-BE49-F238E27FC236}">
                <a16:creationId xmlns:a16="http://schemas.microsoft.com/office/drawing/2014/main" xmlns="" id="{D5E90814-FD62-49D5-BFFB-B62CE5ABC06A}"/>
              </a:ext>
            </a:extLst>
          </p:cNvPr>
          <p:cNvSpPr>
            <a:spLocks noGrp="1"/>
          </p:cNvSpPr>
          <p:nvPr>
            <p:ph idx="1"/>
          </p:nvPr>
        </p:nvSpPr>
        <p:spPr>
          <a:xfrm>
            <a:off x="182790" y="1700809"/>
            <a:ext cx="8783350" cy="3600400"/>
          </a:xfrm>
        </p:spPr>
        <p:txBody>
          <a:bodyPr vert="horz" lIns="91440" tIns="45720" rIns="91440" bIns="45720" rtlCol="0" anchor="t">
            <a:normAutofit fontScale="92500" lnSpcReduction="10000"/>
          </a:bodyPr>
          <a:lstStyle/>
          <a:p>
            <a:pPr marL="457200" indent="-457200">
              <a:spcBef>
                <a:spcPts val="0"/>
              </a:spcBef>
              <a:spcAft>
                <a:spcPts val="600"/>
              </a:spcAft>
              <a:buFont typeface="Wingdings,Sans-Serif" pitchFamily="34" charset="0"/>
              <a:buChar char="ü"/>
            </a:pPr>
            <a:r>
              <a:rPr lang="en-GB" sz="3000" b="1" dirty="0">
                <a:ea typeface="+mn-lt"/>
                <a:cs typeface="+mn-lt"/>
              </a:rPr>
              <a:t>Counselling Service</a:t>
            </a:r>
          </a:p>
          <a:p>
            <a:pPr marL="0" indent="0">
              <a:spcBef>
                <a:spcPts val="0"/>
              </a:spcBef>
              <a:spcAft>
                <a:spcPts val="600"/>
              </a:spcAft>
              <a:buNone/>
            </a:pPr>
            <a:endParaRPr lang="en-GB" sz="3000" b="1" dirty="0">
              <a:ea typeface="+mn-lt"/>
              <a:cs typeface="+mn-lt"/>
            </a:endParaRPr>
          </a:p>
          <a:p>
            <a:pPr marL="457200" indent="-457200">
              <a:spcBef>
                <a:spcPts val="0"/>
              </a:spcBef>
              <a:spcAft>
                <a:spcPts val="600"/>
              </a:spcAft>
              <a:buFont typeface="Wingdings,Sans-Serif" pitchFamily="34" charset="0"/>
              <a:buChar char="ü"/>
            </a:pPr>
            <a:r>
              <a:rPr lang="en-GB" sz="3000" b="1" dirty="0">
                <a:ea typeface="+mn-lt"/>
                <a:cs typeface="+mn-lt"/>
              </a:rPr>
              <a:t>Mental Health Adviser / Specialist Mentors</a:t>
            </a:r>
          </a:p>
          <a:p>
            <a:pPr marL="0" indent="0">
              <a:spcBef>
                <a:spcPts val="0"/>
              </a:spcBef>
              <a:spcAft>
                <a:spcPts val="600"/>
              </a:spcAft>
              <a:buNone/>
            </a:pPr>
            <a:endParaRPr lang="en-US" sz="3000" dirty="0"/>
          </a:p>
          <a:p>
            <a:pPr marL="457200" indent="-457200">
              <a:spcBef>
                <a:spcPts val="0"/>
              </a:spcBef>
              <a:spcAft>
                <a:spcPts val="600"/>
              </a:spcAft>
              <a:buFont typeface="Wingdings,Sans-Serif" pitchFamily="34" charset="0"/>
              <a:buChar char="ü"/>
            </a:pPr>
            <a:r>
              <a:rPr lang="en-GB" sz="3000" b="1" dirty="0">
                <a:ea typeface="+mn-lt"/>
                <a:cs typeface="+mn-lt"/>
              </a:rPr>
              <a:t>‘</a:t>
            </a:r>
            <a:r>
              <a:rPr lang="en-GB" sz="3000" b="1" dirty="0" err="1">
                <a:ea typeface="+mn-lt"/>
                <a:cs typeface="+mn-lt"/>
              </a:rPr>
              <a:t>Togetherall</a:t>
            </a:r>
            <a:r>
              <a:rPr lang="en-GB" sz="3000" b="1" dirty="0">
                <a:ea typeface="+mn-lt"/>
                <a:cs typeface="+mn-lt"/>
              </a:rPr>
              <a:t>’</a:t>
            </a:r>
          </a:p>
          <a:p>
            <a:pPr marL="0" indent="0">
              <a:spcBef>
                <a:spcPts val="0"/>
              </a:spcBef>
              <a:spcAft>
                <a:spcPts val="600"/>
              </a:spcAft>
              <a:buNone/>
            </a:pPr>
            <a:endParaRPr lang="en-GB" sz="3000" b="1" dirty="0">
              <a:ea typeface="+mn-lt"/>
              <a:cs typeface="+mn-lt"/>
            </a:endParaRPr>
          </a:p>
          <a:p>
            <a:pPr marL="457200" indent="-457200">
              <a:spcBef>
                <a:spcPts val="0"/>
              </a:spcBef>
              <a:spcAft>
                <a:spcPts val="600"/>
              </a:spcAft>
              <a:buFont typeface="Wingdings,Sans-Serif" pitchFamily="34" charset="0"/>
              <a:buChar char="ü"/>
            </a:pPr>
            <a:r>
              <a:rPr lang="en-GB" sz="3000" b="1" dirty="0">
                <a:ea typeface="+mn-lt"/>
                <a:cs typeface="+mn-lt"/>
              </a:rPr>
              <a:t>‘Connect’</a:t>
            </a:r>
          </a:p>
          <a:p>
            <a:pPr marL="0" indent="0">
              <a:spcBef>
                <a:spcPts val="0"/>
              </a:spcBef>
              <a:spcAft>
                <a:spcPts val="600"/>
              </a:spcAft>
              <a:buNone/>
            </a:pPr>
            <a:endParaRPr lang="en-GB" sz="3000" b="1" dirty="0">
              <a:ea typeface="+mn-lt"/>
              <a:cs typeface="+mn-lt"/>
            </a:endParaRPr>
          </a:p>
          <a:p>
            <a:pPr>
              <a:buFont typeface="Wingdings,Sans-Serif" pitchFamily="34" charset="0"/>
              <a:buChar char="ü"/>
            </a:pPr>
            <a:endParaRPr lang="en-GB" sz="3000" dirty="0">
              <a:ea typeface="+mn-lt"/>
              <a:cs typeface="+mn-lt"/>
            </a:endParaRPr>
          </a:p>
          <a:p>
            <a:pPr marL="0" indent="0">
              <a:buNone/>
            </a:pPr>
            <a:endParaRPr lang="en-GB" dirty="0"/>
          </a:p>
        </p:txBody>
      </p:sp>
    </p:spTree>
    <p:extLst>
      <p:ext uri="{BB962C8B-B14F-4D97-AF65-F5344CB8AC3E}">
        <p14:creationId xmlns:p14="http://schemas.microsoft.com/office/powerpoint/2010/main" val="2646993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708920"/>
            <a:ext cx="7992888" cy="3897433"/>
          </a:xfrm>
        </p:spPr>
        <p:txBody>
          <a:bodyPr>
            <a:normAutofit fontScale="90000"/>
          </a:bodyPr>
          <a:lstStyle/>
          <a:p>
            <a:r>
              <a:rPr lang="en-GB" dirty="0">
                <a:solidFill>
                  <a:schemeClr val="bg1"/>
                </a:solidFill>
                <a:ea typeface="+mj-lt"/>
                <a:cs typeface="+mj-lt"/>
              </a:rPr>
              <a:t>    </a:t>
            </a:r>
            <a:br>
              <a:rPr lang="en-GB" dirty="0">
                <a:solidFill>
                  <a:schemeClr val="bg1"/>
                </a:solidFill>
                <a:ea typeface="+mj-lt"/>
                <a:cs typeface="+mj-lt"/>
              </a:rPr>
            </a:br>
            <a:r>
              <a:rPr lang="en-GB" sz="4000" b="1" dirty="0">
                <a:solidFill>
                  <a:schemeClr val="bg1"/>
                </a:solidFill>
                <a:ea typeface="+mj-lt"/>
                <a:cs typeface="+mj-lt"/>
              </a:rPr>
              <a:t>UWTSD Student Services </a:t>
            </a:r>
            <a:r>
              <a:rPr lang="en-GB" dirty="0">
                <a:solidFill>
                  <a:schemeClr val="bg1"/>
                </a:solidFill>
                <a:ea typeface="+mj-lt"/>
                <a:cs typeface="+mj-lt"/>
              </a:rPr>
              <a:t/>
            </a:r>
            <a:br>
              <a:rPr lang="en-GB" dirty="0">
                <a:solidFill>
                  <a:schemeClr val="bg1"/>
                </a:solidFill>
                <a:ea typeface="+mj-lt"/>
                <a:cs typeface="+mj-lt"/>
              </a:rPr>
            </a:br>
            <a:r>
              <a:rPr lang="en-GB" dirty="0">
                <a:solidFill>
                  <a:schemeClr val="bg1"/>
                </a:solidFill>
                <a:ea typeface="+mj-lt"/>
                <a:cs typeface="+mj-lt"/>
              </a:rPr>
              <a:t> </a:t>
            </a:r>
            <a:r>
              <a:rPr lang="en-GB" sz="3100" b="1" dirty="0">
                <a:solidFill>
                  <a:schemeClr val="bg1"/>
                </a:solidFill>
                <a:ea typeface="+mj-lt"/>
                <a:cs typeface="+mj-lt"/>
              </a:rPr>
              <a:t>First Points of Contact:</a:t>
            </a:r>
            <a:br>
              <a:rPr lang="en-GB" sz="3100" b="1" dirty="0">
                <a:solidFill>
                  <a:schemeClr val="bg1"/>
                </a:solidFill>
                <a:ea typeface="+mj-lt"/>
                <a:cs typeface="+mj-lt"/>
              </a:rPr>
            </a:br>
            <a:r>
              <a:rPr lang="en-GB" dirty="0">
                <a:solidFill>
                  <a:schemeClr val="bg1"/>
                </a:solidFill>
                <a:ea typeface="+mj-lt"/>
                <a:cs typeface="+mj-lt"/>
              </a:rPr>
              <a:t/>
            </a:r>
            <a:br>
              <a:rPr lang="en-GB" dirty="0">
                <a:solidFill>
                  <a:schemeClr val="bg1"/>
                </a:solidFill>
                <a:ea typeface="+mj-lt"/>
                <a:cs typeface="+mj-lt"/>
              </a:rPr>
            </a:br>
            <a:r>
              <a:rPr lang="en-GB" sz="3100" b="1" dirty="0">
                <a:solidFill>
                  <a:schemeClr val="bg1"/>
                </a:solidFill>
                <a:ea typeface="+mj-lt"/>
                <a:cs typeface="+mj-lt"/>
              </a:rPr>
              <a:t>Student Services (Main Office) </a:t>
            </a:r>
            <a:r>
              <a:rPr lang="en-GB" sz="2700" dirty="0">
                <a:solidFill>
                  <a:schemeClr val="bg1"/>
                </a:solidFill>
                <a:ea typeface="+mj-lt"/>
                <a:cs typeface="+mj-lt"/>
              </a:rPr>
              <a:t/>
            </a:r>
            <a:br>
              <a:rPr lang="en-GB" sz="2700" dirty="0">
                <a:solidFill>
                  <a:schemeClr val="bg1"/>
                </a:solidFill>
                <a:ea typeface="+mj-lt"/>
                <a:cs typeface="+mj-lt"/>
              </a:rPr>
            </a:br>
            <a:r>
              <a:rPr lang="en-GB" sz="2700" b="1" dirty="0">
                <a:solidFill>
                  <a:schemeClr val="bg1"/>
                </a:solidFill>
                <a:ea typeface="+mj-lt"/>
                <a:cs typeface="+mj-lt"/>
                <a:hlinkClick r:id="rId2">
                  <a:extLst>
                    <a:ext uri="{A12FA001-AC4F-418D-AE19-62706E023703}">
                      <ahyp:hlinkClr xmlns:ahyp="http://schemas.microsoft.com/office/drawing/2018/hyperlinkcolor" xmlns="" val="tx"/>
                    </a:ext>
                  </a:extLst>
                </a:hlinkClick>
              </a:rPr>
              <a:t>student.services@uwtsd.ac.uk</a:t>
            </a:r>
            <a:r>
              <a:rPr lang="en-GB" sz="2700" b="1" dirty="0">
                <a:solidFill>
                  <a:schemeClr val="bg1"/>
                </a:solidFill>
                <a:ea typeface="+mj-lt"/>
                <a:cs typeface="+mj-lt"/>
              </a:rPr>
              <a:t/>
            </a:r>
            <a:br>
              <a:rPr lang="en-GB" sz="2700" b="1" dirty="0">
                <a:solidFill>
                  <a:schemeClr val="bg1"/>
                </a:solidFill>
                <a:ea typeface="+mj-lt"/>
                <a:cs typeface="+mj-lt"/>
              </a:rPr>
            </a:br>
            <a:r>
              <a:rPr lang="en-US" sz="2000" b="1" dirty="0">
                <a:solidFill>
                  <a:schemeClr val="bg1"/>
                </a:solidFill>
                <a:ea typeface="+mj-lt"/>
                <a:cs typeface="+mj-lt"/>
              </a:rPr>
              <a:t/>
            </a:r>
            <a:br>
              <a:rPr lang="en-US" sz="2000" b="1" dirty="0">
                <a:solidFill>
                  <a:schemeClr val="bg1"/>
                </a:solidFill>
                <a:ea typeface="+mj-lt"/>
                <a:cs typeface="+mj-lt"/>
              </a:rPr>
            </a:br>
            <a:r>
              <a:rPr lang="en-US" sz="2400" b="1" dirty="0">
                <a:solidFill>
                  <a:schemeClr val="bg1"/>
                </a:solidFill>
                <a:ea typeface="+mj-lt"/>
                <a:cs typeface="+mj-lt"/>
              </a:rPr>
              <a:t>01792 481206</a:t>
            </a:r>
            <a:r>
              <a:rPr lang="en-US" sz="2000" b="1" dirty="0">
                <a:solidFill>
                  <a:schemeClr val="bg1"/>
                </a:solidFill>
                <a:ea typeface="+mj-lt"/>
                <a:cs typeface="+mj-lt"/>
              </a:rPr>
              <a:t/>
            </a:r>
            <a:br>
              <a:rPr lang="en-US" sz="2000" b="1" dirty="0">
                <a:solidFill>
                  <a:schemeClr val="bg1"/>
                </a:solidFill>
                <a:ea typeface="+mj-lt"/>
                <a:cs typeface="+mj-lt"/>
              </a:rPr>
            </a:br>
            <a:r>
              <a:rPr lang="en-US" sz="2000" b="1" dirty="0">
                <a:solidFill>
                  <a:schemeClr val="bg1"/>
                </a:solidFill>
                <a:ea typeface="+mj-lt"/>
                <a:cs typeface="+mj-lt"/>
              </a:rPr>
              <a:t/>
            </a:r>
            <a:br>
              <a:rPr lang="en-US" sz="2000" b="1" dirty="0">
                <a:solidFill>
                  <a:schemeClr val="bg1"/>
                </a:solidFill>
                <a:ea typeface="+mj-lt"/>
                <a:cs typeface="+mj-lt"/>
              </a:rPr>
            </a:br>
            <a:r>
              <a:rPr lang="en-US" sz="3100" b="1" dirty="0">
                <a:solidFill>
                  <a:schemeClr val="bg1"/>
                </a:solidFill>
                <a:ea typeface="+mj-lt"/>
                <a:cs typeface="+mj-lt"/>
              </a:rPr>
              <a:t>Learning Support Manager (LSM): Ruth Cook</a:t>
            </a:r>
            <a:r>
              <a:rPr lang="en-US" sz="2000" b="1" dirty="0">
                <a:solidFill>
                  <a:schemeClr val="bg1"/>
                </a:solidFill>
                <a:ea typeface="+mj-lt"/>
                <a:cs typeface="+mj-lt"/>
              </a:rPr>
              <a:t/>
            </a:r>
            <a:br>
              <a:rPr lang="en-US" sz="2000" b="1" dirty="0">
                <a:solidFill>
                  <a:schemeClr val="bg1"/>
                </a:solidFill>
                <a:ea typeface="+mj-lt"/>
                <a:cs typeface="+mj-lt"/>
              </a:rPr>
            </a:br>
            <a:r>
              <a:rPr lang="en-US" sz="2700" b="1" u="sng" dirty="0">
                <a:solidFill>
                  <a:schemeClr val="bg1"/>
                </a:solidFill>
                <a:ea typeface="+mj-lt"/>
                <a:cs typeface="+mj-lt"/>
              </a:rPr>
              <a:t>r.cook@uwtsd.ac.uk</a:t>
            </a:r>
            <a:r>
              <a:rPr lang="en-US" sz="2000" b="1" dirty="0">
                <a:solidFill>
                  <a:schemeClr val="bg1"/>
                </a:solidFill>
                <a:ea typeface="+mj-lt"/>
                <a:cs typeface="+mj-lt"/>
              </a:rPr>
              <a:t/>
            </a:r>
            <a:br>
              <a:rPr lang="en-US" sz="2000" b="1" dirty="0">
                <a:solidFill>
                  <a:schemeClr val="bg1"/>
                </a:solidFill>
                <a:ea typeface="+mj-lt"/>
                <a:cs typeface="+mj-lt"/>
              </a:rPr>
            </a:br>
            <a:r>
              <a:rPr lang="en-US" sz="2400" b="1" dirty="0"/>
              <a:t/>
            </a:r>
            <a:br>
              <a:rPr lang="en-US" sz="2400" b="1" dirty="0"/>
            </a:br>
            <a:r>
              <a:rPr lang="en-US" sz="2400" b="1" dirty="0">
                <a:solidFill>
                  <a:schemeClr val="bg1"/>
                </a:solidFill>
              </a:rPr>
              <a:t>01792 482040</a:t>
            </a:r>
            <a:r>
              <a:rPr lang="en-US" sz="2000" b="1" dirty="0"/>
              <a:t/>
            </a:r>
            <a:br>
              <a:rPr lang="en-US" sz="2000" b="1" dirty="0"/>
            </a:br>
            <a:r>
              <a:rPr lang="en-GB" sz="2000" dirty="0">
                <a:solidFill>
                  <a:schemeClr val="bg1"/>
                </a:solidFill>
                <a:ea typeface="+mj-lt"/>
                <a:cs typeface="+mj-lt"/>
              </a:rPr>
              <a:t>                   </a:t>
            </a:r>
            <a:br>
              <a:rPr lang="en-GB" sz="2000" dirty="0">
                <a:solidFill>
                  <a:schemeClr val="bg1"/>
                </a:solidFill>
                <a:ea typeface="+mj-lt"/>
                <a:cs typeface="+mj-lt"/>
              </a:rPr>
            </a:br>
            <a:r>
              <a:rPr lang="en-GB" sz="2000" dirty="0">
                <a:solidFill>
                  <a:schemeClr val="bg1"/>
                </a:solidFill>
                <a:ea typeface="+mj-lt"/>
                <a:cs typeface="+mj-lt"/>
              </a:rPr>
              <a:t>                           </a:t>
            </a:r>
            <a:br>
              <a:rPr lang="en-GB" sz="2000" dirty="0">
                <a:solidFill>
                  <a:schemeClr val="bg1"/>
                </a:solidFill>
                <a:ea typeface="+mj-lt"/>
                <a:cs typeface="+mj-lt"/>
              </a:rPr>
            </a:br>
            <a:r>
              <a:rPr lang="en-GB" sz="2000" dirty="0">
                <a:solidFill>
                  <a:schemeClr val="bg1"/>
                </a:solidFill>
                <a:ea typeface="+mj-lt"/>
                <a:cs typeface="+mj-lt"/>
              </a:rPr>
              <a:t>                              </a:t>
            </a:r>
            <a:r>
              <a:rPr lang="en-GB" dirty="0">
                <a:solidFill>
                  <a:schemeClr val="bg1"/>
                </a:solidFill>
                <a:ea typeface="+mj-lt"/>
                <a:cs typeface="+mj-lt"/>
              </a:rPr>
              <a:t/>
            </a:r>
            <a:br>
              <a:rPr lang="en-GB" dirty="0">
                <a:solidFill>
                  <a:schemeClr val="bg1"/>
                </a:solidFill>
                <a:ea typeface="+mj-lt"/>
                <a:cs typeface="+mj-lt"/>
              </a:rPr>
            </a:br>
            <a:r>
              <a:rPr lang="en-GB" dirty="0">
                <a:solidFill>
                  <a:schemeClr val="bg1"/>
                </a:solidFill>
                <a:ea typeface="+mj-lt"/>
                <a:cs typeface="+mj-lt"/>
              </a:rPr>
              <a:t/>
            </a:r>
            <a:br>
              <a:rPr lang="en-GB" dirty="0">
                <a:solidFill>
                  <a:schemeClr val="bg1"/>
                </a:solidFill>
                <a:ea typeface="+mj-lt"/>
                <a:cs typeface="+mj-lt"/>
              </a:rPr>
            </a:br>
            <a:r>
              <a:rPr lang="en-GB" dirty="0">
                <a:ea typeface="+mj-lt"/>
                <a:cs typeface="+mj-lt"/>
              </a:rPr>
              <a:t/>
            </a:r>
            <a:br>
              <a:rPr lang="en-GB" dirty="0">
                <a:ea typeface="+mj-lt"/>
                <a:cs typeface="+mj-lt"/>
              </a:rPr>
            </a:br>
            <a:r>
              <a:rPr lang="en-GB" sz="2800" dirty="0">
                <a:solidFill>
                  <a:schemeClr val="bg1"/>
                </a:solidFill>
                <a:ea typeface="+mj-lt"/>
                <a:cs typeface="+mj-lt"/>
              </a:rPr>
              <a:t>                     </a:t>
            </a:r>
            <a:endParaRPr lang="en-GB" sz="3600" dirty="0">
              <a:solidFill>
                <a:schemeClr val="bg1"/>
              </a:solidFill>
              <a:ea typeface="+mj-lt"/>
              <a:cs typeface="+mj-lt"/>
            </a:endParaRPr>
          </a:p>
          <a:p>
            <a:endParaRPr lang="en-GB" sz="3200" dirty="0">
              <a:solidFill>
                <a:schemeClr val="bg1"/>
              </a:solidFill>
            </a:endParaRPr>
          </a:p>
        </p:txBody>
      </p:sp>
    </p:spTree>
    <p:extLst>
      <p:ext uri="{BB962C8B-B14F-4D97-AF65-F5344CB8AC3E}">
        <p14:creationId xmlns:p14="http://schemas.microsoft.com/office/powerpoint/2010/main" val="169861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503796-348F-43CB-841E-0B5967CF0486}"/>
              </a:ext>
            </a:extLst>
          </p:cNvPr>
          <p:cNvSpPr>
            <a:spLocks noGrp="1"/>
          </p:cNvSpPr>
          <p:nvPr>
            <p:ph type="title"/>
          </p:nvPr>
        </p:nvSpPr>
        <p:spPr/>
        <p:txBody>
          <a:bodyPr>
            <a:normAutofit/>
          </a:bodyPr>
          <a:lstStyle/>
          <a:p>
            <a:r>
              <a:rPr lang="en-US" b="1" u="sng" dirty="0"/>
              <a:t>Useful Links: Careers Service</a:t>
            </a:r>
          </a:p>
        </p:txBody>
      </p:sp>
      <p:sp>
        <p:nvSpPr>
          <p:cNvPr id="3" name="Content Placeholder 2">
            <a:extLst>
              <a:ext uri="{FF2B5EF4-FFF2-40B4-BE49-F238E27FC236}">
                <a16:creationId xmlns:a16="http://schemas.microsoft.com/office/drawing/2014/main" xmlns="" id="{035EDAD1-63D0-4016-A40B-7CDF8A9D1E74}"/>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https://www.uwtsd.ac.uk/careers/</a:t>
            </a:r>
            <a:endParaRPr lang="en-US" dirty="0"/>
          </a:p>
          <a:p>
            <a:pPr marL="0" indent="0">
              <a:buNone/>
            </a:pPr>
            <a:endParaRPr lang="en-US" dirty="0">
              <a:ea typeface="+mn-lt"/>
              <a:cs typeface="+mn-lt"/>
            </a:endParaRPr>
          </a:p>
          <a:p>
            <a:r>
              <a:rPr lang="en-US" dirty="0">
                <a:ea typeface="+mn-lt"/>
                <a:cs typeface="+mn-lt"/>
                <a:hlinkClick r:id="rId3"/>
              </a:rPr>
              <a:t>careers@uwtsd.ac.uk</a:t>
            </a:r>
            <a:endParaRPr lang="en-US" dirty="0">
              <a:ea typeface="+mn-lt"/>
              <a:cs typeface="+mn-lt"/>
            </a:endParaRPr>
          </a:p>
          <a:p>
            <a:endParaRPr lang="en-US" dirty="0">
              <a:ea typeface="+mn-lt"/>
              <a:cs typeface="+mn-lt"/>
            </a:endParaRPr>
          </a:p>
          <a:p>
            <a:r>
              <a:rPr lang="en-US" sz="3000" b="1" dirty="0">
                <a:ea typeface="+mn-lt"/>
                <a:cs typeface="+mn-lt"/>
              </a:rPr>
              <a:t>01267 676829</a:t>
            </a:r>
            <a:endParaRPr lang="en-US" sz="3000" b="1" dirty="0"/>
          </a:p>
          <a:p>
            <a:pPr marL="0" indent="0">
              <a:buNone/>
            </a:pPr>
            <a:endParaRPr lang="en-US" dirty="0"/>
          </a:p>
        </p:txBody>
      </p:sp>
    </p:spTree>
    <p:extLst>
      <p:ext uri="{BB962C8B-B14F-4D97-AF65-F5344CB8AC3E}">
        <p14:creationId xmlns:p14="http://schemas.microsoft.com/office/powerpoint/2010/main" val="3247069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5EDAE0-8511-453A-8ED2-A71F6966663D}"/>
              </a:ext>
            </a:extLst>
          </p:cNvPr>
          <p:cNvSpPr>
            <a:spLocks noGrp="1"/>
          </p:cNvSpPr>
          <p:nvPr>
            <p:ph type="title"/>
          </p:nvPr>
        </p:nvSpPr>
        <p:spPr/>
        <p:txBody>
          <a:bodyPr>
            <a:normAutofit/>
          </a:bodyPr>
          <a:lstStyle/>
          <a:p>
            <a:r>
              <a:rPr lang="en-US" sz="3600" b="1" u="sng" dirty="0"/>
              <a:t>Useful Links: Financial Support</a:t>
            </a:r>
          </a:p>
        </p:txBody>
      </p:sp>
      <p:sp>
        <p:nvSpPr>
          <p:cNvPr id="3" name="Content Placeholder 2">
            <a:extLst>
              <a:ext uri="{FF2B5EF4-FFF2-40B4-BE49-F238E27FC236}">
                <a16:creationId xmlns:a16="http://schemas.microsoft.com/office/drawing/2014/main" xmlns="" id="{B8CDC69A-D0AF-4E8B-91AE-DEBC630099B7}"/>
              </a:ext>
            </a:extLst>
          </p:cNvPr>
          <p:cNvSpPr>
            <a:spLocks noGrp="1"/>
          </p:cNvSpPr>
          <p:nvPr>
            <p:ph idx="1"/>
          </p:nvPr>
        </p:nvSpPr>
        <p:spPr/>
        <p:txBody>
          <a:bodyPr vert="horz" lIns="91440" tIns="45720" rIns="91440" bIns="45720" rtlCol="0" anchor="t">
            <a:normAutofit fontScale="92500" lnSpcReduction="10000"/>
          </a:bodyPr>
          <a:lstStyle/>
          <a:p>
            <a:r>
              <a:rPr lang="en-US" sz="3000" b="1" dirty="0">
                <a:ea typeface="+mn-lt"/>
                <a:cs typeface="+mn-lt"/>
              </a:rPr>
              <a:t>Student Finance Officer: Delyth Lewis </a:t>
            </a:r>
            <a:br>
              <a:rPr lang="en-US" sz="3000" b="1" dirty="0">
                <a:ea typeface="+mn-lt"/>
                <a:cs typeface="+mn-lt"/>
              </a:rPr>
            </a:br>
            <a:r>
              <a:rPr lang="en-US" u="sng" dirty="0">
                <a:ea typeface="+mn-lt"/>
                <a:cs typeface="+mn-lt"/>
                <a:hlinkClick r:id="rId2"/>
              </a:rPr>
              <a:t>d.lewis@uwtsd.ac.uk</a:t>
            </a:r>
            <a:endParaRPr lang="en-US" dirty="0">
              <a:ea typeface="+mn-lt"/>
              <a:cs typeface="+mn-lt"/>
            </a:endParaRPr>
          </a:p>
          <a:p>
            <a:pPr marL="0" indent="0">
              <a:buNone/>
            </a:pPr>
            <a:r>
              <a:rPr lang="en-US" dirty="0">
                <a:ea typeface="+mn-lt"/>
                <a:cs typeface="+mn-lt"/>
              </a:rPr>
              <a:t>   </a:t>
            </a:r>
            <a:r>
              <a:rPr lang="en-US" sz="2800" b="1" dirty="0">
                <a:ea typeface="+mn-lt"/>
                <a:cs typeface="+mn-lt"/>
              </a:rPr>
              <a:t>01267 676947</a:t>
            </a:r>
          </a:p>
          <a:p>
            <a:pPr marL="0" indent="0">
              <a:buNone/>
            </a:pPr>
            <a:endParaRPr lang="en-US" sz="2800" dirty="0">
              <a:ea typeface="+mn-lt"/>
              <a:cs typeface="+mn-lt"/>
            </a:endParaRPr>
          </a:p>
          <a:p>
            <a:r>
              <a:rPr lang="en-US" dirty="0">
                <a:ea typeface="+mn-lt"/>
                <a:cs typeface="+mn-lt"/>
                <a:hlinkClick r:id="rId3"/>
              </a:rPr>
              <a:t>https://www.uwtsd.ac.uk/student-services/financial-support/</a:t>
            </a:r>
            <a:endParaRPr lang="en-US" dirty="0">
              <a:ea typeface="+mn-lt"/>
              <a:cs typeface="+mn-lt"/>
            </a:endParaRPr>
          </a:p>
          <a:p>
            <a:endParaRPr lang="en-US" dirty="0">
              <a:ea typeface="+mn-lt"/>
              <a:cs typeface="+mn-lt"/>
            </a:endParaRPr>
          </a:p>
          <a:p>
            <a:r>
              <a:rPr lang="en-US" dirty="0">
                <a:ea typeface="+mn-lt"/>
                <a:cs typeface="+mn-lt"/>
                <a:hlinkClick r:id="rId4"/>
              </a:rPr>
              <a:t>https://www.uwtsd.ac.uk/bursaries/</a:t>
            </a:r>
            <a:endParaRPr lang="en-US" dirty="0">
              <a:ea typeface="+mn-lt"/>
              <a:cs typeface="+mn-lt"/>
            </a:endParaRPr>
          </a:p>
          <a:p>
            <a:pPr marL="0" indent="0">
              <a:buNone/>
            </a:pPr>
            <a:endParaRPr lang="en-US" dirty="0"/>
          </a:p>
        </p:txBody>
      </p:sp>
    </p:spTree>
    <p:extLst>
      <p:ext uri="{BB962C8B-B14F-4D97-AF65-F5344CB8AC3E}">
        <p14:creationId xmlns:p14="http://schemas.microsoft.com/office/powerpoint/2010/main" val="836702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0CD68E-A1A1-403C-836A-A2DFC5111396}"/>
              </a:ext>
            </a:extLst>
          </p:cNvPr>
          <p:cNvSpPr>
            <a:spLocks noGrp="1"/>
          </p:cNvSpPr>
          <p:nvPr>
            <p:ph type="title"/>
          </p:nvPr>
        </p:nvSpPr>
        <p:spPr/>
        <p:txBody>
          <a:bodyPr>
            <a:normAutofit/>
          </a:bodyPr>
          <a:lstStyle/>
          <a:p>
            <a:r>
              <a:rPr lang="en-US" sz="3400" b="1" u="sng" dirty="0"/>
              <a:t>Useful Links: Learning Support</a:t>
            </a:r>
            <a:r>
              <a:rPr lang="en-US" sz="3400" u="sng" dirty="0"/>
              <a:t> </a:t>
            </a:r>
          </a:p>
        </p:txBody>
      </p:sp>
      <p:sp>
        <p:nvSpPr>
          <p:cNvPr id="3" name="Content Placeholder 2">
            <a:extLst>
              <a:ext uri="{FF2B5EF4-FFF2-40B4-BE49-F238E27FC236}">
                <a16:creationId xmlns:a16="http://schemas.microsoft.com/office/drawing/2014/main" xmlns="" id="{6B45CA2E-4A01-4A96-88D7-C6C34E5BD66E}"/>
              </a:ext>
            </a:extLst>
          </p:cNvPr>
          <p:cNvSpPr>
            <a:spLocks noGrp="1"/>
          </p:cNvSpPr>
          <p:nvPr>
            <p:ph idx="1"/>
          </p:nvPr>
        </p:nvSpPr>
        <p:spPr/>
        <p:txBody>
          <a:bodyPr vert="horz" lIns="91440" tIns="45720" rIns="91440" bIns="45720" rtlCol="0" anchor="t">
            <a:normAutofit fontScale="92500"/>
          </a:bodyPr>
          <a:lstStyle/>
          <a:p>
            <a:r>
              <a:rPr lang="en-US" dirty="0">
                <a:ea typeface="+mn-lt"/>
                <a:cs typeface="+mn-lt"/>
                <a:hlinkClick r:id="rId2"/>
              </a:rPr>
              <a:t>https://www.uwtsd.ac.uk/study-skills/</a:t>
            </a:r>
            <a:endParaRPr lang="en-US" dirty="0">
              <a:ea typeface="+mn-lt"/>
              <a:cs typeface="+mn-lt"/>
            </a:endParaRPr>
          </a:p>
          <a:p>
            <a:endParaRPr lang="en-US" dirty="0">
              <a:ea typeface="+mn-lt"/>
              <a:cs typeface="+mn-lt"/>
            </a:endParaRPr>
          </a:p>
          <a:p>
            <a:r>
              <a:rPr lang="en-US" sz="2400" b="1" u="sng" dirty="0">
                <a:ea typeface="+mn-lt"/>
                <a:cs typeface="+mn-lt"/>
              </a:rPr>
              <a:t>Study Skills timetable</a:t>
            </a:r>
            <a:r>
              <a:rPr lang="en-US" sz="2400" b="1" dirty="0">
                <a:ea typeface="+mn-lt"/>
                <a:cs typeface="+mn-lt"/>
              </a:rPr>
              <a:t>: (</a:t>
            </a:r>
            <a:r>
              <a:rPr lang="en-US" sz="2400" b="1" i="1" dirty="0">
                <a:ea typeface="+mn-lt"/>
                <a:cs typeface="+mn-lt"/>
              </a:rPr>
              <a:t>New timetable from 28/09/2020</a:t>
            </a:r>
            <a:r>
              <a:rPr lang="en-US" sz="2400" b="1" dirty="0">
                <a:ea typeface="+mn-lt"/>
                <a:cs typeface="+mn-lt"/>
              </a:rPr>
              <a:t>)</a:t>
            </a:r>
            <a:endParaRPr lang="en-US" sz="2400" dirty="0">
              <a:ea typeface="+mn-lt"/>
              <a:cs typeface="+mn-lt"/>
            </a:endParaRPr>
          </a:p>
          <a:p>
            <a:pPr marL="0" indent="0">
              <a:buNone/>
            </a:pPr>
            <a:r>
              <a:rPr lang="en-US" dirty="0">
                <a:ea typeface="+mn-lt"/>
                <a:cs typeface="+mn-lt"/>
                <a:hlinkClick r:id="rId3"/>
              </a:rPr>
              <a:t>https://uwtsd.ac.uk/coronavirus/coronavirus--information-for-students/support/</a:t>
            </a:r>
            <a:endParaRPr lang="en-US" dirty="0">
              <a:ea typeface="+mn-lt"/>
              <a:cs typeface="+mn-lt"/>
            </a:endParaRPr>
          </a:p>
          <a:p>
            <a:endParaRPr lang="en-US" sz="2400" dirty="0">
              <a:ea typeface="+mn-lt"/>
              <a:cs typeface="+mn-lt"/>
            </a:endParaRPr>
          </a:p>
          <a:p>
            <a:r>
              <a:rPr lang="en-US" sz="2400" b="1" u="sng" dirty="0">
                <a:ea typeface="+mn-lt"/>
                <a:cs typeface="+mn-lt"/>
              </a:rPr>
              <a:t>To make a Study Skills appointment, email:</a:t>
            </a:r>
            <a:endParaRPr lang="en-US" u="sng" dirty="0"/>
          </a:p>
          <a:p>
            <a:pPr marL="0" indent="0">
              <a:buNone/>
            </a:pPr>
            <a:r>
              <a:rPr lang="en-US" dirty="0">
                <a:ea typeface="+mn-lt"/>
                <a:cs typeface="+mn-lt"/>
                <a:hlinkClick r:id="rId4"/>
              </a:rPr>
              <a:t>studyskillsdistance@uwtsd.ac.uk</a:t>
            </a:r>
            <a:r>
              <a:rPr lang="en-US" dirty="0">
                <a:ea typeface="+mn-lt"/>
                <a:cs typeface="+mn-lt"/>
              </a:rPr>
              <a:t> </a:t>
            </a:r>
            <a:endParaRPr lang="en-US" dirty="0"/>
          </a:p>
          <a:p>
            <a:pPr marL="0" indent="0">
              <a:buNone/>
            </a:pPr>
            <a:endParaRPr lang="en-US" dirty="0">
              <a:ea typeface="+mn-lt"/>
              <a:cs typeface="+mn-lt"/>
            </a:endParaRPr>
          </a:p>
          <a:p>
            <a:pPr marL="0" indent="0">
              <a:buNone/>
            </a:pPr>
            <a:endParaRPr lang="en-US" sz="2400" b="1" dirty="0"/>
          </a:p>
          <a:p>
            <a:pPr marL="0" indent="0">
              <a:buNone/>
            </a:pPr>
            <a:endParaRPr lang="en-US" dirty="0"/>
          </a:p>
        </p:txBody>
      </p:sp>
    </p:spTree>
    <p:extLst>
      <p:ext uri="{BB962C8B-B14F-4D97-AF65-F5344CB8AC3E}">
        <p14:creationId xmlns:p14="http://schemas.microsoft.com/office/powerpoint/2010/main" val="3990875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04C8FB-69B4-410B-B72E-0E7BCABE35A1}"/>
              </a:ext>
            </a:extLst>
          </p:cNvPr>
          <p:cNvSpPr>
            <a:spLocks noGrp="1"/>
          </p:cNvSpPr>
          <p:nvPr>
            <p:ph type="title"/>
          </p:nvPr>
        </p:nvSpPr>
        <p:spPr/>
        <p:txBody>
          <a:bodyPr>
            <a:normAutofit/>
          </a:bodyPr>
          <a:lstStyle/>
          <a:p>
            <a:r>
              <a:rPr lang="en-US" sz="3400" b="1" u="sng" dirty="0"/>
              <a:t>Useful Links: Counselling Service</a:t>
            </a:r>
          </a:p>
        </p:txBody>
      </p:sp>
      <p:sp>
        <p:nvSpPr>
          <p:cNvPr id="3" name="Content Placeholder 2">
            <a:extLst>
              <a:ext uri="{FF2B5EF4-FFF2-40B4-BE49-F238E27FC236}">
                <a16:creationId xmlns:a16="http://schemas.microsoft.com/office/drawing/2014/main" xmlns="" id="{13827835-9BF9-428E-AF61-F8BE14FAC3B0}"/>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https://www.uwtsd.ac.uk/counselling/</a:t>
            </a:r>
            <a:endParaRPr lang="en-US" dirty="0">
              <a:ea typeface="+mn-lt"/>
              <a:cs typeface="+mn-lt"/>
            </a:endParaRPr>
          </a:p>
          <a:p>
            <a:endParaRPr lang="en-US" dirty="0"/>
          </a:p>
          <a:p>
            <a:r>
              <a:rPr lang="en-US" b="1" dirty="0">
                <a:ea typeface="+mn-lt"/>
                <a:cs typeface="+mn-lt"/>
              </a:rPr>
              <a:t>My Day &gt; Health &amp; Well-being &gt; The Counselling Service.  </a:t>
            </a:r>
          </a:p>
          <a:p>
            <a:endParaRPr lang="en-US" b="1" dirty="0"/>
          </a:p>
          <a:p>
            <a:r>
              <a:rPr lang="en-US" sz="2600" b="1" dirty="0">
                <a:ea typeface="+mn-lt"/>
                <a:cs typeface="+mn-lt"/>
              </a:rPr>
              <a:t>To register and make a Counselling appointment, visit: </a:t>
            </a:r>
            <a:r>
              <a:rPr lang="en-US" dirty="0">
                <a:ea typeface="+mn-lt"/>
                <a:cs typeface="+mn-lt"/>
                <a:hlinkClick r:id="rId3"/>
              </a:rPr>
              <a:t>https://live.uniticms.com/uwtsd/</a:t>
            </a:r>
            <a:endParaRPr lang="en-US" dirty="0">
              <a:ea typeface="+mn-lt"/>
              <a:cs typeface="+mn-lt"/>
            </a:endParaRPr>
          </a:p>
          <a:p>
            <a:pPr marL="0" indent="0">
              <a:buNone/>
            </a:pPr>
            <a:r>
              <a:rPr lang="en-US" dirty="0">
                <a:ea typeface="+mn-lt"/>
                <a:cs typeface="+mn-lt"/>
              </a:rPr>
              <a:t/>
            </a:r>
            <a:br>
              <a:rPr lang="en-US" dirty="0">
                <a:ea typeface="+mn-lt"/>
                <a:cs typeface="+mn-lt"/>
              </a:rPr>
            </a:br>
            <a:r>
              <a:rPr lang="en-US" dirty="0">
                <a:ea typeface="+mn-lt"/>
                <a:cs typeface="+mn-lt"/>
              </a:rPr>
              <a:t> </a:t>
            </a:r>
            <a:endParaRPr lang="en-US" dirty="0"/>
          </a:p>
        </p:txBody>
      </p:sp>
    </p:spTree>
    <p:extLst>
      <p:ext uri="{BB962C8B-B14F-4D97-AF65-F5344CB8AC3E}">
        <p14:creationId xmlns:p14="http://schemas.microsoft.com/office/powerpoint/2010/main" val="2636129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EEFA6D-CF3C-4178-9F59-718722C28D47}"/>
              </a:ext>
            </a:extLst>
          </p:cNvPr>
          <p:cNvSpPr>
            <a:spLocks noGrp="1"/>
          </p:cNvSpPr>
          <p:nvPr>
            <p:ph type="title"/>
          </p:nvPr>
        </p:nvSpPr>
        <p:spPr/>
        <p:txBody>
          <a:bodyPr>
            <a:normAutofit/>
          </a:bodyPr>
          <a:lstStyle/>
          <a:p>
            <a:r>
              <a:rPr lang="en-US" sz="3400" b="1" u="sng" dirty="0"/>
              <a:t>Useful Links: MH Advisory Service</a:t>
            </a:r>
          </a:p>
        </p:txBody>
      </p:sp>
      <p:sp>
        <p:nvSpPr>
          <p:cNvPr id="3" name="Content Placeholder 2">
            <a:extLst>
              <a:ext uri="{FF2B5EF4-FFF2-40B4-BE49-F238E27FC236}">
                <a16:creationId xmlns:a16="http://schemas.microsoft.com/office/drawing/2014/main" xmlns="" id="{A4320B23-776D-4A8D-9148-141A2A3B21DA}"/>
              </a:ext>
            </a:extLst>
          </p:cNvPr>
          <p:cNvSpPr>
            <a:spLocks noGrp="1"/>
          </p:cNvSpPr>
          <p:nvPr>
            <p:ph idx="1"/>
          </p:nvPr>
        </p:nvSpPr>
        <p:spPr/>
        <p:txBody>
          <a:bodyPr vert="horz" lIns="91440" tIns="45720" rIns="91440" bIns="45720" rtlCol="0" anchor="t">
            <a:normAutofit lnSpcReduction="10000"/>
          </a:bodyPr>
          <a:lstStyle/>
          <a:p>
            <a:r>
              <a:rPr lang="en-US" b="1" dirty="0">
                <a:ea typeface="+mn-lt"/>
                <a:cs typeface="+mn-lt"/>
              </a:rPr>
              <a:t>Mental Health Adviser: Sharon Davies</a:t>
            </a:r>
            <a:br>
              <a:rPr lang="en-US" b="1" dirty="0">
                <a:ea typeface="+mn-lt"/>
                <a:cs typeface="+mn-lt"/>
              </a:rPr>
            </a:br>
            <a:r>
              <a:rPr lang="en-US" dirty="0">
                <a:ea typeface="+mn-lt"/>
                <a:cs typeface="+mn-lt"/>
              </a:rPr>
              <a:t>sharon.davies@uwtsd.ac.uk</a:t>
            </a:r>
          </a:p>
          <a:p>
            <a:pPr marL="0" indent="0">
              <a:buNone/>
            </a:pPr>
            <a:r>
              <a:rPr lang="en-US" dirty="0">
                <a:ea typeface="+mn-lt"/>
                <a:cs typeface="+mn-lt"/>
              </a:rPr>
              <a:t>   </a:t>
            </a:r>
            <a:r>
              <a:rPr lang="en-US" sz="3000" b="1" dirty="0">
                <a:ea typeface="+mn-lt"/>
                <a:cs typeface="+mn-lt"/>
              </a:rPr>
              <a:t>01792 481206</a:t>
            </a:r>
            <a:endParaRPr lang="en-US" b="1" dirty="0">
              <a:ea typeface="+mn-lt"/>
              <a:cs typeface="+mn-lt"/>
            </a:endParaRPr>
          </a:p>
          <a:p>
            <a:pPr marL="0" indent="0">
              <a:buNone/>
            </a:pPr>
            <a:endParaRPr lang="en-US" sz="3000" dirty="0">
              <a:ea typeface="+mn-lt"/>
              <a:cs typeface="+mn-lt"/>
            </a:endParaRPr>
          </a:p>
          <a:p>
            <a:pPr marL="0" indent="0">
              <a:buNone/>
            </a:pPr>
            <a:r>
              <a:rPr lang="en-US" sz="3000" dirty="0">
                <a:ea typeface="+mn-lt"/>
                <a:cs typeface="+mn-lt"/>
                <a:hlinkClick r:id="rId2"/>
              </a:rPr>
              <a:t>https://www.uwtsd.ac.uk/student-services/mental-health-advisory-service/</a:t>
            </a:r>
            <a:endParaRPr lang="en-US" sz="3000" dirty="0">
              <a:ea typeface="+mn-lt"/>
              <a:cs typeface="+mn-lt"/>
            </a:endParaRPr>
          </a:p>
          <a:p>
            <a:pPr marL="0" indent="0">
              <a:buNone/>
            </a:pPr>
            <a:r>
              <a:rPr lang="en-US" sz="3000" dirty="0">
                <a:ea typeface="+mn-lt"/>
                <a:cs typeface="+mn-lt"/>
              </a:rPr>
              <a:t/>
            </a:r>
            <a:br>
              <a:rPr lang="en-US" sz="3000" dirty="0">
                <a:ea typeface="+mn-lt"/>
                <a:cs typeface="+mn-lt"/>
              </a:rPr>
            </a:br>
            <a:endParaRPr lang="en-US" dirty="0"/>
          </a:p>
        </p:txBody>
      </p:sp>
    </p:spTree>
    <p:extLst>
      <p:ext uri="{BB962C8B-B14F-4D97-AF65-F5344CB8AC3E}">
        <p14:creationId xmlns:p14="http://schemas.microsoft.com/office/powerpoint/2010/main" val="265953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10354F-F90A-45AB-9085-3351D4EB6E5B}"/>
              </a:ext>
            </a:extLst>
          </p:cNvPr>
          <p:cNvSpPr>
            <a:spLocks noGrp="1"/>
          </p:cNvSpPr>
          <p:nvPr>
            <p:ph type="title"/>
          </p:nvPr>
        </p:nvSpPr>
        <p:spPr/>
        <p:txBody>
          <a:bodyPr>
            <a:normAutofit/>
          </a:bodyPr>
          <a:lstStyle/>
          <a:p>
            <a:r>
              <a:rPr lang="en-US" sz="3200" b="1" u="sng" dirty="0"/>
              <a:t>Useful Information: Health &amp; Well-being</a:t>
            </a:r>
            <a:endParaRPr lang="en-US" sz="3200" u="sng" dirty="0"/>
          </a:p>
        </p:txBody>
      </p:sp>
      <p:sp>
        <p:nvSpPr>
          <p:cNvPr id="3" name="Content Placeholder 2">
            <a:extLst>
              <a:ext uri="{FF2B5EF4-FFF2-40B4-BE49-F238E27FC236}">
                <a16:creationId xmlns:a16="http://schemas.microsoft.com/office/drawing/2014/main" xmlns="" id="{82A84C61-5531-4E66-BC26-B15A6E2A8580}"/>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https://www.uwtsd.ac.uk/student-services/student-wellbeing/</a:t>
            </a:r>
            <a:endParaRPr lang="en-US" dirty="0">
              <a:ea typeface="+mn-lt"/>
              <a:cs typeface="+mn-lt"/>
            </a:endParaRPr>
          </a:p>
          <a:p>
            <a:pPr marL="0" indent="0">
              <a:buNone/>
            </a:pPr>
            <a:endParaRPr lang="en-US" dirty="0">
              <a:ea typeface="+mn-lt"/>
              <a:cs typeface="+mn-lt"/>
            </a:endParaRPr>
          </a:p>
          <a:p>
            <a:r>
              <a:rPr lang="en-US" dirty="0">
                <a:ea typeface="+mn-lt"/>
                <a:cs typeface="+mn-lt"/>
                <a:hlinkClick r:id="rId3"/>
              </a:rPr>
              <a:t>https://www.uwtsd.ac.uk/togetherall/</a:t>
            </a:r>
            <a:endParaRPr lang="en-US" dirty="0">
              <a:ea typeface="+mn-lt"/>
              <a:cs typeface="+mn-lt"/>
            </a:endParaRPr>
          </a:p>
          <a:p>
            <a:pPr marL="0" indent="0">
              <a:buNone/>
            </a:pPr>
            <a:endParaRPr lang="en-US" dirty="0">
              <a:ea typeface="+mn-lt"/>
              <a:cs typeface="+mn-lt"/>
            </a:endParaRPr>
          </a:p>
          <a:p>
            <a:r>
              <a:rPr lang="en-US" dirty="0">
                <a:ea typeface="+mn-lt"/>
                <a:cs typeface="+mn-lt"/>
                <a:hlinkClick r:id="rId4"/>
              </a:rPr>
              <a:t>https://www.uwtsd.ac.uk/student-services/connect/</a:t>
            </a:r>
            <a:endParaRPr lang="en-US" dirty="0">
              <a:ea typeface="+mn-lt"/>
              <a:cs typeface="+mn-lt"/>
            </a:endParaRPr>
          </a:p>
          <a:p>
            <a:endParaRPr lang="en-US" dirty="0">
              <a:ea typeface="+mn-lt"/>
              <a:cs typeface="+mn-lt"/>
            </a:endParaRPr>
          </a:p>
          <a:p>
            <a:pPr marL="0" indent="0">
              <a:buNone/>
            </a:pPr>
            <a:endParaRPr lang="en-US" dirty="0"/>
          </a:p>
        </p:txBody>
      </p:sp>
    </p:spTree>
    <p:extLst>
      <p:ext uri="{BB962C8B-B14F-4D97-AF65-F5344CB8AC3E}">
        <p14:creationId xmlns:p14="http://schemas.microsoft.com/office/powerpoint/2010/main" val="29292920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303dbf9b-b85b-46a0-94f1-894078c07ecd"/>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507</TotalTime>
  <Words>200</Words>
  <Application>Microsoft Office PowerPoint</Application>
  <PresentationFormat>On-screen Show (4:3)</PresentationFormat>
  <Paragraphs>96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Wingdings,Sans-Serif</vt:lpstr>
      <vt:lpstr>20140311PresentationUWTSDTemplate</vt:lpstr>
      <vt:lpstr>                                  UWTSD             Student Services                        </vt:lpstr>
      <vt:lpstr>Hi everyone. My name is Beth and my email is beth.downing@uwtsd.ac.uk. My role is to provide study skills. I work with Ruth Cook r.cook@uwtsd.ac.uk who is the learning support coordinator.  Due to the epidemic we have changed the way we work and how you can access study support. Currently we are not on campus so all appointments will be on Teams. Just email me for an appointment I am going to trial Wednesdays 12-2 and Thursdays 4-6 for ½ hour 1-2-1 appointments.  Illness, mental health problems or a specific learning difference. Some students are classed as disabled they are entitled to extra help and concessions, this is a very broad definition and covers a huge range of students. You probably wouldn’t class yourself as disabled but from a studying point of view you need to have the same opportunities for success as everyone else.  If you have an illness or you suffer from depression, anxiety or anything else that impacts your ability to work please get in touch, there are ways we can help you. If you find you have problems with your memory, understanding the work, reading, organising work or getting your ideas into a report there maybe an underlying reason. We can look at your problems and work out why you are experiencing them. In short any problems relating to your health, mental wellbeing or a specific learning difference for example dyslexia or ADHD get in touch with either Ruth or me email for an appointment. It is confidential.  Lastly if your lecturer suggests it get in touch we are here to help you, we know you haven’t done this before, no questions are stupid and we understand how difficult it is. The students who get help at the beginning of the course do better in the assignments. </vt:lpstr>
      <vt:lpstr>What we offer: </vt:lpstr>
      <vt:lpstr>       Careers Service            Financial Support                                                                                                 </vt:lpstr>
      <vt:lpstr>Academic Support</vt:lpstr>
      <vt:lpstr>   Support for Disabled Students </vt:lpstr>
      <vt:lpstr>Counselling and Mental Health   </vt:lpstr>
      <vt:lpstr>     UWTSD Student Services   First Points of Contact:  Student Services (Main Office)  student.services@uwtsd.ac.uk  01792 481206  Learning Support Manager (LSM): Ruth Cook r.cook@uwtsd.ac.uk  01792 482040                                                                                                        </vt:lpstr>
      <vt:lpstr>Useful Links: Careers Service</vt:lpstr>
      <vt:lpstr>Useful Links: Financial Support</vt:lpstr>
      <vt:lpstr>Useful Links: Learning Support </vt:lpstr>
      <vt:lpstr>Useful Links: Counselling Service</vt:lpstr>
      <vt:lpstr>Useful Links: MH Advisory Service</vt:lpstr>
      <vt:lpstr>Useful Information: Health &amp; Well-being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Knight</cp:lastModifiedBy>
  <cp:revision>1061</cp:revision>
  <cp:lastPrinted>2020-09-21T13:45:56Z</cp:lastPrinted>
  <dcterms:created xsi:type="dcterms:W3CDTF">2015-04-14T15:21:28Z</dcterms:created>
  <dcterms:modified xsi:type="dcterms:W3CDTF">2021-05-18T14:12:09Z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