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1" r:id="rId2"/>
    <p:sldId id="257" r:id="rId3"/>
    <p:sldId id="258" r:id="rId4"/>
    <p:sldId id="269" r:id="rId5"/>
    <p:sldId id="265" r:id="rId6"/>
    <p:sldId id="260" r:id="rId7"/>
    <p:sldId id="259" r:id="rId8"/>
    <p:sldId id="267" r:id="rId9"/>
    <p:sldId id="268" r:id="rId10"/>
    <p:sldId id="270" r:id="rId11"/>
    <p:sldId id="266" r:id="rId12"/>
    <p:sldId id="263" r:id="rId13"/>
    <p:sldId id="264" r:id="rId14"/>
    <p:sldId id="262"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1D1F5DE-E672-457A-97AC-90B96B2CBD73}" v="7" dt="2022-01-08T01:30:14.7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48" d="100"/>
          <a:sy n="48" d="100"/>
        </p:scale>
        <p:origin x="72" y="57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7811222D-1497-48C5-AB7E-D38FF1BE8D50}" type="datetimeFigureOut">
              <a:rPr lang="en-GB" smtClean="0"/>
              <a:t>10/05/2022</a:t>
            </a:fld>
            <a:endParaRPr lang="en-GB" dirty="0"/>
          </a:p>
        </p:txBody>
      </p:sp>
      <p:sp>
        <p:nvSpPr>
          <p:cNvPr id="5" name="Footer Placeholder 4"/>
          <p:cNvSpPr>
            <a:spLocks noGrp="1"/>
          </p:cNvSpPr>
          <p:nvPr>
            <p:ph type="ftr" sz="quarter" idx="11"/>
          </p:nvPr>
        </p:nvSpPr>
        <p:spPr>
          <a:xfrm>
            <a:off x="2692397" y="5037663"/>
            <a:ext cx="5214635" cy="279400"/>
          </a:xfrm>
        </p:spPr>
        <p:txBody>
          <a:bodyPr/>
          <a:lstStyle/>
          <a:p>
            <a:endParaRPr lang="en-GB" dirty="0"/>
          </a:p>
        </p:txBody>
      </p:sp>
      <p:sp>
        <p:nvSpPr>
          <p:cNvPr id="6" name="Slide Number Placeholder 5"/>
          <p:cNvSpPr>
            <a:spLocks noGrp="1"/>
          </p:cNvSpPr>
          <p:nvPr>
            <p:ph type="sldNum" sz="quarter" idx="12"/>
          </p:nvPr>
        </p:nvSpPr>
        <p:spPr>
          <a:xfrm>
            <a:off x="8956900" y="5037663"/>
            <a:ext cx="551167" cy="279400"/>
          </a:xfrm>
        </p:spPr>
        <p:txBody>
          <a:bodyPr/>
          <a:lstStyle/>
          <a:p>
            <a:fld id="{B029412C-A950-4FEA-8934-3DE23815A09E}" type="slidenum">
              <a:rPr lang="en-GB" smtClean="0"/>
              <a:t>‹#›</a:t>
            </a:fld>
            <a:endParaRPr lang="en-GB"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320929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11222D-1497-48C5-AB7E-D38FF1BE8D50}" type="datetimeFigureOut">
              <a:rPr lang="en-GB" smtClean="0"/>
              <a:t>10/05/2022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41733724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811222D-1497-48C5-AB7E-D38FF1BE8D50}" type="datetimeFigureOut">
              <a:rPr lang="en-GB" smtClean="0"/>
              <a:t>10/05/2022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029412C-A950-4FEA-8934-3DE23815A09E}" type="slidenum">
              <a:rPr lang="en-GB" smtClean="0"/>
              <a:t>‹#›</a:t>
            </a:fld>
            <a:endParaRPr lang="en-GB"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90899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811222D-1497-48C5-AB7E-D38FF1BE8D50}" type="datetimeFigureOut">
              <a:rPr lang="en-GB" smtClean="0"/>
              <a:t>10/05/2022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9265800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811222D-1497-48C5-AB7E-D38FF1BE8D50}" type="datetimeFigureOut">
              <a:rPr lang="en-GB" smtClean="0"/>
              <a:t>10/05/2022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B029412C-A950-4FEA-8934-3DE23815A09E}" type="slidenum">
              <a:rPr lang="en-GB" smtClean="0"/>
              <a:t>‹#›</a:t>
            </a:fld>
            <a:endParaRPr lang="en-GB"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442310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811222D-1497-48C5-AB7E-D38FF1BE8D50}" type="datetimeFigureOut">
              <a:rPr lang="en-GB" smtClean="0"/>
              <a:t>10/05/2022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B029412C-A950-4FEA-8934-3DE23815A09E}" type="slidenum">
              <a:rPr lang="en-GB" smtClean="0"/>
              <a:t>‹#›</a:t>
            </a:fld>
            <a:endParaRPr lang="en-GB"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87846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811222D-1497-48C5-AB7E-D38FF1BE8D50}" type="datetimeFigureOut">
              <a:rPr lang="en-GB" smtClean="0"/>
              <a:t>10/05/2022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24011704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811222D-1497-48C5-AB7E-D38FF1BE8D50}" type="datetimeFigureOut">
              <a:rPr lang="en-GB" smtClean="0"/>
              <a:t>10/05/2022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029412C-A950-4FEA-8934-3DE23815A09E}" type="slidenum">
              <a:rPr lang="en-GB" smtClean="0"/>
              <a:t>‹#›</a:t>
            </a:fld>
            <a:endParaRPr lang="en-GB"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784256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811222D-1497-48C5-AB7E-D38FF1BE8D50}" type="datetimeFigureOut">
              <a:rPr lang="en-GB" smtClean="0"/>
              <a:t>10/05/2022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6860048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811222D-1497-48C5-AB7E-D38FF1BE8D50}" type="datetimeFigureOut">
              <a:rPr lang="en-GB" smtClean="0"/>
              <a:t>10/05/2022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16130333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811222D-1497-48C5-AB7E-D38FF1BE8D50}" type="datetimeFigureOut">
              <a:rPr lang="en-GB" smtClean="0"/>
              <a:t>10/05/2022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029412C-A950-4FEA-8934-3DE23815A09E}" type="slidenum">
              <a:rPr lang="en-GB" smtClean="0"/>
              <a:t>‹#›</a:t>
            </a:fld>
            <a:endParaRPr lang="en-GB"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540657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811222D-1497-48C5-AB7E-D38FF1BE8D50}" type="datetimeFigureOut">
              <a:rPr lang="en-GB" smtClean="0"/>
              <a:t>10/05/2022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029412C-A950-4FEA-8934-3DE23815A09E}" type="slidenum">
              <a:rPr lang="en-GB" smtClean="0"/>
              <a:t>‹#›</a:t>
            </a:fld>
            <a:endParaRPr lang="en-GB"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050807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811222D-1497-48C5-AB7E-D38FF1BE8D50}" type="datetimeFigureOut">
              <a:rPr lang="en-GB" smtClean="0"/>
              <a:t>10/05/2022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18522322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811222D-1497-48C5-AB7E-D38FF1BE8D50}" type="datetimeFigureOut">
              <a:rPr lang="en-GB" smtClean="0"/>
              <a:t>10/05/2022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029412C-A950-4FEA-8934-3DE23815A09E}" type="slidenum">
              <a:rPr lang="en-GB" smtClean="0"/>
              <a:t>‹#›</a:t>
            </a:fld>
            <a:endParaRPr lang="en-GB"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08870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811222D-1497-48C5-AB7E-D38FF1BE8D50}" type="datetimeFigureOut">
              <a:rPr lang="en-GB" smtClean="0"/>
              <a:t>10/05/2022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029412C-A950-4FEA-8934-3DE23815A09E}" type="slidenum">
              <a:rPr lang="en-GB" smtClean="0"/>
              <a:t>‹#›</a:t>
            </a:fld>
            <a:endParaRPr lang="en-GB"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542296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11222D-1497-48C5-AB7E-D38FF1BE8D50}" type="datetimeFigureOut">
              <a:rPr lang="en-GB" smtClean="0"/>
              <a:t>10/05/2022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029412C-A950-4FEA-8934-3DE23815A09E}" type="slidenum">
              <a:rPr lang="en-GB" smtClean="0"/>
              <a:t>‹#›</a:t>
            </a:fld>
            <a:endParaRPr lang="en-GB"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068177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11222D-1497-48C5-AB7E-D38FF1BE8D50}" type="datetimeFigureOut">
              <a:rPr lang="en-GB" smtClean="0"/>
              <a:t>10/05/2022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029412C-A950-4FEA-8934-3DE23815A09E}" type="slidenum">
              <a:rPr lang="en-GB" smtClean="0"/>
              <a:t>‹#›</a:t>
            </a:fld>
            <a:endParaRPr lang="en-GB"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86365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811222D-1497-48C5-AB7E-D38FF1BE8D50}" type="datetimeFigureOut">
              <a:rPr lang="en-GB" smtClean="0"/>
              <a:t>10/05/2022</a:t>
            </a:fld>
            <a:endParaRPr lang="en-GB"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029412C-A950-4FEA-8934-3DE23815A09E}" type="slidenum">
              <a:rPr lang="en-GB" smtClean="0"/>
              <a:t>‹#›</a:t>
            </a:fld>
            <a:endParaRPr lang="en-GB" dirty="0"/>
          </a:p>
        </p:txBody>
      </p:sp>
    </p:spTree>
    <p:extLst>
      <p:ext uri="{BB962C8B-B14F-4D97-AF65-F5344CB8AC3E}">
        <p14:creationId xmlns:p14="http://schemas.microsoft.com/office/powerpoint/2010/main" val="29565206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73A46-0DE7-4BDA-B877-86201B8CE358}"/>
              </a:ext>
            </a:extLst>
          </p:cNvPr>
          <p:cNvSpPr>
            <a:spLocks noGrp="1"/>
          </p:cNvSpPr>
          <p:nvPr>
            <p:ph type="ctrTitle"/>
          </p:nvPr>
        </p:nvSpPr>
        <p:spPr>
          <a:xfrm>
            <a:off x="542925" y="236538"/>
            <a:ext cx="10668000" cy="1935162"/>
          </a:xfrm>
        </p:spPr>
        <p:txBody>
          <a:bodyPr>
            <a:normAutofit fontScale="90000"/>
          </a:bodyPr>
          <a:lstStyle/>
          <a:p>
            <a:r>
              <a:rPr lang="en-GB" sz="4400" b="1" dirty="0"/>
              <a:t>Module: Introduction to Research (BMHP5005)</a:t>
            </a:r>
            <a:br>
              <a:rPr lang="en-GB" sz="4400" b="1" dirty="0"/>
            </a:br>
            <a:br>
              <a:rPr lang="en-GB" sz="4400" b="1" dirty="0"/>
            </a:br>
            <a:r>
              <a:rPr lang="en-GB" sz="4400" b="1" dirty="0"/>
              <a:t>Assessment 2: Viva Voce</a:t>
            </a:r>
          </a:p>
        </p:txBody>
      </p:sp>
      <p:sp>
        <p:nvSpPr>
          <p:cNvPr id="3" name="Subtitle 2">
            <a:extLst>
              <a:ext uri="{FF2B5EF4-FFF2-40B4-BE49-F238E27FC236}">
                <a16:creationId xmlns:a16="http://schemas.microsoft.com/office/drawing/2014/main" id="{CEAD54F1-95E5-440C-B085-1E65C00D8C6D}"/>
              </a:ext>
            </a:extLst>
          </p:cNvPr>
          <p:cNvSpPr>
            <a:spLocks noGrp="1"/>
          </p:cNvSpPr>
          <p:nvPr>
            <p:ph type="subTitle" idx="1"/>
          </p:nvPr>
        </p:nvSpPr>
        <p:spPr>
          <a:xfrm>
            <a:off x="2850205" y="3643313"/>
            <a:ext cx="9144000" cy="2085975"/>
          </a:xfrm>
        </p:spPr>
        <p:txBody>
          <a:bodyPr>
            <a:normAutofit/>
          </a:bodyPr>
          <a:lstStyle/>
          <a:p>
            <a:pPr algn="l"/>
            <a:r>
              <a:rPr lang="en-GB" sz="2800" dirty="0"/>
              <a:t>Student Name:  Jamal Sesay </a:t>
            </a:r>
          </a:p>
          <a:p>
            <a:pPr algn="l"/>
            <a:r>
              <a:rPr lang="en-GB" sz="2800" dirty="0"/>
              <a:t>Student Number:   1919235 </a:t>
            </a:r>
          </a:p>
          <a:p>
            <a:pPr algn="l"/>
            <a:r>
              <a:rPr lang="en-GB" sz="2800" dirty="0"/>
              <a:t>Lecturer’s Name:  </a:t>
            </a:r>
            <a:r>
              <a:rPr lang="en-GB" sz="2800"/>
              <a:t>Bianca Sanfilippo</a:t>
            </a:r>
            <a:endParaRPr lang="en-GB" sz="2800" dirty="0"/>
          </a:p>
        </p:txBody>
      </p:sp>
    </p:spTree>
    <p:extLst>
      <p:ext uri="{BB962C8B-B14F-4D97-AF65-F5344CB8AC3E}">
        <p14:creationId xmlns:p14="http://schemas.microsoft.com/office/powerpoint/2010/main" val="1995036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1" y="484632"/>
            <a:ext cx="11222737"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F7B95FD-75B9-45E4-993D-A06DD4DE0C0B}"/>
              </a:ext>
            </a:extLst>
          </p:cNvPr>
          <p:cNvSpPr>
            <a:spLocks noGrp="1"/>
          </p:cNvSpPr>
          <p:nvPr>
            <p:ph type="title"/>
          </p:nvPr>
        </p:nvSpPr>
        <p:spPr>
          <a:xfrm>
            <a:off x="804421" y="796374"/>
            <a:ext cx="10583158" cy="880027"/>
          </a:xfrm>
        </p:spPr>
        <p:txBody>
          <a:bodyPr>
            <a:normAutofit/>
          </a:bodyPr>
          <a:lstStyle/>
          <a:p>
            <a:r>
              <a:rPr lang="en-GB" b="1">
                <a:solidFill>
                  <a:srgbClr val="FFFFFF"/>
                </a:solidFill>
              </a:rPr>
              <a:t>Introduction</a:t>
            </a:r>
          </a:p>
        </p:txBody>
      </p:sp>
      <p:sp>
        <p:nvSpPr>
          <p:cNvPr id="12" name="Rectangle 11">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747" y="648377"/>
            <a:ext cx="10890504"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14" name="Rectangle 13">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12192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C55405F-B1B5-4DEF-B747-6D8A425C7DED}"/>
              </a:ext>
            </a:extLst>
          </p:cNvPr>
          <p:cNvSpPr>
            <a:spLocks noGrp="1"/>
          </p:cNvSpPr>
          <p:nvPr>
            <p:ph idx="1"/>
          </p:nvPr>
        </p:nvSpPr>
        <p:spPr>
          <a:xfrm>
            <a:off x="484631" y="2612255"/>
            <a:ext cx="11056620" cy="4146353"/>
          </a:xfrm>
        </p:spPr>
        <p:txBody>
          <a:bodyPr>
            <a:normAutofit/>
          </a:bodyPr>
          <a:lstStyle/>
          <a:p>
            <a:pPr>
              <a:lnSpc>
                <a:spcPct val="90000"/>
              </a:lnSpc>
              <a:spcBef>
                <a:spcPts val="0"/>
              </a:spcBef>
            </a:pPr>
            <a:r>
              <a:rPr lang="en-US" sz="1700" b="1" dirty="0">
                <a:latin typeface="Arial" panose="020B0604020202020204" pitchFamily="34" charset="0"/>
                <a:cs typeface="Arial" panose="020B0604020202020204" pitchFamily="34" charset="0"/>
              </a:rPr>
              <a:t>What is your literature review about? </a:t>
            </a:r>
            <a:r>
              <a:rPr lang="en-US" sz="1700" b="1" i="1" dirty="0">
                <a:latin typeface="Arial" panose="020B0604020202020204" pitchFamily="34" charset="0"/>
                <a:cs typeface="Arial" panose="020B0604020202020204" pitchFamily="34" charset="0"/>
              </a:rPr>
              <a:t>Summarize what your research focus is giving a rationale/justification of the importance of the research</a:t>
            </a:r>
            <a:endParaRPr lang="en-US" sz="1700" b="1" dirty="0">
              <a:latin typeface="Arial" panose="020B0604020202020204" pitchFamily="34" charset="0"/>
              <a:cs typeface="Arial" panose="020B0604020202020204" pitchFamily="34" charset="0"/>
            </a:endParaRPr>
          </a:p>
          <a:p>
            <a:pPr marL="0" indent="0">
              <a:lnSpc>
                <a:spcPct val="90000"/>
              </a:lnSpc>
              <a:spcBef>
                <a:spcPts val="0"/>
              </a:spcBef>
              <a:buNone/>
            </a:pPr>
            <a:r>
              <a:rPr lang="en-US" sz="1700" dirty="0">
                <a:latin typeface="Arial" panose="020B0604020202020204" pitchFamily="34" charset="0"/>
                <a:cs typeface="Arial" panose="020B0604020202020204" pitchFamily="34" charset="0"/>
              </a:rPr>
              <a:t>My literature review survey is about dementia which is the key term used by doctors to describe memory loss, with a loss of focus in the brain. The purpose for my research is because symptoms of dementia is common and can start at any age or from early 40s and proceeds more in older people aged 65 and over with greater effects on their health and daily living conditions. The current statistics from Alzheimer’s society in the UK shows that 850,000 people are living with dementia, a total more than ever before, which is expected to rise in the future with higher costs of treatment which is double the current price from £26bn to £55bn by 2040. The World Health Organization also stated that forty-seven million people are living with dementia and new cases of 7.7 million every year is expected to triple by 2050 which is alarming and can imposing worries and panic among the population globally.</a:t>
            </a:r>
          </a:p>
          <a:p>
            <a:pPr marL="0" indent="0">
              <a:lnSpc>
                <a:spcPct val="90000"/>
              </a:lnSpc>
              <a:spcBef>
                <a:spcPts val="0"/>
              </a:spcBef>
              <a:buNone/>
            </a:pPr>
            <a:endParaRPr lang="en-US" sz="1700" dirty="0">
              <a:latin typeface="Arial" panose="020B0604020202020204" pitchFamily="34" charset="0"/>
              <a:cs typeface="Arial" panose="020B0604020202020204" pitchFamily="34" charset="0"/>
            </a:endParaRPr>
          </a:p>
          <a:p>
            <a:pPr>
              <a:lnSpc>
                <a:spcPct val="90000"/>
              </a:lnSpc>
              <a:spcBef>
                <a:spcPts val="0"/>
              </a:spcBef>
            </a:pPr>
            <a:r>
              <a:rPr lang="en-US" sz="1700" b="1" dirty="0">
                <a:latin typeface="Arial" panose="020B0604020202020204" pitchFamily="34" charset="0"/>
                <a:cs typeface="Arial" panose="020B0604020202020204" pitchFamily="34" charset="0"/>
              </a:rPr>
              <a:t>Aim: </a:t>
            </a:r>
            <a:r>
              <a:rPr lang="en-US" sz="1700" b="1" i="1" dirty="0">
                <a:latin typeface="Arial" panose="020B0604020202020204" pitchFamily="34" charset="0"/>
                <a:cs typeface="Arial" panose="020B0604020202020204" pitchFamily="34" charset="0"/>
              </a:rPr>
              <a:t>What are you trying to find out?</a:t>
            </a:r>
            <a:r>
              <a:rPr lang="en-GB" sz="1700" b="1" dirty="0">
                <a:effectLst/>
                <a:latin typeface="Arial" panose="020B0604020202020204" pitchFamily="34" charset="0"/>
                <a:ea typeface="Calibri" panose="020F0502020204030204" pitchFamily="34" charset="0"/>
                <a:cs typeface="Arial" panose="020B0604020202020204" pitchFamily="34" charset="0"/>
              </a:rPr>
              <a:t> </a:t>
            </a:r>
          </a:p>
          <a:p>
            <a:pPr>
              <a:lnSpc>
                <a:spcPct val="90000"/>
              </a:lnSpc>
              <a:spcBef>
                <a:spcPts val="0"/>
              </a:spcBef>
            </a:pPr>
            <a:r>
              <a:rPr lang="en-GB" sz="1700" dirty="0">
                <a:effectLst/>
                <a:latin typeface="Arial" panose="020B0604020202020204" pitchFamily="34" charset="0"/>
                <a:ea typeface="Calibri" panose="020F0502020204030204" pitchFamily="34" charset="0"/>
                <a:cs typeface="Arial" panose="020B0604020202020204" pitchFamily="34" charset="0"/>
              </a:rPr>
              <a:t>To find out what causes dementia and how it affects people living with dementia</a:t>
            </a:r>
            <a:endParaRPr lang="en-GB" sz="1700" dirty="0">
              <a:latin typeface="Arial" panose="020B0604020202020204" pitchFamily="34" charset="0"/>
              <a:ea typeface="Calibri" panose="020F0502020204030204" pitchFamily="34" charset="0"/>
              <a:cs typeface="Arial" panose="020B0604020202020204" pitchFamily="34" charset="0"/>
            </a:endParaRPr>
          </a:p>
          <a:p>
            <a:pPr>
              <a:lnSpc>
                <a:spcPct val="90000"/>
              </a:lnSpc>
              <a:spcBef>
                <a:spcPts val="0"/>
              </a:spcBef>
            </a:pPr>
            <a:r>
              <a:rPr lang="en-GB" sz="1700" dirty="0">
                <a:effectLst/>
                <a:latin typeface="Arial" panose="020B0604020202020204" pitchFamily="34" charset="0"/>
                <a:ea typeface="Calibri" panose="020F0502020204030204" pitchFamily="34" charset="0"/>
                <a:cs typeface="Arial" panose="020B0604020202020204" pitchFamily="34" charset="0"/>
              </a:rPr>
              <a:t>To understand the biological treatment and different types of support for people living with dementia.</a:t>
            </a:r>
          </a:p>
          <a:p>
            <a:pPr marL="0" indent="0">
              <a:lnSpc>
                <a:spcPct val="90000"/>
              </a:lnSpc>
              <a:spcBef>
                <a:spcPts val="0"/>
              </a:spcBef>
              <a:buNone/>
            </a:pPr>
            <a:endParaRPr lang="en-GB" sz="13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90000"/>
              </a:lnSpc>
              <a:spcBef>
                <a:spcPts val="0"/>
              </a:spcBef>
            </a:pPr>
            <a:endParaRPr lang="en-US" sz="1300" i="1" dirty="0"/>
          </a:p>
          <a:p>
            <a:pPr>
              <a:lnSpc>
                <a:spcPct val="90000"/>
              </a:lnSpc>
              <a:spcBef>
                <a:spcPts val="0"/>
              </a:spcBef>
            </a:pPr>
            <a:endParaRPr lang="en-US" sz="1300" dirty="0"/>
          </a:p>
        </p:txBody>
      </p:sp>
    </p:spTree>
    <p:extLst>
      <p:ext uri="{BB962C8B-B14F-4D97-AF65-F5344CB8AC3E}">
        <p14:creationId xmlns:p14="http://schemas.microsoft.com/office/powerpoint/2010/main" val="15128452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1" y="484632"/>
            <a:ext cx="11222737"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00E2F0E-0041-485B-A017-7B44BEB42284}"/>
              </a:ext>
            </a:extLst>
          </p:cNvPr>
          <p:cNvSpPr>
            <a:spLocks noGrp="1"/>
          </p:cNvSpPr>
          <p:nvPr>
            <p:ph type="title"/>
          </p:nvPr>
        </p:nvSpPr>
        <p:spPr>
          <a:xfrm>
            <a:off x="804421" y="796374"/>
            <a:ext cx="10583158" cy="880027"/>
          </a:xfrm>
        </p:spPr>
        <p:txBody>
          <a:bodyPr>
            <a:normAutofit/>
          </a:bodyPr>
          <a:lstStyle/>
          <a:p>
            <a:r>
              <a:rPr lang="en-GB" b="1" dirty="0">
                <a:solidFill>
                  <a:srgbClr val="FFFFFF"/>
                </a:solidFill>
              </a:rPr>
              <a:t>Methods</a:t>
            </a:r>
          </a:p>
        </p:txBody>
      </p:sp>
      <p:sp>
        <p:nvSpPr>
          <p:cNvPr id="12" name="Rectangle 11">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747" y="648377"/>
            <a:ext cx="10890504"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14" name="Rectangle 13">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12192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342EDA8-78A7-48B7-9C96-97679DE6DE9B}"/>
              </a:ext>
            </a:extLst>
          </p:cNvPr>
          <p:cNvSpPr>
            <a:spLocks noGrp="1"/>
          </p:cNvSpPr>
          <p:nvPr>
            <p:ph idx="1"/>
          </p:nvPr>
        </p:nvSpPr>
        <p:spPr>
          <a:xfrm>
            <a:off x="804421" y="2582312"/>
            <a:ext cx="10190191" cy="4106596"/>
          </a:xfrm>
        </p:spPr>
        <p:txBody>
          <a:bodyPr>
            <a:normAutofit lnSpcReduction="10000"/>
          </a:bodyPr>
          <a:lstStyle/>
          <a:p>
            <a:pPr>
              <a:lnSpc>
                <a:spcPct val="90000"/>
              </a:lnSpc>
              <a:spcBef>
                <a:spcPts val="0"/>
              </a:spcBef>
            </a:pPr>
            <a:r>
              <a:rPr lang="en-US" sz="2000" b="1" i="1" dirty="0">
                <a:latin typeface="Arial" panose="020B0604020202020204" pitchFamily="34" charset="0"/>
                <a:cs typeface="Arial" panose="020B0604020202020204" pitchFamily="34" charset="0"/>
              </a:rPr>
              <a:t>Explain the methods that you used (e.g., what type of research did you do? What keywords did you use for your search? Which databases did you use for your search?)</a:t>
            </a:r>
          </a:p>
          <a:p>
            <a:pPr>
              <a:lnSpc>
                <a:spcPct val="90000"/>
              </a:lnSpc>
              <a:spcBef>
                <a:spcPts val="0"/>
              </a:spcBef>
            </a:pPr>
            <a:r>
              <a:rPr lang="en-US" sz="2000" dirty="0">
                <a:latin typeface="Arial" panose="020B0604020202020204" pitchFamily="34" charset="0"/>
                <a:cs typeface="Arial" panose="020B0604020202020204" pitchFamily="34" charset="0"/>
              </a:rPr>
              <a:t>I used a thematic review method to assess detailed information of current risks regarding the issues of dementia amongst the population in the UK and globally. Thematic review was selected because every site work is done by people with expert/specialized knowledge gained in the field and enables secondary researchers to adopt valuable published data to tackle complex issues for better results to their objective goals.</a:t>
            </a:r>
          </a:p>
          <a:p>
            <a:pPr>
              <a:lnSpc>
                <a:spcPct val="90000"/>
              </a:lnSpc>
              <a:spcBef>
                <a:spcPts val="0"/>
              </a:spcBef>
            </a:pPr>
            <a:r>
              <a:rPr lang="en-US" sz="2000" dirty="0">
                <a:latin typeface="Arial" panose="020B0604020202020204" pitchFamily="34" charset="0"/>
                <a:cs typeface="Arial" panose="020B0604020202020204" pitchFamily="34" charset="0"/>
              </a:rPr>
              <a:t>Key words used were; Dementia, Factors, Types of dementia, Treatments and non-treatments for dementia and COVID 19 impact on people living with dementia. </a:t>
            </a:r>
          </a:p>
          <a:p>
            <a:pPr>
              <a:lnSpc>
                <a:spcPct val="90000"/>
              </a:lnSpc>
              <a:spcBef>
                <a:spcPts val="0"/>
              </a:spcBef>
            </a:pPr>
            <a:r>
              <a:rPr lang="en-US" sz="2000" dirty="0">
                <a:latin typeface="Arial" panose="020B0604020202020204" pitchFamily="34" charset="0"/>
                <a:cs typeface="Arial" panose="020B0604020202020204" pitchFamily="34" charset="0"/>
              </a:rPr>
              <a:t>I used Google Scholarly articles, PUBMED and Google pdf articles published from the NHS, Public health UK data, Office for National Statistics (ONS), and WHO [World Health Organization]</a:t>
            </a:r>
          </a:p>
          <a:p>
            <a:pPr>
              <a:lnSpc>
                <a:spcPct val="90000"/>
              </a:lnSpc>
              <a:spcBef>
                <a:spcPts val="0"/>
              </a:spcBef>
            </a:pPr>
            <a:endParaRPr lang="en-GB" sz="2000" i="1" dirty="0"/>
          </a:p>
        </p:txBody>
      </p:sp>
    </p:spTree>
    <p:extLst>
      <p:ext uri="{BB962C8B-B14F-4D97-AF65-F5344CB8AC3E}">
        <p14:creationId xmlns:p14="http://schemas.microsoft.com/office/powerpoint/2010/main" val="22749476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1" y="484632"/>
            <a:ext cx="11222737"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F6A66C9-02BB-4903-B1DA-558829C5A6A5}"/>
              </a:ext>
            </a:extLst>
          </p:cNvPr>
          <p:cNvSpPr>
            <a:spLocks noGrp="1"/>
          </p:cNvSpPr>
          <p:nvPr>
            <p:ph type="title"/>
          </p:nvPr>
        </p:nvSpPr>
        <p:spPr>
          <a:xfrm>
            <a:off x="804421" y="796374"/>
            <a:ext cx="10583158" cy="880027"/>
          </a:xfrm>
        </p:spPr>
        <p:txBody>
          <a:bodyPr>
            <a:normAutofit/>
          </a:bodyPr>
          <a:lstStyle/>
          <a:p>
            <a:r>
              <a:rPr lang="en-GB" b="1" dirty="0">
                <a:solidFill>
                  <a:srgbClr val="FFFFFF"/>
                </a:solidFill>
              </a:rPr>
              <a:t>Objectives</a:t>
            </a:r>
          </a:p>
        </p:txBody>
      </p:sp>
      <p:sp>
        <p:nvSpPr>
          <p:cNvPr id="12" name="Rectangle 11">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747" y="648377"/>
            <a:ext cx="10890504"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14" name="Rectangle 13">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12192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66360C7-A1E3-42E7-B731-C0D98AB2A249}"/>
              </a:ext>
            </a:extLst>
          </p:cNvPr>
          <p:cNvSpPr>
            <a:spLocks noGrp="1"/>
          </p:cNvSpPr>
          <p:nvPr>
            <p:ph idx="1"/>
          </p:nvPr>
        </p:nvSpPr>
        <p:spPr>
          <a:xfrm>
            <a:off x="973074" y="2715623"/>
            <a:ext cx="10245850" cy="3263612"/>
          </a:xfrm>
        </p:spPr>
        <p:txBody>
          <a:bodyPr>
            <a:normAutofit lnSpcReduction="10000"/>
          </a:bodyPr>
          <a:lstStyle/>
          <a:p>
            <a:r>
              <a:rPr lang="en-GB" sz="2800" dirty="0">
                <a:latin typeface="Arial" panose="020B0604020202020204" pitchFamily="34" charset="0"/>
                <a:cs typeface="Arial" panose="020B0604020202020204" pitchFamily="34" charset="0"/>
              </a:rPr>
              <a:t>The objective of this assignment is to discover the causes of dementia as well as the treatments and support for those living with this condition. This aim will be successfully found through searching databases such as Scholarly articles, PubMed, Google to access other relevant published data from NHS, Alzheimer’s and Dementia UK, Office for National Statistics and Alzheimer’s Association International Conference (AAIC) database.</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3703849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1" y="484632"/>
            <a:ext cx="11222737"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CC8A05-68E8-4FA5-93E7-603C7728F12F}"/>
              </a:ext>
            </a:extLst>
          </p:cNvPr>
          <p:cNvSpPr>
            <a:spLocks noGrp="1"/>
          </p:cNvSpPr>
          <p:nvPr>
            <p:ph type="title"/>
          </p:nvPr>
        </p:nvSpPr>
        <p:spPr>
          <a:xfrm>
            <a:off x="804421" y="796374"/>
            <a:ext cx="10583158" cy="880027"/>
          </a:xfrm>
        </p:spPr>
        <p:txBody>
          <a:bodyPr>
            <a:normAutofit fontScale="90000"/>
          </a:bodyPr>
          <a:lstStyle/>
          <a:p>
            <a:r>
              <a:rPr lang="en-US" b="1" dirty="0">
                <a:solidFill>
                  <a:srgbClr val="FFFFFF"/>
                </a:solidFill>
              </a:rPr>
              <a:t>What inclusion and exclusion criteria did you use?</a:t>
            </a:r>
            <a:endParaRPr lang="en-GB" b="1" dirty="0">
              <a:solidFill>
                <a:srgbClr val="FFFFFF"/>
              </a:solidFill>
            </a:endParaRPr>
          </a:p>
        </p:txBody>
      </p:sp>
      <p:sp>
        <p:nvSpPr>
          <p:cNvPr id="12" name="Rectangle 11">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747" y="648377"/>
            <a:ext cx="10890504"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14" name="Rectangle 13">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12192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25D2605-7194-4A75-A008-8EDAE6EF2665}"/>
              </a:ext>
            </a:extLst>
          </p:cNvPr>
          <p:cNvSpPr>
            <a:spLocks noGrp="1"/>
          </p:cNvSpPr>
          <p:nvPr>
            <p:ph idx="1"/>
          </p:nvPr>
        </p:nvSpPr>
        <p:spPr>
          <a:xfrm>
            <a:off x="804421" y="2604305"/>
            <a:ext cx="10575896" cy="3907814"/>
          </a:xfrm>
        </p:spPr>
        <p:txBody>
          <a:bodyPr>
            <a:normAutofit fontScale="92500" lnSpcReduction="20000"/>
          </a:bodyPr>
          <a:lstStyle/>
          <a:p>
            <a:pPr>
              <a:lnSpc>
                <a:spcPct val="90000"/>
              </a:lnSpc>
            </a:pPr>
            <a:r>
              <a:rPr lang="en-GB" dirty="0">
                <a:latin typeface="Arial" panose="020B0604020202020204" pitchFamily="34" charset="0"/>
                <a:cs typeface="Arial" panose="020B0604020202020204" pitchFamily="34" charset="0"/>
              </a:rPr>
              <a:t>My study focused more on older people aged 65 and over even though the literature review also mentioned about dementia affecting people in their early 40s. The researcher also collected validated data sources which investigated the perspectives of healthcare professionals including carers,  nurses and family members caring for people living with dementia for better outcomes to achieve the research goal.</a:t>
            </a:r>
          </a:p>
          <a:p>
            <a:pPr>
              <a:lnSpc>
                <a:spcPct val="90000"/>
              </a:lnSpc>
            </a:pPr>
            <a:r>
              <a:rPr lang="en-GB" dirty="0">
                <a:latin typeface="Arial" panose="020B0604020202020204" pitchFamily="34" charset="0"/>
                <a:cs typeface="Arial" panose="020B0604020202020204" pitchFamily="34" charset="0"/>
              </a:rPr>
              <a:t>I included relevant pieces of 2021 data from ground-breaking research presented at Alzheimer’s Association international conference (</a:t>
            </a:r>
            <a:r>
              <a:rPr lang="en-GB" i="1" dirty="0">
                <a:latin typeface="Arial" panose="020B0604020202020204" pitchFamily="34" charset="0"/>
                <a:cs typeface="Arial" panose="020B0604020202020204" pitchFamily="34" charset="0"/>
              </a:rPr>
              <a:t>AAIC, 2021</a:t>
            </a:r>
            <a:r>
              <a:rPr lang="en-GB" dirty="0">
                <a:latin typeface="Arial" panose="020B0604020202020204" pitchFamily="34" charset="0"/>
                <a:cs typeface="Arial" panose="020B0604020202020204" pitchFamily="34" charset="0"/>
              </a:rPr>
              <a:t>) to help broaden my research. I again included relevant pieces of information from the NHS website, Public Health and WHO as key health organisations promoting health issues in the care settings.</a:t>
            </a:r>
          </a:p>
          <a:p>
            <a:pPr>
              <a:lnSpc>
                <a:spcPct val="90000"/>
              </a:lnSpc>
            </a:pPr>
            <a:r>
              <a:rPr lang="en-GB" dirty="0">
                <a:latin typeface="Arial" panose="020B0604020202020204" pitchFamily="34" charset="0"/>
                <a:cs typeface="Arial" panose="020B0604020202020204" pitchFamily="34" charset="0"/>
              </a:rPr>
              <a:t>Younger population under the age of 65 living with dementia or other complex and cognitive issues were excluded despite the dementia starting age been identified in the study as early 40s. </a:t>
            </a:r>
          </a:p>
        </p:txBody>
      </p:sp>
    </p:spTree>
    <p:extLst>
      <p:ext uri="{BB962C8B-B14F-4D97-AF65-F5344CB8AC3E}">
        <p14:creationId xmlns:p14="http://schemas.microsoft.com/office/powerpoint/2010/main" val="33608276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C0EAA8-394C-495A-8ADE-02A487113AED}"/>
              </a:ext>
            </a:extLst>
          </p:cNvPr>
          <p:cNvSpPr>
            <a:spLocks noGrp="1"/>
          </p:cNvSpPr>
          <p:nvPr>
            <p:ph type="title"/>
          </p:nvPr>
        </p:nvSpPr>
        <p:spPr>
          <a:xfrm>
            <a:off x="2091191" y="-76821"/>
            <a:ext cx="7650775" cy="641939"/>
          </a:xfrm>
        </p:spPr>
        <p:txBody>
          <a:bodyPr>
            <a:noAutofit/>
          </a:bodyPr>
          <a:lstStyle/>
          <a:p>
            <a:r>
              <a:rPr lang="en-GB" sz="3200" b="1" dirty="0"/>
              <a:t>Literature Review</a:t>
            </a:r>
          </a:p>
        </p:txBody>
      </p:sp>
      <p:graphicFrame>
        <p:nvGraphicFramePr>
          <p:cNvPr id="6" name="Table 5">
            <a:extLst>
              <a:ext uri="{FF2B5EF4-FFF2-40B4-BE49-F238E27FC236}">
                <a16:creationId xmlns:a16="http://schemas.microsoft.com/office/drawing/2014/main" id="{4E015688-109E-44EE-8228-480161D6B8B2}"/>
              </a:ext>
            </a:extLst>
          </p:cNvPr>
          <p:cNvGraphicFramePr/>
          <p:nvPr>
            <p:extLst>
              <p:ext uri="{D42A27DB-BD31-4B8C-83A1-F6EECF244321}">
                <p14:modId xmlns:p14="http://schemas.microsoft.com/office/powerpoint/2010/main" val="2924746035"/>
              </p:ext>
            </p:extLst>
          </p:nvPr>
        </p:nvGraphicFramePr>
        <p:xfrm>
          <a:off x="951785" y="525937"/>
          <a:ext cx="9929586" cy="6676264"/>
        </p:xfrm>
        <a:graphic>
          <a:graphicData uri="http://schemas.openxmlformats.org/drawingml/2006/table">
            <a:tbl>
              <a:tblPr firstRow="1" firstCol="1" bandRow="1"/>
              <a:tblGrid>
                <a:gridCol w="3021318">
                  <a:extLst>
                    <a:ext uri="{9D8B030D-6E8A-4147-A177-3AD203B41FA5}">
                      <a16:colId xmlns:a16="http://schemas.microsoft.com/office/drawing/2014/main" val="2791120806"/>
                    </a:ext>
                  </a:extLst>
                </a:gridCol>
                <a:gridCol w="2256507">
                  <a:extLst>
                    <a:ext uri="{9D8B030D-6E8A-4147-A177-3AD203B41FA5}">
                      <a16:colId xmlns:a16="http://schemas.microsoft.com/office/drawing/2014/main" val="3589850242"/>
                    </a:ext>
                  </a:extLst>
                </a:gridCol>
                <a:gridCol w="1934897">
                  <a:extLst>
                    <a:ext uri="{9D8B030D-6E8A-4147-A177-3AD203B41FA5}">
                      <a16:colId xmlns:a16="http://schemas.microsoft.com/office/drawing/2014/main" val="2229489048"/>
                    </a:ext>
                  </a:extLst>
                </a:gridCol>
                <a:gridCol w="2716864">
                  <a:extLst>
                    <a:ext uri="{9D8B030D-6E8A-4147-A177-3AD203B41FA5}">
                      <a16:colId xmlns:a16="http://schemas.microsoft.com/office/drawing/2014/main" val="2241838310"/>
                    </a:ext>
                  </a:extLst>
                </a:gridCol>
              </a:tblGrid>
              <a:tr h="813571">
                <a:tc>
                  <a:txBody>
                    <a:bodyPr/>
                    <a:lstStyle/>
                    <a:p>
                      <a:pPr algn="l" fontAlgn="t">
                        <a:spcBef>
                          <a:spcPts val="0"/>
                        </a:spcBef>
                        <a:spcAft>
                          <a:spcPts val="0"/>
                        </a:spcAft>
                      </a:pPr>
                      <a:r>
                        <a:rPr lang="en-GB" sz="1800" b="1" i="0" u="none" strike="noStrike" dirty="0">
                          <a:effectLst/>
                          <a:latin typeface="+mn-lt"/>
                          <a:cs typeface="Times New Roman" panose="02020603050405020304" pitchFamily="18" charset="0"/>
                        </a:rPr>
                        <a:t>Author(s), title, and year of publication</a:t>
                      </a:r>
                      <a:endParaRPr lang="en-GB" sz="1800" b="0" i="0" u="none" strike="noStrike" dirty="0">
                        <a:effectLst/>
                        <a:latin typeface="+mn-lt"/>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endParaRPr lang="en-GB" sz="1800" b="1" i="0" u="none" strike="noStrike" dirty="0">
                        <a:effectLst/>
                        <a:latin typeface="+mn-lt"/>
                        <a:cs typeface="Times New Roman" panose="02020603050405020304" pitchFamily="18" charset="0"/>
                      </a:endParaRPr>
                    </a:p>
                    <a:p>
                      <a:pPr algn="l" fontAlgn="t">
                        <a:spcBef>
                          <a:spcPts val="0"/>
                        </a:spcBef>
                        <a:spcAft>
                          <a:spcPts val="0"/>
                        </a:spcAft>
                      </a:pPr>
                      <a:r>
                        <a:rPr lang="en-GB" sz="1800" b="1" i="0" u="none" strike="noStrike" dirty="0">
                          <a:effectLst/>
                          <a:latin typeface="+mn-lt"/>
                          <a:cs typeface="Times New Roman" panose="02020603050405020304" pitchFamily="18" charset="0"/>
                        </a:rPr>
                        <a:t>Aim of study</a:t>
                      </a:r>
                      <a:endParaRPr lang="en-GB" sz="1800" b="0" i="0" u="none" strike="noStrike" dirty="0">
                        <a:effectLst/>
                        <a:latin typeface="+mn-lt"/>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endParaRPr lang="en-GB" sz="1800" b="1" i="0" u="none" strike="noStrike" dirty="0">
                        <a:effectLst/>
                        <a:latin typeface="+mn-lt"/>
                        <a:ea typeface="Calibri" panose="020F0502020204030204" pitchFamily="34" charset="0"/>
                        <a:cs typeface="Times New Roman" panose="02020603050405020304" pitchFamily="18" charset="0"/>
                      </a:endParaRPr>
                    </a:p>
                    <a:p>
                      <a:pPr algn="l" fontAlgn="t">
                        <a:spcBef>
                          <a:spcPts val="0"/>
                        </a:spcBef>
                        <a:spcAft>
                          <a:spcPts val="0"/>
                        </a:spcAft>
                      </a:pPr>
                      <a:r>
                        <a:rPr lang="en-GB" sz="1800" b="1" i="0" u="none" strike="noStrike" dirty="0">
                          <a:effectLst/>
                          <a:latin typeface="+mn-lt"/>
                          <a:ea typeface="Calibri" panose="020F0502020204030204" pitchFamily="34" charset="0"/>
                          <a:cs typeface="Times New Roman" panose="02020603050405020304" pitchFamily="18" charset="0"/>
                        </a:rPr>
                        <a:t>Methods and Sample size and characteristics</a:t>
                      </a:r>
                      <a:endParaRPr lang="en-GB" sz="1800" b="0" i="0" u="none" strike="noStrike" dirty="0">
                        <a:effectLst/>
                        <a:latin typeface="+mn-lt"/>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endParaRPr lang="en-GB" sz="1800" b="1" i="0" u="none" strike="noStrike" dirty="0">
                        <a:effectLst/>
                        <a:latin typeface="+mn-lt"/>
                        <a:ea typeface="Calibri" panose="020F0502020204030204" pitchFamily="34" charset="0"/>
                        <a:cs typeface="Times New Roman" panose="02020603050405020304" pitchFamily="18" charset="0"/>
                      </a:endParaRPr>
                    </a:p>
                    <a:p>
                      <a:pPr algn="l" fontAlgn="t">
                        <a:spcBef>
                          <a:spcPts val="0"/>
                        </a:spcBef>
                        <a:spcAft>
                          <a:spcPts val="0"/>
                        </a:spcAft>
                      </a:pPr>
                      <a:r>
                        <a:rPr lang="en-GB" sz="1800" b="1" i="0" u="none" strike="noStrike" dirty="0">
                          <a:effectLst/>
                          <a:latin typeface="+mn-lt"/>
                          <a:ea typeface="Calibri" panose="020F0502020204030204" pitchFamily="34" charset="0"/>
                          <a:cs typeface="Times New Roman" panose="02020603050405020304" pitchFamily="18" charset="0"/>
                        </a:rPr>
                        <a:t>Summary of main findings</a:t>
                      </a:r>
                      <a:endParaRPr lang="en-GB" sz="1800" b="0" i="0" u="none" strike="noStrike" dirty="0">
                        <a:effectLst/>
                        <a:latin typeface="+mn-lt"/>
                      </a:endParaRPr>
                    </a:p>
                    <a:p>
                      <a:pPr algn="l" fontAlgn="t">
                        <a:spcBef>
                          <a:spcPts val="0"/>
                        </a:spcBef>
                        <a:spcAft>
                          <a:spcPts val="0"/>
                        </a:spcAft>
                      </a:pPr>
                      <a:r>
                        <a:rPr lang="en-GB" sz="1800" b="1" i="0" u="none" strike="noStrike" dirty="0">
                          <a:effectLst/>
                          <a:latin typeface="+mn-lt"/>
                          <a:ea typeface="Calibri" panose="020F0502020204030204" pitchFamily="34" charset="0"/>
                          <a:cs typeface="Times New Roman" panose="02020603050405020304" pitchFamily="18" charset="0"/>
                        </a:rPr>
                        <a:t> </a:t>
                      </a:r>
                      <a:endParaRPr lang="en-GB" sz="1800" b="0" i="0" u="none" strike="noStrike" dirty="0">
                        <a:effectLst/>
                        <a:latin typeface="+mn-lt"/>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21238234"/>
                  </a:ext>
                </a:extLst>
              </a:tr>
              <a:tr h="2335029">
                <a:tc>
                  <a:txBody>
                    <a:bodyPr/>
                    <a:lstStyle/>
                    <a:p>
                      <a:pPr algn="l" fontAlgn="t">
                        <a:spcBef>
                          <a:spcPts val="0"/>
                        </a:spcBef>
                        <a:spcAft>
                          <a:spcPts val="0"/>
                        </a:spcAft>
                      </a:pPr>
                      <a:r>
                        <a:rPr lang="en-GB" sz="1000" kern="1200" dirty="0">
                          <a:solidFill>
                            <a:schemeClr val="tx1"/>
                          </a:solidFill>
                          <a:effectLst/>
                          <a:latin typeface="Arial" panose="020B0604020202020204" pitchFamily="34" charset="0"/>
                          <a:ea typeface="+mn-ea"/>
                          <a:cs typeface="Arial" panose="020B0604020202020204" pitchFamily="34" charset="0"/>
                        </a:rPr>
                        <a:t>Alzheimer's Association, 2021</a:t>
                      </a:r>
                      <a:endParaRPr lang="en-GB" sz="100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000" kern="1200" dirty="0">
                          <a:solidFill>
                            <a:schemeClr val="tx1"/>
                          </a:solidFill>
                          <a:effectLst/>
                          <a:latin typeface="Arial" panose="020B0604020202020204" pitchFamily="34" charset="0"/>
                          <a:ea typeface="+mn-ea"/>
                          <a:cs typeface="Arial" panose="020B0604020202020204" pitchFamily="34" charset="0"/>
                        </a:rPr>
                        <a:t>Their main aim to conduct this study was to close gaps and issues identified from previous literature research in dementia care in the UK such as the effectiveness</a:t>
                      </a:r>
                    </a:p>
                    <a:p>
                      <a:pPr algn="l" fontAlgn="t">
                        <a:spcBef>
                          <a:spcPts val="0"/>
                        </a:spcBef>
                        <a:spcAft>
                          <a:spcPts val="0"/>
                        </a:spcAft>
                      </a:pPr>
                      <a:endParaRPr lang="en-GB" sz="1000" kern="1200" dirty="0">
                        <a:solidFill>
                          <a:schemeClr val="tx1"/>
                        </a:solidFill>
                        <a:effectLst/>
                        <a:latin typeface="Arial" panose="020B0604020202020204" pitchFamily="34" charset="0"/>
                        <a:ea typeface="+mn-ea"/>
                        <a:cs typeface="Arial" panose="020B0604020202020204" pitchFamily="34" charset="0"/>
                      </a:endParaRPr>
                    </a:p>
                    <a:p>
                      <a:pPr algn="l" fontAlgn="t">
                        <a:spcBef>
                          <a:spcPts val="0"/>
                        </a:spcBef>
                        <a:spcAft>
                          <a:spcPts val="0"/>
                        </a:spcAft>
                      </a:pPr>
                      <a:r>
                        <a:rPr lang="en-GB" sz="1000" kern="1200" dirty="0">
                          <a:solidFill>
                            <a:schemeClr val="tx1"/>
                          </a:solidFill>
                          <a:effectLst/>
                          <a:latin typeface="Arial" panose="020B0604020202020204" pitchFamily="34" charset="0"/>
                          <a:ea typeface="+mn-ea"/>
                          <a:cs typeface="Arial" panose="020B0604020202020204" pitchFamily="34" charset="0"/>
                        </a:rPr>
                        <a:t> of medical treatment.</a:t>
                      </a:r>
                      <a:endParaRPr lang="en-GB" sz="70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85750" indent="-285750" algn="l" fontAlgn="t">
                        <a:spcBef>
                          <a:spcPts val="0"/>
                        </a:spcBef>
                        <a:spcAft>
                          <a:spcPts val="0"/>
                        </a:spcAft>
                        <a:buFont typeface="Arial" panose="020B0604020202020204" pitchFamily="34" charset="0"/>
                        <a:buChar char="•"/>
                      </a:pPr>
                      <a:r>
                        <a:rPr lang="en-GB" sz="1000" kern="1200" dirty="0">
                          <a:solidFill>
                            <a:schemeClr val="tx1"/>
                          </a:solidFill>
                          <a:effectLst/>
                          <a:latin typeface="Arial" panose="020B0604020202020204" pitchFamily="34" charset="0"/>
                          <a:ea typeface="+mn-ea"/>
                          <a:cs typeface="Arial" panose="020B0604020202020204" pitchFamily="34" charset="0"/>
                        </a:rPr>
                        <a:t>the  longitudinal neuroimaging studies and clinical drug trials in </a:t>
                      </a:r>
                      <a:r>
                        <a:rPr lang="en-GB" sz="1000" kern="1200" dirty="0" err="1">
                          <a:solidFill>
                            <a:schemeClr val="tx1"/>
                          </a:solidFill>
                          <a:effectLst/>
                          <a:latin typeface="Arial" panose="020B0604020202020204" pitchFamily="34" charset="0"/>
                          <a:ea typeface="+mn-ea"/>
                          <a:cs typeface="Arial" panose="020B0604020202020204" pitchFamily="34" charset="0"/>
                        </a:rPr>
                        <a:t>Azheimer</a:t>
                      </a:r>
                      <a:r>
                        <a:rPr lang="en-GB" sz="1000" kern="1200" dirty="0">
                          <a:solidFill>
                            <a:schemeClr val="tx1"/>
                          </a:solidFill>
                          <a:effectLst/>
                          <a:latin typeface="Arial" panose="020B0604020202020204" pitchFamily="34" charset="0"/>
                          <a:ea typeface="+mn-ea"/>
                          <a:cs typeface="Arial" panose="020B0604020202020204" pitchFamily="34" charset="0"/>
                        </a:rPr>
                        <a:t> disease. The global prevalence in dementia is projected to triple more than 152 million by 2050. </a:t>
                      </a:r>
                    </a:p>
                    <a:p>
                      <a:pPr marL="285750" indent="-285750" algn="l" fontAlgn="t">
                        <a:spcBef>
                          <a:spcPts val="0"/>
                        </a:spcBef>
                        <a:spcAft>
                          <a:spcPts val="0"/>
                        </a:spcAft>
                        <a:buFont typeface="Arial" panose="020B0604020202020204" pitchFamily="34" charset="0"/>
                        <a:buChar char="•"/>
                      </a:pPr>
                      <a:r>
                        <a:rPr lang="en-GB" sz="1000" kern="1200" dirty="0">
                          <a:solidFill>
                            <a:schemeClr val="tx1"/>
                          </a:solidFill>
                          <a:effectLst/>
                          <a:latin typeface="Arial" panose="020B0604020202020204" pitchFamily="34" charset="0"/>
                          <a:ea typeface="+mn-ea"/>
                          <a:cs typeface="Arial" panose="020B0604020202020204" pitchFamily="34" charset="0"/>
                        </a:rPr>
                        <a:t>Sample size: 18 patients with mild and moderate AD and 18 age normal controls underwent t2 MRI brain scan by 12 month interval. Those with moderate dementia scored 10-26 at their first scan.</a:t>
                      </a:r>
                    </a:p>
                    <a:p>
                      <a:pPr marL="0" indent="0" algn="l" fontAlgn="t">
                        <a:spcBef>
                          <a:spcPts val="0"/>
                        </a:spcBef>
                        <a:spcAft>
                          <a:spcPts val="0"/>
                        </a:spcAft>
                        <a:buFont typeface="Arial" panose="020B0604020202020204" pitchFamily="34" charset="0"/>
                        <a:buNone/>
                      </a:pPr>
                      <a:r>
                        <a:rPr lang="en-GB" sz="1000" kern="1200" dirty="0">
                          <a:solidFill>
                            <a:schemeClr val="tx1"/>
                          </a:solidFill>
                          <a:effectLst/>
                          <a:latin typeface="Arial" panose="020B0604020202020204" pitchFamily="34" charset="0"/>
                          <a:ea typeface="+mn-ea"/>
                          <a:cs typeface="Arial" panose="020B0604020202020204" pitchFamily="34" charset="0"/>
                        </a:rPr>
                        <a:t> </a:t>
                      </a:r>
                    </a:p>
                    <a:p>
                      <a:pPr marL="285750" indent="-285750" algn="l" fontAlgn="t">
                        <a:spcBef>
                          <a:spcPts val="0"/>
                        </a:spcBef>
                        <a:spcAft>
                          <a:spcPts val="0"/>
                        </a:spcAft>
                        <a:buFont typeface="Arial" panose="020B0604020202020204" pitchFamily="34" charset="0"/>
                        <a:buChar char="•"/>
                      </a:pPr>
                      <a:r>
                        <a:rPr lang="en-GB" sz="1000" kern="1200" dirty="0">
                          <a:solidFill>
                            <a:schemeClr val="tx1"/>
                          </a:solidFill>
                          <a:effectLst/>
                          <a:latin typeface="Arial" panose="020B0604020202020204" pitchFamily="34" charset="0"/>
                          <a:ea typeface="+mn-ea"/>
                          <a:cs typeface="Arial" panose="020B0604020202020204" pitchFamily="34" charset="0"/>
                        </a:rPr>
                        <a:t>Dementia and Alzheimer’s (11.5% of all deaths).</a:t>
                      </a:r>
                      <a:endParaRPr lang="en-GB" sz="100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000" b="0" i="0" u="none" strike="noStrike" dirty="0">
                          <a:effectLst/>
                          <a:latin typeface="Arial" panose="020B0604020202020204" pitchFamily="34" charset="0"/>
                        </a:rPr>
                        <a:t>Overall, they found out the percentage of the population that dementia was affecting, as well as it’s impact on others e.g. carers, family members and also the economy. </a:t>
                      </a:r>
                    </a:p>
                    <a:p>
                      <a:pPr algn="l" fontAlgn="t">
                        <a:spcBef>
                          <a:spcPts val="0"/>
                        </a:spcBef>
                        <a:spcAft>
                          <a:spcPts val="0"/>
                        </a:spcAft>
                      </a:pPr>
                      <a:endParaRPr lang="en-GB" sz="1000" b="0" i="0" u="none" strike="noStrike" dirty="0">
                        <a:effectLst/>
                        <a:latin typeface="Arial" panose="020B0604020202020204" pitchFamily="34" charset="0"/>
                      </a:endParaRPr>
                    </a:p>
                    <a:p>
                      <a:pPr algn="l" fontAlgn="t">
                        <a:spcBef>
                          <a:spcPts val="0"/>
                        </a:spcBef>
                        <a:spcAft>
                          <a:spcPts val="0"/>
                        </a:spcAft>
                      </a:pPr>
                      <a:r>
                        <a:rPr lang="en-GB" sz="1000" b="0" i="0" u="none" strike="noStrike" dirty="0">
                          <a:effectLst/>
                          <a:latin typeface="Arial" panose="020B0604020202020204" pitchFamily="34" charset="0"/>
                        </a:rPr>
                        <a:t>A comparative annual rates of tissue loss between patients with AD and healthy age-matched controls was taken to show how much possible effects a treatment could have for </a:t>
                      </a:r>
                      <a:r>
                        <a:rPr lang="en-GB" sz="1000" b="0" i="0" u="none" strike="noStrike" dirty="0" err="1">
                          <a:effectLst/>
                          <a:latin typeface="Arial" panose="020B0604020202020204" pitchFamily="34" charset="0"/>
                        </a:rPr>
                        <a:t>e,g</a:t>
                      </a:r>
                      <a:r>
                        <a:rPr lang="en-GB" sz="1000" b="0" i="0" u="none" strike="noStrike" dirty="0">
                          <a:effectLst/>
                          <a:latin typeface="Arial" panose="020B0604020202020204" pitchFamily="34" charset="0"/>
                        </a:rPr>
                        <a:t> 100%impact. However, a reduction of 20% in progression was more considered to be equal to 20% of the difference than 20% total loss in patients with </a:t>
                      </a:r>
                      <a:r>
                        <a:rPr lang="en-GB" sz="1000" b="0" i="0" u="none" strike="noStrike" dirty="0" err="1">
                          <a:effectLst/>
                          <a:latin typeface="Arial" panose="020B0604020202020204" pitchFamily="34" charset="0"/>
                        </a:rPr>
                        <a:t>Azheimer’s</a:t>
                      </a:r>
                      <a:r>
                        <a:rPr lang="en-GB" sz="1000" b="0" i="0" u="none" strike="noStrike" dirty="0">
                          <a:effectLst/>
                          <a:latin typeface="Arial" panose="020B0604020202020204" pitchFamily="34" charset="0"/>
                        </a:rPr>
                        <a:t> Disease.</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50155844"/>
                  </a:ext>
                </a:extLst>
              </a:tr>
              <a:tr h="878796">
                <a:tc>
                  <a:txBody>
                    <a:bodyPr/>
                    <a:lstStyle/>
                    <a:p>
                      <a:pPr algn="l" fontAlgn="t">
                        <a:spcBef>
                          <a:spcPts val="0"/>
                        </a:spcBef>
                        <a:spcAft>
                          <a:spcPts val="0"/>
                        </a:spcAft>
                      </a:pPr>
                      <a:r>
                        <a:rPr lang="en-GB" sz="1000" b="0" i="0" u="none" strike="noStrike" dirty="0">
                          <a:effectLst/>
                          <a:latin typeface="Arial" panose="020B0604020202020204" pitchFamily="34" charset="0"/>
                        </a:rPr>
                        <a:t>Public Health England, 2016</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000" b="0" i="0" u="none" strike="noStrike" dirty="0">
                          <a:effectLst/>
                          <a:latin typeface="Arial" panose="020B0604020202020204" pitchFamily="34" charset="0"/>
                        </a:rPr>
                        <a:t>To display the challenges that dementia places on healthcare services and also it’s prevalence rates</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000" kern="1200" dirty="0">
                          <a:solidFill>
                            <a:schemeClr val="tx1"/>
                          </a:solidFill>
                          <a:effectLst/>
                          <a:latin typeface="Arial" panose="020B0604020202020204" pitchFamily="34" charset="0"/>
                          <a:ea typeface="+mn-ea"/>
                          <a:cs typeface="Arial" panose="020B0604020202020204" pitchFamily="34" charset="0"/>
                        </a:rPr>
                        <a:t>people with dementia aged 65 and over in England rates was 3.97% in 2020, compared to the natural recorded prevalence rate of 3.05% aged under 65 years per 10,000 population in 2020</a:t>
                      </a:r>
                      <a:endParaRPr lang="en-GB" sz="100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000" b="0" i="0" u="none" strike="noStrike" dirty="0">
                          <a:effectLst/>
                          <a:latin typeface="Arial" panose="020B0604020202020204" pitchFamily="34" charset="0"/>
                        </a:rPr>
                        <a:t>Overall, they also gathered the risk factors of dementia such as smoking and obesity </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37087224"/>
                  </a:ext>
                </a:extLst>
              </a:tr>
              <a:tr h="678042">
                <a:tc>
                  <a:txBody>
                    <a:bodyPr/>
                    <a:lstStyle/>
                    <a:p>
                      <a:pPr algn="l" fontAlgn="t">
                        <a:spcBef>
                          <a:spcPts val="0"/>
                        </a:spcBef>
                        <a:spcAft>
                          <a:spcPts val="0"/>
                        </a:spcAft>
                      </a:pPr>
                      <a:r>
                        <a:rPr lang="en-GB" sz="1000" b="0" i="0" u="none" strike="noStrike" dirty="0">
                          <a:effectLst/>
                          <a:latin typeface="Arial" panose="020B0604020202020204" pitchFamily="34" charset="0"/>
                        </a:rPr>
                        <a:t>Akhter, 2021</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000" b="0" i="0" u="none" strike="noStrike" dirty="0">
                          <a:effectLst/>
                          <a:latin typeface="Arial" panose="020B0604020202020204" pitchFamily="34" charset="0"/>
                        </a:rPr>
                        <a:t>The aim for this study was to show the effects of the second most common type of dementia- Vascular Dementia</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000" b="0" i="0" u="none" strike="noStrike" dirty="0">
                          <a:effectLst/>
                          <a:latin typeface="Arial" panose="020B0604020202020204" pitchFamily="34" charset="0"/>
                        </a:rPr>
                        <a:t>Their method used was survey and questionnaire to calculate the percentage of people this symptoms affected (</a:t>
                      </a:r>
                      <a:r>
                        <a:rPr lang="en-GB" sz="1000" b="0" i="0" u="none" strike="noStrike" dirty="0" err="1">
                          <a:effectLst/>
                          <a:latin typeface="Arial" panose="020B0604020202020204" pitchFamily="34" charset="0"/>
                        </a:rPr>
                        <a:t>e.g</a:t>
                      </a:r>
                      <a:r>
                        <a:rPr lang="en-GB" sz="1000" b="0" i="0" u="none" strike="noStrike" dirty="0">
                          <a:effectLst/>
                          <a:latin typeface="Arial" panose="020B0604020202020204" pitchFamily="34" charset="0"/>
                        </a:rPr>
                        <a:t> 15 to 20%)</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000" b="0" i="0" u="none" strike="noStrike" dirty="0">
                          <a:effectLst/>
                          <a:latin typeface="Arial" panose="020B0604020202020204" pitchFamily="34" charset="0"/>
                        </a:rPr>
                        <a:t>This type of dementia causes limitations on the general functioning in life and it’s symptoms are very similar to Alzheimer’s diseases</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11580069"/>
                  </a:ext>
                </a:extLst>
              </a:tr>
              <a:tr h="0">
                <a:tc>
                  <a:txBody>
                    <a:bodyPr/>
                    <a:lstStyle/>
                    <a:p>
                      <a:pPr algn="l" fontAlgn="t">
                        <a:spcBef>
                          <a:spcPts val="0"/>
                        </a:spcBef>
                        <a:spcAft>
                          <a:spcPts val="0"/>
                        </a:spcAft>
                      </a:pPr>
                      <a:r>
                        <a:rPr lang="en-GB" sz="900" b="1" i="0" u="none" strike="noStrike"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900" b="1" i="0" u="none" strike="noStrike"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900" b="1" i="0" u="none" strike="noStrike"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37555704"/>
                  </a:ext>
                </a:extLst>
              </a:tr>
              <a:tr h="548514">
                <a:tc>
                  <a:txBody>
                    <a:bodyPr/>
                    <a:lstStyle/>
                    <a:p>
                      <a:pPr algn="l" fontAlgn="t">
                        <a:spcBef>
                          <a:spcPts val="0"/>
                        </a:spcBef>
                        <a:spcAft>
                          <a:spcPts val="0"/>
                        </a:spcAft>
                      </a:pPr>
                      <a:r>
                        <a:rPr lang="en-GB" sz="1200" b="1" i="0" u="none" strike="noStrike">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b="0" i="0" u="none" strike="noStrike">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b="1" i="0" u="none" strike="noStrike"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b="1" i="0" u="none" strike="noStrike"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b="1" i="0" u="none" strike="noStrike"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83058983"/>
                  </a:ext>
                </a:extLst>
              </a:tr>
            </a:tbl>
          </a:graphicData>
        </a:graphic>
      </p:graphicFrame>
    </p:spTree>
    <p:extLst>
      <p:ext uri="{BB962C8B-B14F-4D97-AF65-F5344CB8AC3E}">
        <p14:creationId xmlns:p14="http://schemas.microsoft.com/office/powerpoint/2010/main" val="9993404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1" y="484632"/>
            <a:ext cx="11222737"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16B467-C08C-466F-BE6B-7F9ED5E6F580}"/>
              </a:ext>
            </a:extLst>
          </p:cNvPr>
          <p:cNvSpPr>
            <a:spLocks noGrp="1"/>
          </p:cNvSpPr>
          <p:nvPr>
            <p:ph type="title"/>
          </p:nvPr>
        </p:nvSpPr>
        <p:spPr>
          <a:xfrm>
            <a:off x="804421" y="796374"/>
            <a:ext cx="10583158" cy="880027"/>
          </a:xfrm>
        </p:spPr>
        <p:txBody>
          <a:bodyPr>
            <a:normAutofit/>
          </a:bodyPr>
          <a:lstStyle/>
          <a:p>
            <a:r>
              <a:rPr lang="en-GB" b="1">
                <a:solidFill>
                  <a:srgbClr val="FFFFFF"/>
                </a:solidFill>
              </a:rPr>
              <a:t>Results </a:t>
            </a:r>
          </a:p>
        </p:txBody>
      </p:sp>
      <p:sp>
        <p:nvSpPr>
          <p:cNvPr id="12" name="Rectangle 11">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747" y="648377"/>
            <a:ext cx="10890504"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14" name="Rectangle 13">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12192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D0CCD17-28FE-496A-8B33-DCC80EBEBEEF}"/>
              </a:ext>
            </a:extLst>
          </p:cNvPr>
          <p:cNvSpPr>
            <a:spLocks noGrp="1"/>
          </p:cNvSpPr>
          <p:nvPr>
            <p:ph idx="1"/>
          </p:nvPr>
        </p:nvSpPr>
        <p:spPr>
          <a:xfrm>
            <a:off x="804421" y="2448899"/>
            <a:ext cx="10631556" cy="4011181"/>
          </a:xfrm>
        </p:spPr>
        <p:txBody>
          <a:bodyPr>
            <a:normAutofit/>
          </a:bodyPr>
          <a:lstStyle/>
          <a:p>
            <a:pPr>
              <a:lnSpc>
                <a:spcPct val="90000"/>
              </a:lnSpc>
              <a:spcBef>
                <a:spcPts val="0"/>
              </a:spcBef>
            </a:pPr>
            <a:r>
              <a:rPr lang="en-US" sz="2000" b="1" dirty="0">
                <a:latin typeface="Arial" panose="020B0604020202020204" pitchFamily="34" charset="0"/>
                <a:cs typeface="Arial" panose="020B0604020202020204" pitchFamily="34" charset="0"/>
              </a:rPr>
              <a:t>What were the key findings or results of the literature you reviewed? What key themes did you identify?</a:t>
            </a:r>
          </a:p>
          <a:p>
            <a:pPr>
              <a:lnSpc>
                <a:spcPct val="90000"/>
              </a:lnSpc>
              <a:spcBef>
                <a:spcPts val="0"/>
              </a:spcBef>
            </a:pPr>
            <a:r>
              <a:rPr lang="en-GB" sz="2000" dirty="0">
                <a:latin typeface="Arial" panose="020B0604020202020204" pitchFamily="34" charset="0"/>
                <a:cs typeface="Arial" panose="020B0604020202020204" pitchFamily="34" charset="0"/>
              </a:rPr>
              <a:t>Key findings or results of my literature review on dementia affecting older people aged 65 and over included the major risk factors such as ageing which may weaken the person’s neural connections for a sharp memory to retrieve information which may lead to loss of focus or ‘</a:t>
            </a:r>
            <a:r>
              <a:rPr lang="en-GB" sz="2000" i="1" dirty="0">
                <a:latin typeface="Arial" panose="020B0604020202020204" pitchFamily="34" charset="0"/>
                <a:cs typeface="Arial" panose="020B0604020202020204" pitchFamily="34" charset="0"/>
              </a:rPr>
              <a:t>brain fog</a:t>
            </a:r>
            <a:r>
              <a:rPr lang="en-GB" sz="2000" dirty="0">
                <a:latin typeface="Arial" panose="020B0604020202020204" pitchFamily="34" charset="0"/>
                <a:cs typeface="Arial" panose="020B0604020202020204" pitchFamily="34" charset="0"/>
              </a:rPr>
              <a:t>’. Other factors associated with dementia identified from the literature review were; generic factors from family history, sleep disorders and disruptive behaviour during night-time. Also, the study revealed that 40% cases of dementia are linked to poor dieting and limited physical / mental activities. </a:t>
            </a:r>
          </a:p>
          <a:p>
            <a:pPr>
              <a:lnSpc>
                <a:spcPct val="90000"/>
              </a:lnSpc>
              <a:spcBef>
                <a:spcPts val="0"/>
              </a:spcBef>
            </a:pPr>
            <a:r>
              <a:rPr lang="en-GB" sz="2000" dirty="0">
                <a:latin typeface="Arial" panose="020B0604020202020204" pitchFamily="34" charset="0"/>
                <a:cs typeface="Arial" panose="020B0604020202020204" pitchFamily="34" charset="0"/>
              </a:rPr>
              <a:t>More risk factors identified from the study towards developing Alzheimer’ disease and vascular dementia included high blood pressure, diabetes, hearing loss and smoking (Chatterjee, et al., 2016).</a:t>
            </a:r>
          </a:p>
        </p:txBody>
      </p:sp>
    </p:spTree>
    <p:extLst>
      <p:ext uri="{BB962C8B-B14F-4D97-AF65-F5344CB8AC3E}">
        <p14:creationId xmlns:p14="http://schemas.microsoft.com/office/powerpoint/2010/main" val="421126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1" y="484632"/>
            <a:ext cx="11222737"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8F7111-0EC2-483C-BBF1-BBC87286E6F2}"/>
              </a:ext>
            </a:extLst>
          </p:cNvPr>
          <p:cNvSpPr>
            <a:spLocks noGrp="1"/>
          </p:cNvSpPr>
          <p:nvPr>
            <p:ph type="title"/>
          </p:nvPr>
        </p:nvSpPr>
        <p:spPr>
          <a:xfrm>
            <a:off x="804421" y="796374"/>
            <a:ext cx="10583158" cy="880027"/>
          </a:xfrm>
        </p:spPr>
        <p:txBody>
          <a:bodyPr>
            <a:normAutofit/>
          </a:bodyPr>
          <a:lstStyle/>
          <a:p>
            <a:r>
              <a:rPr lang="en-GB" b="1">
                <a:solidFill>
                  <a:srgbClr val="FFFFFF"/>
                </a:solidFill>
              </a:rPr>
              <a:t>Types of dementia</a:t>
            </a:r>
          </a:p>
        </p:txBody>
      </p:sp>
      <p:sp>
        <p:nvSpPr>
          <p:cNvPr id="12" name="Rectangle 11">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747" y="648377"/>
            <a:ext cx="10890504"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14" name="Rectangle 13">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12192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323622D-14E5-4DD6-B52A-E8852CD88879}"/>
              </a:ext>
            </a:extLst>
          </p:cNvPr>
          <p:cNvSpPr>
            <a:spLocks noGrp="1"/>
          </p:cNvSpPr>
          <p:nvPr>
            <p:ph idx="1"/>
          </p:nvPr>
        </p:nvSpPr>
        <p:spPr>
          <a:xfrm>
            <a:off x="760343" y="2558458"/>
            <a:ext cx="10671312" cy="4027083"/>
          </a:xfrm>
        </p:spPr>
        <p:txBody>
          <a:bodyPr>
            <a:normAutofit lnSpcReduction="10000"/>
          </a:bodyPr>
          <a:lstStyle/>
          <a:p>
            <a:pPr>
              <a:lnSpc>
                <a:spcPct val="90000"/>
              </a:lnSpc>
            </a:pPr>
            <a:r>
              <a:rPr lang="en-GB" sz="1800" dirty="0">
                <a:latin typeface="Arial" panose="020B0604020202020204" pitchFamily="34" charset="0"/>
                <a:cs typeface="Arial" panose="020B0604020202020204" pitchFamily="34" charset="0"/>
              </a:rPr>
              <a:t>The literature review had mentioned about the types of dementia commonly found in the UK which includes:</a:t>
            </a:r>
          </a:p>
          <a:p>
            <a:pPr>
              <a:lnSpc>
                <a:spcPct val="90000"/>
              </a:lnSpc>
            </a:pPr>
            <a:r>
              <a:rPr lang="en-GB" sz="1800" dirty="0">
                <a:latin typeface="Arial" panose="020B0604020202020204" pitchFamily="34" charset="0"/>
                <a:cs typeface="Arial" panose="020B0604020202020204" pitchFamily="34" charset="0"/>
              </a:rPr>
              <a:t>Alzheimer’s disease (60% to 70%) is caused by accumulated proteins found in the brain that damages brain cells’ ability to transmit messages. Alzheimer’s disease symptoms get worst over time with ageing and may lead to forgetfulness and difficulty to maintain good memory of past events, can lead to poor concentration, difficulty to recognise people and objects, poor skills to think and make decisions,  bundle of confusion, inability to perform daily task and a habit of repetitive speech. The study disclosed that dementia including Alzheimer’s disease has no cure but can medically be managed or treated to reduce its growth and worsening state (</a:t>
            </a:r>
            <a:r>
              <a:rPr lang="en-GB" sz="1800" i="1" dirty="0">
                <a:latin typeface="Arial" panose="020B0604020202020204" pitchFamily="34" charset="0"/>
                <a:cs typeface="Arial" panose="020B0604020202020204" pitchFamily="34" charset="0"/>
              </a:rPr>
              <a:t>Al-</a:t>
            </a:r>
            <a:r>
              <a:rPr lang="en-GB" sz="1800" i="1" dirty="0" err="1">
                <a:latin typeface="Arial" panose="020B0604020202020204" pitchFamily="34" charset="0"/>
                <a:cs typeface="Arial" panose="020B0604020202020204" pitchFamily="34" charset="0"/>
              </a:rPr>
              <a:t>Quazzaz</a:t>
            </a:r>
            <a:r>
              <a:rPr lang="en-GB" sz="1800" i="1" dirty="0">
                <a:latin typeface="Arial" panose="020B0604020202020204" pitchFamily="34" charset="0"/>
                <a:cs typeface="Arial" panose="020B0604020202020204" pitchFamily="34" charset="0"/>
              </a:rPr>
              <a:t>, et al., 2014</a:t>
            </a:r>
            <a:r>
              <a:rPr lang="en-GB" sz="1800" dirty="0">
                <a:latin typeface="Arial" panose="020B0604020202020204" pitchFamily="34" charset="0"/>
                <a:cs typeface="Arial" panose="020B0604020202020204" pitchFamily="34" charset="0"/>
              </a:rPr>
              <a:t>).</a:t>
            </a:r>
          </a:p>
          <a:p>
            <a:pPr>
              <a:lnSpc>
                <a:spcPct val="90000"/>
              </a:lnSpc>
            </a:pPr>
            <a:r>
              <a:rPr lang="en-GB" sz="1800" dirty="0">
                <a:latin typeface="Arial" panose="020B0604020202020204" pitchFamily="34" charset="0"/>
                <a:cs typeface="Arial" panose="020B0604020202020204" pitchFamily="34" charset="0"/>
              </a:rPr>
              <a:t>Vascular dementia (15% to 20%) is the second most common type of dementia caused by diseases present in the small blood vessels deep into the brain leading to stroke/mini stroke because of damaged cells in the brain. Symptoms may be similar as Alzheimer’s disease such as memory loss, difficulty with communication, language, reading and writing, mood swings, walking and bladder control (Akhter et al., 2021).</a:t>
            </a:r>
          </a:p>
        </p:txBody>
      </p:sp>
    </p:spTree>
    <p:extLst>
      <p:ext uri="{BB962C8B-B14F-4D97-AF65-F5344CB8AC3E}">
        <p14:creationId xmlns:p14="http://schemas.microsoft.com/office/powerpoint/2010/main" val="3733680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E13E72-4450-4140-B52F-7320B78F65F3}"/>
              </a:ext>
            </a:extLst>
          </p:cNvPr>
          <p:cNvSpPr>
            <a:spLocks noGrp="1"/>
          </p:cNvSpPr>
          <p:nvPr>
            <p:ph idx="1"/>
          </p:nvPr>
        </p:nvSpPr>
        <p:spPr>
          <a:xfrm>
            <a:off x="964659" y="900146"/>
            <a:ext cx="10515600" cy="5811838"/>
          </a:xfrm>
        </p:spPr>
        <p:txBody>
          <a:bodyPr/>
          <a:lstStyle/>
          <a:p>
            <a:r>
              <a:rPr lang="en-GB" dirty="0">
                <a:latin typeface="Arial" panose="020B0604020202020204" pitchFamily="34" charset="0"/>
                <a:cs typeface="Arial" panose="020B0604020202020204" pitchFamily="34" charset="0"/>
              </a:rPr>
              <a:t>Another type of dementia is Frontotemporal dementia which normally affects the frontal roundish and flattish part of the brain that controls behaviour, learning personality and emotions. This type of dementia is mostly found in people aged from 45 to 65 than those aged 65 and over and is difficult to diagnose though sometimes can be confused with depression, stress, anxiety, psychosis, or obsessive- compulsive disorder (OCD). Symptoms include inappropriate behaviour and lack of self control with the habit of over eating sweet foods. </a:t>
            </a:r>
          </a:p>
          <a:p>
            <a:r>
              <a:rPr lang="en-GB" dirty="0">
                <a:latin typeface="Arial" panose="020B0604020202020204" pitchFamily="34" charset="0"/>
                <a:cs typeface="Arial" panose="020B0604020202020204" pitchFamily="34" charset="0"/>
              </a:rPr>
              <a:t>Mixed dementia (10% to 15%) is by having the two mixed dementia blended such as Alzheimer’s disease and vascular dementia at the same time with their mixture of similar symptoms as already explained. </a:t>
            </a:r>
          </a:p>
        </p:txBody>
      </p:sp>
    </p:spTree>
    <p:extLst>
      <p:ext uri="{BB962C8B-B14F-4D97-AF65-F5344CB8AC3E}">
        <p14:creationId xmlns:p14="http://schemas.microsoft.com/office/powerpoint/2010/main" val="9100226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1" y="484632"/>
            <a:ext cx="11222737"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387E92A-29EF-41CD-8FBD-73FD65D34D8C}"/>
              </a:ext>
            </a:extLst>
          </p:cNvPr>
          <p:cNvSpPr>
            <a:spLocks noGrp="1"/>
          </p:cNvSpPr>
          <p:nvPr>
            <p:ph type="title"/>
          </p:nvPr>
        </p:nvSpPr>
        <p:spPr>
          <a:xfrm>
            <a:off x="804421" y="796374"/>
            <a:ext cx="10583158" cy="880027"/>
          </a:xfrm>
        </p:spPr>
        <p:txBody>
          <a:bodyPr>
            <a:normAutofit/>
          </a:bodyPr>
          <a:lstStyle/>
          <a:p>
            <a:pPr>
              <a:lnSpc>
                <a:spcPct val="90000"/>
              </a:lnSpc>
            </a:pPr>
            <a:r>
              <a:rPr lang="en-GB" sz="3100">
                <a:solidFill>
                  <a:srgbClr val="FFFFFF"/>
                </a:solidFill>
              </a:rPr>
              <a:t>Treatments and physical support for people living with dementia.</a:t>
            </a:r>
          </a:p>
        </p:txBody>
      </p:sp>
      <p:sp>
        <p:nvSpPr>
          <p:cNvPr id="12" name="Rectangle 11">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747" y="648377"/>
            <a:ext cx="10890504"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14" name="Rectangle 13">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12192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38EDB4F-FFA2-4ADC-98F6-0D8EFBB5C364}"/>
              </a:ext>
            </a:extLst>
          </p:cNvPr>
          <p:cNvSpPr>
            <a:spLocks noGrp="1"/>
          </p:cNvSpPr>
          <p:nvPr>
            <p:ph idx="1"/>
          </p:nvPr>
        </p:nvSpPr>
        <p:spPr>
          <a:xfrm>
            <a:off x="921690" y="2675866"/>
            <a:ext cx="10552042" cy="4003229"/>
          </a:xfrm>
        </p:spPr>
        <p:txBody>
          <a:bodyPr>
            <a:normAutofit fontScale="70000" lnSpcReduction="20000"/>
          </a:bodyPr>
          <a:lstStyle/>
          <a:p>
            <a:pPr>
              <a:lnSpc>
                <a:spcPct val="90000"/>
              </a:lnSpc>
            </a:pPr>
            <a:r>
              <a:rPr lang="en-GB" dirty="0">
                <a:solidFill>
                  <a:schemeClr val="tx1"/>
                </a:solidFill>
                <a:latin typeface="Arial" panose="020B0604020202020204" pitchFamily="34" charset="0"/>
                <a:cs typeface="Arial" panose="020B0604020202020204" pitchFamily="34" charset="0"/>
              </a:rPr>
              <a:t>The greater number of dementias are incurable, however, researchers including specialist doctors have managed to produce drugs, vaccines and other medical treatments for Alzheimer’s disease or mixed dementia such as donepezil, Redi Mind, memantine rivastigmine or galantamine for individuals to live well with the condition. The effect of those medications is to help activate memory, motivation, concentration and daily living arrangements like shopping, cooking dressing etc. </a:t>
            </a:r>
          </a:p>
          <a:p>
            <a:pPr>
              <a:lnSpc>
                <a:spcPct val="90000"/>
              </a:lnSpc>
            </a:pPr>
            <a:r>
              <a:rPr lang="en-GB" dirty="0">
                <a:solidFill>
                  <a:schemeClr val="tx1"/>
                </a:solidFill>
                <a:latin typeface="Arial" panose="020B0604020202020204" pitchFamily="34" charset="0"/>
                <a:cs typeface="Arial" panose="020B0604020202020204" pitchFamily="34" charset="0"/>
              </a:rPr>
              <a:t>These same drugs can be used for people living with dementia, Lewy bodies with distressing hallucinations or delusions, and can be used to manage challenging behaviours, agitations or aggressions. Different drugs are also prescribed by doctors and are used at different times to treat different types of dementia and other underlining issues causing the dementia for example, vascular dementia associated with high blood pressure, cholesterol, diabetes and heart problems. Doctor’s advice for people with dementia to manage it well can help to oppress or slow down the higher state of memory lapse </a:t>
            </a:r>
            <a:r>
              <a:rPr lang="en-GB" dirty="0">
                <a:solidFill>
                  <a:schemeClr val="tx1"/>
                </a:solidFill>
                <a:effectLst/>
                <a:latin typeface="Arial" panose="020B0604020202020204" pitchFamily="34" charset="0"/>
                <a:ea typeface="Calibri" panose="020F0502020204030204" pitchFamily="34" charset="0"/>
                <a:cs typeface="Arial" panose="020B0604020202020204" pitchFamily="34" charset="0"/>
              </a:rPr>
              <a:t>(</a:t>
            </a:r>
            <a:r>
              <a:rPr lang="en-GB" i="1" dirty="0">
                <a:solidFill>
                  <a:schemeClr val="tx1"/>
                </a:solidFill>
                <a:effectLst/>
                <a:latin typeface="Arial" panose="020B0604020202020204" pitchFamily="34" charset="0"/>
                <a:ea typeface="Calibri" panose="020F0502020204030204" pitchFamily="34" charset="0"/>
                <a:cs typeface="Arial" panose="020B0604020202020204" pitchFamily="34" charset="0"/>
              </a:rPr>
              <a:t>What are the treatments for dementia?, 2021</a:t>
            </a:r>
            <a:r>
              <a:rPr lang="en-GB" dirty="0">
                <a:solidFill>
                  <a:schemeClr val="tx1"/>
                </a:solidFill>
                <a:effectLst/>
                <a:latin typeface="Arial" panose="020B0604020202020204" pitchFamily="34" charset="0"/>
                <a:ea typeface="Calibri" panose="020F0502020204030204" pitchFamily="34" charset="0"/>
                <a:cs typeface="Arial" panose="020B0604020202020204" pitchFamily="34" charset="0"/>
              </a:rPr>
              <a:t>). </a:t>
            </a:r>
          </a:p>
          <a:p>
            <a:pPr>
              <a:lnSpc>
                <a:spcPct val="90000"/>
              </a:lnSpc>
            </a:pPr>
            <a:r>
              <a:rPr lang="en-GB" dirty="0">
                <a:solidFill>
                  <a:schemeClr val="tx1"/>
                </a:solidFill>
                <a:effectLst/>
                <a:latin typeface="Arial" panose="020B0604020202020204" pitchFamily="34" charset="0"/>
                <a:ea typeface="Calibri" panose="020F0502020204030204" pitchFamily="34" charset="0"/>
                <a:cs typeface="Arial" panose="020B0604020202020204" pitchFamily="34" charset="0"/>
              </a:rPr>
              <a:t>The physical support may include cognitive stimulation therapy, for anxiety and depression, other cognitive rehabilitation to help the individual retain his/her skills and cope well by using assistive devices such as pill boxes</a:t>
            </a:r>
            <a:r>
              <a:rPr lang="en-GB" dirty="0">
                <a:solidFill>
                  <a:schemeClr val="tx1"/>
                </a:solidFill>
                <a:latin typeface="Arial" panose="020B0604020202020204" pitchFamily="34" charset="0"/>
                <a:ea typeface="Calibri" panose="020F0502020204030204" pitchFamily="34" charset="0"/>
                <a:cs typeface="Arial" panose="020B0604020202020204" pitchFamily="34" charset="0"/>
              </a:rPr>
              <a:t> or </a:t>
            </a:r>
            <a:r>
              <a:rPr lang="en-GB" dirty="0">
                <a:solidFill>
                  <a:schemeClr val="tx1"/>
                </a:solidFill>
                <a:effectLst/>
                <a:latin typeface="Arial" panose="020B0604020202020204" pitchFamily="34" charset="0"/>
                <a:ea typeface="Calibri" panose="020F0502020204030204" pitchFamily="34" charset="0"/>
                <a:cs typeface="Arial" panose="020B0604020202020204" pitchFamily="34" charset="0"/>
              </a:rPr>
              <a:t>calendar clocks to remind them to carry out their routinely tasks. People living with dementia may also receive state benefits including their care givers and family carers caring for their loved ones even though they might face other challenges in life.</a:t>
            </a:r>
          </a:p>
          <a:p>
            <a:pPr>
              <a:lnSpc>
                <a:spcPct val="90000"/>
              </a:lnSpc>
            </a:pPr>
            <a:endParaRPr lang="en-GB" sz="1500" dirty="0">
              <a:latin typeface="Arial" panose="020B0604020202020204" pitchFamily="34" charset="0"/>
              <a:cs typeface="Times New Roman" panose="02020603050405020304" pitchFamily="18" charset="0"/>
            </a:endParaRPr>
          </a:p>
          <a:p>
            <a:pPr>
              <a:lnSpc>
                <a:spcPct val="90000"/>
              </a:lnSpc>
            </a:pPr>
            <a:endParaRPr lang="en-GB" sz="1500" dirty="0">
              <a:latin typeface="Arial" panose="020B0604020202020204" pitchFamily="34" charset="0"/>
              <a:cs typeface="Times New Roman" panose="02020603050405020304" pitchFamily="18" charset="0"/>
            </a:endParaRPr>
          </a:p>
          <a:p>
            <a:pPr>
              <a:lnSpc>
                <a:spcPct val="90000"/>
              </a:lnSpc>
            </a:pPr>
            <a:endParaRPr lang="en-GB" sz="1500" dirty="0"/>
          </a:p>
        </p:txBody>
      </p:sp>
    </p:spTree>
    <p:extLst>
      <p:ext uri="{BB962C8B-B14F-4D97-AF65-F5344CB8AC3E}">
        <p14:creationId xmlns:p14="http://schemas.microsoft.com/office/powerpoint/2010/main" val="28818208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1" y="484632"/>
            <a:ext cx="11222737"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8E7F3B-F865-41F7-8D89-5026DEE00CAA}"/>
              </a:ext>
            </a:extLst>
          </p:cNvPr>
          <p:cNvSpPr>
            <a:spLocks noGrp="1"/>
          </p:cNvSpPr>
          <p:nvPr>
            <p:ph type="title"/>
          </p:nvPr>
        </p:nvSpPr>
        <p:spPr>
          <a:xfrm>
            <a:off x="804421" y="796374"/>
            <a:ext cx="10583158" cy="880027"/>
          </a:xfrm>
        </p:spPr>
        <p:txBody>
          <a:bodyPr>
            <a:normAutofit/>
          </a:bodyPr>
          <a:lstStyle/>
          <a:p>
            <a:r>
              <a:rPr lang="en-GB">
                <a:solidFill>
                  <a:srgbClr val="FFFFFF"/>
                </a:solidFill>
              </a:rPr>
              <a:t>The Impact on people living with Dementia</a:t>
            </a:r>
          </a:p>
        </p:txBody>
      </p:sp>
      <p:sp>
        <p:nvSpPr>
          <p:cNvPr id="12" name="Rectangle 11">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747" y="648377"/>
            <a:ext cx="10890504"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14" name="Rectangle 13">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12192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278D431-9D1E-4915-8516-36B3F372576A}"/>
              </a:ext>
            </a:extLst>
          </p:cNvPr>
          <p:cNvSpPr>
            <a:spLocks noGrp="1"/>
          </p:cNvSpPr>
          <p:nvPr>
            <p:ph idx="1"/>
          </p:nvPr>
        </p:nvSpPr>
        <p:spPr>
          <a:xfrm>
            <a:off x="973074" y="2798014"/>
            <a:ext cx="10245850" cy="3263612"/>
          </a:xfrm>
        </p:spPr>
        <p:txBody>
          <a:bodyPr>
            <a:normAutofit fontScale="92500"/>
          </a:bodyPr>
          <a:lstStyle/>
          <a:p>
            <a:pPr>
              <a:lnSpc>
                <a:spcPct val="90000"/>
              </a:lnSpc>
            </a:pPr>
            <a:r>
              <a:rPr lang="en-GB" dirty="0">
                <a:latin typeface="Arial" panose="020B0604020202020204" pitchFamily="34" charset="0"/>
                <a:cs typeface="Arial" panose="020B0604020202020204" pitchFamily="34" charset="0"/>
              </a:rPr>
              <a:t>According to the literature review, the characteristics of people with dementia involves forgetfulness about where the person left his or her keys, loss of focus and interest in daily activities, having a difficulty to learn new things or remember past information, people’s names, dates and facts can easily escape their minds. The individual living with dementia may feel like a word is on the tip of their tongue but out of reach and when it easily slips out of their tongues, it shows a temporary mental loss. This new behaviour will make the person become worry and begin to withdraw from social gatherings and from their family members when symptoms seems transparent and noticed by people around them.</a:t>
            </a:r>
          </a:p>
          <a:p>
            <a:pPr>
              <a:lnSpc>
                <a:spcPct val="90000"/>
              </a:lnSpc>
            </a:pPr>
            <a:endParaRPr lang="en-GB" sz="2000" dirty="0"/>
          </a:p>
          <a:p>
            <a:pPr marL="0" indent="0">
              <a:lnSpc>
                <a:spcPct val="90000"/>
              </a:lnSpc>
              <a:buNone/>
            </a:pPr>
            <a:endParaRPr lang="en-GB" sz="2000" dirty="0"/>
          </a:p>
        </p:txBody>
      </p:sp>
    </p:spTree>
    <p:extLst>
      <p:ext uri="{BB962C8B-B14F-4D97-AF65-F5344CB8AC3E}">
        <p14:creationId xmlns:p14="http://schemas.microsoft.com/office/powerpoint/2010/main" val="36833332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1" y="484632"/>
            <a:ext cx="11222737"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01B7B18-A401-4BEB-9851-132F7EA50741}"/>
              </a:ext>
            </a:extLst>
          </p:cNvPr>
          <p:cNvSpPr>
            <a:spLocks noGrp="1"/>
          </p:cNvSpPr>
          <p:nvPr>
            <p:ph type="title"/>
          </p:nvPr>
        </p:nvSpPr>
        <p:spPr>
          <a:xfrm>
            <a:off x="804421" y="796374"/>
            <a:ext cx="10583158" cy="880027"/>
          </a:xfrm>
        </p:spPr>
        <p:txBody>
          <a:bodyPr>
            <a:normAutofit/>
          </a:bodyPr>
          <a:lstStyle/>
          <a:p>
            <a:r>
              <a:rPr lang="en-GB" b="1">
                <a:solidFill>
                  <a:srgbClr val="FFFFFF"/>
                </a:solidFill>
              </a:rPr>
              <a:t>Discussion</a:t>
            </a:r>
          </a:p>
        </p:txBody>
      </p:sp>
      <p:sp>
        <p:nvSpPr>
          <p:cNvPr id="12" name="Rectangle 11">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747" y="648377"/>
            <a:ext cx="10890504"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14" name="Rectangle 13">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12192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A95E790-DB23-4A3D-ABAC-1F7706960BAE}"/>
              </a:ext>
            </a:extLst>
          </p:cNvPr>
          <p:cNvSpPr>
            <a:spLocks noGrp="1"/>
          </p:cNvSpPr>
          <p:nvPr>
            <p:ph idx="1"/>
          </p:nvPr>
        </p:nvSpPr>
        <p:spPr>
          <a:xfrm>
            <a:off x="763975" y="2448899"/>
            <a:ext cx="10623604" cy="4162255"/>
          </a:xfrm>
        </p:spPr>
        <p:txBody>
          <a:bodyPr>
            <a:normAutofit lnSpcReduction="10000"/>
          </a:bodyPr>
          <a:lstStyle/>
          <a:p>
            <a:pPr>
              <a:lnSpc>
                <a:spcPct val="90000"/>
              </a:lnSpc>
            </a:pPr>
            <a:r>
              <a:rPr lang="en-GB" b="1" i="1" dirty="0">
                <a:latin typeface="Arial" panose="020B0604020202020204" pitchFamily="34" charset="0"/>
                <a:cs typeface="Arial" panose="020B0604020202020204" pitchFamily="34" charset="0"/>
              </a:rPr>
              <a:t>Discuss the themes that you have found and describe why your findings are important for health and social care.</a:t>
            </a:r>
          </a:p>
          <a:p>
            <a:pPr>
              <a:lnSpc>
                <a:spcPct val="90000"/>
              </a:lnSpc>
            </a:pPr>
            <a:r>
              <a:rPr lang="en-GB" sz="1800" dirty="0">
                <a:latin typeface="Arial" panose="020B0604020202020204" pitchFamily="34" charset="0"/>
                <a:cs typeface="Arial" panose="020B0604020202020204" pitchFamily="34" charset="0"/>
              </a:rPr>
              <a:t>There is growing population of people living with dementia now more than ever, with a total number of 850,000 in the UK. The cost of treatments are expected to be more than double from £26bn to £55bn by 2040 which proves a concern for NHS. The estimated diagnosis of people to have dementia will be over one million in the UK by 2025 due to ageing as stated by Admiral or specialist community nurses. The term dementia is used by specialists to describe memory loss or brain fog and this imposes high risks on the quality of life among the population from the age of 40. There is no cure but it can be managed by medical treatments to reduce symptoms. </a:t>
            </a:r>
          </a:p>
          <a:p>
            <a:pPr>
              <a:lnSpc>
                <a:spcPct val="90000"/>
              </a:lnSpc>
            </a:pPr>
            <a:r>
              <a:rPr lang="en-GB" sz="1800" dirty="0">
                <a:latin typeface="Arial" panose="020B0604020202020204" pitchFamily="34" charset="0"/>
                <a:cs typeface="Arial" panose="020B0604020202020204" pitchFamily="34" charset="0"/>
              </a:rPr>
              <a:t>The study review from Office for National Statistics shows COVID 19 death rates to be 73, 766. Almost 25% of this were people with pre-existing underlying health issues such as Alzheimer disease or other diseases related to dementia. These findings are important to health and social care because it is producing more challenges for the National Health Service professionals including their resources and treatment costs. Again, it imposes pressure upon researchers to be alert and committed in their field work to find a way forward towards improvement.</a:t>
            </a:r>
          </a:p>
        </p:txBody>
      </p:sp>
    </p:spTree>
    <p:extLst>
      <p:ext uri="{BB962C8B-B14F-4D97-AF65-F5344CB8AC3E}">
        <p14:creationId xmlns:p14="http://schemas.microsoft.com/office/powerpoint/2010/main" val="16872096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C878D9A-77BE-4701-AE3D-EEFC53CD5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643BE08-0ED1-4B73-AC6D-B7E26A59CD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4663" y="469900"/>
            <a:ext cx="3695002" cy="5918200"/>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56B2094-7FC0-45FC-BFED-3CB88CEE63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668" y="635508"/>
            <a:ext cx="3364992" cy="558698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301B7B18-A401-4BEB-9851-132F7EA50741}"/>
              </a:ext>
            </a:extLst>
          </p:cNvPr>
          <p:cNvSpPr>
            <a:spLocks noGrp="1"/>
          </p:cNvSpPr>
          <p:nvPr>
            <p:ph type="title"/>
          </p:nvPr>
        </p:nvSpPr>
        <p:spPr>
          <a:xfrm>
            <a:off x="952108" y="954756"/>
            <a:ext cx="2730414" cy="4946003"/>
          </a:xfrm>
        </p:spPr>
        <p:txBody>
          <a:bodyPr>
            <a:normAutofit/>
          </a:bodyPr>
          <a:lstStyle/>
          <a:p>
            <a:r>
              <a:rPr lang="en-GB" sz="4100" b="1" dirty="0">
                <a:solidFill>
                  <a:srgbClr val="FFFFFF"/>
                </a:solidFill>
              </a:rPr>
              <a:t>Conclusion</a:t>
            </a:r>
          </a:p>
        </p:txBody>
      </p:sp>
      <p:sp>
        <p:nvSpPr>
          <p:cNvPr id="14" name="Rectangle 13">
            <a:extLst>
              <a:ext uri="{FF2B5EF4-FFF2-40B4-BE49-F238E27FC236}">
                <a16:creationId xmlns:a16="http://schemas.microsoft.com/office/drawing/2014/main" id="{07A4B640-BB7F-4272-A710-068DBA9F9A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0"/>
            <a:ext cx="7537704" cy="6858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08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A95E790-DB23-4A3D-ABAC-1F7706960BAE}"/>
              </a:ext>
            </a:extLst>
          </p:cNvPr>
          <p:cNvSpPr>
            <a:spLocks noGrp="1"/>
          </p:cNvSpPr>
          <p:nvPr>
            <p:ph idx="1"/>
          </p:nvPr>
        </p:nvSpPr>
        <p:spPr>
          <a:xfrm>
            <a:off x="5140934" y="469900"/>
            <a:ext cx="5953630" cy="5405968"/>
          </a:xfrm>
        </p:spPr>
        <p:txBody>
          <a:bodyPr anchor="ctr">
            <a:normAutofit/>
          </a:bodyPr>
          <a:lstStyle/>
          <a:p>
            <a:pPr>
              <a:lnSpc>
                <a:spcPct val="90000"/>
              </a:lnSpc>
            </a:pPr>
            <a:r>
              <a:rPr lang="en-GB">
                <a:latin typeface="Arial" panose="020B0604020202020204" pitchFamily="34" charset="0"/>
                <a:cs typeface="Arial" panose="020B0604020202020204" pitchFamily="34" charset="0"/>
              </a:rPr>
              <a:t>In conclusion, This assignment has shown the different types of dementia, the effects it can have as well as the different treatments that can be used to help manage the condition. Despite there being no permanent treatment to cure the disease, there are many practical steps and ways to help slow down the rate at which the diseases affects the individual. I have also reviewed the different causes for dementia and how the disease can effect one’s ability to function, highlighting it’s impact not only on the individual but those around them.</a:t>
            </a:r>
          </a:p>
        </p:txBody>
      </p:sp>
    </p:spTree>
    <p:extLst>
      <p:ext uri="{BB962C8B-B14F-4D97-AF65-F5344CB8AC3E}">
        <p14:creationId xmlns:p14="http://schemas.microsoft.com/office/powerpoint/2010/main" val="3127298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5694D9-AFA4-4E03-B587-B523317FE4BF}"/>
              </a:ext>
            </a:extLst>
          </p:cNvPr>
          <p:cNvSpPr>
            <a:spLocks noGrp="1"/>
          </p:cNvSpPr>
          <p:nvPr>
            <p:ph type="title"/>
          </p:nvPr>
        </p:nvSpPr>
        <p:spPr/>
        <p:txBody>
          <a:bodyPr/>
          <a:lstStyle/>
          <a:p>
            <a:r>
              <a:rPr lang="en-GB" b="1" dirty="0"/>
              <a:t>References </a:t>
            </a:r>
          </a:p>
        </p:txBody>
      </p:sp>
      <p:sp>
        <p:nvSpPr>
          <p:cNvPr id="3" name="Content Placeholder 2">
            <a:extLst>
              <a:ext uri="{FF2B5EF4-FFF2-40B4-BE49-F238E27FC236}">
                <a16:creationId xmlns:a16="http://schemas.microsoft.com/office/drawing/2014/main" id="{75495F6A-65A2-4AA0-99F0-C1CE50AECCD5}"/>
              </a:ext>
            </a:extLst>
          </p:cNvPr>
          <p:cNvSpPr>
            <a:spLocks noGrp="1"/>
          </p:cNvSpPr>
          <p:nvPr>
            <p:ph idx="1"/>
          </p:nvPr>
        </p:nvSpPr>
        <p:spPr/>
        <p:txBody>
          <a:bodyPr>
            <a:normAutofit fontScale="77500" lnSpcReduction="20000"/>
          </a:bodyPr>
          <a:lstStyle/>
          <a:p>
            <a:r>
              <a:rPr lang="en-GB"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AAIC. 2021. </a:t>
            </a:r>
            <a:r>
              <a:rPr lang="en-GB" sz="1800" i="1" dirty="0">
                <a:solidFill>
                  <a:srgbClr val="000000"/>
                </a:solidFill>
                <a:effectLst/>
                <a:latin typeface="Arial" panose="020B0604020202020204" pitchFamily="34" charset="0"/>
                <a:ea typeface="Calibri" panose="020F0502020204030204" pitchFamily="34" charset="0"/>
                <a:cs typeface="Arial" panose="020B0604020202020204" pitchFamily="34" charset="0"/>
              </a:rPr>
              <a:t>AAIC 2022 | Alzheimer's Association</a:t>
            </a:r>
            <a:r>
              <a:rPr lang="en-GB"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 [online] Available at: &lt;https://www.alz.org/aaic/overview.asp&gt; [Accessed 2 January 2022].</a:t>
            </a:r>
          </a:p>
          <a:p>
            <a:r>
              <a:rPr lang="en-GB"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Akhter‐Khan, S., Tao, Q., Ang, T., </a:t>
            </a:r>
            <a:r>
              <a:rPr lang="en-GB" sz="18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Itchapurapu</a:t>
            </a:r>
            <a:r>
              <a:rPr lang="en-GB"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 I., </a:t>
            </a:r>
            <a:r>
              <a:rPr lang="en-GB" sz="18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Alosco</a:t>
            </a:r>
            <a:r>
              <a:rPr lang="en-GB"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 M., </a:t>
            </a:r>
            <a:r>
              <a:rPr lang="en-GB" sz="18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Mez</a:t>
            </a:r>
            <a:r>
              <a:rPr lang="en-GB"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 J., Piers, R., Steffens, D., Au, R. and </a:t>
            </a:r>
            <a:r>
              <a:rPr lang="en-GB" sz="18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Qiu</a:t>
            </a:r>
            <a:r>
              <a:rPr lang="en-GB"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 W., 2021. </a:t>
            </a:r>
            <a:r>
              <a:rPr lang="en-GB" sz="1800" i="1" dirty="0">
                <a:solidFill>
                  <a:srgbClr val="000000"/>
                </a:solidFill>
                <a:effectLst/>
                <a:latin typeface="Arial" panose="020B0604020202020204" pitchFamily="34" charset="0"/>
                <a:ea typeface="Calibri" panose="020F0502020204030204" pitchFamily="34" charset="0"/>
                <a:cs typeface="Arial" panose="020B0604020202020204" pitchFamily="34" charset="0"/>
              </a:rPr>
              <a:t>Associations of loneliness with risk of Alzheimer's disease dementia in the Framingham Heart Study</a:t>
            </a:r>
            <a:r>
              <a:rPr lang="en-GB"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a:t>
            </a:r>
          </a:p>
          <a:p>
            <a:r>
              <a:rPr lang="en-GB"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lang="en-GB" sz="1400" b="0" i="0" dirty="0" err="1">
                <a:solidFill>
                  <a:srgbClr val="212121"/>
                </a:solidFill>
                <a:effectLst/>
                <a:latin typeface="BlinkMacSystemFont"/>
              </a:rPr>
              <a:t>Durepos</a:t>
            </a:r>
            <a:r>
              <a:rPr lang="en-GB" sz="1400" b="0" i="0" dirty="0">
                <a:solidFill>
                  <a:srgbClr val="212121"/>
                </a:solidFill>
                <a:effectLst/>
                <a:latin typeface="BlinkMacSystemFont"/>
              </a:rPr>
              <a:t> P, Akhtar-</a:t>
            </a:r>
            <a:r>
              <a:rPr lang="en-GB" sz="1400" b="0" i="0" dirty="0" err="1">
                <a:solidFill>
                  <a:srgbClr val="212121"/>
                </a:solidFill>
                <a:effectLst/>
                <a:latin typeface="BlinkMacSystemFont"/>
              </a:rPr>
              <a:t>Danesh</a:t>
            </a:r>
            <a:r>
              <a:rPr lang="en-GB" sz="1400" b="0" i="0" dirty="0">
                <a:solidFill>
                  <a:srgbClr val="212121"/>
                </a:solidFill>
                <a:effectLst/>
                <a:latin typeface="BlinkMacSystemFont"/>
              </a:rPr>
              <a:t> N, Ploeg J, Sussman T, </a:t>
            </a:r>
            <a:r>
              <a:rPr lang="en-GB" sz="1400" b="0" i="0" dirty="0" err="1">
                <a:solidFill>
                  <a:srgbClr val="212121"/>
                </a:solidFill>
                <a:effectLst/>
                <a:latin typeface="BlinkMacSystemFont"/>
              </a:rPr>
              <a:t>Kaasalainen</a:t>
            </a:r>
            <a:r>
              <a:rPr lang="en-GB" sz="1400" b="0" i="0" dirty="0">
                <a:solidFill>
                  <a:srgbClr val="212121"/>
                </a:solidFill>
                <a:effectLst/>
                <a:latin typeface="BlinkMacSystemFont"/>
              </a:rPr>
              <a:t> S. Caring ahead: Mixed methods development of a questionnaire to measure caregiver preparedness for end-of-life with dementia. </a:t>
            </a:r>
            <a:r>
              <a:rPr lang="en-GB" sz="1400" b="0" i="0" dirty="0" err="1">
                <a:solidFill>
                  <a:srgbClr val="212121"/>
                </a:solidFill>
                <a:effectLst/>
                <a:latin typeface="BlinkMacSystemFont"/>
              </a:rPr>
              <a:t>Palliat</a:t>
            </a:r>
            <a:r>
              <a:rPr lang="en-GB" sz="1400" b="0" i="0" dirty="0">
                <a:solidFill>
                  <a:srgbClr val="212121"/>
                </a:solidFill>
                <a:effectLst/>
                <a:latin typeface="BlinkMacSystemFont"/>
              </a:rPr>
              <a:t> Med. 2021 Apr;35(4):768-784. </a:t>
            </a:r>
            <a:r>
              <a:rPr lang="en-GB" sz="1400" b="0" i="0" dirty="0" err="1">
                <a:solidFill>
                  <a:srgbClr val="212121"/>
                </a:solidFill>
                <a:effectLst/>
                <a:latin typeface="BlinkMacSystemFont"/>
              </a:rPr>
              <a:t>doi</a:t>
            </a:r>
            <a:r>
              <a:rPr lang="en-GB" sz="1400" b="0" i="0" dirty="0">
                <a:solidFill>
                  <a:srgbClr val="212121"/>
                </a:solidFill>
                <a:effectLst/>
                <a:latin typeface="BlinkMacSystemFont"/>
              </a:rPr>
              <a:t>: 10.1177/0269216321994732. </a:t>
            </a:r>
            <a:r>
              <a:rPr lang="en-GB" sz="1400" b="0" i="0" dirty="0" err="1">
                <a:solidFill>
                  <a:srgbClr val="212121"/>
                </a:solidFill>
                <a:effectLst/>
                <a:latin typeface="BlinkMacSystemFont"/>
              </a:rPr>
              <a:t>Epub</a:t>
            </a:r>
            <a:r>
              <a:rPr lang="en-GB" sz="1400" b="0" i="0" dirty="0">
                <a:solidFill>
                  <a:srgbClr val="212121"/>
                </a:solidFill>
                <a:effectLst/>
                <a:latin typeface="BlinkMacSystemFont"/>
              </a:rPr>
              <a:t> 2021 Feb 23. PMID: 33619975; PMCID: PMC8022086.</a:t>
            </a:r>
            <a:endParaRPr lang="en-GB" sz="18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p>
            <a:r>
              <a:rPr lang="en-GB" sz="1400" b="0" i="0" dirty="0">
                <a:solidFill>
                  <a:srgbClr val="333333"/>
                </a:solidFill>
                <a:effectLst/>
                <a:latin typeface="Guardian TextSans Web"/>
              </a:rPr>
              <a:t>Fox NC, Cousens S, </a:t>
            </a:r>
            <a:r>
              <a:rPr lang="en-GB" sz="1400" b="0" i="0" dirty="0" err="1">
                <a:solidFill>
                  <a:srgbClr val="333333"/>
                </a:solidFill>
                <a:effectLst/>
                <a:latin typeface="Guardian TextSans Web"/>
              </a:rPr>
              <a:t>Scahill</a:t>
            </a:r>
            <a:r>
              <a:rPr lang="en-GB" sz="1400" b="0" i="0" dirty="0">
                <a:solidFill>
                  <a:srgbClr val="333333"/>
                </a:solidFill>
                <a:effectLst/>
                <a:latin typeface="Guardian TextSans Web"/>
              </a:rPr>
              <a:t> R, Harvey RJ, </a:t>
            </a:r>
            <a:r>
              <a:rPr lang="en-GB" sz="1400" b="0" i="0" dirty="0" err="1">
                <a:solidFill>
                  <a:srgbClr val="333333"/>
                </a:solidFill>
                <a:effectLst/>
                <a:latin typeface="Guardian TextSans Web"/>
              </a:rPr>
              <a:t>Rossor</a:t>
            </a:r>
            <a:r>
              <a:rPr lang="en-GB" sz="1400" b="0" i="0" dirty="0">
                <a:solidFill>
                  <a:srgbClr val="333333"/>
                </a:solidFill>
                <a:effectLst/>
                <a:latin typeface="Guardian TextSans Web"/>
              </a:rPr>
              <a:t> MN. Using Serial Registered Brain Magnetic Resonance Imaging to Measure Disease Progression in Alzheimer Disease: Power Calculations and Estimates of Sample Size to Detect Treatment Effects. </a:t>
            </a:r>
            <a:r>
              <a:rPr lang="en-GB" sz="1400" b="0" i="1" dirty="0">
                <a:solidFill>
                  <a:srgbClr val="333333"/>
                </a:solidFill>
                <a:effectLst/>
                <a:latin typeface="Guardian TextSans Web"/>
              </a:rPr>
              <a:t>Arch Neurol.</a:t>
            </a:r>
            <a:r>
              <a:rPr lang="en-GB" sz="1400" b="0" i="0" dirty="0">
                <a:solidFill>
                  <a:srgbClr val="333333"/>
                </a:solidFill>
                <a:effectLst/>
                <a:latin typeface="Guardian TextSans Web"/>
              </a:rPr>
              <a:t> 2000;57(3):339–344. doi:10.1001/archneur.57.3.339</a:t>
            </a:r>
            <a:endParaRPr lang="en-GB" sz="1800" dirty="0">
              <a:effectLst/>
              <a:latin typeface="Arial" panose="020B0604020202020204" pitchFamily="34" charset="0"/>
              <a:ea typeface="Calibri" panose="020F0502020204030204" pitchFamily="34" charset="0"/>
              <a:cs typeface="Arial" panose="020B0604020202020204" pitchFamily="34" charset="0"/>
            </a:endParaRPr>
          </a:p>
          <a:p>
            <a:r>
              <a:rPr lang="en-GB" sz="1800" i="1" dirty="0">
                <a:solidFill>
                  <a:srgbClr val="000000"/>
                </a:solidFill>
                <a:effectLst/>
                <a:latin typeface="Arial" panose="020B0604020202020204" pitchFamily="34" charset="0"/>
                <a:ea typeface="Calibri" panose="020F0502020204030204" pitchFamily="34" charset="0"/>
                <a:cs typeface="Arial" panose="020B0604020202020204" pitchFamily="34" charset="0"/>
              </a:rPr>
              <a:t>What are the treatments for dementia?</a:t>
            </a:r>
            <a:r>
              <a:rPr lang="en-GB"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 [online] Available at: &lt;https://www.nhs.uk/conditions/dementia/treatment/&gt; [Accessed 2 January 2021].</a:t>
            </a:r>
          </a:p>
          <a:p>
            <a:r>
              <a:rPr lang="en-GB"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Dementia UK. 2021. </a:t>
            </a:r>
            <a:r>
              <a:rPr lang="en-GB" sz="1800" i="1" dirty="0">
                <a:solidFill>
                  <a:srgbClr val="000000"/>
                </a:solidFill>
                <a:effectLst/>
                <a:latin typeface="Arial" panose="020B0604020202020204" pitchFamily="34" charset="0"/>
                <a:ea typeface="Calibri" panose="020F0502020204030204" pitchFamily="34" charset="0"/>
                <a:cs typeface="Arial" panose="020B0604020202020204" pitchFamily="34" charset="0"/>
              </a:rPr>
              <a:t>What do Admiral Nurses do?</a:t>
            </a:r>
            <a:r>
              <a:rPr lang="en-GB"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 [online] Available at: &lt;https://www.dementiauk.org/for-professionals/how-to-become-an-admiral-nurse/what-do-admiral-nurses-do/&gt; </a:t>
            </a:r>
          </a:p>
          <a:p>
            <a:r>
              <a:rPr lang="en-GB" sz="1800" dirty="0">
                <a:solidFill>
                  <a:srgbClr val="212121"/>
                </a:solidFill>
                <a:effectLst/>
                <a:latin typeface="Arial" panose="020B0604020202020204" pitchFamily="34" charset="0"/>
                <a:ea typeface="Calibri" panose="020F0502020204030204" pitchFamily="34" charset="0"/>
                <a:cs typeface="Arial" panose="020B0604020202020204" pitchFamily="34" charset="0"/>
              </a:rPr>
              <a:t>Loraine J, Taylor S, McAllister M. Cognitive and physical stimulation therapy. J Am Med Dir Assoc. 2014 Feb;15(2):140-1. </a:t>
            </a:r>
            <a:r>
              <a:rPr lang="en-GB" sz="1800" dirty="0" err="1">
                <a:solidFill>
                  <a:srgbClr val="212121"/>
                </a:solidFill>
                <a:effectLst/>
                <a:latin typeface="Arial" panose="020B0604020202020204" pitchFamily="34" charset="0"/>
                <a:ea typeface="Calibri" panose="020F0502020204030204" pitchFamily="34" charset="0"/>
                <a:cs typeface="Arial" panose="020B0604020202020204" pitchFamily="34" charset="0"/>
              </a:rPr>
              <a:t>doi</a:t>
            </a:r>
            <a:r>
              <a:rPr lang="en-GB" sz="1800" dirty="0">
                <a:solidFill>
                  <a:srgbClr val="212121"/>
                </a:solidFill>
                <a:effectLst/>
                <a:latin typeface="Arial" panose="020B0604020202020204" pitchFamily="34" charset="0"/>
                <a:ea typeface="Calibri" panose="020F0502020204030204" pitchFamily="34" charset="0"/>
                <a:cs typeface="Arial" panose="020B0604020202020204" pitchFamily="34" charset="0"/>
              </a:rPr>
              <a:t>: 10.1016/j.jamda.2013.11.016. PMID: 24461241.</a:t>
            </a:r>
            <a:endParaRPr lang="en-GB" sz="1800" dirty="0">
              <a:effectLst/>
              <a:latin typeface="Arial" panose="020B0604020202020204" pitchFamily="34" charset="0"/>
              <a:ea typeface="Calibri" panose="020F0502020204030204" pitchFamily="34" charset="0"/>
              <a:cs typeface="Arial" panose="020B0604020202020204" pitchFamily="34" charset="0"/>
            </a:endParaRPr>
          </a:p>
          <a:p>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00414817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6098</TotalTime>
  <Words>2630</Words>
  <Application>Microsoft Office PowerPoint</Application>
  <PresentationFormat>Widescreen</PresentationFormat>
  <Paragraphs>91</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BlinkMacSystemFont</vt:lpstr>
      <vt:lpstr>Calibri</vt:lpstr>
      <vt:lpstr>Garamond</vt:lpstr>
      <vt:lpstr>Guardian TextSans Web</vt:lpstr>
      <vt:lpstr>Times New Roman</vt:lpstr>
      <vt:lpstr>Organic</vt:lpstr>
      <vt:lpstr>Module: Introduction to Research (BMHP5005)  Assessment 2: Viva Voce</vt:lpstr>
      <vt:lpstr>Introduction</vt:lpstr>
      <vt:lpstr>Methods</vt:lpstr>
      <vt:lpstr>Objectives</vt:lpstr>
      <vt:lpstr>What inclusion and exclusion criteria did you use?</vt:lpstr>
      <vt:lpstr>Literature Review</vt:lpstr>
      <vt:lpstr>Results </vt:lpstr>
      <vt:lpstr>Types of dementia</vt:lpstr>
      <vt:lpstr>PowerPoint Presentation</vt:lpstr>
      <vt:lpstr>Treatments and physical support for people living with dementia.</vt:lpstr>
      <vt:lpstr>The Impact on people living with Dementia</vt:lpstr>
      <vt:lpstr>Discussion</vt:lpstr>
      <vt:lpstr>Conclusion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Barbara Chinyani</dc:creator>
  <cp:lastModifiedBy>Jamal Sesay (1919235)</cp:lastModifiedBy>
  <cp:revision>13</cp:revision>
  <dcterms:created xsi:type="dcterms:W3CDTF">2020-04-30T09:56:57Z</dcterms:created>
  <dcterms:modified xsi:type="dcterms:W3CDTF">2022-05-10T13:54:05Z</dcterms:modified>
</cp:coreProperties>
</file>