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16" roundtripDataSignature="AMtx7mj37gCaVvkaV4pT0L2Pp3biktLZf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6" Type="http://customschemas.google.com/relationships/presentationmetadata" Target="metadata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" name="Google Shape;92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" name="Google Shape;101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" name="Google Shape;110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" name="Google Shape;119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8" name="Google Shape;128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Google Shape;137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6" name="Google Shape;146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8" name="Google Shape;178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5" name="Google Shape;205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4" name="Google Shape;214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3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4" name="Google Shape;14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4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4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20" name="Google Shape;20;p1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1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1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5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5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6" name="Google Shape;26;p1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1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1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6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6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2" name="Google Shape;32;p16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3" name="Google Shape;33;p1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1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7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7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17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17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17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" name="Google Shape;42;p1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1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1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1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0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20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2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2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2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1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1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1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2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2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2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2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2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2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3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3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2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2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2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9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7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://earthcheck.org/" TargetMode="External"/><Relationship Id="rId4" Type="http://schemas.openxmlformats.org/officeDocument/2006/relationships/hyperlink" Target="https://siteresources.worldbank.org/INTLAC/Resources/Factbook2011-Ebook.pdf" TargetMode="Externa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s://doi.org/10.1016/j.annals.2020.103069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robot using a laptop sitting on a blue chair" id="85" name="Google Shape;85;p1"/>
          <p:cNvPicPr preferRelativeResize="0"/>
          <p:nvPr/>
        </p:nvPicPr>
        <p:blipFill rotWithShape="1">
          <a:blip r:embed="rId3">
            <a:alphaModFix/>
          </a:blip>
          <a:srcRect b="0" l="28900" r="0" t="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"/>
          <p:cNvSpPr/>
          <p:nvPr/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33000">
                <a:srgbClr val="000000">
                  <a:alpha val="63921"/>
                </a:srgbClr>
              </a:gs>
              <a:gs pos="58000">
                <a:schemeClr val="dk1"/>
              </a:gs>
              <a:gs pos="100000">
                <a:schemeClr val="dk1"/>
              </a:gs>
            </a:gsLst>
            <a:lin ang="108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7" name="Google Shape;87;p1"/>
          <p:cNvSpPr txBox="1"/>
          <p:nvPr>
            <p:ph type="title"/>
          </p:nvPr>
        </p:nvSpPr>
        <p:spPr>
          <a:xfrm>
            <a:off x="477981" y="1122363"/>
            <a:ext cx="4023360" cy="320413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Calibri"/>
              <a:buNone/>
            </a:pPr>
            <a:r>
              <a:rPr b="0" i="0" lang="en-GB" sz="3700">
                <a:solidFill>
                  <a:schemeClr val="lt1"/>
                </a:solidFill>
              </a:rPr>
              <a:t>Navigating the Human-Technology Frontier: Strategic Guidance for Service Robot Integration in Hotels</a:t>
            </a:r>
            <a:endParaRPr sz="3700">
              <a:solidFill>
                <a:schemeClr val="lt1"/>
              </a:solidFill>
            </a:endParaRPr>
          </a:p>
        </p:txBody>
      </p:sp>
      <p:sp>
        <p:nvSpPr>
          <p:cNvPr id="88" name="Google Shape;88;p1"/>
          <p:cNvSpPr/>
          <p:nvPr/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1"/>
          <p:cNvSpPr/>
          <p:nvPr/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4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2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5" name="Google Shape;95;p2"/>
          <p:cNvSpPr txBox="1"/>
          <p:nvPr>
            <p:ph type="ctrTitle"/>
          </p:nvPr>
        </p:nvSpPr>
        <p:spPr>
          <a:xfrm>
            <a:off x="640080" y="325369"/>
            <a:ext cx="4368602" cy="195684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Calibri"/>
              <a:buNone/>
            </a:pPr>
            <a:r>
              <a:rPr b="1" lang="en-GB" sz="5400" u="sng"/>
              <a:t>Introduction</a:t>
            </a:r>
            <a:endParaRPr sz="5400"/>
          </a:p>
        </p:txBody>
      </p:sp>
      <p:sp>
        <p:nvSpPr>
          <p:cNvPr id="96" name="Google Shape;96;p2"/>
          <p:cNvSpPr/>
          <p:nvPr/>
        </p:nvSpPr>
        <p:spPr>
          <a:xfrm>
            <a:off x="640080" y="2586994"/>
            <a:ext cx="3474720" cy="18288"/>
          </a:xfrm>
          <a:custGeom>
            <a:rect b="b" l="l" r="r" t="t"/>
            <a:pathLst>
              <a:path extrusionOk="0" fill="none" h="18288" w="347472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extrusionOk="0" h="18288" w="347472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445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2"/>
          <p:cNvSpPr txBox="1"/>
          <p:nvPr>
            <p:ph idx="1" type="subTitle"/>
          </p:nvPr>
        </p:nvSpPr>
        <p:spPr>
          <a:xfrm>
            <a:off x="640080" y="2872899"/>
            <a:ext cx="4243589" cy="33206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20000"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</a:pPr>
            <a:r>
              <a:rPr lang="en-GB" sz="1200"/>
              <a:t>With service robots projected to expand across hotel departments, developing forward-looking policies and management strategies that constructively shape integration is crucial. This evaluation supports that readiness.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</a:pPr>
            <a:r>
              <a:rPr lang="en-GB" sz="1200"/>
              <a:t>Synthesizing technology opportunities and risks, it presents strategic considerations for hotels on service robot adoption spanning guest-centric experience policies, workforce capability building, responsible AI principles and measured investment planning. A set of specific recommendations focused on human-robot service delivery, optimal robot social presence design, guest personalization options and continuous attitude monitoring then aims to guide decision-making.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</a:pPr>
            <a:r>
              <a:rPr lang="en-GB" sz="1200"/>
              <a:t>Visionary yet balanced policy foundations that temper automation to respect consumer values can allow hotels to sustain competitive strength while responsibly advancing the next frontier of technological innovation and advancement.</a:t>
            </a:r>
            <a:endParaRPr/>
          </a:p>
          <a:p>
            <a:pPr indent="76200" lvl="0" marL="0" rtl="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t/>
            </a:r>
            <a:endParaRPr sz="1200"/>
          </a:p>
        </p:txBody>
      </p:sp>
      <p:pic>
        <p:nvPicPr>
          <p:cNvPr id="98" name="Google Shape;98;p2"/>
          <p:cNvPicPr preferRelativeResize="0"/>
          <p:nvPr/>
        </p:nvPicPr>
        <p:blipFill rotWithShape="1">
          <a:blip r:embed="rId3">
            <a:alphaModFix/>
          </a:blip>
          <a:srcRect b="-1" l="0" r="0" t="0"/>
          <a:stretch/>
        </p:blipFill>
        <p:spPr>
          <a:xfrm>
            <a:off x="5311702" y="10"/>
            <a:ext cx="6878775" cy="6857990"/>
          </a:xfrm>
          <a:custGeom>
            <a:rect b="b" l="l" r="r" t="t"/>
            <a:pathLst>
              <a:path extrusionOk="0" h="6858000" w="6878775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4" name="Google Shape;104;p3"/>
          <p:cNvSpPr txBox="1"/>
          <p:nvPr>
            <p:ph type="ctrTitle"/>
          </p:nvPr>
        </p:nvSpPr>
        <p:spPr>
          <a:xfrm>
            <a:off x="640080" y="325369"/>
            <a:ext cx="4368602" cy="195684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Calibri"/>
              <a:buNone/>
            </a:pPr>
            <a:r>
              <a:rPr b="1" lang="en-GB" sz="4200" u="sng"/>
              <a:t>Literature Review: Service Robot SWOT Analysis</a:t>
            </a:r>
            <a:endParaRPr/>
          </a:p>
        </p:txBody>
      </p:sp>
      <p:sp>
        <p:nvSpPr>
          <p:cNvPr id="105" name="Google Shape;105;p3"/>
          <p:cNvSpPr/>
          <p:nvPr/>
        </p:nvSpPr>
        <p:spPr>
          <a:xfrm>
            <a:off x="640080" y="2586994"/>
            <a:ext cx="3474720" cy="18288"/>
          </a:xfrm>
          <a:custGeom>
            <a:rect b="b" l="l" r="r" t="t"/>
            <a:pathLst>
              <a:path extrusionOk="0" fill="none" h="18288" w="347472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extrusionOk="0" h="18288" w="347472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445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6" name="Google Shape;106;p3"/>
          <p:cNvSpPr txBox="1"/>
          <p:nvPr>
            <p:ph idx="1" type="subTitle"/>
          </p:nvPr>
        </p:nvSpPr>
        <p:spPr>
          <a:xfrm>
            <a:off x="640080" y="2872899"/>
            <a:ext cx="4243589" cy="33206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/>
              <a:t>Strengths</a:t>
            </a:r>
            <a:endParaRPr/>
          </a:p>
          <a:p>
            <a:pPr indent="-228600" lvl="1" marL="74295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/>
              <a:t>Cost savings, productivity gains</a:t>
            </a:r>
            <a:endParaRPr/>
          </a:p>
          <a:p>
            <a:pPr indent="-228600" lvl="1" marL="74295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/>
              <a:t>Marketing novelty</a:t>
            </a:r>
            <a:endParaRPr/>
          </a:p>
          <a:p>
            <a:pPr indent="-228600" lvl="1" marL="74295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/>
              <a:t>Social presence</a:t>
            </a:r>
            <a:endParaRPr/>
          </a:p>
          <a:p>
            <a:pPr indent="-2286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/>
              <a:t>Weaknesses</a:t>
            </a:r>
            <a:endParaRPr/>
          </a:p>
          <a:p>
            <a:pPr indent="-228600" lvl="1" marL="74295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/>
              <a:t>Dehumanization and customization loss</a:t>
            </a:r>
            <a:endParaRPr/>
          </a:p>
          <a:p>
            <a:pPr indent="-228600" lvl="1" marL="74295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/>
              <a:t>Discomfort to solo diners</a:t>
            </a:r>
            <a:endParaRPr/>
          </a:p>
          <a:p>
            <a:pPr indent="-228600" lvl="1" marL="74295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/>
              <a:t>Uncertainty from required guest inputs</a:t>
            </a:r>
            <a:endParaRPr/>
          </a:p>
          <a:p>
            <a:pPr indent="-2286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/>
              <a:t>Opportunities</a:t>
            </a:r>
            <a:endParaRPr/>
          </a:p>
          <a:p>
            <a:pPr indent="-228600" lvl="1" marL="74295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/>
              <a:t>COVID-driven adoption acceleration</a:t>
            </a:r>
            <a:endParaRPr/>
          </a:p>
          <a:p>
            <a:pPr indent="-228600" lvl="1" marL="74295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/>
              <a:t>Emerging solo diner segment</a:t>
            </a:r>
            <a:endParaRPr/>
          </a:p>
          <a:p>
            <a:pPr indent="-228600" lvl="1" marL="74295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/>
              <a:t>Enhanced dining experience</a:t>
            </a:r>
            <a:endParaRPr/>
          </a:p>
          <a:p>
            <a:pPr indent="-2286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/>
              <a:t>Threats</a:t>
            </a:r>
            <a:endParaRPr/>
          </a:p>
          <a:p>
            <a:pPr indent="-228600" lvl="1" marL="74295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/>
              <a:t>Hospitality experience deterioration</a:t>
            </a:r>
            <a:endParaRPr/>
          </a:p>
          <a:p>
            <a:pPr indent="-228600" lvl="1" marL="74295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/>
              <a:t>Privacy and ethical risks</a:t>
            </a:r>
            <a:endParaRPr/>
          </a:p>
          <a:p>
            <a:pPr indent="-228600" lvl="1" marL="74295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/>
              <a:t>Standardization over personalization</a:t>
            </a:r>
            <a:endParaRPr/>
          </a:p>
        </p:txBody>
      </p:sp>
      <p:pic>
        <p:nvPicPr>
          <p:cNvPr descr="Claw building a card house" id="107" name="Google Shape;107;p3"/>
          <p:cNvPicPr preferRelativeResize="0"/>
          <p:nvPr/>
        </p:nvPicPr>
        <p:blipFill rotWithShape="1">
          <a:blip r:embed="rId3">
            <a:alphaModFix/>
          </a:blip>
          <a:srcRect b="23074" l="0" r="0" t="2105"/>
          <a:stretch/>
        </p:blipFill>
        <p:spPr>
          <a:xfrm>
            <a:off x="5311702" y="10"/>
            <a:ext cx="6878775" cy="6857990"/>
          </a:xfrm>
          <a:custGeom>
            <a:rect b="b" l="l" r="r" t="t"/>
            <a:pathLst>
              <a:path extrusionOk="0" h="6858000" w="6878775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4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" name="Google Shape;113;p4"/>
          <p:cNvSpPr txBox="1"/>
          <p:nvPr>
            <p:ph type="ctrTitle"/>
          </p:nvPr>
        </p:nvSpPr>
        <p:spPr>
          <a:xfrm>
            <a:off x="890338" y="640080"/>
            <a:ext cx="3734014" cy="356616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Times New Roman"/>
              <a:buNone/>
            </a:pPr>
            <a:r>
              <a:rPr b="1" lang="en-GB" sz="5400" u="sng">
                <a:latin typeface="Times New Roman"/>
                <a:ea typeface="Times New Roman"/>
                <a:cs typeface="Times New Roman"/>
                <a:sym typeface="Times New Roman"/>
              </a:rPr>
              <a:t>Literature Insights</a:t>
            </a:r>
            <a:endParaRPr/>
          </a:p>
        </p:txBody>
      </p:sp>
      <p:sp>
        <p:nvSpPr>
          <p:cNvPr id="114" name="Google Shape;114;p4"/>
          <p:cNvSpPr txBox="1"/>
          <p:nvPr>
            <p:ph idx="1" type="subTitle"/>
          </p:nvPr>
        </p:nvSpPr>
        <p:spPr>
          <a:xfrm>
            <a:off x="890339" y="4636008"/>
            <a:ext cx="3734014" cy="15727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b="1" lang="en-GB" sz="1100">
                <a:latin typeface="Times New Roman"/>
                <a:ea typeface="Times New Roman"/>
                <a:cs typeface="Times New Roman"/>
                <a:sym typeface="Times New Roman"/>
              </a:rPr>
              <a:t>Key highlights:</a:t>
            </a:r>
            <a:endParaRPr sz="11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Noto Sans Symbols"/>
              <a:buChar char="∙"/>
            </a:pPr>
            <a:r>
              <a:rPr lang="en-GB" sz="1100">
                <a:latin typeface="Times New Roman"/>
                <a:ea typeface="Times New Roman"/>
                <a:cs typeface="Times New Roman"/>
                <a:sym typeface="Times New Roman"/>
              </a:rPr>
              <a:t>Performance</a:t>
            </a:r>
            <a:r>
              <a:rPr lang="en-GB" sz="1100">
                <a:latin typeface="Times New Roman"/>
                <a:ea typeface="Times New Roman"/>
                <a:cs typeface="Times New Roman"/>
                <a:sym typeface="Times New Roman"/>
              </a:rPr>
              <a:t> between robot type and guest type is vital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Noto Sans Symbols"/>
              <a:buChar char="∙"/>
            </a:pPr>
            <a:r>
              <a:rPr lang="en-GB" sz="1100">
                <a:latin typeface="Times New Roman"/>
                <a:ea typeface="Times New Roman"/>
                <a:cs typeface="Times New Roman"/>
                <a:sym typeface="Times New Roman"/>
              </a:rPr>
              <a:t>Anticipated comfort mediates reactions to humanoid vs non-humanoid robots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Noto Sans Symbols"/>
              <a:buChar char="∙"/>
            </a:pPr>
            <a:r>
              <a:rPr lang="en-GB" sz="1100">
                <a:latin typeface="Times New Roman"/>
                <a:ea typeface="Times New Roman"/>
                <a:cs typeface="Times New Roman"/>
                <a:sym typeface="Times New Roman"/>
              </a:rPr>
              <a:t>Balancing beneficialand social-emotional elements critical in service robot design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Noto Sans Symbols"/>
              <a:buChar char="∙"/>
            </a:pPr>
            <a:r>
              <a:rPr lang="en-GB" sz="1100">
                <a:latin typeface="Times New Roman"/>
                <a:ea typeface="Times New Roman"/>
                <a:cs typeface="Times New Roman"/>
                <a:sym typeface="Times New Roman"/>
              </a:rPr>
              <a:t>Ongoing guest research is essential amidst shifting preferences on human-robot service dynamics.</a:t>
            </a:r>
            <a:endParaRPr/>
          </a:p>
        </p:txBody>
      </p:sp>
      <p:sp>
        <p:nvSpPr>
          <p:cNvPr id="115" name="Google Shape;115;p4"/>
          <p:cNvSpPr/>
          <p:nvPr/>
        </p:nvSpPr>
        <p:spPr>
          <a:xfrm>
            <a:off x="890338" y="4409267"/>
            <a:ext cx="3474720" cy="18288"/>
          </a:xfrm>
          <a:custGeom>
            <a:rect b="b" l="l" r="r" t="t"/>
            <a:pathLst>
              <a:path extrusionOk="0" fill="none" h="18288" w="347472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extrusionOk="0" h="18288" w="347472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445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6" name="Google Shape;116;p4"/>
          <p:cNvPicPr preferRelativeResize="0"/>
          <p:nvPr/>
        </p:nvPicPr>
        <p:blipFill rotWithShape="1">
          <a:blip r:embed="rId3">
            <a:alphaModFix/>
          </a:blip>
          <a:srcRect b="0" l="19512" r="24067" t="0"/>
          <a:stretch/>
        </p:blipFill>
        <p:spPr>
          <a:xfrm>
            <a:off x="5311702" y="10"/>
            <a:ext cx="6878775" cy="6857990"/>
          </a:xfrm>
          <a:custGeom>
            <a:rect b="b" l="l" r="r" t="t"/>
            <a:pathLst>
              <a:path extrusionOk="0" h="6858000" w="6878775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5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2" name="Google Shape;122;p5"/>
          <p:cNvSpPr txBox="1"/>
          <p:nvPr>
            <p:ph type="title"/>
          </p:nvPr>
        </p:nvSpPr>
        <p:spPr>
          <a:xfrm>
            <a:off x="5297762" y="329184"/>
            <a:ext cx="6251110" cy="178308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Times New Roman"/>
              <a:buNone/>
            </a:pPr>
            <a:r>
              <a:rPr b="1" lang="en-GB" sz="3800" u="sng">
                <a:latin typeface="Times New Roman"/>
                <a:ea typeface="Times New Roman"/>
                <a:cs typeface="Times New Roman"/>
                <a:sym typeface="Times New Roman"/>
              </a:rPr>
              <a:t>Application to Hospitality Industry</a:t>
            </a:r>
            <a:br>
              <a:rPr b="1" lang="en-GB" sz="3800" u="sng">
                <a:latin typeface="Times New Roman"/>
                <a:ea typeface="Times New Roman"/>
                <a:cs typeface="Times New Roman"/>
                <a:sym typeface="Times New Roman"/>
              </a:rPr>
            </a:br>
            <a:endParaRPr sz="3800"/>
          </a:p>
        </p:txBody>
      </p:sp>
      <p:pic>
        <p:nvPicPr>
          <p:cNvPr descr="Padlock on computer motherboard" id="123" name="Google Shape;123;p5"/>
          <p:cNvPicPr preferRelativeResize="0"/>
          <p:nvPr/>
        </p:nvPicPr>
        <p:blipFill rotWithShape="1">
          <a:blip r:embed="rId3">
            <a:alphaModFix/>
          </a:blip>
          <a:srcRect b="-1" l="15658" r="39011" t="0"/>
          <a:stretch/>
        </p:blipFill>
        <p:spPr>
          <a:xfrm>
            <a:off x="1" y="10"/>
            <a:ext cx="4657344" cy="6857990"/>
          </a:xfrm>
          <a:custGeom>
            <a:rect b="b" l="l" r="r" t="t"/>
            <a:pathLst>
              <a:path extrusionOk="0" h="6858000" w="4657344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124" name="Google Shape;124;p5"/>
          <p:cNvSpPr/>
          <p:nvPr/>
        </p:nvSpPr>
        <p:spPr>
          <a:xfrm>
            <a:off x="5297762" y="2374947"/>
            <a:ext cx="4243589" cy="18288"/>
          </a:xfrm>
          <a:custGeom>
            <a:rect b="b" l="l" r="r" t="t"/>
            <a:pathLst>
              <a:path extrusionOk="0" fill="none" h="18288" w="4243589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extrusionOk="0" h="18288" w="4243589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445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" name="Google Shape;125;p5"/>
          <p:cNvSpPr txBox="1"/>
          <p:nvPr>
            <p:ph idx="1" type="body"/>
          </p:nvPr>
        </p:nvSpPr>
        <p:spPr>
          <a:xfrm>
            <a:off x="5297762" y="2706624"/>
            <a:ext cx="6251110" cy="34838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Noto Sans Symbols"/>
              <a:buChar char="∙"/>
            </a:pPr>
            <a:r>
              <a:rPr lang="en-GB" sz="2200">
                <a:latin typeface="Times New Roman"/>
                <a:ea typeface="Times New Roman"/>
                <a:cs typeface="Times New Roman"/>
                <a:sym typeface="Times New Roman"/>
              </a:rPr>
              <a:t>Substantial operational cost reductions by automating repetitive tasks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Noto Sans Symbols"/>
              <a:buChar char="∙"/>
            </a:pPr>
            <a:r>
              <a:rPr lang="en-GB" sz="2200">
                <a:latin typeface="Times New Roman"/>
                <a:ea typeface="Times New Roman"/>
                <a:cs typeface="Times New Roman"/>
                <a:sym typeface="Times New Roman"/>
              </a:rPr>
              <a:t>Productivity improvements via 24/7 consistent robots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Noto Sans Symbols"/>
              <a:buChar char="∙"/>
            </a:pPr>
            <a:r>
              <a:rPr lang="en-GB" sz="2200">
                <a:latin typeface="Times New Roman"/>
                <a:ea typeface="Times New Roman"/>
                <a:cs typeface="Times New Roman"/>
                <a:sym typeface="Times New Roman"/>
              </a:rPr>
              <a:t>Health safety assurances reducing virus transmission risks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Noto Sans Symbols"/>
              <a:buChar char="∙"/>
            </a:pPr>
            <a:r>
              <a:rPr lang="en-GB" sz="2200">
                <a:latin typeface="Times New Roman"/>
                <a:ea typeface="Times New Roman"/>
                <a:cs typeface="Times New Roman"/>
                <a:sym typeface="Times New Roman"/>
              </a:rPr>
              <a:t>Interactive freshness attractions differentiating brand experience</a:t>
            </a:r>
            <a:endParaRPr/>
          </a:p>
          <a:p>
            <a:pPr indent="-88900" lvl="0" marL="228600" rtl="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</a:pPr>
            <a:r>
              <a:t/>
            </a:r>
            <a:endParaRPr sz="22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6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1" name="Google Shape;131;p6"/>
          <p:cNvSpPr txBox="1"/>
          <p:nvPr>
            <p:ph type="title"/>
          </p:nvPr>
        </p:nvSpPr>
        <p:spPr>
          <a:xfrm>
            <a:off x="4654296" y="329184"/>
            <a:ext cx="6894576" cy="178308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Times New Roman"/>
              <a:buNone/>
            </a:pPr>
            <a:r>
              <a:rPr b="1" lang="en-GB" sz="5400" u="sng">
                <a:latin typeface="Times New Roman"/>
                <a:ea typeface="Times New Roman"/>
                <a:cs typeface="Times New Roman"/>
                <a:sym typeface="Times New Roman"/>
              </a:rPr>
              <a:t>Application Insights</a:t>
            </a:r>
            <a:br>
              <a:rPr b="1" lang="en-GB" sz="5400" u="sng">
                <a:latin typeface="Times New Roman"/>
                <a:ea typeface="Times New Roman"/>
                <a:cs typeface="Times New Roman"/>
                <a:sym typeface="Times New Roman"/>
              </a:rPr>
            </a:br>
            <a:endParaRPr sz="5400"/>
          </a:p>
        </p:txBody>
      </p:sp>
      <p:pic>
        <p:nvPicPr>
          <p:cNvPr descr="3D rendering of game pieces tied together with a rope" id="132" name="Google Shape;132;p6"/>
          <p:cNvPicPr preferRelativeResize="0"/>
          <p:nvPr/>
        </p:nvPicPr>
        <p:blipFill rotWithShape="1">
          <a:blip r:embed="rId3">
            <a:alphaModFix/>
          </a:blip>
          <a:srcRect b="0" l="14755" r="40925" t="0"/>
          <a:stretch/>
        </p:blipFill>
        <p:spPr>
          <a:xfrm>
            <a:off x="20" y="1"/>
            <a:ext cx="4052522" cy="6858000"/>
          </a:xfrm>
          <a:custGeom>
            <a:rect b="b" l="l" r="r" t="t"/>
            <a:pathLst>
              <a:path extrusionOk="0" h="6858000" w="4052542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133" name="Google Shape;133;p6"/>
          <p:cNvSpPr/>
          <p:nvPr/>
        </p:nvSpPr>
        <p:spPr>
          <a:xfrm>
            <a:off x="4654296" y="2395728"/>
            <a:ext cx="4243589" cy="18288"/>
          </a:xfrm>
          <a:custGeom>
            <a:rect b="b" l="l" r="r" t="t"/>
            <a:pathLst>
              <a:path extrusionOk="0" fill="none" h="18288" w="4243589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extrusionOk="0" h="18288" w="4243589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445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4" name="Google Shape;134;p6"/>
          <p:cNvSpPr txBox="1"/>
          <p:nvPr>
            <p:ph idx="1" type="body"/>
          </p:nvPr>
        </p:nvSpPr>
        <p:spPr>
          <a:xfrm>
            <a:off x="4654296" y="2706624"/>
            <a:ext cx="6894576" cy="34838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</a:pPr>
            <a:r>
              <a:rPr b="1" lang="en-GB" sz="2200">
                <a:latin typeface="Times New Roman"/>
                <a:ea typeface="Times New Roman"/>
                <a:cs typeface="Times New Roman"/>
                <a:sym typeface="Times New Roman"/>
              </a:rPr>
              <a:t>Measures for balanced adoption:</a:t>
            </a:r>
            <a:endParaRPr sz="22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Noto Sans Symbols"/>
              <a:buChar char="∙"/>
            </a:pPr>
            <a:r>
              <a:rPr lang="en-GB" sz="2200">
                <a:latin typeface="Times New Roman"/>
                <a:ea typeface="Times New Roman"/>
                <a:cs typeface="Times New Roman"/>
                <a:sym typeface="Times New Roman"/>
              </a:rPr>
              <a:t>Strategic role allocation for efficiency support over core guest interactions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Noto Sans Symbols"/>
              <a:buChar char="∙"/>
            </a:pPr>
            <a:r>
              <a:rPr lang="en-GB" sz="2200">
                <a:latin typeface="Times New Roman"/>
                <a:ea typeface="Times New Roman"/>
                <a:cs typeface="Times New Roman"/>
                <a:sym typeface="Times New Roman"/>
              </a:rPr>
              <a:t>Blended human-robot collaboration service delivery models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Noto Sans Symbols"/>
              <a:buChar char="∙"/>
            </a:pPr>
            <a:r>
              <a:rPr lang="en-GB" sz="2200">
                <a:latin typeface="Times New Roman"/>
                <a:ea typeface="Times New Roman"/>
                <a:cs typeface="Times New Roman"/>
                <a:sym typeface="Times New Roman"/>
              </a:rPr>
              <a:t>Gradual integration scaling aligned to consumer readiness signals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Noto Sans Symbols"/>
              <a:buChar char="∙"/>
            </a:pPr>
            <a:r>
              <a:rPr lang="en-GB" sz="2200">
                <a:latin typeface="Times New Roman"/>
                <a:ea typeface="Times New Roman"/>
                <a:cs typeface="Times New Roman"/>
                <a:sym typeface="Times New Roman"/>
              </a:rPr>
              <a:t>Responsible, guest-aligned development minimizes adverse experience impacts.</a:t>
            </a:r>
            <a:endParaRPr/>
          </a:p>
          <a:p>
            <a:pPr indent="-88900" lvl="0" marL="228600" rtl="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</a:pPr>
            <a:r>
              <a:t/>
            </a:r>
            <a:endParaRPr sz="22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7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0" name="Google Shape;140;p7"/>
          <p:cNvSpPr txBox="1"/>
          <p:nvPr>
            <p:ph type="title"/>
          </p:nvPr>
        </p:nvSpPr>
        <p:spPr>
          <a:xfrm>
            <a:off x="640080" y="325369"/>
            <a:ext cx="4368602" cy="195684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Times New Roman"/>
              <a:buNone/>
            </a:pPr>
            <a:r>
              <a:rPr b="1" lang="en-GB" sz="4200" u="sng">
                <a:latin typeface="Times New Roman"/>
                <a:ea typeface="Times New Roman"/>
                <a:cs typeface="Times New Roman"/>
                <a:sym typeface="Times New Roman"/>
              </a:rPr>
              <a:t>Future Strategic Considerations</a:t>
            </a:r>
            <a:br>
              <a:rPr b="1" lang="en-GB" sz="4200" u="sng">
                <a:latin typeface="Times New Roman"/>
                <a:ea typeface="Times New Roman"/>
                <a:cs typeface="Times New Roman"/>
                <a:sym typeface="Times New Roman"/>
              </a:rPr>
            </a:br>
            <a:endParaRPr sz="4200"/>
          </a:p>
        </p:txBody>
      </p:sp>
      <p:sp>
        <p:nvSpPr>
          <p:cNvPr id="141" name="Google Shape;141;p7"/>
          <p:cNvSpPr/>
          <p:nvPr/>
        </p:nvSpPr>
        <p:spPr>
          <a:xfrm>
            <a:off x="640080" y="2586994"/>
            <a:ext cx="3474720" cy="18288"/>
          </a:xfrm>
          <a:custGeom>
            <a:rect b="b" l="l" r="r" t="t"/>
            <a:pathLst>
              <a:path extrusionOk="0" fill="none" h="18288" w="347472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extrusionOk="0" h="18288" w="347472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445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" name="Google Shape;142;p7"/>
          <p:cNvSpPr txBox="1"/>
          <p:nvPr>
            <p:ph idx="1" type="body"/>
          </p:nvPr>
        </p:nvSpPr>
        <p:spPr>
          <a:xfrm>
            <a:off x="640080" y="2872899"/>
            <a:ext cx="4243589" cy="33206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20000"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Policies and strategies for constructive service robot assimilation: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∙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Guest research-driven comfort/preference focused policies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∙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Expanded workforce capability building </a:t>
            </a: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enterprise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∙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Rigorous data governance upholding responsible AI protocols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∙"/>
            </a:pPr>
            <a:r>
              <a:rPr lang="en-GB" sz="2000">
                <a:latin typeface="Times New Roman"/>
                <a:ea typeface="Times New Roman"/>
                <a:cs typeface="Times New Roman"/>
                <a:sym typeface="Times New Roman"/>
              </a:rPr>
              <a:t>Measured investment planning evaluating risks</a:t>
            </a:r>
            <a:endParaRPr/>
          </a:p>
          <a:p>
            <a:pPr indent="-101600" lvl="0" marL="228600" rtl="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/>
          </a:p>
        </p:txBody>
      </p:sp>
      <p:pic>
        <p:nvPicPr>
          <p:cNvPr descr="3D box skeletons" id="143" name="Google Shape;143;p7"/>
          <p:cNvPicPr preferRelativeResize="0"/>
          <p:nvPr/>
        </p:nvPicPr>
        <p:blipFill rotWithShape="1">
          <a:blip r:embed="rId3">
            <a:alphaModFix/>
          </a:blip>
          <a:srcRect b="-1" l="18240" r="14806" t="0"/>
          <a:stretch/>
        </p:blipFill>
        <p:spPr>
          <a:xfrm>
            <a:off x="5311702" y="10"/>
            <a:ext cx="6878775" cy="6857990"/>
          </a:xfrm>
          <a:custGeom>
            <a:rect b="b" l="l" r="r" t="t"/>
            <a:pathLst>
              <a:path extrusionOk="0" h="6858000" w="6878775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9" name="Google Shape;149;p8"/>
          <p:cNvSpPr/>
          <p:nvPr/>
        </p:nvSpPr>
        <p:spPr>
          <a:xfrm flipH="1" rot="5400000">
            <a:off x="-1410084" y="1410082"/>
            <a:ext cx="6858000" cy="4037836"/>
          </a:xfrm>
          <a:prstGeom prst="rect">
            <a:avLst/>
          </a:prstGeom>
          <a:gradFill>
            <a:gsLst>
              <a:gs pos="0">
                <a:srgbClr val="000000"/>
              </a:gs>
              <a:gs pos="8000">
                <a:srgbClr val="000000"/>
              </a:gs>
              <a:gs pos="100000">
                <a:srgbClr val="2F5496"/>
              </a:gs>
            </a:gsLst>
            <a:lin ang="30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0" name="Google Shape;150;p8"/>
          <p:cNvSpPr/>
          <p:nvPr/>
        </p:nvSpPr>
        <p:spPr>
          <a:xfrm flipH="1" rot="5400000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4472C4">
                  <a:alpha val="45882"/>
                </a:srgbClr>
              </a:gs>
              <a:gs pos="100000">
                <a:srgbClr val="4472C4">
                  <a:alpha val="45882"/>
                </a:srgbClr>
              </a:gs>
            </a:gsLst>
            <a:lin ang="18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1" name="Google Shape;151;p8"/>
          <p:cNvSpPr/>
          <p:nvPr/>
        </p:nvSpPr>
        <p:spPr>
          <a:xfrm flipH="1" rot="5400000">
            <a:off x="767923" y="3588085"/>
            <a:ext cx="2501979" cy="4037841"/>
          </a:xfrm>
          <a:prstGeom prst="rect">
            <a:avLst/>
          </a:prstGeom>
          <a:gradFill>
            <a:gsLst>
              <a:gs pos="0">
                <a:srgbClr val="4472C4">
                  <a:alpha val="28627"/>
                </a:srgbClr>
              </a:gs>
              <a:gs pos="2000">
                <a:srgbClr val="4472C4">
                  <a:alpha val="28627"/>
                </a:srgbClr>
              </a:gs>
              <a:gs pos="100000">
                <a:srgbClr val="000000">
                  <a:alpha val="29803"/>
                </a:srgbClr>
              </a:gs>
            </a:gsLst>
            <a:lin ang="78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2" name="Google Shape;152;p8"/>
          <p:cNvSpPr/>
          <p:nvPr/>
        </p:nvSpPr>
        <p:spPr>
          <a:xfrm rot="-964587">
            <a:off x="-501737" y="969718"/>
            <a:ext cx="3900357" cy="4178958"/>
          </a:xfrm>
          <a:custGeom>
            <a:rect b="b" l="l" r="r" t="t"/>
            <a:pathLst>
              <a:path extrusionOk="0" h="4178958" w="3900357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0">
                <a:srgbClr val="000000">
                  <a:alpha val="0"/>
                </a:srgbClr>
              </a:gs>
              <a:gs pos="29000">
                <a:srgbClr val="000000">
                  <a:alpha val="0"/>
                </a:srgbClr>
              </a:gs>
              <a:gs pos="100000">
                <a:srgbClr val="4472C4">
                  <a:alpha val="42745"/>
                </a:srgbClr>
              </a:gs>
            </a:gsLst>
            <a:lin ang="18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3" name="Google Shape;153;p8"/>
          <p:cNvSpPr/>
          <p:nvPr/>
        </p:nvSpPr>
        <p:spPr>
          <a:xfrm flipH="1" rot="5400000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8DA9DB">
                  <a:alpha val="10980"/>
                </a:srgbClr>
              </a:gs>
              <a:gs pos="100000">
                <a:srgbClr val="8DA9DB">
                  <a:alpha val="10980"/>
                </a:srgbClr>
              </a:gs>
            </a:gsLst>
            <a:lin ang="72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4" name="Google Shape;154;p8"/>
          <p:cNvSpPr txBox="1"/>
          <p:nvPr>
            <p:ph type="title"/>
          </p:nvPr>
        </p:nvSpPr>
        <p:spPr>
          <a:xfrm>
            <a:off x="586478" y="1683756"/>
            <a:ext cx="3115265" cy="239635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Times New Roman"/>
              <a:buNone/>
            </a:pPr>
            <a:r>
              <a:rPr b="1" lang="en-GB" sz="2800" u="sng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Key Recommendations</a:t>
            </a:r>
            <a:endParaRPr/>
          </a:p>
        </p:txBody>
      </p:sp>
      <p:grpSp>
        <p:nvGrpSpPr>
          <p:cNvPr id="155" name="Google Shape;155;p8"/>
          <p:cNvGrpSpPr/>
          <p:nvPr/>
        </p:nvGrpSpPr>
        <p:grpSpPr>
          <a:xfrm>
            <a:off x="4907005" y="2392737"/>
            <a:ext cx="6662926" cy="2169325"/>
            <a:chOff x="1953" y="1642297"/>
            <a:chExt cx="6662926" cy="2169325"/>
          </a:xfrm>
        </p:grpSpPr>
        <p:sp>
          <p:nvSpPr>
            <p:cNvPr id="156" name="Google Shape;156;p8"/>
            <p:cNvSpPr/>
            <p:nvPr/>
          </p:nvSpPr>
          <p:spPr>
            <a:xfrm>
              <a:off x="1953" y="1642297"/>
              <a:ext cx="1549517" cy="2169324"/>
            </a:xfrm>
            <a:prstGeom prst="rect">
              <a:avLst/>
            </a:prstGeom>
            <a:solidFill>
              <a:srgbClr val="CFDEEF">
                <a:alpha val="89803"/>
              </a:srgbClr>
            </a:solidFill>
            <a:ln cap="flat" cmpd="sng" w="9525">
              <a:solidFill>
                <a:srgbClr val="CFDEEF">
                  <a:alpha val="89803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" name="Google Shape;157;p8"/>
            <p:cNvSpPr txBox="1"/>
            <p:nvPr/>
          </p:nvSpPr>
          <p:spPr>
            <a:xfrm>
              <a:off x="1953" y="2466641"/>
              <a:ext cx="1549517" cy="13015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30200" lIns="120800" spcFirstLastPara="1" rIns="120800" wrap="square" tIns="3302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GB" sz="11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Prioritize</a:t>
              </a:r>
              <a:r>
                <a:rPr lang="en-GB" sz="11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  </a:t>
              </a:r>
              <a:r>
                <a:rPr lang="en-GB" sz="11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communal</a:t>
              </a:r>
              <a:endParaRPr sz="1200">
                <a:solidFill>
                  <a:srgbClr val="202124"/>
                </a:solidFill>
                <a:highlight>
                  <a:srgbClr val="FFFFFF"/>
                </a:highlight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GB" sz="11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 human-robot service over full automation</a:t>
              </a:r>
              <a:endParaRPr b="0" i="0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" name="Google Shape;158;p8"/>
            <p:cNvSpPr/>
            <p:nvPr/>
          </p:nvSpPr>
          <p:spPr>
            <a:xfrm>
              <a:off x="451313" y="1859230"/>
              <a:ext cx="650797" cy="650797"/>
            </a:xfrm>
            <a:prstGeom prst="ellipse">
              <a:avLst/>
            </a:prstGeom>
            <a:gradFill>
              <a:gsLst>
                <a:gs pos="0">
                  <a:srgbClr val="6EA5DA"/>
                </a:gs>
                <a:gs pos="50000">
                  <a:srgbClr val="529BDA"/>
                </a:gs>
                <a:gs pos="100000">
                  <a:srgbClr val="4188C8"/>
                </a:gs>
              </a:gsLst>
              <a:lin ang="5400000" scaled="0"/>
            </a:gradFill>
            <a:ln cap="flat" cmpd="sng" w="9525">
              <a:solidFill>
                <a:srgbClr val="599BD5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" name="Google Shape;159;p8"/>
            <p:cNvSpPr txBox="1"/>
            <p:nvPr/>
          </p:nvSpPr>
          <p:spPr>
            <a:xfrm>
              <a:off x="546620" y="1954537"/>
              <a:ext cx="460183" cy="46018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700" lIns="50725" spcFirstLastPara="1" rIns="50725" wrap="square" tIns="127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GB" sz="31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1</a:t>
              </a:r>
              <a:endParaRPr/>
            </a:p>
          </p:txBody>
        </p:sp>
        <p:sp>
          <p:nvSpPr>
            <p:cNvPr id="160" name="Google Shape;160;p8"/>
            <p:cNvSpPr/>
            <p:nvPr/>
          </p:nvSpPr>
          <p:spPr>
            <a:xfrm>
              <a:off x="1953" y="3811550"/>
              <a:ext cx="1549517" cy="72"/>
            </a:xfrm>
            <a:prstGeom prst="rect">
              <a:avLst/>
            </a:prstGeom>
            <a:gradFill>
              <a:gsLst>
                <a:gs pos="0">
                  <a:srgbClr val="6BBDD5"/>
                </a:gs>
                <a:gs pos="50000">
                  <a:srgbClr val="4DB9D6"/>
                </a:gs>
                <a:gs pos="100000">
                  <a:srgbClr val="3DA7C3"/>
                </a:gs>
              </a:gsLst>
              <a:lin ang="5400000" scaled="0"/>
            </a:gradFill>
            <a:ln cap="flat" cmpd="sng" w="9525">
              <a:solidFill>
                <a:srgbClr val="55B6D0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" name="Google Shape;161;p8"/>
            <p:cNvSpPr/>
            <p:nvPr/>
          </p:nvSpPr>
          <p:spPr>
            <a:xfrm>
              <a:off x="1706422" y="1642297"/>
              <a:ext cx="1549517" cy="2169324"/>
            </a:xfrm>
            <a:prstGeom prst="rect">
              <a:avLst/>
            </a:prstGeom>
            <a:solidFill>
              <a:srgbClr val="CDEAE8">
                <a:alpha val="89803"/>
              </a:srgbClr>
            </a:solidFill>
            <a:ln cap="flat" cmpd="sng" w="9525">
              <a:solidFill>
                <a:srgbClr val="CDEAE8">
                  <a:alpha val="89803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" name="Google Shape;162;p8"/>
            <p:cNvSpPr txBox="1"/>
            <p:nvPr/>
          </p:nvSpPr>
          <p:spPr>
            <a:xfrm>
              <a:off x="1706422" y="2466641"/>
              <a:ext cx="1549517" cy="13015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30200" lIns="120800" spcFirstLastPara="1" rIns="120800" wrap="square" tIns="3302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GB" sz="11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Incorporate optimal social presence design elements</a:t>
              </a:r>
              <a:endParaRPr b="0" i="0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3" name="Google Shape;163;p8"/>
            <p:cNvSpPr/>
            <p:nvPr/>
          </p:nvSpPr>
          <p:spPr>
            <a:xfrm>
              <a:off x="2155782" y="1859230"/>
              <a:ext cx="650797" cy="650797"/>
            </a:xfrm>
            <a:prstGeom prst="ellipse">
              <a:avLst/>
            </a:prstGeom>
            <a:gradFill>
              <a:gsLst>
                <a:gs pos="0">
                  <a:srgbClr val="68D0C9"/>
                </a:gs>
                <a:gs pos="50000">
                  <a:srgbClr val="49D1C7"/>
                </a:gs>
                <a:gs pos="100000">
                  <a:srgbClr val="3ABFB6"/>
                </a:gs>
              </a:gsLst>
              <a:lin ang="5400000" scaled="0"/>
            </a:gradFill>
            <a:ln cap="flat" cmpd="sng" w="9525">
              <a:solidFill>
                <a:srgbClr val="51CBC3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" name="Google Shape;164;p8"/>
            <p:cNvSpPr txBox="1"/>
            <p:nvPr/>
          </p:nvSpPr>
          <p:spPr>
            <a:xfrm>
              <a:off x="2251089" y="1954537"/>
              <a:ext cx="460183" cy="46018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700" lIns="50725" spcFirstLastPara="1" rIns="50725" wrap="square" tIns="127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GB" sz="31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2</a:t>
              </a:r>
              <a:endParaRPr/>
            </a:p>
          </p:txBody>
        </p:sp>
        <p:sp>
          <p:nvSpPr>
            <p:cNvPr id="165" name="Google Shape;165;p8"/>
            <p:cNvSpPr/>
            <p:nvPr/>
          </p:nvSpPr>
          <p:spPr>
            <a:xfrm>
              <a:off x="1706422" y="3811550"/>
              <a:ext cx="1549517" cy="72"/>
            </a:xfrm>
            <a:prstGeom prst="rect">
              <a:avLst/>
            </a:prstGeom>
            <a:gradFill>
              <a:gsLst>
                <a:gs pos="0">
                  <a:srgbClr val="65CCA8"/>
                </a:gs>
                <a:gs pos="50000">
                  <a:srgbClr val="45CCA0"/>
                </a:gs>
                <a:gs pos="100000">
                  <a:srgbClr val="36BA8E"/>
                </a:gs>
              </a:gsLst>
              <a:lin ang="5400000" scaled="0"/>
            </a:gradFill>
            <a:ln cap="flat" cmpd="sng" w="9525">
              <a:solidFill>
                <a:srgbClr val="4DC69E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" name="Google Shape;166;p8"/>
            <p:cNvSpPr/>
            <p:nvPr/>
          </p:nvSpPr>
          <p:spPr>
            <a:xfrm>
              <a:off x="3410892" y="1642297"/>
              <a:ext cx="1549517" cy="2169324"/>
            </a:xfrm>
            <a:prstGeom prst="rect">
              <a:avLst/>
            </a:prstGeom>
            <a:solidFill>
              <a:srgbClr val="CCE6D4">
                <a:alpha val="89803"/>
              </a:srgbClr>
            </a:solidFill>
            <a:ln cap="flat" cmpd="sng" w="9525">
              <a:solidFill>
                <a:srgbClr val="CCE6D4">
                  <a:alpha val="89803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" name="Google Shape;167;p8"/>
            <p:cNvSpPr txBox="1"/>
            <p:nvPr/>
          </p:nvSpPr>
          <p:spPr>
            <a:xfrm>
              <a:off x="3410892" y="2466641"/>
              <a:ext cx="1549517" cy="13015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30200" lIns="120800" spcFirstLastPara="1" rIns="120800" wrap="square" tIns="3302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GB" sz="11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Provide guest autonomy in selecting service delivery modes</a:t>
              </a:r>
              <a:endParaRPr b="0" i="0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" name="Google Shape;168;p8"/>
            <p:cNvSpPr/>
            <p:nvPr/>
          </p:nvSpPr>
          <p:spPr>
            <a:xfrm>
              <a:off x="3860252" y="1859230"/>
              <a:ext cx="650797" cy="650797"/>
            </a:xfrm>
            <a:prstGeom prst="ellipse">
              <a:avLst/>
            </a:prstGeom>
            <a:gradFill>
              <a:gsLst>
                <a:gs pos="0">
                  <a:srgbClr val="63C788"/>
                </a:gs>
                <a:gs pos="50000">
                  <a:srgbClr val="43C678"/>
                </a:gs>
                <a:gs pos="100000">
                  <a:srgbClr val="35B668"/>
                </a:gs>
              </a:gsLst>
              <a:lin ang="5400000" scaled="0"/>
            </a:gradFill>
            <a:ln cap="flat" cmpd="sng" w="9525">
              <a:solidFill>
                <a:srgbClr val="4AC17A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" name="Google Shape;169;p8"/>
            <p:cNvSpPr txBox="1"/>
            <p:nvPr/>
          </p:nvSpPr>
          <p:spPr>
            <a:xfrm>
              <a:off x="3955559" y="1954537"/>
              <a:ext cx="460183" cy="46018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700" lIns="50725" spcFirstLastPara="1" rIns="50725" wrap="square" tIns="127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GB" sz="31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3</a:t>
              </a:r>
              <a:endParaRPr/>
            </a:p>
          </p:txBody>
        </p:sp>
        <p:sp>
          <p:nvSpPr>
            <p:cNvPr id="170" name="Google Shape;170;p8"/>
            <p:cNvSpPr/>
            <p:nvPr/>
          </p:nvSpPr>
          <p:spPr>
            <a:xfrm>
              <a:off x="3410892" y="3811550"/>
              <a:ext cx="1549517" cy="72"/>
            </a:xfrm>
            <a:prstGeom prst="rect">
              <a:avLst/>
            </a:prstGeom>
            <a:gradFill>
              <a:gsLst>
                <a:gs pos="0">
                  <a:srgbClr val="60C36C"/>
                </a:gs>
                <a:gs pos="50000">
                  <a:srgbClr val="3FC152"/>
                </a:gs>
                <a:gs pos="100000">
                  <a:srgbClr val="32B043"/>
                </a:gs>
              </a:gsLst>
              <a:lin ang="5400000" scaled="0"/>
            </a:gradFill>
            <a:ln cap="flat" cmpd="sng" w="9525">
              <a:solidFill>
                <a:srgbClr val="46BC57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" name="Google Shape;171;p8"/>
            <p:cNvSpPr/>
            <p:nvPr/>
          </p:nvSpPr>
          <p:spPr>
            <a:xfrm>
              <a:off x="5115362" y="1642297"/>
              <a:ext cx="1549517" cy="2169324"/>
            </a:xfrm>
            <a:prstGeom prst="rect">
              <a:avLst/>
            </a:prstGeom>
            <a:solidFill>
              <a:srgbClr val="D3E1CC">
                <a:alpha val="89803"/>
              </a:srgbClr>
            </a:solidFill>
            <a:ln cap="flat" cmpd="sng" w="9525">
              <a:solidFill>
                <a:srgbClr val="D3E1CC">
                  <a:alpha val="89803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" name="Google Shape;172;p8"/>
            <p:cNvSpPr txBox="1"/>
            <p:nvPr/>
          </p:nvSpPr>
          <p:spPr>
            <a:xfrm>
              <a:off x="5115362" y="2466641"/>
              <a:ext cx="1549517" cy="13015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30200" lIns="120800" spcFirstLastPara="1" rIns="120800" wrap="square" tIns="3302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Regularly</a:t>
              </a:r>
              <a:r>
                <a:rPr b="0" i="0" lang="en-GB" sz="11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 monitor shifting consumer attitudes on automation</a:t>
              </a:r>
              <a:endParaRPr b="0" i="0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3" name="Google Shape;173;p8"/>
            <p:cNvSpPr/>
            <p:nvPr/>
          </p:nvSpPr>
          <p:spPr>
            <a:xfrm>
              <a:off x="5564722" y="1859230"/>
              <a:ext cx="650797" cy="650797"/>
            </a:xfrm>
            <a:prstGeom prst="ellipse">
              <a:avLst/>
            </a:prstGeom>
            <a:gradFill>
              <a:gsLst>
                <a:gs pos="0">
                  <a:srgbClr val="69BD5E"/>
                </a:gs>
                <a:gs pos="50000">
                  <a:srgbClr val="51B93E"/>
                </a:gs>
                <a:gs pos="100000">
                  <a:srgbClr val="43A832"/>
                </a:gs>
              </a:gsLst>
              <a:lin ang="5400000" scaled="0"/>
            </a:gradFill>
            <a:ln cap="flat" cmpd="sng" w="9525">
              <a:solidFill>
                <a:srgbClr val="55B445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" name="Google Shape;174;p8"/>
            <p:cNvSpPr txBox="1"/>
            <p:nvPr/>
          </p:nvSpPr>
          <p:spPr>
            <a:xfrm>
              <a:off x="5660029" y="1954537"/>
              <a:ext cx="460183" cy="46018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2700" lIns="50725" spcFirstLastPara="1" rIns="50725" wrap="square" tIns="127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GB" sz="31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4</a:t>
              </a:r>
              <a:endParaRPr/>
            </a:p>
          </p:txBody>
        </p:sp>
        <p:sp>
          <p:nvSpPr>
            <p:cNvPr id="175" name="Google Shape;175;p8"/>
            <p:cNvSpPr/>
            <p:nvPr/>
          </p:nvSpPr>
          <p:spPr>
            <a:xfrm>
              <a:off x="5115362" y="3811550"/>
              <a:ext cx="1549517" cy="72"/>
            </a:xfrm>
            <a:prstGeom prst="rect">
              <a:avLst/>
            </a:prstGeom>
            <a:gradFill>
              <a:gsLst>
                <a:gs pos="0">
                  <a:srgbClr val="7EB55F"/>
                </a:gs>
                <a:gs pos="50000">
                  <a:srgbClr val="6EB03F"/>
                </a:gs>
                <a:gs pos="100000">
                  <a:srgbClr val="5F9F34"/>
                </a:gs>
              </a:gsLst>
              <a:lin ang="5400000" scaled="0"/>
            </a:gradFill>
            <a:ln cap="flat" cmpd="sng" w="9525">
              <a:solidFill>
                <a:srgbClr val="6FAB46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9"/>
          <p:cNvSpPr/>
          <p:nvPr/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1" name="Google Shape;181;p9"/>
          <p:cNvSpPr/>
          <p:nvPr/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82" name="Google Shape;182;p9"/>
          <p:cNvGrpSpPr/>
          <p:nvPr/>
        </p:nvGrpSpPr>
        <p:grpSpPr>
          <a:xfrm>
            <a:off x="5889" y="-2"/>
            <a:ext cx="3468234" cy="6858000"/>
            <a:chOff x="651279" y="598259"/>
            <a:chExt cx="10889442" cy="5680742"/>
          </a:xfrm>
        </p:grpSpPr>
        <p:sp>
          <p:nvSpPr>
            <p:cNvPr id="183" name="Google Shape;183;p9"/>
            <p:cNvSpPr/>
            <p:nvPr/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4" name="Google Shape;184;p9"/>
            <p:cNvSpPr/>
            <p:nvPr/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29803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85" name="Google Shape;185;p9"/>
          <p:cNvGrpSpPr/>
          <p:nvPr/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6" name="Google Shape;186;p9"/>
            <p:cNvSpPr/>
            <p:nvPr/>
          </p:nvSpPr>
          <p:spPr>
            <a:xfrm>
              <a:off x="26122" y="6015669"/>
              <a:ext cx="2605762" cy="842331"/>
            </a:xfrm>
            <a:custGeom>
              <a:rect b="b" l="l" r="r" t="t"/>
              <a:pathLst>
                <a:path extrusionOk="0" h="1033951" w="3180577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7" name="Google Shape;187;p9"/>
            <p:cNvSpPr/>
            <p:nvPr/>
          </p:nvSpPr>
          <p:spPr>
            <a:xfrm>
              <a:off x="655184" y="5798001"/>
              <a:ext cx="2485581" cy="1059999"/>
            </a:xfrm>
            <a:custGeom>
              <a:rect b="b" l="l" r="r" t="t"/>
              <a:pathLst>
                <a:path extrusionOk="0" h="1050628" w="244976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lt1">
                <a:alpha val="29803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8" name="Google Shape;188;p9"/>
            <p:cNvSpPr/>
            <p:nvPr/>
          </p:nvSpPr>
          <p:spPr>
            <a:xfrm>
              <a:off x="3474720" y="0"/>
              <a:ext cx="6177282" cy="1778750"/>
            </a:xfrm>
            <a:custGeom>
              <a:rect b="b" l="l" r="r" t="t"/>
              <a:pathLst>
                <a:path extrusionOk="0" h="1849426" w="6386648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lt1">
                <a:alpha val="40000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9" name="Google Shape;189;p9"/>
            <p:cNvSpPr/>
            <p:nvPr/>
          </p:nvSpPr>
          <p:spPr>
            <a:xfrm>
              <a:off x="0" y="2390523"/>
              <a:ext cx="611491" cy="1421482"/>
            </a:xfrm>
            <a:custGeom>
              <a:rect b="b" l="l" r="r" t="t"/>
              <a:pathLst>
                <a:path extrusionOk="0" h="1429512" w="611491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lt1">
                <a:alpha val="20000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0" name="Google Shape;190;p9"/>
            <p:cNvSpPr/>
            <p:nvPr/>
          </p:nvSpPr>
          <p:spPr>
            <a:xfrm>
              <a:off x="3792772" y="0"/>
              <a:ext cx="2423863" cy="1343767"/>
            </a:xfrm>
            <a:custGeom>
              <a:rect b="b" l="l" r="r" t="t"/>
              <a:pathLst>
                <a:path extrusionOk="0" h="1681468" w="3015964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1" name="Google Shape;191;p9"/>
            <p:cNvSpPr/>
            <p:nvPr/>
          </p:nvSpPr>
          <p:spPr>
            <a:xfrm>
              <a:off x="10946850" y="0"/>
              <a:ext cx="1242102" cy="2620884"/>
            </a:xfrm>
            <a:custGeom>
              <a:rect b="b" l="l" r="r" t="t"/>
              <a:pathLst>
                <a:path extrusionOk="0" h="2635689" w="1242102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2" name="Google Shape;192;p9"/>
            <p:cNvSpPr/>
            <p:nvPr/>
          </p:nvSpPr>
          <p:spPr>
            <a:xfrm>
              <a:off x="0" y="0"/>
              <a:ext cx="1577788" cy="980141"/>
            </a:xfrm>
            <a:custGeom>
              <a:rect b="b" l="l" r="r" t="t"/>
              <a:pathLst>
                <a:path extrusionOk="0" h="795676" w="1471018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lt1">
                <a:alpha val="60000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93" name="Google Shape;193;p9"/>
          <p:cNvSpPr txBox="1"/>
          <p:nvPr>
            <p:ph type="title"/>
          </p:nvPr>
        </p:nvSpPr>
        <p:spPr>
          <a:xfrm rot="-5400000">
            <a:off x="-1325880" y="1947672"/>
            <a:ext cx="5961888" cy="27889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Times New Roman"/>
              <a:buNone/>
            </a:pPr>
            <a:r>
              <a:rPr b="1" lang="en-GB" sz="4800" u="sng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br>
              <a:rPr b="1" lang="en-GB" sz="4800" u="sng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endParaRPr sz="4800">
              <a:solidFill>
                <a:schemeClr val="lt1"/>
              </a:solidFill>
            </a:endParaRPr>
          </a:p>
        </p:txBody>
      </p:sp>
      <p:grpSp>
        <p:nvGrpSpPr>
          <p:cNvPr id="194" name="Google Shape;194;p9"/>
          <p:cNvGrpSpPr/>
          <p:nvPr/>
        </p:nvGrpSpPr>
        <p:grpSpPr>
          <a:xfrm>
            <a:off x="3842563" y="1698906"/>
            <a:ext cx="7462969" cy="3465000"/>
            <a:chOff x="48267" y="1410148"/>
            <a:chExt cx="7462969" cy="3465000"/>
          </a:xfrm>
        </p:grpSpPr>
        <p:sp>
          <p:nvSpPr>
            <p:cNvPr id="195" name="Google Shape;195;p9"/>
            <p:cNvSpPr/>
            <p:nvPr/>
          </p:nvSpPr>
          <p:spPr>
            <a:xfrm>
              <a:off x="717361" y="1410148"/>
              <a:ext cx="2093062" cy="2093062"/>
            </a:xfrm>
            <a:prstGeom prst="round2DiagRect">
              <a:avLst>
                <a:gd fmla="val 29727" name="adj1"/>
                <a:gd fmla="val 0" name="adj2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" name="Google Shape;196;p9"/>
            <p:cNvSpPr/>
            <p:nvPr/>
          </p:nvSpPr>
          <p:spPr>
            <a:xfrm>
              <a:off x="1163423" y="1856211"/>
              <a:ext cx="1200937" cy="1200937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" name="Google Shape;197;p9"/>
            <p:cNvSpPr/>
            <p:nvPr/>
          </p:nvSpPr>
          <p:spPr>
            <a:xfrm>
              <a:off x="48267" y="4155148"/>
              <a:ext cx="3431250" cy="720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" name="Google Shape;198;p9"/>
            <p:cNvSpPr txBox="1"/>
            <p:nvPr/>
          </p:nvSpPr>
          <p:spPr>
            <a:xfrm>
              <a:off x="48267" y="4155148"/>
              <a:ext cx="3431250" cy="720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GB" sz="11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WITH PRUDENT POLICIES AND STRATEGIES GUIDED BY HUMAN-CENTRICITY, SERVICE ROBOT </a:t>
              </a:r>
              <a:r>
                <a:rPr lang="en-GB" sz="11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UNDERSTANDING</a:t>
              </a:r>
              <a:r>
                <a:rPr b="0" i="0" lang="en-GB" sz="11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 CAN UPLIFT HOSPITALITY PRODUCTIVITY WITHOUT COMPROMISING ON TRADEMARK PERSONABLE SERVICE.</a:t>
              </a:r>
              <a:endParaRPr b="0" i="0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9" name="Google Shape;199;p9"/>
            <p:cNvSpPr/>
            <p:nvPr/>
          </p:nvSpPr>
          <p:spPr>
            <a:xfrm>
              <a:off x="4749080" y="1410148"/>
              <a:ext cx="2093062" cy="2093062"/>
            </a:xfrm>
            <a:prstGeom prst="round2DiagRect">
              <a:avLst>
                <a:gd fmla="val 29727" name="adj1"/>
                <a:gd fmla="val 0" name="adj2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" name="Google Shape;200;p9"/>
            <p:cNvSpPr/>
            <p:nvPr/>
          </p:nvSpPr>
          <p:spPr>
            <a:xfrm>
              <a:off x="5195142" y="1856211"/>
              <a:ext cx="1200937" cy="1200937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" name="Google Shape;201;p9"/>
            <p:cNvSpPr/>
            <p:nvPr/>
          </p:nvSpPr>
          <p:spPr>
            <a:xfrm>
              <a:off x="4079986" y="4155148"/>
              <a:ext cx="3431250" cy="720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" name="Google Shape;202;p9"/>
            <p:cNvSpPr txBox="1"/>
            <p:nvPr/>
          </p:nvSpPr>
          <p:spPr>
            <a:xfrm>
              <a:off x="4079986" y="4155148"/>
              <a:ext cx="3431250" cy="720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GB" sz="1100" u="none" cap="none" strike="noStrik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CONSTRUCTIVE ADOPTION REQUIRES SUSTAINED UNDERSTANDING OF MULTIFACETED CONSUMER EXPECTATIONS AMIDST ONGOING TECHNOLOGICAL CHANGE REDEFINING HOTEL INNOVATION.</a:t>
              </a:r>
              <a:endParaRPr b="0" i="0" sz="1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10"/>
          <p:cNvSpPr/>
          <p:nvPr/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8" name="Google Shape;208;p10"/>
          <p:cNvSpPr txBox="1"/>
          <p:nvPr>
            <p:ph type="title"/>
          </p:nvPr>
        </p:nvSpPr>
        <p:spPr>
          <a:xfrm>
            <a:off x="1156851" y="637762"/>
            <a:ext cx="9888496" cy="9001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Font typeface="Calibri"/>
              <a:buNone/>
            </a:pPr>
            <a:r>
              <a:rPr lang="en-GB" sz="4000">
                <a:solidFill>
                  <a:schemeClr val="lt1"/>
                </a:solidFill>
              </a:rPr>
              <a:t>References</a:t>
            </a:r>
            <a:endParaRPr sz="4000">
              <a:solidFill>
                <a:schemeClr val="lt1"/>
              </a:solidFill>
            </a:endParaRPr>
          </a:p>
        </p:txBody>
      </p:sp>
      <p:sp>
        <p:nvSpPr>
          <p:cNvPr id="209" name="Google Shape;209;p10"/>
          <p:cNvSpPr/>
          <p:nvPr/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10"/>
          <p:cNvSpPr/>
          <p:nvPr/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10"/>
          <p:cNvSpPr txBox="1"/>
          <p:nvPr>
            <p:ph idx="1" type="body"/>
          </p:nvPr>
        </p:nvSpPr>
        <p:spPr>
          <a:xfrm>
            <a:off x="1155548" y="2010758"/>
            <a:ext cx="9880893" cy="453482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marR="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50"/>
              <a:buChar char="•"/>
            </a:pP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Bianchi, C. (2016). Solo holiday travellers: motivators and drivers of satisfaction and dissatisfaction. </a:t>
            </a:r>
            <a:r>
              <a:rPr i="1" lang="en-GB" sz="1050">
                <a:latin typeface="Times New Roman"/>
                <a:ea typeface="Times New Roman"/>
                <a:cs typeface="Times New Roman"/>
                <a:sym typeface="Times New Roman"/>
              </a:rPr>
              <a:t>International Journal of Tourism Research, 18</a:t>
            </a: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(2), 197–208.</a:t>
            </a:r>
            <a:endParaRPr/>
          </a:p>
          <a:p>
            <a:pPr indent="0" lvl="0" marL="0" marR="0" rtl="0" algn="just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50"/>
              <a:buChar char="•"/>
            </a:pP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Brown, L., Buhalis, D., &amp; Beer, S. (2020). Dining alone: improving the experience of solo restaurant goers. </a:t>
            </a:r>
            <a:r>
              <a:rPr i="1" lang="en-GB" sz="1050">
                <a:latin typeface="Times New Roman"/>
                <a:ea typeface="Times New Roman"/>
                <a:cs typeface="Times New Roman"/>
                <a:sym typeface="Times New Roman"/>
              </a:rPr>
              <a:t>International Journal of Contemporary Hospitality Management, 32</a:t>
            </a: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(3), 1347–1365.</a:t>
            </a:r>
            <a:endParaRPr/>
          </a:p>
          <a:p>
            <a:pPr indent="0" lvl="0" marL="0" marR="0" rtl="0" algn="just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50"/>
              <a:buChar char="•"/>
            </a:pP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Doorn, J., Mende, M., Noble, S.M., Hulland, J., Ostrom, A.L., Grewal, D., &amp; Petersen, J.A. (2017). Domo arigato Mr. Roboto: Emergence of automated social presence in organizational frontlines and customers’ service experiences. </a:t>
            </a:r>
            <a:r>
              <a:rPr i="1" lang="en-GB" sz="1050">
                <a:latin typeface="Times New Roman"/>
                <a:ea typeface="Times New Roman"/>
                <a:cs typeface="Times New Roman"/>
                <a:sym typeface="Times New Roman"/>
              </a:rPr>
              <a:t>Journal of Service Research, 20</a:t>
            </a: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(1), 43–58.</a:t>
            </a:r>
            <a:endParaRPr/>
          </a:p>
          <a:p>
            <a:pPr indent="0" lvl="0" marL="0" marR="0" rtl="0" algn="just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50"/>
              <a:buChar char="•"/>
            </a:pP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EarthCheck (2016),“EarthCheck”, available at: </a:t>
            </a:r>
            <a:r>
              <a:rPr lang="en-GB" sz="105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/>
              </a:rPr>
              <a:t>http://earthcheck.org/</a:t>
            </a: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 (accessed 15 July 2016).</a:t>
            </a:r>
            <a:endParaRPr/>
          </a:p>
          <a:p>
            <a:pPr indent="0" lvl="0" marL="0" marR="0" rtl="0" algn="just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50"/>
              <a:buChar char="•"/>
            </a:pP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Edwards, A.R. (2005). </a:t>
            </a:r>
            <a:r>
              <a:rPr i="1" lang="en-GB" sz="1050">
                <a:latin typeface="Times New Roman"/>
                <a:ea typeface="Times New Roman"/>
                <a:cs typeface="Times New Roman"/>
                <a:sym typeface="Times New Roman"/>
              </a:rPr>
              <a:t>The Sustainability Revolution: Portrait of a Paradigm Shift</a:t>
            </a: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. New Society Publishers, Gabriola Island, BC.</a:t>
            </a:r>
            <a:endParaRPr/>
          </a:p>
          <a:p>
            <a:pPr indent="0" lvl="0" marL="0" marR="0" rtl="0" algn="just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50"/>
              <a:buChar char="•"/>
            </a:pP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Ekins, P. (2002). </a:t>
            </a:r>
            <a:r>
              <a:rPr i="1" lang="en-GB" sz="1050">
                <a:latin typeface="Times New Roman"/>
                <a:ea typeface="Times New Roman"/>
                <a:cs typeface="Times New Roman"/>
                <a:sym typeface="Times New Roman"/>
              </a:rPr>
              <a:t>Economic Growth and Environmental Sustainability: The Prospects for Green Growth</a:t>
            </a: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. Routledge, London.</a:t>
            </a:r>
            <a:endParaRPr/>
          </a:p>
          <a:p>
            <a:pPr indent="0" lvl="0" marL="0" marR="0" rtl="0" algn="just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50"/>
              <a:buChar char="•"/>
            </a:pP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Fu, S., Zheng, X., &amp; Wong, I.A. (2022). The perils of hotel technology: The robot usage resistance model. </a:t>
            </a:r>
            <a:r>
              <a:rPr i="1" lang="en-GB" sz="1050">
                <a:latin typeface="Times New Roman"/>
                <a:ea typeface="Times New Roman"/>
                <a:cs typeface="Times New Roman"/>
                <a:sym typeface="Times New Roman"/>
              </a:rPr>
              <a:t>International Journal of Hospitality Management, 102</a:t>
            </a: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, 103174.</a:t>
            </a:r>
            <a:endParaRPr/>
          </a:p>
          <a:p>
            <a:pPr indent="0" lvl="0" marL="0" marR="0" rtl="0" algn="just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50"/>
              <a:buChar char="•"/>
            </a:pP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Hwang, J., Park, S., &amp; Kim, I. (2020). Understanding motivated consumer innovativeness in the context of a robotic restaurant: the moderating role of product knowledge. </a:t>
            </a:r>
            <a:r>
              <a:rPr i="1" lang="en-GB" sz="1050">
                <a:latin typeface="Times New Roman"/>
                <a:ea typeface="Times New Roman"/>
                <a:cs typeface="Times New Roman"/>
                <a:sym typeface="Times New Roman"/>
              </a:rPr>
              <a:t>Journal of Hospitality &amp; Tourism Management, 44</a:t>
            </a: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, 272–282.</a:t>
            </a:r>
            <a:endParaRPr/>
          </a:p>
          <a:p>
            <a:pPr indent="0" lvl="0" marL="0" marR="0" rtl="0" algn="just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50"/>
              <a:buChar char="•"/>
            </a:pP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Ivanov, S., &amp; Webster, C. (2020). Robots in tourism: a research agenda for tourism economics. </a:t>
            </a:r>
            <a:r>
              <a:rPr i="1" lang="en-GB" sz="1050">
                <a:latin typeface="Times New Roman"/>
                <a:ea typeface="Times New Roman"/>
                <a:cs typeface="Times New Roman"/>
                <a:sym typeface="Times New Roman"/>
              </a:rPr>
              <a:t>Tourism Economics, 26</a:t>
            </a: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(7), 1065–1085.</a:t>
            </a:r>
            <a:endParaRPr/>
          </a:p>
          <a:p>
            <a:pPr indent="0" lvl="0" marL="0" marR="0" rtl="0" algn="just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50"/>
              <a:buChar char="•"/>
            </a:pP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Lukanova, G., &amp; Ilieva, G. (2019). Robots, artificial intelligence, and service automation in hotels. In Robots, artificial intelligence, and service automation in travel, tourism and hospitality (pp. 157-183). Emerald Publishing Limited.</a:t>
            </a:r>
            <a:endParaRPr/>
          </a:p>
          <a:p>
            <a:pPr indent="0" lvl="0" marL="0" marR="0" rtl="0" algn="just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50"/>
              <a:buChar char="•"/>
            </a:pP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McDowell, L., Batnitzky, A., &amp; Dyer, S. (2009). Precarious work and economic migration: emerging immigrant divisions of labour in Greater London's service sector. </a:t>
            </a:r>
            <a:r>
              <a:rPr i="1" lang="en-GB" sz="1050">
                <a:latin typeface="Times New Roman"/>
                <a:ea typeface="Times New Roman"/>
                <a:cs typeface="Times New Roman"/>
                <a:sym typeface="Times New Roman"/>
              </a:rPr>
              <a:t>International Journal of Urban and Regional Research, 33</a:t>
            </a: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(1), 3-25.</a:t>
            </a:r>
            <a:endParaRPr/>
          </a:p>
          <a:p>
            <a:pPr indent="0" lvl="0" marL="0" marR="0" rtl="0" algn="just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50"/>
              <a:buChar char="•"/>
            </a:pP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Migration and Remittances Factbook. (2016). The International Bank for Reconstruction and Development. Retrieved from Washington, DC.</a:t>
            </a:r>
            <a:r>
              <a:rPr lang="en-GB" sz="105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/>
              </a:rPr>
              <a:t>https://siteresources.worldbank.org/INTLAC/Resources/Factbook2011-Ebook.pdf</a:t>
            </a:r>
            <a:r>
              <a:rPr lang="en-GB" sz="1050">
                <a:latin typeface="Times New Roman"/>
                <a:ea typeface="Times New Roman"/>
                <a:cs typeface="Times New Roman"/>
                <a:sym typeface="Times New Roman"/>
              </a:rPr>
              <a:t>. Accessed 1st November 2019</a:t>
            </a:r>
            <a:endParaRPr/>
          </a:p>
          <a:p>
            <a:pPr indent="-161925" lvl="0" marL="228600" rtl="0" algn="just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050"/>
              <a:buNone/>
            </a:pPr>
            <a:r>
              <a:t/>
            </a:r>
            <a:endParaRPr sz="105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217" name="Google Shape;217;p1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Mooney, S. K., Harris, C., &amp; Ryan, I. (2016). Long hospitality careers–a contradiction in terms? </a:t>
            </a:r>
            <a:r>
              <a:rPr i="1" lang="en-GB" sz="1000">
                <a:latin typeface="Times New Roman"/>
                <a:ea typeface="Times New Roman"/>
                <a:cs typeface="Times New Roman"/>
                <a:sym typeface="Times New Roman"/>
              </a:rPr>
              <a:t>International Journal of Contemporary Hospitality Management, 28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(11), 2589-2608.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Morgan, G., &amp; Smircich, L. (1980). The case for qualitative research. </a:t>
            </a:r>
            <a:r>
              <a:rPr i="1" lang="en-GB" sz="1000">
                <a:latin typeface="Times New Roman"/>
                <a:ea typeface="Times New Roman"/>
                <a:cs typeface="Times New Roman"/>
                <a:sym typeface="Times New Roman"/>
              </a:rPr>
              <a:t>Academy of Management Review, 5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(4), 491-500.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Nakanishi, J., Kuramoto, I., Baba, J., Kohei, O., Yoshikawa, Y., &amp; Ishiguro, H. (2018). Can a humanoid robot engage in heartwarming interaction service at a hotel? Paper presented at the Proceedings of the 6th International Conference on Human-Agent Interaction.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Nam, K., Dutt, C.S., Chathoth, P., Daghfous, A., &amp; Khan, M.S. (2021). The adoption of artificial intelligence and robotics in the hotel industry: prospects and challenges. </a:t>
            </a:r>
            <a:r>
              <a:rPr i="1" lang="en-GB" sz="1000">
                <a:latin typeface="Times New Roman"/>
                <a:ea typeface="Times New Roman"/>
                <a:cs typeface="Times New Roman"/>
                <a:sym typeface="Times New Roman"/>
              </a:rPr>
              <a:t>Electronic Markets, 31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, 553-574.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Romero, J., &amp; Lado, N. (2021). Service robots and COVID-19: exploring perceptions of prevention efficacy at hotels in generation Z. </a:t>
            </a:r>
            <a:r>
              <a:rPr i="1" lang="en-GB" sz="1000">
                <a:latin typeface="Times New Roman"/>
                <a:ea typeface="Times New Roman"/>
                <a:cs typeface="Times New Roman"/>
                <a:sym typeface="Times New Roman"/>
              </a:rPr>
              <a:t>International Journal of Contemporary Hospitality Management, 33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(11), 4057–4078.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Rosenbaum, M.S., &amp; Montoya, D.Y. (2007). Am I welcome here? Exploring how ethnic consumers assess their place identity. </a:t>
            </a:r>
            <a:r>
              <a:rPr i="1" lang="en-GB" sz="1000">
                <a:latin typeface="Times New Roman"/>
                <a:ea typeface="Times New Roman"/>
                <a:cs typeface="Times New Roman"/>
                <a:sym typeface="Times New Roman"/>
              </a:rPr>
              <a:t>Journal of Business Research, 60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(3), 206–214.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Schepers, J., &amp; Wetzels, M. (2007). A meta-analysis of the technology acceptance model: investigating subjective norm and moderation effects. </a:t>
            </a:r>
            <a:r>
              <a:rPr i="1" lang="en-GB" sz="1000">
                <a:latin typeface="Times New Roman"/>
                <a:ea typeface="Times New Roman"/>
                <a:cs typeface="Times New Roman"/>
                <a:sym typeface="Times New Roman"/>
              </a:rPr>
              <a:t>Information &amp; Management, 44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(1), 90–103.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Wan, L.C., Chan, E.K., &amp; Luo, X. (2020). Robot come to rescue: how to reduce perceived risk of infectious disease in Covid19-stricken consumers? </a:t>
            </a:r>
            <a:r>
              <a:rPr i="1" lang="en-GB" sz="1000">
                <a:latin typeface="Times New Roman"/>
                <a:ea typeface="Times New Roman"/>
                <a:cs typeface="Times New Roman"/>
                <a:sym typeface="Times New Roman"/>
              </a:rPr>
              <a:t>Annals of Tourism Research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. </a:t>
            </a:r>
            <a:r>
              <a:rPr lang="en-GB" sz="10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/>
              </a:rPr>
              <a:t>https://doi.org/10.1016/j.annals.2020.103069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Wirtz, J., Patterson, P.G., Kunz, W.H., Gruber, T., Lu, V.N., Paluch, S., &amp; Martins, A. (2018). Brave new world: service robots in the frontline. </a:t>
            </a:r>
            <a:r>
              <a:rPr i="1" lang="en-GB" sz="1000">
                <a:latin typeface="Times New Roman"/>
                <a:ea typeface="Times New Roman"/>
                <a:cs typeface="Times New Roman"/>
                <a:sym typeface="Times New Roman"/>
              </a:rPr>
              <a:t>Journal of Service Management, 29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(5), 907–931.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Xu, Y., Jeong, E., Baiomy, A.E., &amp; Shao, X. (2020). Investigating onsite restaurant interactive self-service technology (ORISST) use: customer expectations and intentions. </a:t>
            </a:r>
            <a:r>
              <a:rPr i="1" lang="en-GB" sz="1000">
                <a:latin typeface="Times New Roman"/>
                <a:ea typeface="Times New Roman"/>
                <a:cs typeface="Times New Roman"/>
                <a:sym typeface="Times New Roman"/>
              </a:rPr>
              <a:t>International Journal of Contemporary Hospitality Management, 32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(10), 3335–3360.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Yam, K.C., Bigman, Y., &amp; Gray, K. (2021). Reducing the uncanny valley by dehumanizing humanoid robots. </a:t>
            </a:r>
            <a:r>
              <a:rPr i="1" lang="en-GB" sz="1000">
                <a:latin typeface="Times New Roman"/>
                <a:ea typeface="Times New Roman"/>
                <a:cs typeface="Times New Roman"/>
                <a:sym typeface="Times New Roman"/>
              </a:rPr>
              <a:t>Computers in Human Behavior, 125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, 106945.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Yoganathan, V., Osburg, V.-S., Kunz, W.H., &amp; Toporowski, W. (2021). Check-in at the Robo desk: effects of automated social presence on social cognition and service implications. </a:t>
            </a:r>
            <a:r>
              <a:rPr i="1" lang="en-GB" sz="1000">
                <a:latin typeface="Times New Roman"/>
                <a:ea typeface="Times New Roman"/>
                <a:cs typeface="Times New Roman"/>
                <a:sym typeface="Times New Roman"/>
              </a:rPr>
              <a:t>Tourism Management, 85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, 104309.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</a:pP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Zhang, M., Gursoy, D., Zhu, Z., &amp; Shi, S. (2021). Impact of anthropomorphic features of artificially intelligent service robots on consumer acceptance: moderating role of sense of humor. </a:t>
            </a:r>
            <a:r>
              <a:rPr i="1" lang="en-GB" sz="1000">
                <a:latin typeface="Times New Roman"/>
                <a:ea typeface="Times New Roman"/>
                <a:cs typeface="Times New Roman"/>
                <a:sym typeface="Times New Roman"/>
              </a:rPr>
              <a:t>International Journal of Contemporary Hospitality Management, 33</a:t>
            </a:r>
            <a:r>
              <a:rPr lang="en-GB" sz="1000">
                <a:latin typeface="Times New Roman"/>
                <a:ea typeface="Times New Roman"/>
                <a:cs typeface="Times New Roman"/>
                <a:sym typeface="Times New Roman"/>
              </a:rPr>
              <a:t>(11), 3883–3905.</a:t>
            </a:r>
            <a:endParaRPr sz="10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2024-02-13T17:04:14Z</dcterms:created>
</cp:coreProperties>
</file>