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7"/>
  </p:notesMasterIdLst>
  <p:sldIdLst>
    <p:sldId id="256" r:id="rId2"/>
    <p:sldId id="270" r:id="rId3"/>
    <p:sldId id="257" r:id="rId4"/>
    <p:sldId id="258" r:id="rId5"/>
    <p:sldId id="259" r:id="rId6"/>
    <p:sldId id="260" r:id="rId7"/>
    <p:sldId id="261" r:id="rId8"/>
    <p:sldId id="266" r:id="rId9"/>
    <p:sldId id="262" r:id="rId10"/>
    <p:sldId id="263" r:id="rId11"/>
    <p:sldId id="267" r:id="rId12"/>
    <p:sldId id="268" r:id="rId13"/>
    <p:sldId id="264" r:id="rId14"/>
    <p:sldId id="269" r:id="rId15"/>
    <p:sldId id="265" r:id="rId16"/>
  </p:sldIdLst>
  <p:sldSz cx="18288000" cy="10287000"/>
  <p:notesSz cx="6858000" cy="9144000"/>
  <p:embeddedFontLst>
    <p:embeddedFont>
      <p:font typeface="Century Gothic Paneuropean" panose="020B0604020202020204" charset="0"/>
      <p:regular r:id="rId18"/>
    </p:embeddedFont>
    <p:embeddedFont>
      <p:font typeface="Century Gothic Paneuropean Bold" panose="020B0604020202020204" charset="0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75627" autoAdjust="0"/>
  </p:normalViewPr>
  <p:slideViewPr>
    <p:cSldViewPr>
      <p:cViewPr varScale="1">
        <p:scale>
          <a:sx n="32" d="100"/>
          <a:sy n="32" d="100"/>
        </p:scale>
        <p:origin x="1340" y="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20A4B8-7EC8-4F45-A2BB-C36E41F7B0A0}" type="datetimeFigureOut">
              <a:rPr lang="en-US" smtClean="0"/>
              <a:t>9/30/2025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01C02F-CA2E-4187-8BA6-06C8480D3AD5}" type="slidenum">
              <a:rPr lang="en-IN" smtClean="0"/>
              <a:t>‹#›</a:t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>
              <a:buFont typeface="Arial" pitchFamily="34" charset="0"/>
              <a:buChar char="•"/>
            </a:pPr>
            <a:r>
              <a:rPr lang="en-GB" sz="1200" dirty="0"/>
              <a:t>This is one of the most important prospects of human development, which helps in preventing illness, managing diseases, improving health, and changing health-related behaviours as well. </a:t>
            </a:r>
          </a:p>
          <a:p>
            <a:pPr algn="just">
              <a:buFont typeface="Arial" pitchFamily="34" charset="0"/>
              <a:buChar char="•"/>
            </a:pPr>
            <a:r>
              <a:rPr lang="en-GB" sz="1200" dirty="0"/>
              <a:t>In this presentation, the use of </a:t>
            </a:r>
            <a:r>
              <a:rPr lang="en-GB" sz="1200" dirty="0" err="1"/>
              <a:t>Vygotsky's</a:t>
            </a:r>
            <a:r>
              <a:rPr lang="en-GB" sz="1200" dirty="0"/>
              <a:t> </a:t>
            </a:r>
            <a:r>
              <a:rPr lang="en-GB" sz="1200" dirty="0" err="1"/>
              <a:t>sociocultural</a:t>
            </a:r>
            <a:r>
              <a:rPr lang="en-GB" sz="1200" dirty="0"/>
              <a:t> theory will be discussed for understanding the situation of </a:t>
            </a:r>
            <a:r>
              <a:rPr lang="en-GB" sz="1200" dirty="0" err="1"/>
              <a:t>Amira</a:t>
            </a:r>
            <a:r>
              <a:rPr lang="en-GB" sz="1200" dirty="0"/>
              <a:t>, a 3-year-old child showing signs of anxiety. </a:t>
            </a:r>
            <a:endParaRPr lang="en-IN" sz="1200" dirty="0"/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01C02F-CA2E-4187-8BA6-06C8480D3AD5}" type="slidenum">
              <a:rPr lang="en-IN" smtClean="0"/>
              <a:t>4</a:t>
            </a:fld>
            <a:endParaRPr lang="en-I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>
              <a:buFont typeface="Arial" pitchFamily="34" charset="0"/>
              <a:buChar char="•"/>
            </a:pPr>
            <a:r>
              <a:rPr lang="en-GB" sz="1200" dirty="0"/>
              <a:t>This theory is linked with the early years development of child so that their learning can be supported in an effective manner. </a:t>
            </a:r>
          </a:p>
          <a:p>
            <a:pPr algn="just">
              <a:buFont typeface="Arial" pitchFamily="34" charset="0"/>
              <a:buChar char="•"/>
            </a:pPr>
            <a:r>
              <a:rPr lang="en-GB" sz="1200" dirty="0"/>
              <a:t>The key highlight of this theory is that play is very important for both social and cognitive development, which enables children in problem-solving and decision-making as well. </a:t>
            </a:r>
          </a:p>
          <a:p>
            <a:pPr algn="just">
              <a:buFont typeface="Arial" pitchFamily="34" charset="0"/>
              <a:buChar char="•"/>
            </a:pPr>
            <a:r>
              <a:rPr lang="en-GB" sz="1200" dirty="0"/>
              <a:t>Thus, it is also linked with childhood development by emphasising social learning through interaction with teachers, peers, parents, and others living around them. </a:t>
            </a:r>
          </a:p>
          <a:p>
            <a:pPr algn="just">
              <a:buFont typeface="Arial" pitchFamily="34" charset="0"/>
              <a:buChar char="•"/>
            </a:pPr>
            <a:r>
              <a:rPr lang="en-GB" sz="1200" dirty="0"/>
              <a:t>The use of better teaching strategies is done for the purpose of guiding children, such as scaffolding techniques. </a:t>
            </a: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01C02F-CA2E-4187-8BA6-06C8480D3AD5}" type="slidenum">
              <a:rPr lang="en-IN" smtClean="0"/>
              <a:t>5</a:t>
            </a:fld>
            <a:endParaRPr lang="en-I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1200" dirty="0"/>
              <a:t>ZPD involves the gap, which is between what a child can do alone and what they can achieve with guidance or support from others in their early years of development. </a:t>
            </a:r>
          </a:p>
          <a:p>
            <a:pPr marL="0" marR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1200" dirty="0"/>
              <a:t>For example, if a child is not able to read the whole sentence, then they could do it with the support of their teachers or parents. </a:t>
            </a:r>
          </a:p>
          <a:p>
            <a:pPr marL="0" marR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1200" dirty="0"/>
              <a:t>Scaffolding involves temporary support from a teacher or a parent who is an MKO person in the child's life. </a:t>
            </a:r>
          </a:p>
          <a:p>
            <a:pPr marL="0" marR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1200" dirty="0"/>
              <a:t>Then later on, support is gradually withdrawn as the child becomes independent. </a:t>
            </a:r>
          </a:p>
          <a:p>
            <a:pPr marL="0" marR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1200" dirty="0"/>
              <a:t>MKO is anyone who has greater knowledge and skills in a particular task, which not only involves adults but also peers. </a:t>
            </a:r>
            <a:endParaRPr lang="en-IN" sz="1200" dirty="0"/>
          </a:p>
          <a:p>
            <a:pPr algn="just">
              <a:buFont typeface="Arial" pitchFamily="34" charset="0"/>
              <a:buChar char="•"/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01C02F-CA2E-4187-8BA6-06C8480D3AD5}" type="slidenum">
              <a:rPr lang="en-IN" smtClean="0"/>
              <a:t>6</a:t>
            </a:fld>
            <a:endParaRPr lang="en-I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1200" dirty="0">
                <a:latin typeface="+mj-lt"/>
              </a:rPr>
              <a:t>Then she is also having problems engaging in group play and having limited verbal communication skills. </a:t>
            </a:r>
          </a:p>
          <a:p>
            <a:pPr marL="0" marR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1200" dirty="0">
                <a:latin typeface="+mj-lt"/>
              </a:rPr>
              <a:t>Thus, </a:t>
            </a:r>
            <a:r>
              <a:rPr lang="en-GB" sz="1200" dirty="0" err="1">
                <a:latin typeface="+mj-lt"/>
              </a:rPr>
              <a:t>Amira</a:t>
            </a:r>
            <a:r>
              <a:rPr lang="en-GB" sz="1200" dirty="0">
                <a:latin typeface="+mj-lt"/>
              </a:rPr>
              <a:t> needs opportunities for developing confidence in learning and play. </a:t>
            </a:r>
            <a:endParaRPr lang="en-US" sz="1200" dirty="0">
              <a:solidFill>
                <a:srgbClr val="000000"/>
              </a:solidFill>
              <a:latin typeface="+mj-lt"/>
              <a:ea typeface="Century Gothic Paneuropean"/>
              <a:cs typeface="Century Gothic Paneuropean"/>
              <a:sym typeface="Century Gothic Paneuropean"/>
            </a:endParaRPr>
          </a:p>
          <a:p>
            <a:pPr algn="just">
              <a:buFont typeface="Arial" pitchFamily="34" charset="0"/>
              <a:buChar char="•"/>
            </a:pPr>
            <a:endParaRPr lang="en-IN" dirty="0">
              <a:latin typeface="+mj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01C02F-CA2E-4187-8BA6-06C8480D3AD5}" type="slidenum">
              <a:rPr lang="en-IN" smtClean="0"/>
              <a:t>7</a:t>
            </a:fld>
            <a:endParaRPr lang="en-I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1200" dirty="0"/>
              <a:t>So, </a:t>
            </a:r>
            <a:r>
              <a:rPr lang="en-GB" sz="1200" dirty="0" err="1"/>
              <a:t>Amira</a:t>
            </a:r>
            <a:r>
              <a:rPr lang="en-GB" sz="1200" dirty="0"/>
              <a:t> is not trusting people by applying the theory; her ability to trust social connections in nursery could be improved for her developmental needs. </a:t>
            </a:r>
          </a:p>
          <a:p>
            <a:pPr marL="0" marR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1200" dirty="0" err="1"/>
              <a:t>Amira</a:t>
            </a:r>
            <a:r>
              <a:rPr lang="en-GB" sz="1200" dirty="0"/>
              <a:t> might not be ready for taking part in group play independently, so it could be done through ZPD by using guidance and reassurance.</a:t>
            </a: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01C02F-CA2E-4187-8BA6-06C8480D3AD5}" type="slidenum">
              <a:rPr lang="en-IN" smtClean="0"/>
              <a:t>8</a:t>
            </a:fld>
            <a:endParaRPr lang="en-IN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>
              <a:buFont typeface="Arial" pitchFamily="34" charset="0"/>
              <a:buChar char="•"/>
            </a:pPr>
            <a:r>
              <a:rPr lang="en-GB" sz="1200" dirty="0"/>
              <a:t>This means that the support strategy of allocating familiar workers for greeting </a:t>
            </a:r>
            <a:r>
              <a:rPr lang="en-GB" sz="1200" dirty="0" err="1"/>
              <a:t>Amira</a:t>
            </a:r>
            <a:r>
              <a:rPr lang="en-GB" sz="1200" dirty="0"/>
              <a:t> could be done as part of social interaction. </a:t>
            </a:r>
          </a:p>
          <a:p>
            <a:pPr algn="just">
              <a:buFont typeface="Arial" pitchFamily="34" charset="0"/>
              <a:buChar char="•"/>
            </a:pPr>
            <a:r>
              <a:rPr lang="en-GB" sz="1200" dirty="0"/>
              <a:t>As </a:t>
            </a:r>
            <a:r>
              <a:rPr lang="en-GB" sz="1200" dirty="0" err="1"/>
              <a:t>Amira</a:t>
            </a:r>
            <a:r>
              <a:rPr lang="en-GB" sz="1200" dirty="0"/>
              <a:t> is feeling anxiety while interacting with people, using someone who could slowly introduce her to small group play will be very helpful. </a:t>
            </a:r>
          </a:p>
          <a:p>
            <a:pPr algn="just">
              <a:buFont typeface="Arial" pitchFamily="34" charset="0"/>
              <a:buChar char="•"/>
            </a:pPr>
            <a:r>
              <a:rPr lang="en-GB" sz="1200" dirty="0"/>
              <a:t>The use of a peer role model as an effective strategy will also be done, which invites her to play by passing or sharing a toy. </a:t>
            </a:r>
          </a:p>
          <a:p>
            <a:pPr algn="just">
              <a:buFont typeface="Arial" pitchFamily="34" charset="0"/>
              <a:buChar char="•"/>
            </a:pPr>
            <a:r>
              <a:rPr lang="en-GB" sz="1200" dirty="0"/>
              <a:t>Thus, with the help of theory, </a:t>
            </a:r>
            <a:r>
              <a:rPr lang="en-GB" sz="1200" dirty="0" err="1"/>
              <a:t>Amira's</a:t>
            </a:r>
            <a:r>
              <a:rPr lang="en-GB" sz="1200" dirty="0"/>
              <a:t> development and behaviour change will be easily possible. </a:t>
            </a: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01C02F-CA2E-4187-8BA6-06C8480D3AD5}" type="slidenum">
              <a:rPr lang="en-IN" smtClean="0"/>
              <a:t>9</a:t>
            </a:fld>
            <a:endParaRPr lang="en-IN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>
              <a:buFont typeface="Arial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This means that nature mainly refers to physiological, hereditary, and genetic factors, which are linked to the growth of a person. </a:t>
            </a:r>
            <a:endParaRPr lang="en-IN" sz="1200" kern="1200" dirty="0">
              <a:solidFill>
                <a:schemeClr val="tx1"/>
              </a:solidFill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algn="just">
              <a:buFont typeface="Arial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There will be brain development, which is affected at an early stage, including factors like problem-solving, language acquisition, and memory. </a:t>
            </a:r>
            <a:endParaRPr lang="en-IN" sz="1200" kern="1200" dirty="0">
              <a:solidFill>
                <a:schemeClr val="tx1"/>
              </a:solidFill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algn="just">
              <a:buFont typeface="Arial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This means that there is a need to involve family and parenting by securing attachments, which will improve responsible </a:t>
            </a:r>
            <a:r>
              <a:rPr lang="en-GB" sz="1200" kern="1200" dirty="0" err="1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caregiving</a:t>
            </a: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.</a:t>
            </a:r>
          </a:p>
          <a:p>
            <a:pPr algn="just">
              <a:buFont typeface="Arial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There is interaction between nurture and nature so that language development, cognitive abilities, and social skills can be developed in an effective manner. </a:t>
            </a:r>
            <a:endParaRPr lang="en-IN" sz="1200" kern="1200" dirty="0">
              <a:solidFill>
                <a:schemeClr val="tx1"/>
              </a:solidFill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algn="just">
              <a:buFont typeface="Arial" pitchFamily="34" charset="0"/>
              <a:buChar char="•"/>
            </a:pPr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01C02F-CA2E-4187-8BA6-06C8480D3AD5}" type="slidenum">
              <a:rPr lang="en-IN" smtClean="0"/>
              <a:t>10</a:t>
            </a:fld>
            <a:endParaRPr lang="en-IN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>
              <a:buFont typeface="Arial" pitchFamily="34" charset="0"/>
              <a:buChar char="•"/>
            </a:pPr>
            <a:r>
              <a:rPr lang="en-GB" sz="1200" dirty="0"/>
              <a:t>It means that with the use of this theory, ZPD helps practitioners identify what the client's requirements are for supporting achievement. </a:t>
            </a:r>
          </a:p>
          <a:p>
            <a:pPr algn="just">
              <a:buFont typeface="Arial" pitchFamily="34" charset="0"/>
              <a:buChar char="•"/>
            </a:pPr>
            <a:r>
              <a:rPr lang="en-GB" sz="1200" dirty="0"/>
              <a:t>It could also be included that this theory also emphasizes social interaction for highlighting the importance of relationships.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01C02F-CA2E-4187-8BA6-06C8480D3AD5}" type="slidenum">
              <a:rPr lang="en-IN" smtClean="0"/>
              <a:t>11</a:t>
            </a:fld>
            <a:endParaRPr lang="en-IN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>
              <a:buFont typeface="Arial" pitchFamily="34" charset="0"/>
              <a:buChar char="•"/>
            </a:pPr>
            <a:r>
              <a:rPr lang="en-GB" sz="1200" dirty="0"/>
              <a:t>There is also a limitation of theory, as it does not have practical solutions for the development of children. </a:t>
            </a:r>
          </a:p>
          <a:p>
            <a:pPr algn="just">
              <a:buFont typeface="Arial" pitchFamily="34" charset="0"/>
              <a:buChar char="•"/>
            </a:pPr>
            <a:r>
              <a:rPr lang="en-GB" sz="1200" dirty="0"/>
              <a:t>This will include that there will be problems in applying scaffolding and the ZPD requirements, which are not possible for larger groups.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01C02F-CA2E-4187-8BA6-06C8480D3AD5}" type="slidenum">
              <a:rPr lang="en-IN" smtClean="0"/>
              <a:t>12</a:t>
            </a:fld>
            <a:endParaRPr lang="en-IN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>
              <a:buFont typeface="Arial" pitchFamily="34" charset="0"/>
              <a:buChar char="•"/>
            </a:pPr>
            <a:r>
              <a:rPr lang="en-IN" sz="1200" kern="1200" dirty="0">
                <a:solidFill>
                  <a:srgbClr val="000000"/>
                </a:solidFill>
                <a:latin typeface="+mn-lt"/>
                <a:ea typeface="Century Gothic Paneuropean"/>
                <a:cs typeface="Century Gothic Paneuropean"/>
                <a:sym typeface="Century Gothic Paneuropean"/>
              </a:rPr>
              <a:t>There is a need to understand developmental needs and contribute to supporting plans that promote her emotional, social, and cognitive development. </a:t>
            </a: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01C02F-CA2E-4187-8BA6-06C8480D3AD5}" type="slidenum">
              <a:rPr lang="en-IN" smtClean="0"/>
              <a:t>13</a:t>
            </a:fld>
            <a:endParaRPr lang="en-IN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01C02F-CA2E-4187-8BA6-06C8480D3AD5}" type="slidenum">
              <a:rPr lang="en-IN" smtClean="0"/>
              <a:t>14</a:t>
            </a:fld>
            <a:endParaRPr lang="en-IN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634754" y="3297377"/>
            <a:ext cx="13018493" cy="18616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489"/>
              </a:lnSpc>
            </a:pPr>
            <a:r>
              <a:rPr lang="en-IN" sz="5400" b="1" dirty="0">
                <a:solidFill>
                  <a:srgbClr val="00000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Psychology in Health and Social Care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82925" y="5559892"/>
            <a:ext cx="8522150" cy="9726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642"/>
              </a:lnSpc>
            </a:pPr>
            <a:r>
              <a:rPr lang="en-US" sz="4400" dirty="0" err="1">
                <a:solidFill>
                  <a:srgbClr val="000000"/>
                </a:solidFill>
                <a:latin typeface="Century Gothic Paneuropean"/>
                <a:ea typeface="Century Gothic Paneuropean"/>
                <a:cs typeface="Century Gothic Paneuropean"/>
                <a:sym typeface="Century Gothic Paneuropean"/>
              </a:rPr>
              <a:t>Vygotsky’s</a:t>
            </a:r>
            <a:r>
              <a:rPr lang="en-US" sz="4400" dirty="0">
                <a:solidFill>
                  <a:srgbClr val="000000"/>
                </a:solidFill>
                <a:latin typeface="Century Gothic Paneuropean"/>
                <a:ea typeface="Century Gothic Paneuropean"/>
                <a:cs typeface="Century Gothic Paneuropean"/>
                <a:sym typeface="Century Gothic Paneuropean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Century Gothic Paneuropean"/>
                <a:ea typeface="Century Gothic Paneuropean"/>
                <a:cs typeface="Century Gothic Paneuropean"/>
                <a:sym typeface="Century Gothic Paneuropean"/>
              </a:rPr>
              <a:t>sociocultural</a:t>
            </a:r>
            <a:r>
              <a:rPr lang="en-US" sz="4400" dirty="0">
                <a:solidFill>
                  <a:srgbClr val="000000"/>
                </a:solidFill>
                <a:latin typeface="Century Gothic Paneuropean"/>
                <a:ea typeface="Century Gothic Paneuropean"/>
                <a:cs typeface="Century Gothic Paneuropean"/>
                <a:sym typeface="Century Gothic Paneuropean"/>
              </a:rPr>
              <a:t> theory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6718943" y="-989670"/>
            <a:ext cx="1080715" cy="2956684"/>
            <a:chOff x="0" y="0"/>
            <a:chExt cx="284633" cy="77871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84633" cy="778715"/>
            </a:xfrm>
            <a:custGeom>
              <a:avLst/>
              <a:gdLst/>
              <a:ahLst/>
              <a:cxnLst/>
              <a:rect l="l" t="t" r="r" b="b"/>
              <a:pathLst>
                <a:path w="284633" h="778715">
                  <a:moveTo>
                    <a:pt x="142316" y="0"/>
                  </a:moveTo>
                  <a:lnTo>
                    <a:pt x="142316" y="0"/>
                  </a:lnTo>
                  <a:cubicBezTo>
                    <a:pt x="220916" y="0"/>
                    <a:pt x="284633" y="63717"/>
                    <a:pt x="284633" y="142316"/>
                  </a:cubicBezTo>
                  <a:lnTo>
                    <a:pt x="284633" y="636399"/>
                  </a:lnTo>
                  <a:cubicBezTo>
                    <a:pt x="284633" y="714998"/>
                    <a:pt x="220916" y="778715"/>
                    <a:pt x="142316" y="778715"/>
                  </a:cubicBezTo>
                  <a:lnTo>
                    <a:pt x="142316" y="778715"/>
                  </a:lnTo>
                  <a:cubicBezTo>
                    <a:pt x="63717" y="778715"/>
                    <a:pt x="0" y="714998"/>
                    <a:pt x="0" y="636399"/>
                  </a:cubicBezTo>
                  <a:lnTo>
                    <a:pt x="0" y="142316"/>
                  </a:lnTo>
                  <a:cubicBezTo>
                    <a:pt x="0" y="63717"/>
                    <a:pt x="63717" y="0"/>
                    <a:pt x="142316" y="0"/>
                  </a:cubicBezTo>
                  <a:close/>
                </a:path>
              </a:pathLst>
            </a:custGeom>
            <a:solidFill>
              <a:srgbClr val="FAE7B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284633" cy="8168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-529352" y="9803843"/>
            <a:ext cx="19346704" cy="821917"/>
            <a:chOff x="0" y="0"/>
            <a:chExt cx="5095428" cy="216472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5095428" cy="216472"/>
            </a:xfrm>
            <a:custGeom>
              <a:avLst/>
              <a:gdLst/>
              <a:ahLst/>
              <a:cxnLst/>
              <a:rect l="l" t="t" r="r" b="b"/>
              <a:pathLst>
                <a:path w="5095428" h="216472">
                  <a:moveTo>
                    <a:pt x="20409" y="0"/>
                  </a:moveTo>
                  <a:lnTo>
                    <a:pt x="5075020" y="0"/>
                  </a:lnTo>
                  <a:cubicBezTo>
                    <a:pt x="5086291" y="0"/>
                    <a:pt x="5095428" y="9137"/>
                    <a:pt x="5095428" y="20409"/>
                  </a:cubicBezTo>
                  <a:lnTo>
                    <a:pt x="5095428" y="196063"/>
                  </a:lnTo>
                  <a:cubicBezTo>
                    <a:pt x="5095428" y="201476"/>
                    <a:pt x="5093278" y="206667"/>
                    <a:pt x="5089451" y="210494"/>
                  </a:cubicBezTo>
                  <a:cubicBezTo>
                    <a:pt x="5085623" y="214322"/>
                    <a:pt x="5080432" y="216472"/>
                    <a:pt x="5075020" y="216472"/>
                  </a:cubicBezTo>
                  <a:lnTo>
                    <a:pt x="20409" y="216472"/>
                  </a:lnTo>
                  <a:cubicBezTo>
                    <a:pt x="14996" y="216472"/>
                    <a:pt x="9805" y="214322"/>
                    <a:pt x="5978" y="210494"/>
                  </a:cubicBezTo>
                  <a:cubicBezTo>
                    <a:pt x="2150" y="206667"/>
                    <a:pt x="0" y="201476"/>
                    <a:pt x="0" y="196063"/>
                  </a:cubicBezTo>
                  <a:lnTo>
                    <a:pt x="0" y="20409"/>
                  </a:lnTo>
                  <a:cubicBezTo>
                    <a:pt x="0" y="14996"/>
                    <a:pt x="2150" y="9805"/>
                    <a:pt x="5978" y="5978"/>
                  </a:cubicBezTo>
                  <a:cubicBezTo>
                    <a:pt x="9805" y="2150"/>
                    <a:pt x="14996" y="0"/>
                    <a:pt x="20409" y="0"/>
                  </a:cubicBezTo>
                  <a:close/>
                </a:path>
              </a:pathLst>
            </a:custGeom>
            <a:solidFill>
              <a:srgbClr val="FAE7BC"/>
            </a:solidFill>
            <a:ln w="8572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5095428" cy="2545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 flipH="1">
            <a:off x="17259300" y="3085173"/>
            <a:ext cx="4518707" cy="3939865"/>
          </a:xfrm>
          <a:custGeom>
            <a:avLst/>
            <a:gdLst/>
            <a:ahLst/>
            <a:cxnLst/>
            <a:rect l="l" t="t" r="r" b="b"/>
            <a:pathLst>
              <a:path w="4518707" h="3939865">
                <a:moveTo>
                  <a:pt x="4518707" y="0"/>
                </a:moveTo>
                <a:lnTo>
                  <a:pt x="0" y="0"/>
                </a:lnTo>
                <a:lnTo>
                  <a:pt x="0" y="3939864"/>
                </a:lnTo>
                <a:lnTo>
                  <a:pt x="4518707" y="3939864"/>
                </a:lnTo>
                <a:lnTo>
                  <a:pt x="4518707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-3486583" y="3085173"/>
            <a:ext cx="4518707" cy="3939865"/>
          </a:xfrm>
          <a:custGeom>
            <a:avLst/>
            <a:gdLst/>
            <a:ahLst/>
            <a:cxnLst/>
            <a:rect l="l" t="t" r="r" b="b"/>
            <a:pathLst>
              <a:path w="4518707" h="3939865">
                <a:moveTo>
                  <a:pt x="0" y="0"/>
                </a:moveTo>
                <a:lnTo>
                  <a:pt x="4518707" y="0"/>
                </a:lnTo>
                <a:lnTo>
                  <a:pt x="4518707" y="3939864"/>
                </a:lnTo>
                <a:lnTo>
                  <a:pt x="0" y="393986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2" name="Group 12"/>
          <p:cNvGrpSpPr/>
          <p:nvPr/>
        </p:nvGrpSpPr>
        <p:grpSpPr>
          <a:xfrm>
            <a:off x="488343" y="-989670"/>
            <a:ext cx="1080715" cy="2956684"/>
            <a:chOff x="0" y="0"/>
            <a:chExt cx="284633" cy="778715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84633" cy="778715"/>
            </a:xfrm>
            <a:custGeom>
              <a:avLst/>
              <a:gdLst/>
              <a:ahLst/>
              <a:cxnLst/>
              <a:rect l="l" t="t" r="r" b="b"/>
              <a:pathLst>
                <a:path w="284633" h="778715">
                  <a:moveTo>
                    <a:pt x="142316" y="0"/>
                  </a:moveTo>
                  <a:lnTo>
                    <a:pt x="142316" y="0"/>
                  </a:lnTo>
                  <a:cubicBezTo>
                    <a:pt x="220916" y="0"/>
                    <a:pt x="284633" y="63717"/>
                    <a:pt x="284633" y="142316"/>
                  </a:cubicBezTo>
                  <a:lnTo>
                    <a:pt x="284633" y="636399"/>
                  </a:lnTo>
                  <a:cubicBezTo>
                    <a:pt x="284633" y="714998"/>
                    <a:pt x="220916" y="778715"/>
                    <a:pt x="142316" y="778715"/>
                  </a:cubicBezTo>
                  <a:lnTo>
                    <a:pt x="142316" y="778715"/>
                  </a:lnTo>
                  <a:cubicBezTo>
                    <a:pt x="63717" y="778715"/>
                    <a:pt x="0" y="714998"/>
                    <a:pt x="0" y="636399"/>
                  </a:cubicBezTo>
                  <a:lnTo>
                    <a:pt x="0" y="142316"/>
                  </a:lnTo>
                  <a:cubicBezTo>
                    <a:pt x="0" y="63717"/>
                    <a:pt x="63717" y="0"/>
                    <a:pt x="142316" y="0"/>
                  </a:cubicBezTo>
                  <a:close/>
                </a:path>
              </a:pathLst>
            </a:custGeom>
            <a:solidFill>
              <a:srgbClr val="FAE7B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284633" cy="8168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E7188-D500-929C-9E1F-D22E7F01E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7256" y="246956"/>
            <a:ext cx="13079288" cy="1143000"/>
          </a:xfrm>
        </p:spPr>
        <p:txBody>
          <a:bodyPr>
            <a:normAutofit/>
          </a:bodyPr>
          <a:lstStyle/>
          <a:p>
            <a:r>
              <a:rPr lang="en-GB" dirty="0"/>
              <a:t>Psychology in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F02C5C-702B-E3D7-0435-402FF451A4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14231416" cy="6927676"/>
          </a:xfr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Student Name: Shagufta Arif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Student ID</a:t>
            </a:r>
            <a:r>
              <a:rPr kumimoji="0" lang="en-GB" sz="4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: 2419543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Module Code: LCHS 4010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Lecturer: Neale </a:t>
            </a:r>
            <a:r>
              <a:rPr lang="en-GB" sz="4000" dirty="0">
                <a:solidFill>
                  <a:prstClr val="black"/>
                </a:solidFill>
                <a:latin typeface="Calibri"/>
              </a:rPr>
              <a:t>H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addon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Assignment Title: Individual Presentation Component 1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48640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718943" y="-989670"/>
            <a:ext cx="1080715" cy="2956684"/>
            <a:chOff x="0" y="0"/>
            <a:chExt cx="284633" cy="77871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84633" cy="778715"/>
            </a:xfrm>
            <a:custGeom>
              <a:avLst/>
              <a:gdLst/>
              <a:ahLst/>
              <a:cxnLst/>
              <a:rect l="l" t="t" r="r" b="b"/>
              <a:pathLst>
                <a:path w="284633" h="778715">
                  <a:moveTo>
                    <a:pt x="142316" y="0"/>
                  </a:moveTo>
                  <a:lnTo>
                    <a:pt x="142316" y="0"/>
                  </a:lnTo>
                  <a:cubicBezTo>
                    <a:pt x="220916" y="0"/>
                    <a:pt x="284633" y="63717"/>
                    <a:pt x="284633" y="142316"/>
                  </a:cubicBezTo>
                  <a:lnTo>
                    <a:pt x="284633" y="636399"/>
                  </a:lnTo>
                  <a:cubicBezTo>
                    <a:pt x="284633" y="714998"/>
                    <a:pt x="220916" y="778715"/>
                    <a:pt x="142316" y="778715"/>
                  </a:cubicBezTo>
                  <a:lnTo>
                    <a:pt x="142316" y="778715"/>
                  </a:lnTo>
                  <a:cubicBezTo>
                    <a:pt x="63717" y="778715"/>
                    <a:pt x="0" y="714998"/>
                    <a:pt x="0" y="636399"/>
                  </a:cubicBezTo>
                  <a:lnTo>
                    <a:pt x="0" y="142316"/>
                  </a:lnTo>
                  <a:cubicBezTo>
                    <a:pt x="0" y="63717"/>
                    <a:pt x="63717" y="0"/>
                    <a:pt x="142316" y="0"/>
                  </a:cubicBezTo>
                  <a:close/>
                </a:path>
              </a:pathLst>
            </a:custGeom>
            <a:solidFill>
              <a:srgbClr val="FAE7B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84633" cy="8168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529352" y="9803843"/>
            <a:ext cx="19346704" cy="821917"/>
            <a:chOff x="0" y="0"/>
            <a:chExt cx="5095428" cy="21647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095428" cy="216472"/>
            </a:xfrm>
            <a:custGeom>
              <a:avLst/>
              <a:gdLst/>
              <a:ahLst/>
              <a:cxnLst/>
              <a:rect l="l" t="t" r="r" b="b"/>
              <a:pathLst>
                <a:path w="5095428" h="216472">
                  <a:moveTo>
                    <a:pt x="20409" y="0"/>
                  </a:moveTo>
                  <a:lnTo>
                    <a:pt x="5075020" y="0"/>
                  </a:lnTo>
                  <a:cubicBezTo>
                    <a:pt x="5086291" y="0"/>
                    <a:pt x="5095428" y="9137"/>
                    <a:pt x="5095428" y="20409"/>
                  </a:cubicBezTo>
                  <a:lnTo>
                    <a:pt x="5095428" y="196063"/>
                  </a:lnTo>
                  <a:cubicBezTo>
                    <a:pt x="5095428" y="201476"/>
                    <a:pt x="5093278" y="206667"/>
                    <a:pt x="5089451" y="210494"/>
                  </a:cubicBezTo>
                  <a:cubicBezTo>
                    <a:pt x="5085623" y="214322"/>
                    <a:pt x="5080432" y="216472"/>
                    <a:pt x="5075020" y="216472"/>
                  </a:cubicBezTo>
                  <a:lnTo>
                    <a:pt x="20409" y="216472"/>
                  </a:lnTo>
                  <a:cubicBezTo>
                    <a:pt x="14996" y="216472"/>
                    <a:pt x="9805" y="214322"/>
                    <a:pt x="5978" y="210494"/>
                  </a:cubicBezTo>
                  <a:cubicBezTo>
                    <a:pt x="2150" y="206667"/>
                    <a:pt x="0" y="201476"/>
                    <a:pt x="0" y="196063"/>
                  </a:cubicBezTo>
                  <a:lnTo>
                    <a:pt x="0" y="20409"/>
                  </a:lnTo>
                  <a:cubicBezTo>
                    <a:pt x="0" y="14996"/>
                    <a:pt x="2150" y="9805"/>
                    <a:pt x="5978" y="5978"/>
                  </a:cubicBezTo>
                  <a:cubicBezTo>
                    <a:pt x="9805" y="2150"/>
                    <a:pt x="14996" y="0"/>
                    <a:pt x="20409" y="0"/>
                  </a:cubicBezTo>
                  <a:close/>
                </a:path>
              </a:pathLst>
            </a:custGeom>
            <a:solidFill>
              <a:srgbClr val="FAE7BC"/>
            </a:solidFill>
            <a:ln w="85725" cap="rnd">
              <a:solidFill>
                <a:srgbClr val="494848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5095428" cy="2545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4875411" y="1693058"/>
            <a:ext cx="8537178" cy="13242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469"/>
              </a:lnSpc>
            </a:pPr>
            <a:r>
              <a:rPr lang="en-US" sz="6000" b="1" dirty="0">
                <a:solidFill>
                  <a:srgbClr val="00000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TABLE OF CONTENTS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928762" y="3428988"/>
            <a:ext cx="14514194" cy="55399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sz="4000" dirty="0"/>
              <a:t>Introduction</a:t>
            </a:r>
            <a:r>
              <a:rPr lang="en-US" sz="4000" dirty="0"/>
              <a:t>	</a:t>
            </a:r>
            <a:endParaRPr lang="en-IN" sz="4000" dirty="0"/>
          </a:p>
          <a:p>
            <a:r>
              <a:rPr lang="en-GB" sz="4000" dirty="0"/>
              <a:t>1. </a:t>
            </a:r>
            <a:r>
              <a:rPr lang="en-GB" sz="4000" dirty="0" err="1"/>
              <a:t>Vygotsky’s</a:t>
            </a:r>
            <a:r>
              <a:rPr lang="en-GB" sz="4000" dirty="0"/>
              <a:t> </a:t>
            </a:r>
            <a:r>
              <a:rPr lang="en-GB" sz="4000" dirty="0" err="1"/>
              <a:t>sociocultural</a:t>
            </a:r>
            <a:r>
              <a:rPr lang="en-GB" sz="4000" dirty="0"/>
              <a:t> theory</a:t>
            </a:r>
            <a:r>
              <a:rPr lang="en-US" sz="4000" dirty="0"/>
              <a:t>	</a:t>
            </a:r>
            <a:endParaRPr lang="en-IN" sz="4000" dirty="0"/>
          </a:p>
          <a:p>
            <a:r>
              <a:rPr lang="en-GB" sz="4000" dirty="0"/>
              <a:t>2. Explain the theory clearly</a:t>
            </a:r>
            <a:r>
              <a:rPr lang="en-US" sz="4000" dirty="0"/>
              <a:t>	</a:t>
            </a:r>
            <a:endParaRPr lang="en-IN" sz="4000" dirty="0"/>
          </a:p>
          <a:p>
            <a:r>
              <a:rPr lang="en-GB" sz="4000" dirty="0"/>
              <a:t>3. Apply the theory to </a:t>
            </a:r>
            <a:r>
              <a:rPr lang="en-GB" sz="4000" dirty="0" err="1"/>
              <a:t>Amira’s</a:t>
            </a:r>
            <a:r>
              <a:rPr lang="en-GB" sz="4000" dirty="0"/>
              <a:t> situation</a:t>
            </a:r>
            <a:r>
              <a:rPr lang="en-US" sz="4000" dirty="0"/>
              <a:t>	</a:t>
            </a:r>
            <a:endParaRPr lang="en-IN" sz="4000" dirty="0"/>
          </a:p>
          <a:p>
            <a:r>
              <a:rPr lang="en-GB" sz="4000" dirty="0"/>
              <a:t>4. Propose practical strategies or interventions</a:t>
            </a:r>
            <a:r>
              <a:rPr lang="en-US" sz="4000" dirty="0"/>
              <a:t>	</a:t>
            </a:r>
            <a:endParaRPr lang="en-IN" sz="4000" dirty="0"/>
          </a:p>
          <a:p>
            <a:r>
              <a:rPr lang="en-GB" sz="4000" dirty="0"/>
              <a:t>5. Consider both biological and environmental influences</a:t>
            </a:r>
            <a:r>
              <a:rPr lang="en-US" sz="4000" dirty="0"/>
              <a:t>	</a:t>
            </a:r>
            <a:endParaRPr lang="en-IN" sz="4000" dirty="0"/>
          </a:p>
          <a:p>
            <a:r>
              <a:rPr lang="en-GB" sz="4000" dirty="0"/>
              <a:t>6. Critically evaluate the usefulness and limitations of the theory</a:t>
            </a:r>
            <a:r>
              <a:rPr lang="en-US" sz="4000" dirty="0"/>
              <a:t>	</a:t>
            </a:r>
            <a:endParaRPr lang="en-IN" sz="4000" dirty="0"/>
          </a:p>
          <a:p>
            <a:r>
              <a:rPr lang="en-GB" sz="4000" dirty="0"/>
              <a:t>Conclusion</a:t>
            </a:r>
            <a:r>
              <a:rPr lang="en-US" sz="4000" dirty="0"/>
              <a:t>	</a:t>
            </a:r>
            <a:endParaRPr lang="en-IN" sz="4000" dirty="0"/>
          </a:p>
          <a:p>
            <a:r>
              <a:rPr lang="en-GB" sz="4000" dirty="0"/>
              <a:t>References</a:t>
            </a:r>
            <a:endParaRPr lang="en-US" sz="3640" dirty="0">
              <a:solidFill>
                <a:srgbClr val="000000"/>
              </a:solidFill>
              <a:latin typeface="Century Gothic Paneuropean"/>
              <a:ea typeface="Century Gothic Paneuropean"/>
              <a:cs typeface="Century Gothic Paneuropean"/>
              <a:sym typeface="Century Gothic Paneuropean"/>
            </a:endParaRPr>
          </a:p>
        </p:txBody>
      </p:sp>
      <p:grpSp>
        <p:nvGrpSpPr>
          <p:cNvPr id="12" name="Group 12"/>
          <p:cNvGrpSpPr/>
          <p:nvPr/>
        </p:nvGrpSpPr>
        <p:grpSpPr>
          <a:xfrm>
            <a:off x="488343" y="-989670"/>
            <a:ext cx="1080715" cy="2956684"/>
            <a:chOff x="0" y="0"/>
            <a:chExt cx="284633" cy="778715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84633" cy="778715"/>
            </a:xfrm>
            <a:custGeom>
              <a:avLst/>
              <a:gdLst/>
              <a:ahLst/>
              <a:cxnLst/>
              <a:rect l="l" t="t" r="r" b="b"/>
              <a:pathLst>
                <a:path w="284633" h="778715">
                  <a:moveTo>
                    <a:pt x="142316" y="0"/>
                  </a:moveTo>
                  <a:lnTo>
                    <a:pt x="142316" y="0"/>
                  </a:lnTo>
                  <a:cubicBezTo>
                    <a:pt x="220916" y="0"/>
                    <a:pt x="284633" y="63717"/>
                    <a:pt x="284633" y="142316"/>
                  </a:cubicBezTo>
                  <a:lnTo>
                    <a:pt x="284633" y="636399"/>
                  </a:lnTo>
                  <a:cubicBezTo>
                    <a:pt x="284633" y="714998"/>
                    <a:pt x="220916" y="778715"/>
                    <a:pt x="142316" y="778715"/>
                  </a:cubicBezTo>
                  <a:lnTo>
                    <a:pt x="142316" y="778715"/>
                  </a:lnTo>
                  <a:cubicBezTo>
                    <a:pt x="63717" y="778715"/>
                    <a:pt x="0" y="714998"/>
                    <a:pt x="0" y="636399"/>
                  </a:cubicBezTo>
                  <a:lnTo>
                    <a:pt x="0" y="142316"/>
                  </a:lnTo>
                  <a:cubicBezTo>
                    <a:pt x="0" y="63717"/>
                    <a:pt x="63717" y="0"/>
                    <a:pt x="142316" y="0"/>
                  </a:cubicBezTo>
                  <a:close/>
                </a:path>
              </a:pathLst>
            </a:custGeom>
            <a:solidFill>
              <a:srgbClr val="FAE7B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284633" cy="8168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875411" y="1690069"/>
            <a:ext cx="8537178" cy="14040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469"/>
              </a:lnSpc>
            </a:pPr>
            <a:r>
              <a:rPr lang="en-US" sz="8192" b="1" dirty="0">
                <a:solidFill>
                  <a:srgbClr val="00000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Introduction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71638" y="4086777"/>
            <a:ext cx="14859104" cy="16619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buFont typeface="Arial" pitchFamily="34" charset="0"/>
              <a:buChar char="•"/>
            </a:pPr>
            <a:r>
              <a:rPr lang="en-GB" sz="3600" dirty="0"/>
              <a:t>Psychology in Health and Social Care (HSC) is the approach that helps in the psychological development of individual, including their physical, mental, and behavioural aspects as well (</a:t>
            </a:r>
            <a:r>
              <a:rPr lang="en-US" sz="3600" dirty="0"/>
              <a:t>Sarmiento-Campos </a:t>
            </a:r>
            <a:r>
              <a:rPr lang="en-US" sz="3600" i="1" dirty="0"/>
              <a:t>et.al</a:t>
            </a:r>
            <a:r>
              <a:rPr lang="en-US" sz="3600" dirty="0"/>
              <a:t> 2022)</a:t>
            </a:r>
            <a:r>
              <a:rPr lang="en-GB" sz="3600" dirty="0"/>
              <a:t>. 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6718943" y="-989670"/>
            <a:ext cx="1080715" cy="2956684"/>
            <a:chOff x="0" y="0"/>
            <a:chExt cx="284633" cy="77871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84633" cy="778715"/>
            </a:xfrm>
            <a:custGeom>
              <a:avLst/>
              <a:gdLst/>
              <a:ahLst/>
              <a:cxnLst/>
              <a:rect l="l" t="t" r="r" b="b"/>
              <a:pathLst>
                <a:path w="284633" h="778715">
                  <a:moveTo>
                    <a:pt x="142316" y="0"/>
                  </a:moveTo>
                  <a:lnTo>
                    <a:pt x="142316" y="0"/>
                  </a:lnTo>
                  <a:cubicBezTo>
                    <a:pt x="220916" y="0"/>
                    <a:pt x="284633" y="63717"/>
                    <a:pt x="284633" y="142316"/>
                  </a:cubicBezTo>
                  <a:lnTo>
                    <a:pt x="284633" y="636399"/>
                  </a:lnTo>
                  <a:cubicBezTo>
                    <a:pt x="284633" y="714998"/>
                    <a:pt x="220916" y="778715"/>
                    <a:pt x="142316" y="778715"/>
                  </a:cubicBezTo>
                  <a:lnTo>
                    <a:pt x="142316" y="778715"/>
                  </a:lnTo>
                  <a:cubicBezTo>
                    <a:pt x="63717" y="778715"/>
                    <a:pt x="0" y="714998"/>
                    <a:pt x="0" y="636399"/>
                  </a:cubicBezTo>
                  <a:lnTo>
                    <a:pt x="0" y="142316"/>
                  </a:lnTo>
                  <a:cubicBezTo>
                    <a:pt x="0" y="63717"/>
                    <a:pt x="63717" y="0"/>
                    <a:pt x="142316" y="0"/>
                  </a:cubicBezTo>
                  <a:close/>
                </a:path>
              </a:pathLst>
            </a:custGeom>
            <a:solidFill>
              <a:srgbClr val="FAE7B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84633" cy="8168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-529352" y="9803843"/>
            <a:ext cx="19346704" cy="821917"/>
            <a:chOff x="0" y="0"/>
            <a:chExt cx="5095428" cy="21647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095428" cy="216472"/>
            </a:xfrm>
            <a:custGeom>
              <a:avLst/>
              <a:gdLst/>
              <a:ahLst/>
              <a:cxnLst/>
              <a:rect l="l" t="t" r="r" b="b"/>
              <a:pathLst>
                <a:path w="5095428" h="216472">
                  <a:moveTo>
                    <a:pt x="20409" y="0"/>
                  </a:moveTo>
                  <a:lnTo>
                    <a:pt x="5075020" y="0"/>
                  </a:lnTo>
                  <a:cubicBezTo>
                    <a:pt x="5086291" y="0"/>
                    <a:pt x="5095428" y="9137"/>
                    <a:pt x="5095428" y="20409"/>
                  </a:cubicBezTo>
                  <a:lnTo>
                    <a:pt x="5095428" y="196063"/>
                  </a:lnTo>
                  <a:cubicBezTo>
                    <a:pt x="5095428" y="201476"/>
                    <a:pt x="5093278" y="206667"/>
                    <a:pt x="5089451" y="210494"/>
                  </a:cubicBezTo>
                  <a:cubicBezTo>
                    <a:pt x="5085623" y="214322"/>
                    <a:pt x="5080432" y="216472"/>
                    <a:pt x="5075020" y="216472"/>
                  </a:cubicBezTo>
                  <a:lnTo>
                    <a:pt x="20409" y="216472"/>
                  </a:lnTo>
                  <a:cubicBezTo>
                    <a:pt x="14996" y="216472"/>
                    <a:pt x="9805" y="214322"/>
                    <a:pt x="5978" y="210494"/>
                  </a:cubicBezTo>
                  <a:cubicBezTo>
                    <a:pt x="2150" y="206667"/>
                    <a:pt x="0" y="201476"/>
                    <a:pt x="0" y="196063"/>
                  </a:cubicBezTo>
                  <a:lnTo>
                    <a:pt x="0" y="20409"/>
                  </a:lnTo>
                  <a:cubicBezTo>
                    <a:pt x="0" y="14996"/>
                    <a:pt x="2150" y="9805"/>
                    <a:pt x="5978" y="5978"/>
                  </a:cubicBezTo>
                  <a:cubicBezTo>
                    <a:pt x="9805" y="2150"/>
                    <a:pt x="14996" y="0"/>
                    <a:pt x="20409" y="0"/>
                  </a:cubicBezTo>
                  <a:close/>
                </a:path>
              </a:pathLst>
            </a:custGeom>
            <a:solidFill>
              <a:srgbClr val="FAE7BC"/>
            </a:solidFill>
            <a:ln w="85725" cap="rnd">
              <a:solidFill>
                <a:srgbClr val="494848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5095428" cy="2545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88343" y="-989670"/>
            <a:ext cx="1080715" cy="2956684"/>
            <a:chOff x="0" y="0"/>
            <a:chExt cx="284633" cy="778715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84633" cy="778715"/>
            </a:xfrm>
            <a:custGeom>
              <a:avLst/>
              <a:gdLst/>
              <a:ahLst/>
              <a:cxnLst/>
              <a:rect l="l" t="t" r="r" b="b"/>
              <a:pathLst>
                <a:path w="284633" h="778715">
                  <a:moveTo>
                    <a:pt x="142316" y="0"/>
                  </a:moveTo>
                  <a:lnTo>
                    <a:pt x="142316" y="0"/>
                  </a:lnTo>
                  <a:cubicBezTo>
                    <a:pt x="220916" y="0"/>
                    <a:pt x="284633" y="63717"/>
                    <a:pt x="284633" y="142316"/>
                  </a:cubicBezTo>
                  <a:lnTo>
                    <a:pt x="284633" y="636399"/>
                  </a:lnTo>
                  <a:cubicBezTo>
                    <a:pt x="284633" y="714998"/>
                    <a:pt x="220916" y="778715"/>
                    <a:pt x="142316" y="778715"/>
                  </a:cubicBezTo>
                  <a:lnTo>
                    <a:pt x="142316" y="778715"/>
                  </a:lnTo>
                  <a:cubicBezTo>
                    <a:pt x="63717" y="778715"/>
                    <a:pt x="0" y="714998"/>
                    <a:pt x="0" y="636399"/>
                  </a:cubicBezTo>
                  <a:lnTo>
                    <a:pt x="0" y="142316"/>
                  </a:lnTo>
                  <a:cubicBezTo>
                    <a:pt x="0" y="63717"/>
                    <a:pt x="63717" y="0"/>
                    <a:pt x="142316" y="0"/>
                  </a:cubicBezTo>
                  <a:close/>
                </a:path>
              </a:pathLst>
            </a:custGeom>
            <a:solidFill>
              <a:srgbClr val="FAE7B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284633" cy="8168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875411" y="1814615"/>
            <a:ext cx="8537178" cy="12382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469"/>
              </a:lnSpc>
            </a:pPr>
            <a:r>
              <a:rPr lang="en-US" sz="3600" b="1" dirty="0">
                <a:solidFill>
                  <a:srgbClr val="00000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1. </a:t>
            </a:r>
            <a:r>
              <a:rPr lang="en-US" sz="3600" b="1" dirty="0" err="1">
                <a:solidFill>
                  <a:srgbClr val="00000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Vygotsky’s</a:t>
            </a:r>
            <a:r>
              <a:rPr lang="en-US" sz="3600" b="1" dirty="0">
                <a:solidFill>
                  <a:srgbClr val="00000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 </a:t>
            </a:r>
            <a:r>
              <a:rPr lang="en-US" sz="3600" b="1" dirty="0" err="1">
                <a:solidFill>
                  <a:srgbClr val="00000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sociocultural</a:t>
            </a:r>
            <a:r>
              <a:rPr lang="en-US" sz="3600" b="1" dirty="0">
                <a:solidFill>
                  <a:srgbClr val="00000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 theory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57324" y="4086777"/>
            <a:ext cx="14501914" cy="332398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buFont typeface="Arial" pitchFamily="34" charset="0"/>
              <a:buChar char="•"/>
            </a:pPr>
            <a:r>
              <a:rPr lang="en-GB" sz="3600" dirty="0"/>
              <a:t>Lev </a:t>
            </a:r>
            <a:r>
              <a:rPr lang="en-GB" sz="3600" dirty="0" err="1"/>
              <a:t>Vygotsky</a:t>
            </a:r>
            <a:r>
              <a:rPr lang="en-GB" sz="3600" dirty="0"/>
              <a:t> gave the </a:t>
            </a:r>
            <a:r>
              <a:rPr lang="en-GB" sz="3600" dirty="0" err="1"/>
              <a:t>sociocultural</a:t>
            </a:r>
            <a:r>
              <a:rPr lang="en-GB" sz="3600" dirty="0"/>
              <a:t> theory, which mainly focuses on the cognitive development of a person by linking it to various factors surrounding them (</a:t>
            </a:r>
            <a:r>
              <a:rPr lang="en-US" sz="3600" dirty="0"/>
              <a:t>Zhou, 2024)</a:t>
            </a:r>
            <a:r>
              <a:rPr lang="en-GB" sz="3600" dirty="0"/>
              <a:t>. </a:t>
            </a:r>
          </a:p>
          <a:p>
            <a:pPr algn="just">
              <a:buFont typeface="Arial" pitchFamily="34" charset="0"/>
              <a:buChar char="•"/>
            </a:pPr>
            <a:endParaRPr lang="en-GB" sz="3600" dirty="0"/>
          </a:p>
          <a:p>
            <a:pPr algn="just">
              <a:buFont typeface="Arial" pitchFamily="34" charset="0"/>
              <a:buChar char="•"/>
            </a:pPr>
            <a:r>
              <a:rPr lang="en-GB" sz="3600" dirty="0"/>
              <a:t>In this theory, </a:t>
            </a:r>
            <a:r>
              <a:rPr lang="en-GB" sz="3600" dirty="0" err="1"/>
              <a:t>Vygotsky</a:t>
            </a:r>
            <a:r>
              <a:rPr lang="en-GB" sz="3600" dirty="0"/>
              <a:t> argued that the development and learning of a child are mainly affected by their social and cultural environment where they live. </a:t>
            </a:r>
            <a:endParaRPr lang="en-IN" sz="3600" dirty="0"/>
          </a:p>
        </p:txBody>
      </p:sp>
      <p:grpSp>
        <p:nvGrpSpPr>
          <p:cNvPr id="5" name="Group 5"/>
          <p:cNvGrpSpPr/>
          <p:nvPr/>
        </p:nvGrpSpPr>
        <p:grpSpPr>
          <a:xfrm>
            <a:off x="16718943" y="-989670"/>
            <a:ext cx="1080715" cy="2956684"/>
            <a:chOff x="0" y="0"/>
            <a:chExt cx="284633" cy="77871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84633" cy="778715"/>
            </a:xfrm>
            <a:custGeom>
              <a:avLst/>
              <a:gdLst/>
              <a:ahLst/>
              <a:cxnLst/>
              <a:rect l="l" t="t" r="r" b="b"/>
              <a:pathLst>
                <a:path w="284633" h="778715">
                  <a:moveTo>
                    <a:pt x="142316" y="0"/>
                  </a:moveTo>
                  <a:lnTo>
                    <a:pt x="142316" y="0"/>
                  </a:lnTo>
                  <a:cubicBezTo>
                    <a:pt x="220916" y="0"/>
                    <a:pt x="284633" y="63717"/>
                    <a:pt x="284633" y="142316"/>
                  </a:cubicBezTo>
                  <a:lnTo>
                    <a:pt x="284633" y="636399"/>
                  </a:lnTo>
                  <a:cubicBezTo>
                    <a:pt x="284633" y="714998"/>
                    <a:pt x="220916" y="778715"/>
                    <a:pt x="142316" y="778715"/>
                  </a:cubicBezTo>
                  <a:lnTo>
                    <a:pt x="142316" y="778715"/>
                  </a:lnTo>
                  <a:cubicBezTo>
                    <a:pt x="63717" y="778715"/>
                    <a:pt x="0" y="714998"/>
                    <a:pt x="0" y="636399"/>
                  </a:cubicBezTo>
                  <a:lnTo>
                    <a:pt x="0" y="142316"/>
                  </a:lnTo>
                  <a:cubicBezTo>
                    <a:pt x="0" y="63717"/>
                    <a:pt x="63717" y="0"/>
                    <a:pt x="142316" y="0"/>
                  </a:cubicBezTo>
                  <a:close/>
                </a:path>
              </a:pathLst>
            </a:custGeom>
            <a:solidFill>
              <a:srgbClr val="FAE7B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84633" cy="8168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-529352" y="9803843"/>
            <a:ext cx="19346704" cy="821917"/>
            <a:chOff x="0" y="0"/>
            <a:chExt cx="5095428" cy="21647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095428" cy="216472"/>
            </a:xfrm>
            <a:custGeom>
              <a:avLst/>
              <a:gdLst/>
              <a:ahLst/>
              <a:cxnLst/>
              <a:rect l="l" t="t" r="r" b="b"/>
              <a:pathLst>
                <a:path w="5095428" h="216472">
                  <a:moveTo>
                    <a:pt x="20409" y="0"/>
                  </a:moveTo>
                  <a:lnTo>
                    <a:pt x="5075020" y="0"/>
                  </a:lnTo>
                  <a:cubicBezTo>
                    <a:pt x="5086291" y="0"/>
                    <a:pt x="5095428" y="9137"/>
                    <a:pt x="5095428" y="20409"/>
                  </a:cubicBezTo>
                  <a:lnTo>
                    <a:pt x="5095428" y="196063"/>
                  </a:lnTo>
                  <a:cubicBezTo>
                    <a:pt x="5095428" y="201476"/>
                    <a:pt x="5093278" y="206667"/>
                    <a:pt x="5089451" y="210494"/>
                  </a:cubicBezTo>
                  <a:cubicBezTo>
                    <a:pt x="5085623" y="214322"/>
                    <a:pt x="5080432" y="216472"/>
                    <a:pt x="5075020" y="216472"/>
                  </a:cubicBezTo>
                  <a:lnTo>
                    <a:pt x="20409" y="216472"/>
                  </a:lnTo>
                  <a:cubicBezTo>
                    <a:pt x="14996" y="216472"/>
                    <a:pt x="9805" y="214322"/>
                    <a:pt x="5978" y="210494"/>
                  </a:cubicBezTo>
                  <a:cubicBezTo>
                    <a:pt x="2150" y="206667"/>
                    <a:pt x="0" y="201476"/>
                    <a:pt x="0" y="196063"/>
                  </a:cubicBezTo>
                  <a:lnTo>
                    <a:pt x="0" y="20409"/>
                  </a:lnTo>
                  <a:cubicBezTo>
                    <a:pt x="0" y="14996"/>
                    <a:pt x="2150" y="9805"/>
                    <a:pt x="5978" y="5978"/>
                  </a:cubicBezTo>
                  <a:cubicBezTo>
                    <a:pt x="9805" y="2150"/>
                    <a:pt x="14996" y="0"/>
                    <a:pt x="20409" y="0"/>
                  </a:cubicBezTo>
                  <a:close/>
                </a:path>
              </a:pathLst>
            </a:custGeom>
            <a:solidFill>
              <a:srgbClr val="FAE7BC"/>
            </a:solidFill>
            <a:ln w="85725" cap="rnd">
              <a:solidFill>
                <a:srgbClr val="494848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5095428" cy="2545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88343" y="-989670"/>
            <a:ext cx="1080715" cy="2956684"/>
            <a:chOff x="0" y="0"/>
            <a:chExt cx="284633" cy="778715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84633" cy="778715"/>
            </a:xfrm>
            <a:custGeom>
              <a:avLst/>
              <a:gdLst/>
              <a:ahLst/>
              <a:cxnLst/>
              <a:rect l="l" t="t" r="r" b="b"/>
              <a:pathLst>
                <a:path w="284633" h="778715">
                  <a:moveTo>
                    <a:pt x="142316" y="0"/>
                  </a:moveTo>
                  <a:lnTo>
                    <a:pt x="142316" y="0"/>
                  </a:lnTo>
                  <a:cubicBezTo>
                    <a:pt x="220916" y="0"/>
                    <a:pt x="284633" y="63717"/>
                    <a:pt x="284633" y="142316"/>
                  </a:cubicBezTo>
                  <a:lnTo>
                    <a:pt x="284633" y="636399"/>
                  </a:lnTo>
                  <a:cubicBezTo>
                    <a:pt x="284633" y="714998"/>
                    <a:pt x="220916" y="778715"/>
                    <a:pt x="142316" y="778715"/>
                  </a:cubicBezTo>
                  <a:lnTo>
                    <a:pt x="142316" y="778715"/>
                  </a:lnTo>
                  <a:cubicBezTo>
                    <a:pt x="63717" y="778715"/>
                    <a:pt x="0" y="714998"/>
                    <a:pt x="0" y="636399"/>
                  </a:cubicBezTo>
                  <a:lnTo>
                    <a:pt x="0" y="142316"/>
                  </a:lnTo>
                  <a:cubicBezTo>
                    <a:pt x="0" y="63717"/>
                    <a:pt x="63717" y="0"/>
                    <a:pt x="142316" y="0"/>
                  </a:cubicBezTo>
                  <a:close/>
                </a:path>
              </a:pathLst>
            </a:custGeom>
            <a:solidFill>
              <a:srgbClr val="FAE7B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284633" cy="8168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875411" y="1814615"/>
            <a:ext cx="8537178" cy="1264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469"/>
              </a:lnSpc>
            </a:pPr>
            <a:r>
              <a:rPr lang="en-IN" sz="4800" b="1" dirty="0">
                <a:solidFill>
                  <a:srgbClr val="00000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2. Explain the theory clearly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7192" y="3639026"/>
            <a:ext cx="16359302" cy="38779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buFont typeface="Arial" pitchFamily="34" charset="0"/>
              <a:buChar char="•"/>
            </a:pPr>
            <a:r>
              <a:rPr lang="en-GB" sz="3600" dirty="0"/>
              <a:t>Some of the key concepts of this theory are social learning, Zone of Proximal Development (ZPD), scaffolding, More Knowledgeable Other (MKO), and using language as a cultural tool (</a:t>
            </a:r>
            <a:r>
              <a:rPr lang="en-US" sz="3600" dirty="0" err="1"/>
              <a:t>Luong</a:t>
            </a:r>
            <a:r>
              <a:rPr lang="en-US" sz="3600" dirty="0"/>
              <a:t>, 2022)</a:t>
            </a:r>
            <a:r>
              <a:rPr lang="en-GB" sz="3600" dirty="0"/>
              <a:t>. </a:t>
            </a:r>
          </a:p>
          <a:p>
            <a:pPr algn="just">
              <a:buFont typeface="Arial" pitchFamily="34" charset="0"/>
              <a:buChar char="•"/>
            </a:pPr>
            <a:endParaRPr lang="en-GB" sz="3600" dirty="0"/>
          </a:p>
          <a:p>
            <a:pPr algn="just">
              <a:buFont typeface="Arial" pitchFamily="34" charset="0"/>
              <a:buChar char="•"/>
            </a:pPr>
            <a:r>
              <a:rPr lang="en-GB" sz="3600" dirty="0"/>
              <a:t>Social learning means that children mainly learn when they are living among different people during their early years of development, which is regarded as an </a:t>
            </a:r>
            <a:r>
              <a:rPr lang="en-GB" sz="3600" dirty="0" err="1"/>
              <a:t>interpsychological</a:t>
            </a:r>
            <a:r>
              <a:rPr lang="en-GB" sz="3600" dirty="0"/>
              <a:t> level. </a:t>
            </a:r>
            <a:endParaRPr lang="en-IN" sz="3600" dirty="0"/>
          </a:p>
        </p:txBody>
      </p:sp>
      <p:grpSp>
        <p:nvGrpSpPr>
          <p:cNvPr id="5" name="Group 5"/>
          <p:cNvGrpSpPr/>
          <p:nvPr/>
        </p:nvGrpSpPr>
        <p:grpSpPr>
          <a:xfrm>
            <a:off x="16718943" y="-989670"/>
            <a:ext cx="1080715" cy="2956684"/>
            <a:chOff x="0" y="0"/>
            <a:chExt cx="284633" cy="77871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84633" cy="778715"/>
            </a:xfrm>
            <a:custGeom>
              <a:avLst/>
              <a:gdLst/>
              <a:ahLst/>
              <a:cxnLst/>
              <a:rect l="l" t="t" r="r" b="b"/>
              <a:pathLst>
                <a:path w="284633" h="778715">
                  <a:moveTo>
                    <a:pt x="142316" y="0"/>
                  </a:moveTo>
                  <a:lnTo>
                    <a:pt x="142316" y="0"/>
                  </a:lnTo>
                  <a:cubicBezTo>
                    <a:pt x="220916" y="0"/>
                    <a:pt x="284633" y="63717"/>
                    <a:pt x="284633" y="142316"/>
                  </a:cubicBezTo>
                  <a:lnTo>
                    <a:pt x="284633" y="636399"/>
                  </a:lnTo>
                  <a:cubicBezTo>
                    <a:pt x="284633" y="714998"/>
                    <a:pt x="220916" y="778715"/>
                    <a:pt x="142316" y="778715"/>
                  </a:cubicBezTo>
                  <a:lnTo>
                    <a:pt x="142316" y="778715"/>
                  </a:lnTo>
                  <a:cubicBezTo>
                    <a:pt x="63717" y="778715"/>
                    <a:pt x="0" y="714998"/>
                    <a:pt x="0" y="636399"/>
                  </a:cubicBezTo>
                  <a:lnTo>
                    <a:pt x="0" y="142316"/>
                  </a:lnTo>
                  <a:cubicBezTo>
                    <a:pt x="0" y="63717"/>
                    <a:pt x="63717" y="0"/>
                    <a:pt x="142316" y="0"/>
                  </a:cubicBezTo>
                  <a:close/>
                </a:path>
              </a:pathLst>
            </a:custGeom>
            <a:solidFill>
              <a:srgbClr val="FAE7B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84633" cy="8168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-529352" y="9803843"/>
            <a:ext cx="19346704" cy="821917"/>
            <a:chOff x="0" y="0"/>
            <a:chExt cx="5095428" cy="21647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095428" cy="216472"/>
            </a:xfrm>
            <a:custGeom>
              <a:avLst/>
              <a:gdLst/>
              <a:ahLst/>
              <a:cxnLst/>
              <a:rect l="l" t="t" r="r" b="b"/>
              <a:pathLst>
                <a:path w="5095428" h="216472">
                  <a:moveTo>
                    <a:pt x="20409" y="0"/>
                  </a:moveTo>
                  <a:lnTo>
                    <a:pt x="5075020" y="0"/>
                  </a:lnTo>
                  <a:cubicBezTo>
                    <a:pt x="5086291" y="0"/>
                    <a:pt x="5095428" y="9137"/>
                    <a:pt x="5095428" y="20409"/>
                  </a:cubicBezTo>
                  <a:lnTo>
                    <a:pt x="5095428" y="196063"/>
                  </a:lnTo>
                  <a:cubicBezTo>
                    <a:pt x="5095428" y="201476"/>
                    <a:pt x="5093278" y="206667"/>
                    <a:pt x="5089451" y="210494"/>
                  </a:cubicBezTo>
                  <a:cubicBezTo>
                    <a:pt x="5085623" y="214322"/>
                    <a:pt x="5080432" y="216472"/>
                    <a:pt x="5075020" y="216472"/>
                  </a:cubicBezTo>
                  <a:lnTo>
                    <a:pt x="20409" y="216472"/>
                  </a:lnTo>
                  <a:cubicBezTo>
                    <a:pt x="14996" y="216472"/>
                    <a:pt x="9805" y="214322"/>
                    <a:pt x="5978" y="210494"/>
                  </a:cubicBezTo>
                  <a:cubicBezTo>
                    <a:pt x="2150" y="206667"/>
                    <a:pt x="0" y="201476"/>
                    <a:pt x="0" y="196063"/>
                  </a:cubicBezTo>
                  <a:lnTo>
                    <a:pt x="0" y="20409"/>
                  </a:lnTo>
                  <a:cubicBezTo>
                    <a:pt x="0" y="14996"/>
                    <a:pt x="2150" y="9805"/>
                    <a:pt x="5978" y="5978"/>
                  </a:cubicBezTo>
                  <a:cubicBezTo>
                    <a:pt x="9805" y="2150"/>
                    <a:pt x="14996" y="0"/>
                    <a:pt x="20409" y="0"/>
                  </a:cubicBezTo>
                  <a:close/>
                </a:path>
              </a:pathLst>
            </a:custGeom>
            <a:solidFill>
              <a:srgbClr val="FAE7BC"/>
            </a:solidFill>
            <a:ln w="85725" cap="rnd">
              <a:solidFill>
                <a:srgbClr val="494848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5095428" cy="2545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88343" y="-989670"/>
            <a:ext cx="1080715" cy="2956684"/>
            <a:chOff x="0" y="0"/>
            <a:chExt cx="284633" cy="778715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84633" cy="778715"/>
            </a:xfrm>
            <a:custGeom>
              <a:avLst/>
              <a:gdLst/>
              <a:ahLst/>
              <a:cxnLst/>
              <a:rect l="l" t="t" r="r" b="b"/>
              <a:pathLst>
                <a:path w="284633" h="778715">
                  <a:moveTo>
                    <a:pt x="142316" y="0"/>
                  </a:moveTo>
                  <a:lnTo>
                    <a:pt x="142316" y="0"/>
                  </a:lnTo>
                  <a:cubicBezTo>
                    <a:pt x="220916" y="0"/>
                    <a:pt x="284633" y="63717"/>
                    <a:pt x="284633" y="142316"/>
                  </a:cubicBezTo>
                  <a:lnTo>
                    <a:pt x="284633" y="636399"/>
                  </a:lnTo>
                  <a:cubicBezTo>
                    <a:pt x="284633" y="714998"/>
                    <a:pt x="220916" y="778715"/>
                    <a:pt x="142316" y="778715"/>
                  </a:cubicBezTo>
                  <a:lnTo>
                    <a:pt x="142316" y="778715"/>
                  </a:lnTo>
                  <a:cubicBezTo>
                    <a:pt x="63717" y="778715"/>
                    <a:pt x="0" y="714998"/>
                    <a:pt x="0" y="636399"/>
                  </a:cubicBezTo>
                  <a:lnTo>
                    <a:pt x="0" y="142316"/>
                  </a:lnTo>
                  <a:cubicBezTo>
                    <a:pt x="0" y="63717"/>
                    <a:pt x="63717" y="0"/>
                    <a:pt x="142316" y="0"/>
                  </a:cubicBezTo>
                  <a:close/>
                </a:path>
              </a:pathLst>
            </a:custGeom>
            <a:solidFill>
              <a:srgbClr val="FAE7B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284633" cy="8168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440343" y="1690069"/>
            <a:ext cx="8537178" cy="12250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469"/>
              </a:lnSpc>
            </a:pPr>
            <a:r>
              <a:rPr lang="en-IN" sz="3600" b="1" dirty="0">
                <a:solidFill>
                  <a:srgbClr val="00000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3. Apply the theory to </a:t>
            </a:r>
            <a:r>
              <a:rPr lang="en-IN" sz="3600" b="1" dirty="0" err="1">
                <a:solidFill>
                  <a:srgbClr val="00000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Amira’s</a:t>
            </a:r>
            <a:r>
              <a:rPr lang="en-IN" sz="3600" b="1" dirty="0">
                <a:solidFill>
                  <a:srgbClr val="00000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 situation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643142" y="3643302"/>
            <a:ext cx="13650720" cy="32701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5096"/>
              </a:lnSpc>
              <a:buFont typeface="Arial" pitchFamily="34" charset="0"/>
              <a:buChar char="•"/>
            </a:pPr>
            <a:r>
              <a:rPr lang="en-GB" sz="3600" dirty="0"/>
              <a:t>According to the current situation of </a:t>
            </a:r>
            <a:r>
              <a:rPr lang="en-GB" sz="3600" dirty="0" err="1"/>
              <a:t>Amira</a:t>
            </a:r>
            <a:r>
              <a:rPr lang="en-GB" sz="3600" dirty="0"/>
              <a:t>, it is determined that she is facing emotional, social, communication, and cognitive difficulties. </a:t>
            </a:r>
          </a:p>
          <a:p>
            <a:pPr algn="just">
              <a:lnSpc>
                <a:spcPts val="5096"/>
              </a:lnSpc>
              <a:buFont typeface="Arial" pitchFamily="34" charset="0"/>
              <a:buChar char="•"/>
            </a:pPr>
            <a:endParaRPr lang="en-GB" sz="3600" dirty="0"/>
          </a:p>
          <a:p>
            <a:pPr algn="just">
              <a:lnSpc>
                <a:spcPts val="5096"/>
              </a:lnSpc>
              <a:buFont typeface="Arial" pitchFamily="34" charset="0"/>
              <a:buChar char="•"/>
            </a:pPr>
            <a:r>
              <a:rPr lang="en-GB" sz="3600" dirty="0"/>
              <a:t>This means that she has been separated from her carer, due to which she is showing issues of anxiety. 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6718943" y="-989670"/>
            <a:ext cx="1080715" cy="2956684"/>
            <a:chOff x="0" y="0"/>
            <a:chExt cx="284633" cy="77871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84633" cy="778715"/>
            </a:xfrm>
            <a:custGeom>
              <a:avLst/>
              <a:gdLst/>
              <a:ahLst/>
              <a:cxnLst/>
              <a:rect l="l" t="t" r="r" b="b"/>
              <a:pathLst>
                <a:path w="284633" h="778715">
                  <a:moveTo>
                    <a:pt x="142316" y="0"/>
                  </a:moveTo>
                  <a:lnTo>
                    <a:pt x="142316" y="0"/>
                  </a:lnTo>
                  <a:cubicBezTo>
                    <a:pt x="220916" y="0"/>
                    <a:pt x="284633" y="63717"/>
                    <a:pt x="284633" y="142316"/>
                  </a:cubicBezTo>
                  <a:lnTo>
                    <a:pt x="284633" y="636399"/>
                  </a:lnTo>
                  <a:cubicBezTo>
                    <a:pt x="284633" y="714998"/>
                    <a:pt x="220916" y="778715"/>
                    <a:pt x="142316" y="778715"/>
                  </a:cubicBezTo>
                  <a:lnTo>
                    <a:pt x="142316" y="778715"/>
                  </a:lnTo>
                  <a:cubicBezTo>
                    <a:pt x="63717" y="778715"/>
                    <a:pt x="0" y="714998"/>
                    <a:pt x="0" y="636399"/>
                  </a:cubicBezTo>
                  <a:lnTo>
                    <a:pt x="0" y="142316"/>
                  </a:lnTo>
                  <a:cubicBezTo>
                    <a:pt x="0" y="63717"/>
                    <a:pt x="63717" y="0"/>
                    <a:pt x="142316" y="0"/>
                  </a:cubicBezTo>
                  <a:close/>
                </a:path>
              </a:pathLst>
            </a:custGeom>
            <a:solidFill>
              <a:srgbClr val="FAE7B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84633" cy="8168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-529352" y="9803843"/>
            <a:ext cx="19346704" cy="821917"/>
            <a:chOff x="0" y="0"/>
            <a:chExt cx="5095428" cy="21647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095428" cy="216472"/>
            </a:xfrm>
            <a:custGeom>
              <a:avLst/>
              <a:gdLst/>
              <a:ahLst/>
              <a:cxnLst/>
              <a:rect l="l" t="t" r="r" b="b"/>
              <a:pathLst>
                <a:path w="5095428" h="216472">
                  <a:moveTo>
                    <a:pt x="20409" y="0"/>
                  </a:moveTo>
                  <a:lnTo>
                    <a:pt x="5075020" y="0"/>
                  </a:lnTo>
                  <a:cubicBezTo>
                    <a:pt x="5086291" y="0"/>
                    <a:pt x="5095428" y="9137"/>
                    <a:pt x="5095428" y="20409"/>
                  </a:cubicBezTo>
                  <a:lnTo>
                    <a:pt x="5095428" y="196063"/>
                  </a:lnTo>
                  <a:cubicBezTo>
                    <a:pt x="5095428" y="201476"/>
                    <a:pt x="5093278" y="206667"/>
                    <a:pt x="5089451" y="210494"/>
                  </a:cubicBezTo>
                  <a:cubicBezTo>
                    <a:pt x="5085623" y="214322"/>
                    <a:pt x="5080432" y="216472"/>
                    <a:pt x="5075020" y="216472"/>
                  </a:cubicBezTo>
                  <a:lnTo>
                    <a:pt x="20409" y="216472"/>
                  </a:lnTo>
                  <a:cubicBezTo>
                    <a:pt x="14996" y="216472"/>
                    <a:pt x="9805" y="214322"/>
                    <a:pt x="5978" y="210494"/>
                  </a:cubicBezTo>
                  <a:cubicBezTo>
                    <a:pt x="2150" y="206667"/>
                    <a:pt x="0" y="201476"/>
                    <a:pt x="0" y="196063"/>
                  </a:cubicBezTo>
                  <a:lnTo>
                    <a:pt x="0" y="20409"/>
                  </a:lnTo>
                  <a:cubicBezTo>
                    <a:pt x="0" y="14996"/>
                    <a:pt x="2150" y="9805"/>
                    <a:pt x="5978" y="5978"/>
                  </a:cubicBezTo>
                  <a:cubicBezTo>
                    <a:pt x="9805" y="2150"/>
                    <a:pt x="14996" y="0"/>
                    <a:pt x="20409" y="0"/>
                  </a:cubicBezTo>
                  <a:close/>
                </a:path>
              </a:pathLst>
            </a:custGeom>
            <a:solidFill>
              <a:srgbClr val="FAE7BC"/>
            </a:solidFill>
            <a:ln w="8572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5095428" cy="2545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88343" y="-989670"/>
            <a:ext cx="1080715" cy="2956684"/>
            <a:chOff x="0" y="0"/>
            <a:chExt cx="284633" cy="778715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84633" cy="778715"/>
            </a:xfrm>
            <a:custGeom>
              <a:avLst/>
              <a:gdLst/>
              <a:ahLst/>
              <a:cxnLst/>
              <a:rect l="l" t="t" r="r" b="b"/>
              <a:pathLst>
                <a:path w="284633" h="778715">
                  <a:moveTo>
                    <a:pt x="142316" y="0"/>
                  </a:moveTo>
                  <a:lnTo>
                    <a:pt x="142316" y="0"/>
                  </a:lnTo>
                  <a:cubicBezTo>
                    <a:pt x="220916" y="0"/>
                    <a:pt x="284633" y="63717"/>
                    <a:pt x="284633" y="142316"/>
                  </a:cubicBezTo>
                  <a:lnTo>
                    <a:pt x="284633" y="636399"/>
                  </a:lnTo>
                  <a:cubicBezTo>
                    <a:pt x="284633" y="714998"/>
                    <a:pt x="220916" y="778715"/>
                    <a:pt x="142316" y="778715"/>
                  </a:cubicBezTo>
                  <a:lnTo>
                    <a:pt x="142316" y="778715"/>
                  </a:lnTo>
                  <a:cubicBezTo>
                    <a:pt x="63717" y="778715"/>
                    <a:pt x="0" y="714998"/>
                    <a:pt x="0" y="636399"/>
                  </a:cubicBezTo>
                  <a:lnTo>
                    <a:pt x="0" y="142316"/>
                  </a:lnTo>
                  <a:cubicBezTo>
                    <a:pt x="0" y="63717"/>
                    <a:pt x="63717" y="0"/>
                    <a:pt x="142316" y="0"/>
                  </a:cubicBezTo>
                  <a:close/>
                </a:path>
              </a:pathLst>
            </a:custGeom>
            <a:solidFill>
              <a:srgbClr val="FAE7B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284633" cy="8168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440343" y="1690069"/>
            <a:ext cx="8537178" cy="12250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469"/>
              </a:lnSpc>
            </a:pPr>
            <a:r>
              <a:rPr lang="en-IN" sz="3600" b="1" dirty="0">
                <a:solidFill>
                  <a:srgbClr val="00000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3. Apply the theory to </a:t>
            </a:r>
            <a:r>
              <a:rPr lang="en-IN" sz="3600" b="1" dirty="0" err="1">
                <a:solidFill>
                  <a:srgbClr val="00000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Amira’s</a:t>
            </a:r>
            <a:r>
              <a:rPr lang="en-IN" sz="3600" b="1" dirty="0">
                <a:solidFill>
                  <a:srgbClr val="00000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 situation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643142" y="3643302"/>
            <a:ext cx="13650720" cy="32285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5096"/>
              </a:lnSpc>
              <a:buFont typeface="Arial" pitchFamily="34" charset="0"/>
              <a:buChar char="•"/>
            </a:pPr>
            <a:r>
              <a:rPr lang="en-GB" sz="3600" dirty="0"/>
              <a:t>It could be analysed that within the current situation of </a:t>
            </a:r>
            <a:r>
              <a:rPr lang="en-GB" sz="3600" dirty="0" err="1"/>
              <a:t>Amira</a:t>
            </a:r>
            <a:r>
              <a:rPr lang="en-GB" sz="3600" dirty="0"/>
              <a:t>, the use of </a:t>
            </a:r>
            <a:r>
              <a:rPr lang="en-GB" sz="3600" dirty="0" err="1"/>
              <a:t>Vygotsky's</a:t>
            </a:r>
            <a:r>
              <a:rPr lang="en-GB" sz="3600" dirty="0"/>
              <a:t> theory could be effectively applied. </a:t>
            </a:r>
          </a:p>
          <a:p>
            <a:pPr algn="just">
              <a:lnSpc>
                <a:spcPts val="5096"/>
              </a:lnSpc>
              <a:buFont typeface="Arial" pitchFamily="34" charset="0"/>
              <a:buChar char="•"/>
            </a:pPr>
            <a:endParaRPr lang="en-GB" sz="3600" dirty="0"/>
          </a:p>
          <a:p>
            <a:pPr algn="just">
              <a:lnSpc>
                <a:spcPts val="5096"/>
              </a:lnSpc>
              <a:buFont typeface="Arial" pitchFamily="34" charset="0"/>
              <a:buChar char="•"/>
            </a:pPr>
            <a:r>
              <a:rPr lang="en-GB" sz="3600" dirty="0"/>
              <a:t>In theory, there is stress on interaction with people, which is not limited to group play (</a:t>
            </a:r>
            <a:r>
              <a:rPr lang="en-US" sz="3600" dirty="0" err="1"/>
              <a:t>Hiltrimartin</a:t>
            </a:r>
            <a:r>
              <a:rPr lang="en-US" sz="3600" dirty="0"/>
              <a:t> </a:t>
            </a:r>
            <a:r>
              <a:rPr lang="en-US" sz="3600" i="1" dirty="0"/>
              <a:t>et.al</a:t>
            </a:r>
            <a:r>
              <a:rPr lang="en-US" sz="3600" dirty="0"/>
              <a:t> 2024)</a:t>
            </a:r>
            <a:r>
              <a:rPr lang="en-GB" sz="3600" dirty="0"/>
              <a:t>. </a:t>
            </a:r>
          </a:p>
        </p:txBody>
      </p:sp>
      <p:grpSp>
        <p:nvGrpSpPr>
          <p:cNvPr id="4" name="Group 5"/>
          <p:cNvGrpSpPr/>
          <p:nvPr/>
        </p:nvGrpSpPr>
        <p:grpSpPr>
          <a:xfrm>
            <a:off x="16718943" y="-989670"/>
            <a:ext cx="1080715" cy="2956684"/>
            <a:chOff x="0" y="0"/>
            <a:chExt cx="284633" cy="77871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84633" cy="778715"/>
            </a:xfrm>
            <a:custGeom>
              <a:avLst/>
              <a:gdLst/>
              <a:ahLst/>
              <a:cxnLst/>
              <a:rect l="l" t="t" r="r" b="b"/>
              <a:pathLst>
                <a:path w="284633" h="778715">
                  <a:moveTo>
                    <a:pt x="142316" y="0"/>
                  </a:moveTo>
                  <a:lnTo>
                    <a:pt x="142316" y="0"/>
                  </a:lnTo>
                  <a:cubicBezTo>
                    <a:pt x="220916" y="0"/>
                    <a:pt x="284633" y="63717"/>
                    <a:pt x="284633" y="142316"/>
                  </a:cubicBezTo>
                  <a:lnTo>
                    <a:pt x="284633" y="636399"/>
                  </a:lnTo>
                  <a:cubicBezTo>
                    <a:pt x="284633" y="714998"/>
                    <a:pt x="220916" y="778715"/>
                    <a:pt x="142316" y="778715"/>
                  </a:cubicBezTo>
                  <a:lnTo>
                    <a:pt x="142316" y="778715"/>
                  </a:lnTo>
                  <a:cubicBezTo>
                    <a:pt x="63717" y="778715"/>
                    <a:pt x="0" y="714998"/>
                    <a:pt x="0" y="636399"/>
                  </a:cubicBezTo>
                  <a:lnTo>
                    <a:pt x="0" y="142316"/>
                  </a:lnTo>
                  <a:cubicBezTo>
                    <a:pt x="0" y="63717"/>
                    <a:pt x="63717" y="0"/>
                    <a:pt x="142316" y="0"/>
                  </a:cubicBezTo>
                  <a:close/>
                </a:path>
              </a:pathLst>
            </a:custGeom>
            <a:solidFill>
              <a:srgbClr val="FAE7B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84633" cy="8168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8"/>
          <p:cNvGrpSpPr/>
          <p:nvPr/>
        </p:nvGrpSpPr>
        <p:grpSpPr>
          <a:xfrm>
            <a:off x="-529352" y="9803843"/>
            <a:ext cx="19346704" cy="821917"/>
            <a:chOff x="0" y="0"/>
            <a:chExt cx="5095428" cy="21647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095428" cy="216472"/>
            </a:xfrm>
            <a:custGeom>
              <a:avLst/>
              <a:gdLst/>
              <a:ahLst/>
              <a:cxnLst/>
              <a:rect l="l" t="t" r="r" b="b"/>
              <a:pathLst>
                <a:path w="5095428" h="216472">
                  <a:moveTo>
                    <a:pt x="20409" y="0"/>
                  </a:moveTo>
                  <a:lnTo>
                    <a:pt x="5075020" y="0"/>
                  </a:lnTo>
                  <a:cubicBezTo>
                    <a:pt x="5086291" y="0"/>
                    <a:pt x="5095428" y="9137"/>
                    <a:pt x="5095428" y="20409"/>
                  </a:cubicBezTo>
                  <a:lnTo>
                    <a:pt x="5095428" y="196063"/>
                  </a:lnTo>
                  <a:cubicBezTo>
                    <a:pt x="5095428" y="201476"/>
                    <a:pt x="5093278" y="206667"/>
                    <a:pt x="5089451" y="210494"/>
                  </a:cubicBezTo>
                  <a:cubicBezTo>
                    <a:pt x="5085623" y="214322"/>
                    <a:pt x="5080432" y="216472"/>
                    <a:pt x="5075020" y="216472"/>
                  </a:cubicBezTo>
                  <a:lnTo>
                    <a:pt x="20409" y="216472"/>
                  </a:lnTo>
                  <a:cubicBezTo>
                    <a:pt x="14996" y="216472"/>
                    <a:pt x="9805" y="214322"/>
                    <a:pt x="5978" y="210494"/>
                  </a:cubicBezTo>
                  <a:cubicBezTo>
                    <a:pt x="2150" y="206667"/>
                    <a:pt x="0" y="201476"/>
                    <a:pt x="0" y="196063"/>
                  </a:cubicBezTo>
                  <a:lnTo>
                    <a:pt x="0" y="20409"/>
                  </a:lnTo>
                  <a:cubicBezTo>
                    <a:pt x="0" y="14996"/>
                    <a:pt x="2150" y="9805"/>
                    <a:pt x="5978" y="5978"/>
                  </a:cubicBezTo>
                  <a:cubicBezTo>
                    <a:pt x="9805" y="2150"/>
                    <a:pt x="14996" y="0"/>
                    <a:pt x="20409" y="0"/>
                  </a:cubicBezTo>
                  <a:close/>
                </a:path>
              </a:pathLst>
            </a:custGeom>
            <a:solidFill>
              <a:srgbClr val="FAE7BC"/>
            </a:solidFill>
            <a:ln w="8572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5095428" cy="2545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13"/>
          <p:cNvGrpSpPr/>
          <p:nvPr/>
        </p:nvGrpSpPr>
        <p:grpSpPr>
          <a:xfrm>
            <a:off x="488343" y="-989670"/>
            <a:ext cx="1080715" cy="2956684"/>
            <a:chOff x="0" y="0"/>
            <a:chExt cx="284633" cy="778715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84633" cy="778715"/>
            </a:xfrm>
            <a:custGeom>
              <a:avLst/>
              <a:gdLst/>
              <a:ahLst/>
              <a:cxnLst/>
              <a:rect l="l" t="t" r="r" b="b"/>
              <a:pathLst>
                <a:path w="284633" h="778715">
                  <a:moveTo>
                    <a:pt x="142316" y="0"/>
                  </a:moveTo>
                  <a:lnTo>
                    <a:pt x="142316" y="0"/>
                  </a:lnTo>
                  <a:cubicBezTo>
                    <a:pt x="220916" y="0"/>
                    <a:pt x="284633" y="63717"/>
                    <a:pt x="284633" y="142316"/>
                  </a:cubicBezTo>
                  <a:lnTo>
                    <a:pt x="284633" y="636399"/>
                  </a:lnTo>
                  <a:cubicBezTo>
                    <a:pt x="284633" y="714998"/>
                    <a:pt x="220916" y="778715"/>
                    <a:pt x="142316" y="778715"/>
                  </a:cubicBezTo>
                  <a:lnTo>
                    <a:pt x="142316" y="778715"/>
                  </a:lnTo>
                  <a:cubicBezTo>
                    <a:pt x="63717" y="778715"/>
                    <a:pt x="0" y="714998"/>
                    <a:pt x="0" y="636399"/>
                  </a:cubicBezTo>
                  <a:lnTo>
                    <a:pt x="0" y="142316"/>
                  </a:lnTo>
                  <a:cubicBezTo>
                    <a:pt x="0" y="63717"/>
                    <a:pt x="63717" y="0"/>
                    <a:pt x="142316" y="0"/>
                  </a:cubicBezTo>
                  <a:close/>
                </a:path>
              </a:pathLst>
            </a:custGeom>
            <a:solidFill>
              <a:srgbClr val="FAE7B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284633" cy="8168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875411" y="1690069"/>
            <a:ext cx="8537178" cy="11986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469"/>
              </a:lnSpc>
            </a:pPr>
            <a:r>
              <a:rPr lang="en-US" sz="2800" b="1" dirty="0">
                <a:solidFill>
                  <a:srgbClr val="00000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4. Propose practical strategies or interventions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7192" y="4086777"/>
            <a:ext cx="16787929" cy="27699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buFont typeface="Arial" pitchFamily="34" charset="0"/>
              <a:buChar char="•"/>
            </a:pPr>
            <a:r>
              <a:rPr lang="en-GB" sz="3600" dirty="0"/>
              <a:t>The use of different practical strategies could be done to support </a:t>
            </a:r>
            <a:r>
              <a:rPr lang="en-GB" sz="3600" dirty="0" err="1"/>
              <a:t>Amira's</a:t>
            </a:r>
            <a:r>
              <a:rPr lang="en-GB" sz="3600" dirty="0"/>
              <a:t> development for a longer duration.</a:t>
            </a:r>
          </a:p>
          <a:p>
            <a:pPr algn="just">
              <a:buFont typeface="Arial" pitchFamily="34" charset="0"/>
              <a:buChar char="•"/>
            </a:pPr>
            <a:endParaRPr lang="en-GB" sz="3600" dirty="0"/>
          </a:p>
          <a:p>
            <a:pPr algn="just">
              <a:buFont typeface="Arial" pitchFamily="34" charset="0"/>
              <a:buChar char="•"/>
            </a:pPr>
            <a:r>
              <a:rPr lang="en-GB" sz="3600" dirty="0"/>
              <a:t>Practical strategy will be using the support strategy of pairing her with a more confident peer during the nursery activities, which will include ZPD from theory (</a:t>
            </a:r>
            <a:r>
              <a:rPr lang="en-US" sz="3600" dirty="0" err="1"/>
              <a:t>Xu</a:t>
            </a:r>
            <a:r>
              <a:rPr lang="en-US" sz="3600" dirty="0"/>
              <a:t> and Long, 2021)</a:t>
            </a:r>
            <a:r>
              <a:rPr lang="en-GB" sz="3600" dirty="0"/>
              <a:t>. </a:t>
            </a:r>
            <a:endParaRPr lang="en-IN" sz="3600" dirty="0"/>
          </a:p>
        </p:txBody>
      </p:sp>
      <p:grpSp>
        <p:nvGrpSpPr>
          <p:cNvPr id="4" name="Group 4"/>
          <p:cNvGrpSpPr/>
          <p:nvPr/>
        </p:nvGrpSpPr>
        <p:grpSpPr>
          <a:xfrm>
            <a:off x="16718943" y="-989670"/>
            <a:ext cx="1080715" cy="2956684"/>
            <a:chOff x="0" y="0"/>
            <a:chExt cx="284633" cy="77871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84633" cy="778715"/>
            </a:xfrm>
            <a:custGeom>
              <a:avLst/>
              <a:gdLst/>
              <a:ahLst/>
              <a:cxnLst/>
              <a:rect l="l" t="t" r="r" b="b"/>
              <a:pathLst>
                <a:path w="284633" h="778715">
                  <a:moveTo>
                    <a:pt x="142316" y="0"/>
                  </a:moveTo>
                  <a:lnTo>
                    <a:pt x="142316" y="0"/>
                  </a:lnTo>
                  <a:cubicBezTo>
                    <a:pt x="220916" y="0"/>
                    <a:pt x="284633" y="63717"/>
                    <a:pt x="284633" y="142316"/>
                  </a:cubicBezTo>
                  <a:lnTo>
                    <a:pt x="284633" y="636399"/>
                  </a:lnTo>
                  <a:cubicBezTo>
                    <a:pt x="284633" y="714998"/>
                    <a:pt x="220916" y="778715"/>
                    <a:pt x="142316" y="778715"/>
                  </a:cubicBezTo>
                  <a:lnTo>
                    <a:pt x="142316" y="778715"/>
                  </a:lnTo>
                  <a:cubicBezTo>
                    <a:pt x="63717" y="778715"/>
                    <a:pt x="0" y="714998"/>
                    <a:pt x="0" y="636399"/>
                  </a:cubicBezTo>
                  <a:lnTo>
                    <a:pt x="0" y="142316"/>
                  </a:lnTo>
                  <a:cubicBezTo>
                    <a:pt x="0" y="63717"/>
                    <a:pt x="63717" y="0"/>
                    <a:pt x="142316" y="0"/>
                  </a:cubicBezTo>
                  <a:close/>
                </a:path>
              </a:pathLst>
            </a:custGeom>
            <a:solidFill>
              <a:srgbClr val="FAE7B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284633" cy="8168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-529352" y="9803843"/>
            <a:ext cx="19346704" cy="821917"/>
            <a:chOff x="0" y="0"/>
            <a:chExt cx="5095428" cy="216472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5095428" cy="216472"/>
            </a:xfrm>
            <a:custGeom>
              <a:avLst/>
              <a:gdLst/>
              <a:ahLst/>
              <a:cxnLst/>
              <a:rect l="l" t="t" r="r" b="b"/>
              <a:pathLst>
                <a:path w="5095428" h="216472">
                  <a:moveTo>
                    <a:pt x="20409" y="0"/>
                  </a:moveTo>
                  <a:lnTo>
                    <a:pt x="5075020" y="0"/>
                  </a:lnTo>
                  <a:cubicBezTo>
                    <a:pt x="5086291" y="0"/>
                    <a:pt x="5095428" y="9137"/>
                    <a:pt x="5095428" y="20409"/>
                  </a:cubicBezTo>
                  <a:lnTo>
                    <a:pt x="5095428" y="196063"/>
                  </a:lnTo>
                  <a:cubicBezTo>
                    <a:pt x="5095428" y="201476"/>
                    <a:pt x="5093278" y="206667"/>
                    <a:pt x="5089451" y="210494"/>
                  </a:cubicBezTo>
                  <a:cubicBezTo>
                    <a:pt x="5085623" y="214322"/>
                    <a:pt x="5080432" y="216472"/>
                    <a:pt x="5075020" y="216472"/>
                  </a:cubicBezTo>
                  <a:lnTo>
                    <a:pt x="20409" y="216472"/>
                  </a:lnTo>
                  <a:cubicBezTo>
                    <a:pt x="14996" y="216472"/>
                    <a:pt x="9805" y="214322"/>
                    <a:pt x="5978" y="210494"/>
                  </a:cubicBezTo>
                  <a:cubicBezTo>
                    <a:pt x="2150" y="206667"/>
                    <a:pt x="0" y="201476"/>
                    <a:pt x="0" y="196063"/>
                  </a:cubicBezTo>
                  <a:lnTo>
                    <a:pt x="0" y="20409"/>
                  </a:lnTo>
                  <a:cubicBezTo>
                    <a:pt x="0" y="14996"/>
                    <a:pt x="2150" y="9805"/>
                    <a:pt x="5978" y="5978"/>
                  </a:cubicBezTo>
                  <a:cubicBezTo>
                    <a:pt x="9805" y="2150"/>
                    <a:pt x="14996" y="0"/>
                    <a:pt x="20409" y="0"/>
                  </a:cubicBezTo>
                  <a:close/>
                </a:path>
              </a:pathLst>
            </a:custGeom>
            <a:solidFill>
              <a:srgbClr val="FAE7BC"/>
            </a:solidFill>
            <a:ln w="8572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5095428" cy="2545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8343" y="-989670"/>
            <a:ext cx="1080715" cy="2956684"/>
            <a:chOff x="0" y="0"/>
            <a:chExt cx="284633" cy="778715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84633" cy="778715"/>
            </a:xfrm>
            <a:custGeom>
              <a:avLst/>
              <a:gdLst/>
              <a:ahLst/>
              <a:cxnLst/>
              <a:rect l="l" t="t" r="r" b="b"/>
              <a:pathLst>
                <a:path w="284633" h="778715">
                  <a:moveTo>
                    <a:pt x="142316" y="0"/>
                  </a:moveTo>
                  <a:lnTo>
                    <a:pt x="142316" y="0"/>
                  </a:lnTo>
                  <a:cubicBezTo>
                    <a:pt x="220916" y="0"/>
                    <a:pt x="284633" y="63717"/>
                    <a:pt x="284633" y="142316"/>
                  </a:cubicBezTo>
                  <a:lnTo>
                    <a:pt x="284633" y="636399"/>
                  </a:lnTo>
                  <a:cubicBezTo>
                    <a:pt x="284633" y="714998"/>
                    <a:pt x="220916" y="778715"/>
                    <a:pt x="142316" y="778715"/>
                  </a:cubicBezTo>
                  <a:lnTo>
                    <a:pt x="142316" y="778715"/>
                  </a:lnTo>
                  <a:cubicBezTo>
                    <a:pt x="63717" y="778715"/>
                    <a:pt x="0" y="714998"/>
                    <a:pt x="0" y="636399"/>
                  </a:cubicBezTo>
                  <a:lnTo>
                    <a:pt x="0" y="142316"/>
                  </a:lnTo>
                  <a:cubicBezTo>
                    <a:pt x="0" y="63717"/>
                    <a:pt x="63717" y="0"/>
                    <a:pt x="142316" y="0"/>
                  </a:cubicBezTo>
                  <a:close/>
                </a:path>
              </a:pathLst>
            </a:custGeom>
            <a:solidFill>
              <a:srgbClr val="FAE7B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284633" cy="8168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875411" y="1690069"/>
            <a:ext cx="8537178" cy="11854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469"/>
              </a:lnSpc>
            </a:pPr>
            <a:r>
              <a:rPr lang="en-IN" sz="2400" b="1" dirty="0">
                <a:solidFill>
                  <a:srgbClr val="00000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5. Consider both biological and environmental influences</a:t>
            </a:r>
            <a:endParaRPr lang="en-US" sz="2400" b="1" dirty="0">
              <a:solidFill>
                <a:srgbClr val="000000"/>
              </a:solidFill>
              <a:latin typeface="Century Gothic Paneuropean Bold"/>
              <a:ea typeface="Century Gothic Paneuropean Bold"/>
              <a:cs typeface="Century Gothic Paneuropean Bold"/>
              <a:sym typeface="Century Gothic Paneuropean Bold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00068" y="4086777"/>
            <a:ext cx="16073550" cy="392415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785932" lvl="1" indent="-392966" algn="just">
              <a:lnSpc>
                <a:spcPts val="5096"/>
              </a:lnSpc>
              <a:buFont typeface="Arial"/>
              <a:buChar char="•"/>
            </a:pPr>
            <a:r>
              <a:rPr lang="en-GB" sz="3600" dirty="0"/>
              <a:t>Nature and nurture both play significant roles in shaping the psychological development of children in an effective manner (</a:t>
            </a:r>
            <a:r>
              <a:rPr lang="en-US" sz="3600" dirty="0"/>
              <a:t>Main, 2023)</a:t>
            </a:r>
            <a:r>
              <a:rPr lang="en-GB" sz="3600" dirty="0"/>
              <a:t>.</a:t>
            </a:r>
          </a:p>
          <a:p>
            <a:pPr marL="785932" lvl="1" indent="-392966" algn="just">
              <a:lnSpc>
                <a:spcPts val="5096"/>
              </a:lnSpc>
              <a:buFont typeface="Arial"/>
              <a:buChar char="•"/>
            </a:pPr>
            <a:r>
              <a:rPr lang="en-GB" sz="3600" dirty="0"/>
              <a:t>Nature provides the biological foundation for a person, which is linked with environmental experience.</a:t>
            </a:r>
          </a:p>
          <a:p>
            <a:pPr marL="785932" lvl="1" indent="-392966" algn="just">
              <a:lnSpc>
                <a:spcPts val="5096"/>
              </a:lnSpc>
              <a:buFont typeface="Arial"/>
              <a:buChar char="•"/>
            </a:pPr>
            <a:r>
              <a:rPr lang="en-GB" sz="3600" dirty="0"/>
              <a:t>Then, environmental factors, which are called nurture, also play an essential role, involving peer influence, parenting, life experience, and cultural exposure.</a:t>
            </a:r>
            <a:endParaRPr lang="en-US" sz="3600" dirty="0">
              <a:solidFill>
                <a:srgbClr val="000000"/>
              </a:solidFill>
              <a:latin typeface="Century Gothic Paneuropean"/>
              <a:ea typeface="Century Gothic Paneuropean"/>
              <a:cs typeface="Century Gothic Paneuropean"/>
              <a:sym typeface="Century Gothic Paneuropean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16718943" y="-989670"/>
            <a:ext cx="1080715" cy="2956684"/>
            <a:chOff x="0" y="0"/>
            <a:chExt cx="284633" cy="77871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84633" cy="778715"/>
            </a:xfrm>
            <a:custGeom>
              <a:avLst/>
              <a:gdLst/>
              <a:ahLst/>
              <a:cxnLst/>
              <a:rect l="l" t="t" r="r" b="b"/>
              <a:pathLst>
                <a:path w="284633" h="778715">
                  <a:moveTo>
                    <a:pt x="142316" y="0"/>
                  </a:moveTo>
                  <a:lnTo>
                    <a:pt x="142316" y="0"/>
                  </a:lnTo>
                  <a:cubicBezTo>
                    <a:pt x="220916" y="0"/>
                    <a:pt x="284633" y="63717"/>
                    <a:pt x="284633" y="142316"/>
                  </a:cubicBezTo>
                  <a:lnTo>
                    <a:pt x="284633" y="636399"/>
                  </a:lnTo>
                  <a:cubicBezTo>
                    <a:pt x="284633" y="714998"/>
                    <a:pt x="220916" y="778715"/>
                    <a:pt x="142316" y="778715"/>
                  </a:cubicBezTo>
                  <a:lnTo>
                    <a:pt x="142316" y="778715"/>
                  </a:lnTo>
                  <a:cubicBezTo>
                    <a:pt x="63717" y="778715"/>
                    <a:pt x="0" y="714998"/>
                    <a:pt x="0" y="636399"/>
                  </a:cubicBezTo>
                  <a:lnTo>
                    <a:pt x="0" y="142316"/>
                  </a:lnTo>
                  <a:cubicBezTo>
                    <a:pt x="0" y="63717"/>
                    <a:pt x="63717" y="0"/>
                    <a:pt x="142316" y="0"/>
                  </a:cubicBezTo>
                  <a:close/>
                </a:path>
              </a:pathLst>
            </a:custGeom>
            <a:solidFill>
              <a:srgbClr val="FAE7B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84633" cy="8168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-529352" y="9803843"/>
            <a:ext cx="19346704" cy="821917"/>
            <a:chOff x="0" y="0"/>
            <a:chExt cx="5095428" cy="21647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095428" cy="216472"/>
            </a:xfrm>
            <a:custGeom>
              <a:avLst/>
              <a:gdLst/>
              <a:ahLst/>
              <a:cxnLst/>
              <a:rect l="l" t="t" r="r" b="b"/>
              <a:pathLst>
                <a:path w="5095428" h="216472">
                  <a:moveTo>
                    <a:pt x="20409" y="0"/>
                  </a:moveTo>
                  <a:lnTo>
                    <a:pt x="5075020" y="0"/>
                  </a:lnTo>
                  <a:cubicBezTo>
                    <a:pt x="5086291" y="0"/>
                    <a:pt x="5095428" y="9137"/>
                    <a:pt x="5095428" y="20409"/>
                  </a:cubicBezTo>
                  <a:lnTo>
                    <a:pt x="5095428" y="196063"/>
                  </a:lnTo>
                  <a:cubicBezTo>
                    <a:pt x="5095428" y="201476"/>
                    <a:pt x="5093278" y="206667"/>
                    <a:pt x="5089451" y="210494"/>
                  </a:cubicBezTo>
                  <a:cubicBezTo>
                    <a:pt x="5085623" y="214322"/>
                    <a:pt x="5080432" y="216472"/>
                    <a:pt x="5075020" y="216472"/>
                  </a:cubicBezTo>
                  <a:lnTo>
                    <a:pt x="20409" y="216472"/>
                  </a:lnTo>
                  <a:cubicBezTo>
                    <a:pt x="14996" y="216472"/>
                    <a:pt x="9805" y="214322"/>
                    <a:pt x="5978" y="210494"/>
                  </a:cubicBezTo>
                  <a:cubicBezTo>
                    <a:pt x="2150" y="206667"/>
                    <a:pt x="0" y="201476"/>
                    <a:pt x="0" y="196063"/>
                  </a:cubicBezTo>
                  <a:lnTo>
                    <a:pt x="0" y="20409"/>
                  </a:lnTo>
                  <a:cubicBezTo>
                    <a:pt x="0" y="14996"/>
                    <a:pt x="2150" y="9805"/>
                    <a:pt x="5978" y="5978"/>
                  </a:cubicBezTo>
                  <a:cubicBezTo>
                    <a:pt x="9805" y="2150"/>
                    <a:pt x="14996" y="0"/>
                    <a:pt x="20409" y="0"/>
                  </a:cubicBezTo>
                  <a:close/>
                </a:path>
              </a:pathLst>
            </a:custGeom>
            <a:solidFill>
              <a:srgbClr val="FAE7BC"/>
            </a:solidFill>
            <a:ln w="8572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5095428" cy="2545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88343" y="-989670"/>
            <a:ext cx="1080715" cy="2956684"/>
            <a:chOff x="0" y="0"/>
            <a:chExt cx="284633" cy="778715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84633" cy="778715"/>
            </a:xfrm>
            <a:custGeom>
              <a:avLst/>
              <a:gdLst/>
              <a:ahLst/>
              <a:cxnLst/>
              <a:rect l="l" t="t" r="r" b="b"/>
              <a:pathLst>
                <a:path w="284633" h="778715">
                  <a:moveTo>
                    <a:pt x="142316" y="0"/>
                  </a:moveTo>
                  <a:lnTo>
                    <a:pt x="142316" y="0"/>
                  </a:lnTo>
                  <a:cubicBezTo>
                    <a:pt x="220916" y="0"/>
                    <a:pt x="284633" y="63717"/>
                    <a:pt x="284633" y="142316"/>
                  </a:cubicBezTo>
                  <a:lnTo>
                    <a:pt x="284633" y="636399"/>
                  </a:lnTo>
                  <a:cubicBezTo>
                    <a:pt x="284633" y="714998"/>
                    <a:pt x="220916" y="778715"/>
                    <a:pt x="142316" y="778715"/>
                  </a:cubicBezTo>
                  <a:lnTo>
                    <a:pt x="142316" y="778715"/>
                  </a:lnTo>
                  <a:cubicBezTo>
                    <a:pt x="63717" y="778715"/>
                    <a:pt x="0" y="714998"/>
                    <a:pt x="0" y="636399"/>
                  </a:cubicBezTo>
                  <a:lnTo>
                    <a:pt x="0" y="142316"/>
                  </a:lnTo>
                  <a:cubicBezTo>
                    <a:pt x="0" y="63717"/>
                    <a:pt x="63717" y="0"/>
                    <a:pt x="142316" y="0"/>
                  </a:cubicBezTo>
                  <a:close/>
                </a:path>
              </a:pathLst>
            </a:custGeom>
            <a:solidFill>
              <a:srgbClr val="FAE7B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284633" cy="8168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875411" y="1690069"/>
            <a:ext cx="8537178" cy="1172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469"/>
              </a:lnSpc>
            </a:pPr>
            <a:r>
              <a:rPr lang="en-IN" sz="2000" b="1" dirty="0">
                <a:solidFill>
                  <a:srgbClr val="00000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6. Critically evaluate the usefulness and limitations of the theory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00068" y="4086777"/>
            <a:ext cx="16073550" cy="19198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785932" lvl="1" indent="-392966" algn="just">
              <a:lnSpc>
                <a:spcPts val="5096"/>
              </a:lnSpc>
              <a:buFont typeface="Arial"/>
              <a:buChar char="•"/>
            </a:pPr>
            <a:r>
              <a:rPr lang="en-GB" sz="3600" dirty="0"/>
              <a:t>According to the view of </a:t>
            </a:r>
            <a:r>
              <a:rPr lang="en-US" sz="3600" dirty="0" err="1"/>
              <a:t>Grageda</a:t>
            </a:r>
            <a:r>
              <a:rPr lang="en-US" sz="3600" i="1" dirty="0"/>
              <a:t> et.al</a:t>
            </a:r>
            <a:r>
              <a:rPr lang="en-US" sz="3600" dirty="0"/>
              <a:t> (2022) </a:t>
            </a:r>
            <a:r>
              <a:rPr lang="en-GB" sz="3600" dirty="0"/>
              <a:t>the usefulness of </a:t>
            </a:r>
            <a:r>
              <a:rPr lang="en-GB" sz="3600" dirty="0" err="1"/>
              <a:t>Vygotsky's</a:t>
            </a:r>
            <a:r>
              <a:rPr lang="en-GB" sz="3600" dirty="0"/>
              <a:t> theory is that it supports individualized care, which could be done by proper achievement. </a:t>
            </a:r>
            <a:endParaRPr lang="en-US" sz="3600" dirty="0">
              <a:solidFill>
                <a:srgbClr val="000000"/>
              </a:solidFill>
              <a:latin typeface="Century Gothic Paneuropean"/>
              <a:ea typeface="Century Gothic Paneuropean"/>
              <a:cs typeface="Century Gothic Paneuropean"/>
              <a:sym typeface="Century Gothic Paneuropean"/>
            </a:endParaRPr>
          </a:p>
        </p:txBody>
      </p:sp>
      <p:grpSp>
        <p:nvGrpSpPr>
          <p:cNvPr id="4" name="Group 5"/>
          <p:cNvGrpSpPr/>
          <p:nvPr/>
        </p:nvGrpSpPr>
        <p:grpSpPr>
          <a:xfrm>
            <a:off x="16718943" y="-989670"/>
            <a:ext cx="1080715" cy="2956684"/>
            <a:chOff x="0" y="0"/>
            <a:chExt cx="284633" cy="77871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84633" cy="778715"/>
            </a:xfrm>
            <a:custGeom>
              <a:avLst/>
              <a:gdLst/>
              <a:ahLst/>
              <a:cxnLst/>
              <a:rect l="l" t="t" r="r" b="b"/>
              <a:pathLst>
                <a:path w="284633" h="778715">
                  <a:moveTo>
                    <a:pt x="142316" y="0"/>
                  </a:moveTo>
                  <a:lnTo>
                    <a:pt x="142316" y="0"/>
                  </a:lnTo>
                  <a:cubicBezTo>
                    <a:pt x="220916" y="0"/>
                    <a:pt x="284633" y="63717"/>
                    <a:pt x="284633" y="142316"/>
                  </a:cubicBezTo>
                  <a:lnTo>
                    <a:pt x="284633" y="636399"/>
                  </a:lnTo>
                  <a:cubicBezTo>
                    <a:pt x="284633" y="714998"/>
                    <a:pt x="220916" y="778715"/>
                    <a:pt x="142316" y="778715"/>
                  </a:cubicBezTo>
                  <a:lnTo>
                    <a:pt x="142316" y="778715"/>
                  </a:lnTo>
                  <a:cubicBezTo>
                    <a:pt x="63717" y="778715"/>
                    <a:pt x="0" y="714998"/>
                    <a:pt x="0" y="636399"/>
                  </a:cubicBezTo>
                  <a:lnTo>
                    <a:pt x="0" y="142316"/>
                  </a:lnTo>
                  <a:cubicBezTo>
                    <a:pt x="0" y="63717"/>
                    <a:pt x="63717" y="0"/>
                    <a:pt x="142316" y="0"/>
                  </a:cubicBezTo>
                  <a:close/>
                </a:path>
              </a:pathLst>
            </a:custGeom>
            <a:solidFill>
              <a:srgbClr val="FAE7B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84633" cy="8168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8"/>
          <p:cNvGrpSpPr/>
          <p:nvPr/>
        </p:nvGrpSpPr>
        <p:grpSpPr>
          <a:xfrm>
            <a:off x="-529352" y="9803843"/>
            <a:ext cx="19346704" cy="821917"/>
            <a:chOff x="0" y="0"/>
            <a:chExt cx="5095428" cy="21647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095428" cy="216472"/>
            </a:xfrm>
            <a:custGeom>
              <a:avLst/>
              <a:gdLst/>
              <a:ahLst/>
              <a:cxnLst/>
              <a:rect l="l" t="t" r="r" b="b"/>
              <a:pathLst>
                <a:path w="5095428" h="216472">
                  <a:moveTo>
                    <a:pt x="20409" y="0"/>
                  </a:moveTo>
                  <a:lnTo>
                    <a:pt x="5075020" y="0"/>
                  </a:lnTo>
                  <a:cubicBezTo>
                    <a:pt x="5086291" y="0"/>
                    <a:pt x="5095428" y="9137"/>
                    <a:pt x="5095428" y="20409"/>
                  </a:cubicBezTo>
                  <a:lnTo>
                    <a:pt x="5095428" y="196063"/>
                  </a:lnTo>
                  <a:cubicBezTo>
                    <a:pt x="5095428" y="201476"/>
                    <a:pt x="5093278" y="206667"/>
                    <a:pt x="5089451" y="210494"/>
                  </a:cubicBezTo>
                  <a:cubicBezTo>
                    <a:pt x="5085623" y="214322"/>
                    <a:pt x="5080432" y="216472"/>
                    <a:pt x="5075020" y="216472"/>
                  </a:cubicBezTo>
                  <a:lnTo>
                    <a:pt x="20409" y="216472"/>
                  </a:lnTo>
                  <a:cubicBezTo>
                    <a:pt x="14996" y="216472"/>
                    <a:pt x="9805" y="214322"/>
                    <a:pt x="5978" y="210494"/>
                  </a:cubicBezTo>
                  <a:cubicBezTo>
                    <a:pt x="2150" y="206667"/>
                    <a:pt x="0" y="201476"/>
                    <a:pt x="0" y="196063"/>
                  </a:cubicBezTo>
                  <a:lnTo>
                    <a:pt x="0" y="20409"/>
                  </a:lnTo>
                  <a:cubicBezTo>
                    <a:pt x="0" y="14996"/>
                    <a:pt x="2150" y="9805"/>
                    <a:pt x="5978" y="5978"/>
                  </a:cubicBezTo>
                  <a:cubicBezTo>
                    <a:pt x="9805" y="2150"/>
                    <a:pt x="14996" y="0"/>
                    <a:pt x="20409" y="0"/>
                  </a:cubicBezTo>
                  <a:close/>
                </a:path>
              </a:pathLst>
            </a:custGeom>
            <a:solidFill>
              <a:srgbClr val="FAE7BC"/>
            </a:solidFill>
            <a:ln w="8572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5095428" cy="2545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13"/>
          <p:cNvGrpSpPr/>
          <p:nvPr/>
        </p:nvGrpSpPr>
        <p:grpSpPr>
          <a:xfrm>
            <a:off x="488343" y="-989670"/>
            <a:ext cx="1080715" cy="2956684"/>
            <a:chOff x="0" y="0"/>
            <a:chExt cx="284633" cy="778715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84633" cy="778715"/>
            </a:xfrm>
            <a:custGeom>
              <a:avLst/>
              <a:gdLst/>
              <a:ahLst/>
              <a:cxnLst/>
              <a:rect l="l" t="t" r="r" b="b"/>
              <a:pathLst>
                <a:path w="284633" h="778715">
                  <a:moveTo>
                    <a:pt x="142316" y="0"/>
                  </a:moveTo>
                  <a:lnTo>
                    <a:pt x="142316" y="0"/>
                  </a:lnTo>
                  <a:cubicBezTo>
                    <a:pt x="220916" y="0"/>
                    <a:pt x="284633" y="63717"/>
                    <a:pt x="284633" y="142316"/>
                  </a:cubicBezTo>
                  <a:lnTo>
                    <a:pt x="284633" y="636399"/>
                  </a:lnTo>
                  <a:cubicBezTo>
                    <a:pt x="284633" y="714998"/>
                    <a:pt x="220916" y="778715"/>
                    <a:pt x="142316" y="778715"/>
                  </a:cubicBezTo>
                  <a:lnTo>
                    <a:pt x="142316" y="778715"/>
                  </a:lnTo>
                  <a:cubicBezTo>
                    <a:pt x="63717" y="778715"/>
                    <a:pt x="0" y="714998"/>
                    <a:pt x="0" y="636399"/>
                  </a:cubicBezTo>
                  <a:lnTo>
                    <a:pt x="0" y="142316"/>
                  </a:lnTo>
                  <a:cubicBezTo>
                    <a:pt x="0" y="63717"/>
                    <a:pt x="63717" y="0"/>
                    <a:pt x="142316" y="0"/>
                  </a:cubicBezTo>
                  <a:close/>
                </a:path>
              </a:pathLst>
            </a:custGeom>
            <a:solidFill>
              <a:srgbClr val="FAE7B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284633" cy="8168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875411" y="1690069"/>
            <a:ext cx="8537178" cy="1172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469"/>
              </a:lnSpc>
            </a:pPr>
            <a:r>
              <a:rPr lang="en-IN" sz="2000" b="1" dirty="0">
                <a:solidFill>
                  <a:srgbClr val="00000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6. Critically evaluate the usefulness and limitations of the theory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00068" y="4086777"/>
            <a:ext cx="16073550" cy="12657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785932" lvl="1" indent="-392966" algn="just">
              <a:lnSpc>
                <a:spcPts val="5096"/>
              </a:lnSpc>
              <a:buFont typeface="Arial"/>
              <a:buChar char="•"/>
            </a:pPr>
            <a:r>
              <a:rPr lang="en-GB" sz="3600" dirty="0"/>
              <a:t>However, </a:t>
            </a:r>
            <a:r>
              <a:rPr lang="en-US" sz="3600" dirty="0"/>
              <a:t>Shah, (2022) </a:t>
            </a:r>
            <a:r>
              <a:rPr lang="en-GB" sz="3600" dirty="0"/>
              <a:t>argued that there is limited focus on biological factors, which underpin only cultural influence and not genetic development. </a:t>
            </a:r>
            <a:endParaRPr lang="en-US" sz="3600" dirty="0">
              <a:solidFill>
                <a:srgbClr val="000000"/>
              </a:solidFill>
              <a:latin typeface="Century Gothic Paneuropean"/>
              <a:ea typeface="Century Gothic Paneuropean"/>
              <a:cs typeface="Century Gothic Paneuropean"/>
              <a:sym typeface="Century Gothic Paneuropean"/>
            </a:endParaRPr>
          </a:p>
        </p:txBody>
      </p:sp>
      <p:grpSp>
        <p:nvGrpSpPr>
          <p:cNvPr id="4" name="Group 5"/>
          <p:cNvGrpSpPr/>
          <p:nvPr/>
        </p:nvGrpSpPr>
        <p:grpSpPr>
          <a:xfrm>
            <a:off x="16718943" y="-989670"/>
            <a:ext cx="1080715" cy="2956684"/>
            <a:chOff x="0" y="0"/>
            <a:chExt cx="284633" cy="77871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84633" cy="778715"/>
            </a:xfrm>
            <a:custGeom>
              <a:avLst/>
              <a:gdLst/>
              <a:ahLst/>
              <a:cxnLst/>
              <a:rect l="l" t="t" r="r" b="b"/>
              <a:pathLst>
                <a:path w="284633" h="778715">
                  <a:moveTo>
                    <a:pt x="142316" y="0"/>
                  </a:moveTo>
                  <a:lnTo>
                    <a:pt x="142316" y="0"/>
                  </a:lnTo>
                  <a:cubicBezTo>
                    <a:pt x="220916" y="0"/>
                    <a:pt x="284633" y="63717"/>
                    <a:pt x="284633" y="142316"/>
                  </a:cubicBezTo>
                  <a:lnTo>
                    <a:pt x="284633" y="636399"/>
                  </a:lnTo>
                  <a:cubicBezTo>
                    <a:pt x="284633" y="714998"/>
                    <a:pt x="220916" y="778715"/>
                    <a:pt x="142316" y="778715"/>
                  </a:cubicBezTo>
                  <a:lnTo>
                    <a:pt x="142316" y="778715"/>
                  </a:lnTo>
                  <a:cubicBezTo>
                    <a:pt x="63717" y="778715"/>
                    <a:pt x="0" y="714998"/>
                    <a:pt x="0" y="636399"/>
                  </a:cubicBezTo>
                  <a:lnTo>
                    <a:pt x="0" y="142316"/>
                  </a:lnTo>
                  <a:cubicBezTo>
                    <a:pt x="0" y="63717"/>
                    <a:pt x="63717" y="0"/>
                    <a:pt x="142316" y="0"/>
                  </a:cubicBezTo>
                  <a:close/>
                </a:path>
              </a:pathLst>
            </a:custGeom>
            <a:solidFill>
              <a:srgbClr val="FAE7B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84633" cy="8168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8"/>
          <p:cNvGrpSpPr/>
          <p:nvPr/>
        </p:nvGrpSpPr>
        <p:grpSpPr>
          <a:xfrm>
            <a:off x="-529352" y="9803843"/>
            <a:ext cx="19346704" cy="821917"/>
            <a:chOff x="0" y="0"/>
            <a:chExt cx="5095428" cy="21647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095428" cy="216472"/>
            </a:xfrm>
            <a:custGeom>
              <a:avLst/>
              <a:gdLst/>
              <a:ahLst/>
              <a:cxnLst/>
              <a:rect l="l" t="t" r="r" b="b"/>
              <a:pathLst>
                <a:path w="5095428" h="216472">
                  <a:moveTo>
                    <a:pt x="20409" y="0"/>
                  </a:moveTo>
                  <a:lnTo>
                    <a:pt x="5075020" y="0"/>
                  </a:lnTo>
                  <a:cubicBezTo>
                    <a:pt x="5086291" y="0"/>
                    <a:pt x="5095428" y="9137"/>
                    <a:pt x="5095428" y="20409"/>
                  </a:cubicBezTo>
                  <a:lnTo>
                    <a:pt x="5095428" y="196063"/>
                  </a:lnTo>
                  <a:cubicBezTo>
                    <a:pt x="5095428" y="201476"/>
                    <a:pt x="5093278" y="206667"/>
                    <a:pt x="5089451" y="210494"/>
                  </a:cubicBezTo>
                  <a:cubicBezTo>
                    <a:pt x="5085623" y="214322"/>
                    <a:pt x="5080432" y="216472"/>
                    <a:pt x="5075020" y="216472"/>
                  </a:cubicBezTo>
                  <a:lnTo>
                    <a:pt x="20409" y="216472"/>
                  </a:lnTo>
                  <a:cubicBezTo>
                    <a:pt x="14996" y="216472"/>
                    <a:pt x="9805" y="214322"/>
                    <a:pt x="5978" y="210494"/>
                  </a:cubicBezTo>
                  <a:cubicBezTo>
                    <a:pt x="2150" y="206667"/>
                    <a:pt x="0" y="201476"/>
                    <a:pt x="0" y="196063"/>
                  </a:cubicBezTo>
                  <a:lnTo>
                    <a:pt x="0" y="20409"/>
                  </a:lnTo>
                  <a:cubicBezTo>
                    <a:pt x="0" y="14996"/>
                    <a:pt x="2150" y="9805"/>
                    <a:pt x="5978" y="5978"/>
                  </a:cubicBezTo>
                  <a:cubicBezTo>
                    <a:pt x="9805" y="2150"/>
                    <a:pt x="14996" y="0"/>
                    <a:pt x="20409" y="0"/>
                  </a:cubicBezTo>
                  <a:close/>
                </a:path>
              </a:pathLst>
            </a:custGeom>
            <a:solidFill>
              <a:srgbClr val="FAE7BC"/>
            </a:solidFill>
            <a:ln w="8572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5095428" cy="2545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13"/>
          <p:cNvGrpSpPr/>
          <p:nvPr/>
        </p:nvGrpSpPr>
        <p:grpSpPr>
          <a:xfrm>
            <a:off x="488343" y="-989670"/>
            <a:ext cx="1080715" cy="2956684"/>
            <a:chOff x="0" y="0"/>
            <a:chExt cx="284633" cy="778715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84633" cy="778715"/>
            </a:xfrm>
            <a:custGeom>
              <a:avLst/>
              <a:gdLst/>
              <a:ahLst/>
              <a:cxnLst/>
              <a:rect l="l" t="t" r="r" b="b"/>
              <a:pathLst>
                <a:path w="284633" h="778715">
                  <a:moveTo>
                    <a:pt x="142316" y="0"/>
                  </a:moveTo>
                  <a:lnTo>
                    <a:pt x="142316" y="0"/>
                  </a:lnTo>
                  <a:cubicBezTo>
                    <a:pt x="220916" y="0"/>
                    <a:pt x="284633" y="63717"/>
                    <a:pt x="284633" y="142316"/>
                  </a:cubicBezTo>
                  <a:lnTo>
                    <a:pt x="284633" y="636399"/>
                  </a:lnTo>
                  <a:cubicBezTo>
                    <a:pt x="284633" y="714998"/>
                    <a:pt x="220916" y="778715"/>
                    <a:pt x="142316" y="778715"/>
                  </a:cubicBezTo>
                  <a:lnTo>
                    <a:pt x="142316" y="778715"/>
                  </a:lnTo>
                  <a:cubicBezTo>
                    <a:pt x="63717" y="778715"/>
                    <a:pt x="0" y="714998"/>
                    <a:pt x="0" y="636399"/>
                  </a:cubicBezTo>
                  <a:lnTo>
                    <a:pt x="0" y="142316"/>
                  </a:lnTo>
                  <a:cubicBezTo>
                    <a:pt x="0" y="63717"/>
                    <a:pt x="63717" y="0"/>
                    <a:pt x="142316" y="0"/>
                  </a:cubicBezTo>
                  <a:close/>
                </a:path>
              </a:pathLst>
            </a:custGeom>
            <a:solidFill>
              <a:srgbClr val="FAE7B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284633" cy="8168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875411" y="1690069"/>
            <a:ext cx="8537178" cy="13951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469"/>
              </a:lnSpc>
            </a:pPr>
            <a:r>
              <a:rPr lang="en-US" sz="8192" b="1">
                <a:solidFill>
                  <a:srgbClr val="00000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CONCLUSION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9407" y="4086777"/>
            <a:ext cx="12069186" cy="19204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85932" lvl="1" indent="-392966" algn="just">
              <a:lnSpc>
                <a:spcPts val="5096"/>
              </a:lnSpc>
              <a:buFont typeface="Arial"/>
              <a:buChar char="•"/>
            </a:pPr>
            <a:r>
              <a:rPr lang="en-IN" sz="3600" dirty="0">
                <a:solidFill>
                  <a:srgbClr val="000000"/>
                </a:solidFill>
                <a:latin typeface="+mj-lt"/>
                <a:ea typeface="Century Gothic Paneuropean"/>
                <a:cs typeface="Century Gothic Paneuropean"/>
                <a:sym typeface="Century Gothic Paneuropean"/>
              </a:rPr>
              <a:t>Thus, it is concluded that </a:t>
            </a:r>
            <a:r>
              <a:rPr lang="en-IN" sz="3600" dirty="0" err="1">
                <a:solidFill>
                  <a:srgbClr val="000000"/>
                </a:solidFill>
                <a:latin typeface="+mj-lt"/>
                <a:ea typeface="Century Gothic Paneuropean"/>
                <a:cs typeface="Century Gothic Paneuropean"/>
                <a:sym typeface="Century Gothic Paneuropean"/>
              </a:rPr>
              <a:t>Amira</a:t>
            </a:r>
            <a:r>
              <a:rPr lang="en-IN" sz="3600" dirty="0">
                <a:solidFill>
                  <a:srgbClr val="000000"/>
                </a:solidFill>
                <a:latin typeface="+mj-lt"/>
                <a:ea typeface="Century Gothic Paneuropean"/>
                <a:cs typeface="Century Gothic Paneuropean"/>
                <a:sym typeface="Century Gothic Paneuropean"/>
              </a:rPr>
              <a:t> is facing an issue of anxiety when her carers at nursery and limited verbal communication leave her. 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6718943" y="-989670"/>
            <a:ext cx="1080715" cy="2956684"/>
            <a:chOff x="0" y="0"/>
            <a:chExt cx="284633" cy="77871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84633" cy="778715"/>
            </a:xfrm>
            <a:custGeom>
              <a:avLst/>
              <a:gdLst/>
              <a:ahLst/>
              <a:cxnLst/>
              <a:rect l="l" t="t" r="r" b="b"/>
              <a:pathLst>
                <a:path w="284633" h="778715">
                  <a:moveTo>
                    <a:pt x="142316" y="0"/>
                  </a:moveTo>
                  <a:lnTo>
                    <a:pt x="142316" y="0"/>
                  </a:lnTo>
                  <a:cubicBezTo>
                    <a:pt x="220916" y="0"/>
                    <a:pt x="284633" y="63717"/>
                    <a:pt x="284633" y="142316"/>
                  </a:cubicBezTo>
                  <a:lnTo>
                    <a:pt x="284633" y="636399"/>
                  </a:lnTo>
                  <a:cubicBezTo>
                    <a:pt x="284633" y="714998"/>
                    <a:pt x="220916" y="778715"/>
                    <a:pt x="142316" y="778715"/>
                  </a:cubicBezTo>
                  <a:lnTo>
                    <a:pt x="142316" y="778715"/>
                  </a:lnTo>
                  <a:cubicBezTo>
                    <a:pt x="63717" y="778715"/>
                    <a:pt x="0" y="714998"/>
                    <a:pt x="0" y="636399"/>
                  </a:cubicBezTo>
                  <a:lnTo>
                    <a:pt x="0" y="142316"/>
                  </a:lnTo>
                  <a:cubicBezTo>
                    <a:pt x="0" y="63717"/>
                    <a:pt x="63717" y="0"/>
                    <a:pt x="142316" y="0"/>
                  </a:cubicBezTo>
                  <a:close/>
                </a:path>
              </a:pathLst>
            </a:custGeom>
            <a:solidFill>
              <a:srgbClr val="FAE7B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84633" cy="8168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-529352" y="9803843"/>
            <a:ext cx="19346704" cy="821917"/>
            <a:chOff x="0" y="0"/>
            <a:chExt cx="5095428" cy="21647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095428" cy="216472"/>
            </a:xfrm>
            <a:custGeom>
              <a:avLst/>
              <a:gdLst/>
              <a:ahLst/>
              <a:cxnLst/>
              <a:rect l="l" t="t" r="r" b="b"/>
              <a:pathLst>
                <a:path w="5095428" h="216472">
                  <a:moveTo>
                    <a:pt x="20409" y="0"/>
                  </a:moveTo>
                  <a:lnTo>
                    <a:pt x="5075020" y="0"/>
                  </a:lnTo>
                  <a:cubicBezTo>
                    <a:pt x="5086291" y="0"/>
                    <a:pt x="5095428" y="9137"/>
                    <a:pt x="5095428" y="20409"/>
                  </a:cubicBezTo>
                  <a:lnTo>
                    <a:pt x="5095428" y="196063"/>
                  </a:lnTo>
                  <a:cubicBezTo>
                    <a:pt x="5095428" y="201476"/>
                    <a:pt x="5093278" y="206667"/>
                    <a:pt x="5089451" y="210494"/>
                  </a:cubicBezTo>
                  <a:cubicBezTo>
                    <a:pt x="5085623" y="214322"/>
                    <a:pt x="5080432" y="216472"/>
                    <a:pt x="5075020" y="216472"/>
                  </a:cubicBezTo>
                  <a:lnTo>
                    <a:pt x="20409" y="216472"/>
                  </a:lnTo>
                  <a:cubicBezTo>
                    <a:pt x="14996" y="216472"/>
                    <a:pt x="9805" y="214322"/>
                    <a:pt x="5978" y="210494"/>
                  </a:cubicBezTo>
                  <a:cubicBezTo>
                    <a:pt x="2150" y="206667"/>
                    <a:pt x="0" y="201476"/>
                    <a:pt x="0" y="196063"/>
                  </a:cubicBezTo>
                  <a:lnTo>
                    <a:pt x="0" y="20409"/>
                  </a:lnTo>
                  <a:cubicBezTo>
                    <a:pt x="0" y="14996"/>
                    <a:pt x="2150" y="9805"/>
                    <a:pt x="5978" y="5978"/>
                  </a:cubicBezTo>
                  <a:cubicBezTo>
                    <a:pt x="9805" y="2150"/>
                    <a:pt x="14996" y="0"/>
                    <a:pt x="20409" y="0"/>
                  </a:cubicBezTo>
                  <a:close/>
                </a:path>
              </a:pathLst>
            </a:custGeom>
            <a:solidFill>
              <a:srgbClr val="FAE7BC"/>
            </a:solidFill>
            <a:ln w="8572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5095428" cy="2545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88343" y="-989670"/>
            <a:ext cx="1080715" cy="2956684"/>
            <a:chOff x="0" y="0"/>
            <a:chExt cx="284633" cy="778715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84633" cy="778715"/>
            </a:xfrm>
            <a:custGeom>
              <a:avLst/>
              <a:gdLst/>
              <a:ahLst/>
              <a:cxnLst/>
              <a:rect l="l" t="t" r="r" b="b"/>
              <a:pathLst>
                <a:path w="284633" h="778715">
                  <a:moveTo>
                    <a:pt x="142316" y="0"/>
                  </a:moveTo>
                  <a:lnTo>
                    <a:pt x="142316" y="0"/>
                  </a:lnTo>
                  <a:cubicBezTo>
                    <a:pt x="220916" y="0"/>
                    <a:pt x="284633" y="63717"/>
                    <a:pt x="284633" y="142316"/>
                  </a:cubicBezTo>
                  <a:lnTo>
                    <a:pt x="284633" y="636399"/>
                  </a:lnTo>
                  <a:cubicBezTo>
                    <a:pt x="284633" y="714998"/>
                    <a:pt x="220916" y="778715"/>
                    <a:pt x="142316" y="778715"/>
                  </a:cubicBezTo>
                  <a:lnTo>
                    <a:pt x="142316" y="778715"/>
                  </a:lnTo>
                  <a:cubicBezTo>
                    <a:pt x="63717" y="778715"/>
                    <a:pt x="0" y="714998"/>
                    <a:pt x="0" y="636399"/>
                  </a:cubicBezTo>
                  <a:lnTo>
                    <a:pt x="0" y="142316"/>
                  </a:lnTo>
                  <a:cubicBezTo>
                    <a:pt x="0" y="63717"/>
                    <a:pt x="63717" y="0"/>
                    <a:pt x="142316" y="0"/>
                  </a:cubicBezTo>
                  <a:close/>
                </a:path>
              </a:pathLst>
            </a:custGeom>
            <a:solidFill>
              <a:srgbClr val="FAE7B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284633" cy="8168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875411" y="1690069"/>
            <a:ext cx="8537178" cy="13542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GB" sz="8800" b="1" dirty="0"/>
              <a:t>References </a:t>
            </a:r>
            <a:endParaRPr lang="en-IN" sz="8800" b="1" dirty="0"/>
          </a:p>
        </p:txBody>
      </p:sp>
      <p:sp>
        <p:nvSpPr>
          <p:cNvPr id="3" name="TextBox 3"/>
          <p:cNvSpPr txBox="1"/>
          <p:nvPr/>
        </p:nvSpPr>
        <p:spPr>
          <a:xfrm>
            <a:off x="1000068" y="3214674"/>
            <a:ext cx="16573615" cy="55399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/>
            <a:r>
              <a:rPr lang="en-US" sz="2400" dirty="0" err="1"/>
              <a:t>Grageda</a:t>
            </a:r>
            <a:r>
              <a:rPr lang="en-US" sz="2400" dirty="0"/>
              <a:t>, C., </a:t>
            </a:r>
            <a:r>
              <a:rPr lang="en-US" sz="2400" dirty="0" err="1"/>
              <a:t>Tinapay</a:t>
            </a:r>
            <a:r>
              <a:rPr lang="en-US" sz="2400" dirty="0"/>
              <a:t>, A. O., Tirol, S. L., and </a:t>
            </a:r>
            <a:r>
              <a:rPr lang="en-US" sz="2400" dirty="0" err="1"/>
              <a:t>Abadiano</a:t>
            </a:r>
            <a:r>
              <a:rPr lang="en-US" sz="2400" dirty="0"/>
              <a:t>, M. N. (2022). Socio-Cultural theory in the cognitive development perspective. </a:t>
            </a:r>
            <a:r>
              <a:rPr lang="en-US" sz="2400" i="1" dirty="0" err="1"/>
              <a:t>NeuroQuantology</a:t>
            </a:r>
            <a:r>
              <a:rPr lang="en-US" sz="2400" dirty="0"/>
              <a:t>, </a:t>
            </a:r>
            <a:r>
              <a:rPr lang="en-US" sz="2400" i="1" dirty="0"/>
              <a:t>20</a:t>
            </a:r>
            <a:r>
              <a:rPr lang="en-US" sz="2400" dirty="0"/>
              <a:t>(16), 1482.</a:t>
            </a:r>
            <a:endParaRPr lang="en-IN" sz="2400" dirty="0"/>
          </a:p>
          <a:p>
            <a:pPr algn="just"/>
            <a:r>
              <a:rPr lang="en-US" sz="2400" dirty="0" err="1"/>
              <a:t>Hiltrimartin</a:t>
            </a:r>
            <a:r>
              <a:rPr lang="en-US" sz="2400" dirty="0"/>
              <a:t>, C., </a:t>
            </a:r>
            <a:r>
              <a:rPr lang="en-US" sz="2400" dirty="0" err="1"/>
              <a:t>Afifah</a:t>
            </a:r>
            <a:r>
              <a:rPr lang="en-US" sz="2400" dirty="0"/>
              <a:t>, A., </a:t>
            </a:r>
            <a:r>
              <a:rPr lang="en-US" sz="2400" dirty="0" err="1"/>
              <a:t>Pratiwi</a:t>
            </a:r>
            <a:r>
              <a:rPr lang="en-US" sz="2400" dirty="0"/>
              <a:t>, W. D., </a:t>
            </a:r>
            <a:r>
              <a:rPr lang="en-US" sz="2400" dirty="0" err="1"/>
              <a:t>Handrianto</a:t>
            </a:r>
            <a:r>
              <a:rPr lang="en-US" sz="2400" dirty="0"/>
              <a:t>, C., and </a:t>
            </a:r>
            <a:r>
              <a:rPr lang="en-US" sz="2400" dirty="0" err="1"/>
              <a:t>Rahman</a:t>
            </a:r>
            <a:r>
              <a:rPr lang="en-US" sz="2400" dirty="0"/>
              <a:t>, M. A. (2024). Analyzing students’ thinking in mathematical problem solving using </a:t>
            </a:r>
            <a:r>
              <a:rPr lang="en-US" sz="2400" dirty="0" err="1"/>
              <a:t>Vygotskian</a:t>
            </a:r>
            <a:r>
              <a:rPr lang="en-US" sz="2400" dirty="0"/>
              <a:t> </a:t>
            </a:r>
            <a:r>
              <a:rPr lang="en-US" sz="2400" dirty="0" err="1"/>
              <a:t>sociocultural</a:t>
            </a:r>
            <a:r>
              <a:rPr lang="en-US" sz="2400" dirty="0"/>
              <a:t> theory. </a:t>
            </a:r>
            <a:r>
              <a:rPr lang="en-US" sz="2400" i="1" dirty="0" err="1"/>
              <a:t>Revista</a:t>
            </a:r>
            <a:r>
              <a:rPr lang="en-US" sz="2400" i="1" dirty="0"/>
              <a:t> de </a:t>
            </a:r>
            <a:r>
              <a:rPr lang="en-US" sz="2400" i="1" dirty="0" err="1"/>
              <a:t>Gestão</a:t>
            </a:r>
            <a:r>
              <a:rPr lang="en-US" sz="2400" i="1" dirty="0"/>
              <a:t> Social e </a:t>
            </a:r>
            <a:r>
              <a:rPr lang="en-US" sz="2400" i="1" dirty="0" err="1"/>
              <a:t>Ambiental</a:t>
            </a:r>
            <a:r>
              <a:rPr lang="en-US" sz="2400" dirty="0"/>
              <a:t>, </a:t>
            </a:r>
            <a:r>
              <a:rPr lang="en-US" sz="2400" i="1" dirty="0"/>
              <a:t>18</a:t>
            </a:r>
            <a:r>
              <a:rPr lang="en-US" sz="2400" dirty="0"/>
              <a:t>(1), e04802-e04802.</a:t>
            </a:r>
            <a:endParaRPr lang="en-IN" sz="2400" dirty="0"/>
          </a:p>
          <a:p>
            <a:pPr algn="just"/>
            <a:r>
              <a:rPr lang="en-US" sz="2400" dirty="0" err="1"/>
              <a:t>Luong</a:t>
            </a:r>
            <a:r>
              <a:rPr lang="en-US" sz="2400" dirty="0"/>
              <a:t>, P. A. (2022). Applying the concepts of “community” and “social interaction” from </a:t>
            </a:r>
            <a:r>
              <a:rPr lang="en-US" sz="2400" dirty="0" err="1"/>
              <a:t>Vygotsky’s</a:t>
            </a:r>
            <a:r>
              <a:rPr lang="en-US" sz="2400" dirty="0"/>
              <a:t> </a:t>
            </a:r>
            <a:r>
              <a:rPr lang="en-US" sz="2400" dirty="0" err="1"/>
              <a:t>sociocultural</a:t>
            </a:r>
            <a:r>
              <a:rPr lang="en-US" sz="2400" dirty="0"/>
              <a:t> theory of cognitive development in math teaching to develop learner’s math communication competencies. </a:t>
            </a:r>
            <a:r>
              <a:rPr lang="en-US" sz="2400" i="1" dirty="0"/>
              <a:t>Vietnam Journal of Education</a:t>
            </a:r>
            <a:r>
              <a:rPr lang="en-US" sz="2400" dirty="0"/>
              <a:t>, 209-215.</a:t>
            </a:r>
            <a:endParaRPr lang="en-IN" sz="2400" dirty="0"/>
          </a:p>
          <a:p>
            <a:pPr algn="just"/>
            <a:r>
              <a:rPr lang="en-US" sz="2400" dirty="0"/>
              <a:t>Main, P. (2023). </a:t>
            </a:r>
            <a:r>
              <a:rPr lang="en-US" sz="2400" dirty="0" err="1"/>
              <a:t>Sociocultural</a:t>
            </a:r>
            <a:r>
              <a:rPr lang="en-US" sz="2400" dirty="0"/>
              <a:t> theory. </a:t>
            </a:r>
            <a:r>
              <a:rPr lang="en-US" sz="2400" i="1" dirty="0"/>
              <a:t>Structural Learning</a:t>
            </a:r>
            <a:r>
              <a:rPr lang="en-US" sz="2400" dirty="0"/>
              <a:t>.</a:t>
            </a:r>
            <a:endParaRPr lang="en-IN" sz="2400" dirty="0"/>
          </a:p>
          <a:p>
            <a:pPr algn="just"/>
            <a:r>
              <a:rPr lang="en-US" sz="2400" dirty="0"/>
              <a:t>Sarmiento-Campos, N. V., </a:t>
            </a:r>
            <a:r>
              <a:rPr lang="en-US" sz="2400" dirty="0" err="1"/>
              <a:t>Lázaro</a:t>
            </a:r>
            <a:r>
              <a:rPr lang="en-US" sz="2400" dirty="0"/>
              <a:t>-Guillermo, J. C., </a:t>
            </a:r>
            <a:r>
              <a:rPr lang="en-US" sz="2400" dirty="0" err="1"/>
              <a:t>Silvera-Alarcón</a:t>
            </a:r>
            <a:r>
              <a:rPr lang="en-US" sz="2400" dirty="0"/>
              <a:t>, E. N., Cuellar-</a:t>
            </a:r>
            <a:r>
              <a:rPr lang="en-US" sz="2400" dirty="0" err="1"/>
              <a:t>Quispe</a:t>
            </a:r>
            <a:r>
              <a:rPr lang="en-US" sz="2400" dirty="0"/>
              <a:t>, S., </a:t>
            </a:r>
            <a:r>
              <a:rPr lang="en-US" sz="2400" dirty="0" err="1"/>
              <a:t>Huamán-Romaní</a:t>
            </a:r>
            <a:r>
              <a:rPr lang="en-US" sz="2400" dirty="0"/>
              <a:t>, Y. L., </a:t>
            </a:r>
            <a:r>
              <a:rPr lang="en-US" sz="2400" dirty="0" err="1"/>
              <a:t>Apaza</a:t>
            </a:r>
            <a:r>
              <a:rPr lang="en-US" sz="2400" dirty="0"/>
              <a:t>, O. A., and </a:t>
            </a:r>
            <a:r>
              <a:rPr lang="en-US" sz="2400" dirty="0" err="1"/>
              <a:t>Sorkheh</a:t>
            </a:r>
            <a:r>
              <a:rPr lang="en-US" sz="2400" dirty="0"/>
              <a:t>, A. (2022). A look at </a:t>
            </a:r>
            <a:r>
              <a:rPr lang="en-US" sz="2400" dirty="0" err="1"/>
              <a:t>Vygotsky’s</a:t>
            </a:r>
            <a:r>
              <a:rPr lang="en-US" sz="2400" dirty="0"/>
              <a:t> </a:t>
            </a:r>
            <a:r>
              <a:rPr lang="en-US" sz="2400" dirty="0" err="1"/>
              <a:t>sociocultural</a:t>
            </a:r>
            <a:r>
              <a:rPr lang="en-US" sz="2400" dirty="0"/>
              <a:t> theory (SCT): The effectiveness of scaffolding method on EFL learners’ speaking achievement. </a:t>
            </a:r>
            <a:r>
              <a:rPr lang="en-US" sz="2400" i="1" dirty="0"/>
              <a:t>Education Research International</a:t>
            </a:r>
            <a:r>
              <a:rPr lang="en-US" sz="2400" dirty="0"/>
              <a:t>, </a:t>
            </a:r>
            <a:r>
              <a:rPr lang="en-US" sz="2400" i="1" dirty="0"/>
              <a:t>2022</a:t>
            </a:r>
            <a:r>
              <a:rPr lang="en-US" sz="2400" dirty="0"/>
              <a:t>(1), 3514892.</a:t>
            </a:r>
            <a:endParaRPr lang="en-IN" sz="2400" dirty="0"/>
          </a:p>
          <a:p>
            <a:pPr algn="just"/>
            <a:r>
              <a:rPr lang="en-US" sz="2400" dirty="0"/>
              <a:t>Shah, M. A. (2022). Teachers as reflective practitioners: From individualism to </a:t>
            </a:r>
            <a:r>
              <a:rPr lang="en-US" sz="2400" dirty="0" err="1"/>
              <a:t>Vygotskian</a:t>
            </a:r>
            <a:r>
              <a:rPr lang="en-US" sz="2400" dirty="0"/>
              <a:t> social constructivism. </a:t>
            </a:r>
            <a:r>
              <a:rPr lang="en-US" sz="2400" i="1" dirty="0"/>
              <a:t>Alberta Journal of Educational Research</a:t>
            </a:r>
            <a:r>
              <a:rPr lang="en-US" sz="2400" dirty="0"/>
              <a:t>, </a:t>
            </a:r>
            <a:r>
              <a:rPr lang="en-US" sz="2400" i="1" dirty="0"/>
              <a:t>68</a:t>
            </a:r>
            <a:r>
              <a:rPr lang="en-US" sz="2400" dirty="0"/>
              <a:t>(3), 297-307.</a:t>
            </a:r>
            <a:endParaRPr lang="en-IN" sz="2400" dirty="0"/>
          </a:p>
          <a:p>
            <a:pPr algn="just"/>
            <a:r>
              <a:rPr lang="en-US" sz="2400" dirty="0" err="1"/>
              <a:t>Xu</a:t>
            </a:r>
            <a:r>
              <a:rPr lang="en-US" sz="2400" dirty="0"/>
              <a:t>, J., and Long, Z. (2021). </a:t>
            </a:r>
            <a:r>
              <a:rPr lang="en-US" sz="2400" dirty="0" err="1"/>
              <a:t>Sociocultural</a:t>
            </a:r>
            <a:r>
              <a:rPr lang="en-US" sz="2400" dirty="0"/>
              <a:t> Theory and L2 Learning. </a:t>
            </a:r>
            <a:r>
              <a:rPr lang="en-US" sz="2400" i="1" dirty="0"/>
              <a:t>Language and </a:t>
            </a:r>
            <a:r>
              <a:rPr lang="en-US" sz="2400" i="1" dirty="0" err="1"/>
              <a:t>Sociocultural</a:t>
            </a:r>
            <a:r>
              <a:rPr lang="en-US" sz="2400" i="1" dirty="0"/>
              <a:t> Theory</a:t>
            </a:r>
            <a:r>
              <a:rPr lang="en-US" sz="2400" dirty="0"/>
              <a:t>, </a:t>
            </a:r>
            <a:r>
              <a:rPr lang="en-US" sz="2400" i="1" dirty="0"/>
              <a:t>7</a:t>
            </a:r>
            <a:r>
              <a:rPr lang="en-US" sz="2400" dirty="0"/>
              <a:t>(2), 202-222.</a:t>
            </a:r>
            <a:endParaRPr lang="en-IN" sz="2400" dirty="0"/>
          </a:p>
          <a:p>
            <a:pPr algn="just"/>
            <a:r>
              <a:rPr lang="en-US" sz="2400" dirty="0"/>
              <a:t>Zhou, X. (2024). </a:t>
            </a:r>
            <a:r>
              <a:rPr lang="en-US" sz="2400" dirty="0" err="1"/>
              <a:t>Sociocultural</a:t>
            </a:r>
            <a:r>
              <a:rPr lang="en-US" sz="2400" dirty="0"/>
              <a:t> theory in early childhood education. </a:t>
            </a:r>
            <a:r>
              <a:rPr lang="en-US" sz="2400" i="1" dirty="0"/>
              <a:t>Lecture Notes in Education Psychology and Public Media</a:t>
            </a:r>
            <a:r>
              <a:rPr lang="en-US" sz="2400" dirty="0"/>
              <a:t>, </a:t>
            </a:r>
            <a:r>
              <a:rPr lang="en-US" sz="2400" i="1" dirty="0"/>
              <a:t>51</a:t>
            </a:r>
            <a:r>
              <a:rPr lang="en-US" sz="2400" dirty="0"/>
              <a:t>, 190-196.</a:t>
            </a:r>
            <a:endParaRPr lang="en-IN" sz="2400" dirty="0"/>
          </a:p>
        </p:txBody>
      </p:sp>
      <p:grpSp>
        <p:nvGrpSpPr>
          <p:cNvPr id="4" name="Group 5"/>
          <p:cNvGrpSpPr/>
          <p:nvPr/>
        </p:nvGrpSpPr>
        <p:grpSpPr>
          <a:xfrm>
            <a:off x="16718943" y="-989670"/>
            <a:ext cx="1080715" cy="2956684"/>
            <a:chOff x="0" y="0"/>
            <a:chExt cx="284633" cy="77871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84633" cy="778715"/>
            </a:xfrm>
            <a:custGeom>
              <a:avLst/>
              <a:gdLst/>
              <a:ahLst/>
              <a:cxnLst/>
              <a:rect l="l" t="t" r="r" b="b"/>
              <a:pathLst>
                <a:path w="284633" h="778715">
                  <a:moveTo>
                    <a:pt x="142316" y="0"/>
                  </a:moveTo>
                  <a:lnTo>
                    <a:pt x="142316" y="0"/>
                  </a:lnTo>
                  <a:cubicBezTo>
                    <a:pt x="220916" y="0"/>
                    <a:pt x="284633" y="63717"/>
                    <a:pt x="284633" y="142316"/>
                  </a:cubicBezTo>
                  <a:lnTo>
                    <a:pt x="284633" y="636399"/>
                  </a:lnTo>
                  <a:cubicBezTo>
                    <a:pt x="284633" y="714998"/>
                    <a:pt x="220916" y="778715"/>
                    <a:pt x="142316" y="778715"/>
                  </a:cubicBezTo>
                  <a:lnTo>
                    <a:pt x="142316" y="778715"/>
                  </a:lnTo>
                  <a:cubicBezTo>
                    <a:pt x="63717" y="778715"/>
                    <a:pt x="0" y="714998"/>
                    <a:pt x="0" y="636399"/>
                  </a:cubicBezTo>
                  <a:lnTo>
                    <a:pt x="0" y="142316"/>
                  </a:lnTo>
                  <a:cubicBezTo>
                    <a:pt x="0" y="63717"/>
                    <a:pt x="63717" y="0"/>
                    <a:pt x="142316" y="0"/>
                  </a:cubicBezTo>
                  <a:close/>
                </a:path>
              </a:pathLst>
            </a:custGeom>
            <a:solidFill>
              <a:srgbClr val="FAE7B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84633" cy="8168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8"/>
          <p:cNvGrpSpPr/>
          <p:nvPr/>
        </p:nvGrpSpPr>
        <p:grpSpPr>
          <a:xfrm>
            <a:off x="-529352" y="9803843"/>
            <a:ext cx="19346704" cy="821917"/>
            <a:chOff x="0" y="0"/>
            <a:chExt cx="5095428" cy="21647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095428" cy="216472"/>
            </a:xfrm>
            <a:custGeom>
              <a:avLst/>
              <a:gdLst/>
              <a:ahLst/>
              <a:cxnLst/>
              <a:rect l="l" t="t" r="r" b="b"/>
              <a:pathLst>
                <a:path w="5095428" h="216472">
                  <a:moveTo>
                    <a:pt x="20409" y="0"/>
                  </a:moveTo>
                  <a:lnTo>
                    <a:pt x="5075020" y="0"/>
                  </a:lnTo>
                  <a:cubicBezTo>
                    <a:pt x="5086291" y="0"/>
                    <a:pt x="5095428" y="9137"/>
                    <a:pt x="5095428" y="20409"/>
                  </a:cubicBezTo>
                  <a:lnTo>
                    <a:pt x="5095428" y="196063"/>
                  </a:lnTo>
                  <a:cubicBezTo>
                    <a:pt x="5095428" y="201476"/>
                    <a:pt x="5093278" y="206667"/>
                    <a:pt x="5089451" y="210494"/>
                  </a:cubicBezTo>
                  <a:cubicBezTo>
                    <a:pt x="5085623" y="214322"/>
                    <a:pt x="5080432" y="216472"/>
                    <a:pt x="5075020" y="216472"/>
                  </a:cubicBezTo>
                  <a:lnTo>
                    <a:pt x="20409" y="216472"/>
                  </a:lnTo>
                  <a:cubicBezTo>
                    <a:pt x="14996" y="216472"/>
                    <a:pt x="9805" y="214322"/>
                    <a:pt x="5978" y="210494"/>
                  </a:cubicBezTo>
                  <a:cubicBezTo>
                    <a:pt x="2150" y="206667"/>
                    <a:pt x="0" y="201476"/>
                    <a:pt x="0" y="196063"/>
                  </a:cubicBezTo>
                  <a:lnTo>
                    <a:pt x="0" y="20409"/>
                  </a:lnTo>
                  <a:cubicBezTo>
                    <a:pt x="0" y="14996"/>
                    <a:pt x="2150" y="9805"/>
                    <a:pt x="5978" y="5978"/>
                  </a:cubicBezTo>
                  <a:cubicBezTo>
                    <a:pt x="9805" y="2150"/>
                    <a:pt x="14996" y="0"/>
                    <a:pt x="20409" y="0"/>
                  </a:cubicBezTo>
                  <a:close/>
                </a:path>
              </a:pathLst>
            </a:custGeom>
            <a:solidFill>
              <a:srgbClr val="FAE7BC"/>
            </a:solidFill>
            <a:ln w="8572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5095428" cy="2545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13"/>
          <p:cNvGrpSpPr/>
          <p:nvPr/>
        </p:nvGrpSpPr>
        <p:grpSpPr>
          <a:xfrm>
            <a:off x="488343" y="-989670"/>
            <a:ext cx="1080715" cy="2956684"/>
            <a:chOff x="0" y="0"/>
            <a:chExt cx="284633" cy="778715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84633" cy="778715"/>
            </a:xfrm>
            <a:custGeom>
              <a:avLst/>
              <a:gdLst/>
              <a:ahLst/>
              <a:cxnLst/>
              <a:rect l="l" t="t" r="r" b="b"/>
              <a:pathLst>
                <a:path w="284633" h="778715">
                  <a:moveTo>
                    <a:pt x="142316" y="0"/>
                  </a:moveTo>
                  <a:lnTo>
                    <a:pt x="142316" y="0"/>
                  </a:lnTo>
                  <a:cubicBezTo>
                    <a:pt x="220916" y="0"/>
                    <a:pt x="284633" y="63717"/>
                    <a:pt x="284633" y="142316"/>
                  </a:cubicBezTo>
                  <a:lnTo>
                    <a:pt x="284633" y="636399"/>
                  </a:lnTo>
                  <a:cubicBezTo>
                    <a:pt x="284633" y="714998"/>
                    <a:pt x="220916" y="778715"/>
                    <a:pt x="142316" y="778715"/>
                  </a:cubicBezTo>
                  <a:lnTo>
                    <a:pt x="142316" y="778715"/>
                  </a:lnTo>
                  <a:cubicBezTo>
                    <a:pt x="63717" y="778715"/>
                    <a:pt x="0" y="714998"/>
                    <a:pt x="0" y="636399"/>
                  </a:cubicBezTo>
                  <a:lnTo>
                    <a:pt x="0" y="142316"/>
                  </a:lnTo>
                  <a:cubicBezTo>
                    <a:pt x="0" y="63717"/>
                    <a:pt x="63717" y="0"/>
                    <a:pt x="142316" y="0"/>
                  </a:cubicBezTo>
                  <a:close/>
                </a:path>
              </a:pathLst>
            </a:custGeom>
            <a:solidFill>
              <a:srgbClr val="FAE7B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284633" cy="8168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950481" y="4013348"/>
            <a:ext cx="12387037" cy="20317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641"/>
              </a:lnSpc>
            </a:pPr>
            <a:r>
              <a:rPr lang="en-US" sz="11886" b="1">
                <a:solidFill>
                  <a:srgbClr val="000000"/>
                </a:solidFill>
                <a:latin typeface="Century Gothic Paneuropean Bold"/>
                <a:ea typeface="Century Gothic Paneuropean Bold"/>
                <a:cs typeface="Century Gothic Paneuropean Bold"/>
                <a:sym typeface="Century Gothic Paneuropean Bold"/>
              </a:rPr>
              <a:t>THANK YOU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6718943" y="-989670"/>
            <a:ext cx="1080715" cy="2956684"/>
            <a:chOff x="0" y="0"/>
            <a:chExt cx="284633" cy="77871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84633" cy="778715"/>
            </a:xfrm>
            <a:custGeom>
              <a:avLst/>
              <a:gdLst/>
              <a:ahLst/>
              <a:cxnLst/>
              <a:rect l="l" t="t" r="r" b="b"/>
              <a:pathLst>
                <a:path w="284633" h="778715">
                  <a:moveTo>
                    <a:pt x="142316" y="0"/>
                  </a:moveTo>
                  <a:lnTo>
                    <a:pt x="142316" y="0"/>
                  </a:lnTo>
                  <a:cubicBezTo>
                    <a:pt x="220916" y="0"/>
                    <a:pt x="284633" y="63717"/>
                    <a:pt x="284633" y="142316"/>
                  </a:cubicBezTo>
                  <a:lnTo>
                    <a:pt x="284633" y="636399"/>
                  </a:lnTo>
                  <a:cubicBezTo>
                    <a:pt x="284633" y="714998"/>
                    <a:pt x="220916" y="778715"/>
                    <a:pt x="142316" y="778715"/>
                  </a:cubicBezTo>
                  <a:lnTo>
                    <a:pt x="142316" y="778715"/>
                  </a:lnTo>
                  <a:cubicBezTo>
                    <a:pt x="63717" y="778715"/>
                    <a:pt x="0" y="714998"/>
                    <a:pt x="0" y="636399"/>
                  </a:cubicBezTo>
                  <a:lnTo>
                    <a:pt x="0" y="142316"/>
                  </a:lnTo>
                  <a:cubicBezTo>
                    <a:pt x="0" y="63717"/>
                    <a:pt x="63717" y="0"/>
                    <a:pt x="142316" y="0"/>
                  </a:cubicBezTo>
                  <a:close/>
                </a:path>
              </a:pathLst>
            </a:custGeom>
            <a:solidFill>
              <a:srgbClr val="FAE7B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284633" cy="8168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-529352" y="9803843"/>
            <a:ext cx="19346704" cy="821917"/>
            <a:chOff x="0" y="0"/>
            <a:chExt cx="5095428" cy="21647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5095428" cy="216472"/>
            </a:xfrm>
            <a:custGeom>
              <a:avLst/>
              <a:gdLst/>
              <a:ahLst/>
              <a:cxnLst/>
              <a:rect l="l" t="t" r="r" b="b"/>
              <a:pathLst>
                <a:path w="5095428" h="216472">
                  <a:moveTo>
                    <a:pt x="20409" y="0"/>
                  </a:moveTo>
                  <a:lnTo>
                    <a:pt x="5075020" y="0"/>
                  </a:lnTo>
                  <a:cubicBezTo>
                    <a:pt x="5086291" y="0"/>
                    <a:pt x="5095428" y="9137"/>
                    <a:pt x="5095428" y="20409"/>
                  </a:cubicBezTo>
                  <a:lnTo>
                    <a:pt x="5095428" y="196063"/>
                  </a:lnTo>
                  <a:cubicBezTo>
                    <a:pt x="5095428" y="201476"/>
                    <a:pt x="5093278" y="206667"/>
                    <a:pt x="5089451" y="210494"/>
                  </a:cubicBezTo>
                  <a:cubicBezTo>
                    <a:pt x="5085623" y="214322"/>
                    <a:pt x="5080432" y="216472"/>
                    <a:pt x="5075020" y="216472"/>
                  </a:cubicBezTo>
                  <a:lnTo>
                    <a:pt x="20409" y="216472"/>
                  </a:lnTo>
                  <a:cubicBezTo>
                    <a:pt x="14996" y="216472"/>
                    <a:pt x="9805" y="214322"/>
                    <a:pt x="5978" y="210494"/>
                  </a:cubicBezTo>
                  <a:cubicBezTo>
                    <a:pt x="2150" y="206667"/>
                    <a:pt x="0" y="201476"/>
                    <a:pt x="0" y="196063"/>
                  </a:cubicBezTo>
                  <a:lnTo>
                    <a:pt x="0" y="20409"/>
                  </a:lnTo>
                  <a:cubicBezTo>
                    <a:pt x="0" y="14996"/>
                    <a:pt x="2150" y="9805"/>
                    <a:pt x="5978" y="5978"/>
                  </a:cubicBezTo>
                  <a:cubicBezTo>
                    <a:pt x="9805" y="2150"/>
                    <a:pt x="14996" y="0"/>
                    <a:pt x="20409" y="0"/>
                  </a:cubicBezTo>
                  <a:close/>
                </a:path>
              </a:pathLst>
            </a:custGeom>
            <a:solidFill>
              <a:srgbClr val="FAE7BC"/>
            </a:solidFill>
            <a:ln w="8572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5095428" cy="2545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488343" y="-989670"/>
            <a:ext cx="1080715" cy="2956684"/>
            <a:chOff x="0" y="0"/>
            <a:chExt cx="284633" cy="778715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84633" cy="778715"/>
            </a:xfrm>
            <a:custGeom>
              <a:avLst/>
              <a:gdLst/>
              <a:ahLst/>
              <a:cxnLst/>
              <a:rect l="l" t="t" r="r" b="b"/>
              <a:pathLst>
                <a:path w="284633" h="778715">
                  <a:moveTo>
                    <a:pt x="142316" y="0"/>
                  </a:moveTo>
                  <a:lnTo>
                    <a:pt x="142316" y="0"/>
                  </a:lnTo>
                  <a:cubicBezTo>
                    <a:pt x="220916" y="0"/>
                    <a:pt x="284633" y="63717"/>
                    <a:pt x="284633" y="142316"/>
                  </a:cubicBezTo>
                  <a:lnTo>
                    <a:pt x="284633" y="636399"/>
                  </a:lnTo>
                  <a:cubicBezTo>
                    <a:pt x="284633" y="714998"/>
                    <a:pt x="220916" y="778715"/>
                    <a:pt x="142316" y="778715"/>
                  </a:cubicBezTo>
                  <a:lnTo>
                    <a:pt x="142316" y="778715"/>
                  </a:lnTo>
                  <a:cubicBezTo>
                    <a:pt x="63717" y="778715"/>
                    <a:pt x="0" y="714998"/>
                    <a:pt x="0" y="636399"/>
                  </a:cubicBezTo>
                  <a:lnTo>
                    <a:pt x="0" y="142316"/>
                  </a:lnTo>
                  <a:cubicBezTo>
                    <a:pt x="0" y="63717"/>
                    <a:pt x="63717" y="0"/>
                    <a:pt x="142316" y="0"/>
                  </a:cubicBezTo>
                  <a:close/>
                </a:path>
              </a:pathLst>
            </a:custGeom>
            <a:solidFill>
              <a:srgbClr val="FAE7B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284633" cy="8168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1617</Words>
  <Application>Microsoft Office PowerPoint</Application>
  <PresentationFormat>Custom</PresentationFormat>
  <Paragraphs>99</Paragraphs>
  <Slides>15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Times New Roman</vt:lpstr>
      <vt:lpstr>Century Gothic Paneuropean</vt:lpstr>
      <vt:lpstr>Century Gothic Paneuropean Bold</vt:lpstr>
      <vt:lpstr>Arial</vt:lpstr>
      <vt:lpstr>Calibri</vt:lpstr>
      <vt:lpstr>Office Theme</vt:lpstr>
      <vt:lpstr>PowerPoint Presentation</vt:lpstr>
      <vt:lpstr>Psychology in Health and Social Care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cp:lastModifiedBy>Amen Maria</cp:lastModifiedBy>
  <cp:revision>3</cp:revision>
  <dcterms:created xsi:type="dcterms:W3CDTF">2006-08-16T00:00:00Z</dcterms:created>
  <dcterms:modified xsi:type="dcterms:W3CDTF">2025-09-30T19:01:58Z</dcterms:modified>
  <dc:identifier>DAG0KHyLflE</dc:identifier>
</cp:coreProperties>
</file>