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344" r:id="rId3"/>
    <p:sldId id="364" r:id="rId4"/>
    <p:sldId id="365" r:id="rId5"/>
    <p:sldId id="345" r:id="rId6"/>
    <p:sldId id="356" r:id="rId7"/>
    <p:sldId id="357" r:id="rId8"/>
    <p:sldId id="368" r:id="rId9"/>
    <p:sldId id="367" r:id="rId10"/>
    <p:sldId id="369" r:id="rId11"/>
    <p:sldId id="358" r:id="rId12"/>
    <p:sldId id="370" r:id="rId13"/>
    <p:sldId id="371" r:id="rId14"/>
    <p:sldId id="372" r:id="rId15"/>
    <p:sldId id="373" r:id="rId16"/>
    <p:sldId id="366" r:id="rId17"/>
    <p:sldId id="342" r:id="rId18"/>
    <p:sldId id="374"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324" autoAdjust="0"/>
    <p:restoredTop sz="94576" autoAdjust="0"/>
  </p:normalViewPr>
  <p:slideViewPr>
    <p:cSldViewPr>
      <p:cViewPr varScale="1">
        <p:scale>
          <a:sx n="86" d="100"/>
          <a:sy n="86" d="100"/>
        </p:scale>
        <p:origin x="11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08/04/2021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08/04/2021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08/04/2021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08/04/2021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08/04/2021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hoffman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ritingcenter.unc.edu/tips-and-tools/transition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riting.wisc.edu/handbook/style/transitions/" TargetMode="External"/><Relationship Id="rId2" Type="http://schemas.openxmlformats.org/officeDocument/2006/relationships/hyperlink" Target="https://www.aims.edu/student/online-writing-lab/tools/transi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5800" y="1919310"/>
            <a:ext cx="7772400" cy="1512888"/>
          </a:xfrm>
        </p:spPr>
        <p:txBody>
          <a:bodyPr/>
          <a:lstStyle/>
          <a:p>
            <a:pPr eaLnBrk="1" hangingPunct="1"/>
            <a:r>
              <a:rPr lang="en-US" altLang="en-US" b="1" dirty="0">
                <a:solidFill>
                  <a:srgbClr val="FFFF00"/>
                </a:solidFill>
                <a:effectLst>
                  <a:outerShdw blurRad="38100" dist="38100" dir="2700000" algn="tl">
                    <a:srgbClr val="000000">
                      <a:alpha val="43137"/>
                    </a:srgbClr>
                  </a:outerShdw>
                </a:effectLst>
              </a:rPr>
              <a:t>E</a:t>
            </a:r>
            <a:r>
              <a:rPr lang="en-GB" altLang="en-US" b="1" dirty="0">
                <a:solidFill>
                  <a:srgbClr val="FFFF00"/>
                </a:solidFill>
                <a:effectLst>
                  <a:outerShdw blurRad="38100" dist="38100" dir="2700000" algn="tl">
                    <a:srgbClr val="000000">
                      <a:alpha val="43137"/>
                    </a:srgbClr>
                  </a:outerShdw>
                </a:effectLst>
              </a:rPr>
              <a:t>NGLISH LANGUAGE SUPPORT</a:t>
            </a:r>
          </a:p>
        </p:txBody>
      </p:sp>
      <p:sp>
        <p:nvSpPr>
          <p:cNvPr id="6147" name="Subtitle 4"/>
          <p:cNvSpPr>
            <a:spLocks noGrp="1"/>
          </p:cNvSpPr>
          <p:nvPr>
            <p:ph type="subTitle" idx="1"/>
          </p:nvPr>
        </p:nvSpPr>
        <p:spPr>
          <a:xfrm>
            <a:off x="1371600" y="3861048"/>
            <a:ext cx="6400800" cy="720080"/>
          </a:xfrm>
        </p:spPr>
        <p:txBody>
          <a:bodyPr/>
          <a:lstStyle/>
          <a:p>
            <a:pPr eaLnBrk="1" hangingPunct="1"/>
            <a:r>
              <a:rPr lang="en-US" altLang="en-US" sz="3600" b="1" dirty="0">
                <a:solidFill>
                  <a:schemeClr val="bg1"/>
                </a:solidFill>
                <a:effectLst>
                  <a:outerShdw blurRad="38100" dist="38100" dir="2700000" algn="tl">
                    <a:srgbClr val="000000">
                      <a:alpha val="43137"/>
                    </a:srgbClr>
                  </a:outerShdw>
                </a:effectLst>
              </a:rPr>
              <a:t>Transitions and Signposting</a:t>
            </a:r>
          </a:p>
          <a:p>
            <a:pPr eaLnBrk="1" hangingPunct="1"/>
            <a:endParaRPr lang="en-US" altLang="en-US" sz="3600" b="1" dirty="0">
              <a:solidFill>
                <a:schemeClr val="bg1"/>
              </a:solidFill>
              <a:effectLst>
                <a:outerShdw blurRad="38100" dist="38100" dir="2700000" algn="tl">
                  <a:srgbClr val="000000">
                    <a:alpha val="43137"/>
                  </a:srgbClr>
                </a:outerShdw>
              </a:effectLst>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2" name="Rectangle 1">
            <a:extLst>
              <a:ext uri="{FF2B5EF4-FFF2-40B4-BE49-F238E27FC236}">
                <a16:creationId xmlns:a16="http://schemas.microsoft.com/office/drawing/2014/main" id="{B481C9BD-C586-4993-9A93-AE5AADDE81A0}"/>
              </a:ext>
            </a:extLst>
          </p:cNvPr>
          <p:cNvSpPr/>
          <p:nvPr/>
        </p:nvSpPr>
        <p:spPr>
          <a:xfrm>
            <a:off x="4139952" y="5445224"/>
            <a:ext cx="4572000" cy="307777"/>
          </a:xfrm>
          <a:prstGeom prst="rect">
            <a:avLst/>
          </a:prstGeom>
        </p:spPr>
        <p:txBody>
          <a:bodyPr>
            <a:spAutoFit/>
          </a:bodyPr>
          <a:lstStyle/>
          <a:p>
            <a:pPr eaLnBrk="1" hangingPunct="1"/>
            <a:r>
              <a:rPr lang="en-US" altLang="en-US" sz="1400" i="1" dirty="0">
                <a:solidFill>
                  <a:schemeClr val="bg1"/>
                </a:solidFill>
                <a:effectLst>
                  <a:outerShdw blurRad="38100" dist="38100" dir="2700000" algn="tl">
                    <a:srgbClr val="000000">
                      <a:alpha val="43137"/>
                    </a:srgbClr>
                  </a:outerShdw>
                </a:effectLst>
              </a:rPr>
              <a:t>Prepared by Sylvia Hoffmann </a:t>
            </a:r>
            <a:r>
              <a:rPr lang="en-US" altLang="en-US" sz="1400" i="1" dirty="0">
                <a:solidFill>
                  <a:schemeClr val="bg1"/>
                </a:solidFill>
                <a:effectLst>
                  <a:outerShdw blurRad="38100" dist="38100" dir="2700000" algn="tl">
                    <a:srgbClr val="000000">
                      <a:alpha val="43137"/>
                    </a:srgbClr>
                  </a:outerShdw>
                </a:effectLst>
                <a:hlinkClick r:id="rId2"/>
              </a:rPr>
              <a:t>s.hoffmann@uwtsd.ac.uk</a:t>
            </a:r>
            <a:r>
              <a:rPr lang="en-US" altLang="en-US" sz="1400" i="1" dirty="0">
                <a:solidFill>
                  <a:schemeClr val="bg1"/>
                </a:solidFill>
                <a:effectLst>
                  <a:outerShdw blurRad="38100" dist="38100" dir="2700000" algn="tl">
                    <a:srgbClr val="000000">
                      <a:alpha val="43137"/>
                    </a:srgbClr>
                  </a:outerShdw>
                </a:effectLst>
              </a:rPr>
              <a:t> </a:t>
            </a:r>
            <a:endParaRPr lang="en-GB" altLang="en-US" sz="1100"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The function and importance of transitions</a:t>
            </a:r>
            <a:endParaRPr lang="en-GB" altLang="en-US" sz="3600" b="1" dirty="0"/>
          </a:p>
        </p:txBody>
      </p:sp>
      <p:sp>
        <p:nvSpPr>
          <p:cNvPr id="13315" name="Rectangle 3"/>
          <p:cNvSpPr>
            <a:spLocks noGrp="1" noChangeArrowheads="1"/>
          </p:cNvSpPr>
          <p:nvPr>
            <p:ph type="body" idx="1"/>
          </p:nvPr>
        </p:nvSpPr>
        <p:spPr>
          <a:xfrm>
            <a:off x="395536" y="1268760"/>
            <a:ext cx="8229600" cy="4680520"/>
          </a:xfrm>
        </p:spPr>
        <p:txBody>
          <a:bodyPr/>
          <a:lstStyle/>
          <a:p>
            <a:r>
              <a:rPr lang="en-US" sz="2400" dirty="0"/>
              <a:t>In both academic writing and professional writing - goal is to </a:t>
            </a:r>
            <a:r>
              <a:rPr lang="en-US" sz="2400" b="1" i="1" dirty="0"/>
              <a:t>convey information clearly and concisely</a:t>
            </a:r>
          </a:p>
          <a:p>
            <a:r>
              <a:rPr lang="en-US" sz="2400" dirty="0"/>
              <a:t>Transitions help you to achieve these goals by establishing </a:t>
            </a:r>
            <a:r>
              <a:rPr lang="en-US" sz="2400" b="1" i="1" dirty="0"/>
              <a:t>logical connections</a:t>
            </a:r>
            <a:r>
              <a:rPr lang="en-US" sz="2400" dirty="0"/>
              <a:t> between sentences, paragraphs, and sections of your papers. </a:t>
            </a:r>
          </a:p>
          <a:p>
            <a:r>
              <a:rPr lang="en-US" sz="2400" dirty="0"/>
              <a:t>Transitions tell readers what to do with the information you present to them. </a:t>
            </a:r>
          </a:p>
          <a:p>
            <a:r>
              <a:rPr lang="en-US" sz="2400" dirty="0"/>
              <a:t>They function as signs that tell readers how to think about, </a:t>
            </a:r>
            <a:r>
              <a:rPr lang="en-US" sz="2400" dirty="0" err="1"/>
              <a:t>organise</a:t>
            </a:r>
            <a:r>
              <a:rPr lang="en-US" sz="2400" dirty="0"/>
              <a:t>, and react to old and new ideas as they read through what you have written.</a:t>
            </a:r>
          </a:p>
          <a:p>
            <a:pPr marL="0" indent="0">
              <a:buNone/>
            </a:pPr>
            <a:endParaRPr lang="en-US" sz="2400" dirty="0"/>
          </a:p>
          <a:p>
            <a:endParaRPr lang="en-US" sz="1600" dirty="0"/>
          </a:p>
        </p:txBody>
      </p:sp>
    </p:spTree>
    <p:extLst>
      <p:ext uri="{BB962C8B-B14F-4D97-AF65-F5344CB8AC3E}">
        <p14:creationId xmlns:p14="http://schemas.microsoft.com/office/powerpoint/2010/main" val="562072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The function and importance of transitions</a:t>
            </a:r>
            <a:endParaRPr lang="en-GB" altLang="en-US" sz="3600" b="1" dirty="0"/>
          </a:p>
        </p:txBody>
      </p:sp>
      <p:sp>
        <p:nvSpPr>
          <p:cNvPr id="13315" name="Rectangle 3"/>
          <p:cNvSpPr>
            <a:spLocks noGrp="1" noChangeArrowheads="1"/>
          </p:cNvSpPr>
          <p:nvPr>
            <p:ph type="body" idx="1"/>
          </p:nvPr>
        </p:nvSpPr>
        <p:spPr>
          <a:xfrm>
            <a:off x="323528" y="1143000"/>
            <a:ext cx="8229600" cy="4680520"/>
          </a:xfrm>
        </p:spPr>
        <p:txBody>
          <a:bodyPr/>
          <a:lstStyle/>
          <a:p>
            <a:r>
              <a:rPr lang="en-US" sz="2400" dirty="0"/>
              <a:t>Transitions signal relationships between ideas—relationships such as: </a:t>
            </a:r>
          </a:p>
          <a:p>
            <a:pPr lvl="1"/>
            <a:r>
              <a:rPr lang="en-US" sz="2000" dirty="0"/>
              <a:t>“Here’s an exception to my previous statement” or </a:t>
            </a:r>
          </a:p>
          <a:p>
            <a:pPr lvl="1"/>
            <a:r>
              <a:rPr lang="en-US" sz="2000" dirty="0"/>
              <a:t>“Although this idea appears to be true, here’s the real story.” </a:t>
            </a:r>
          </a:p>
          <a:p>
            <a:r>
              <a:rPr lang="en-US" sz="2400" dirty="0"/>
              <a:t>Transitions provide the reader with </a:t>
            </a:r>
            <a:r>
              <a:rPr lang="en-US" sz="2400" i="1" dirty="0"/>
              <a:t>directions</a:t>
            </a:r>
            <a:r>
              <a:rPr lang="en-US" sz="2400" dirty="0"/>
              <a:t> for how to piece together your ideas into a logically coherent argument. They help understand the </a:t>
            </a:r>
            <a:r>
              <a:rPr lang="en-US" sz="2400" i="1" dirty="0"/>
              <a:t>logic </a:t>
            </a:r>
            <a:r>
              <a:rPr lang="en-US" sz="2400" dirty="0"/>
              <a:t>of how your ideas fit together.</a:t>
            </a:r>
          </a:p>
          <a:p>
            <a:r>
              <a:rPr lang="en-US" sz="2400" dirty="0"/>
              <a:t>Not just verbal decorations - they are words with particular meanings that tell the reader to think and react in a particular way to your ideas.</a:t>
            </a:r>
          </a:p>
          <a:p>
            <a:endParaRPr lang="en-US" sz="1600" dirty="0"/>
          </a:p>
        </p:txBody>
      </p:sp>
    </p:spTree>
    <p:extLst>
      <p:ext uri="{BB962C8B-B14F-4D97-AF65-F5344CB8AC3E}">
        <p14:creationId xmlns:p14="http://schemas.microsoft.com/office/powerpoint/2010/main" val="1566909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60158" y="116632"/>
            <a:ext cx="8229600" cy="1143000"/>
          </a:xfrm>
        </p:spPr>
        <p:txBody>
          <a:bodyPr/>
          <a:lstStyle/>
          <a:p>
            <a:pPr eaLnBrk="1" hangingPunct="1"/>
            <a:r>
              <a:rPr lang="en-US" altLang="en-US" sz="3600" b="1" dirty="0"/>
              <a:t>Signs that you might need to work on your transitions</a:t>
            </a:r>
            <a:endParaRPr lang="en-GB" altLang="en-US" sz="3600" b="1" dirty="0"/>
          </a:p>
        </p:txBody>
      </p:sp>
      <p:sp>
        <p:nvSpPr>
          <p:cNvPr id="13315" name="Rectangle 3"/>
          <p:cNvSpPr>
            <a:spLocks noGrp="1" noChangeArrowheads="1"/>
          </p:cNvSpPr>
          <p:nvPr>
            <p:ph type="body" idx="1"/>
          </p:nvPr>
        </p:nvSpPr>
        <p:spPr>
          <a:xfrm>
            <a:off x="457200" y="1340768"/>
            <a:ext cx="8229600" cy="4464496"/>
          </a:xfrm>
        </p:spPr>
        <p:txBody>
          <a:bodyPr/>
          <a:lstStyle/>
          <a:p>
            <a:pPr marL="0" indent="0">
              <a:buNone/>
            </a:pPr>
            <a:r>
              <a:rPr lang="en-US" sz="2400" dirty="0"/>
              <a:t>How can you tell whether you need to work on your transitions? Here are some possible clues:</a:t>
            </a:r>
          </a:p>
          <a:p>
            <a:r>
              <a:rPr lang="en-US" sz="2400" dirty="0"/>
              <a:t>Your lecturer has written comments like “choppy,” “jumpy,” “abrupt,” “flow,” “need signposts,” or “how is this related?” on your work.</a:t>
            </a:r>
          </a:p>
          <a:p>
            <a:r>
              <a:rPr lang="en-US" sz="2400" dirty="0"/>
              <a:t>Your readers (instructors, friends, or classmates) tell you that they had trouble following your </a:t>
            </a:r>
            <a:r>
              <a:rPr lang="en-US" sz="2400" dirty="0" err="1"/>
              <a:t>organisation</a:t>
            </a:r>
            <a:r>
              <a:rPr lang="en-US" sz="2400" dirty="0"/>
              <a:t> or train of thought.</a:t>
            </a:r>
          </a:p>
          <a:p>
            <a:r>
              <a:rPr lang="en-US" sz="2400" dirty="0"/>
              <a:t>You tend to write the way you think—and your brain often jumps from one idea to another pretty quickly.</a:t>
            </a:r>
          </a:p>
        </p:txBody>
      </p:sp>
    </p:spTree>
    <p:extLst>
      <p:ext uri="{BB962C8B-B14F-4D97-AF65-F5344CB8AC3E}">
        <p14:creationId xmlns:p14="http://schemas.microsoft.com/office/powerpoint/2010/main" val="806091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60158" y="116632"/>
            <a:ext cx="8229600" cy="1143000"/>
          </a:xfrm>
        </p:spPr>
        <p:txBody>
          <a:bodyPr/>
          <a:lstStyle/>
          <a:p>
            <a:pPr eaLnBrk="1" hangingPunct="1"/>
            <a:r>
              <a:rPr lang="en-US" altLang="en-US" sz="3600" b="1" dirty="0"/>
              <a:t>Signs that you might need to work on your transitions</a:t>
            </a:r>
            <a:endParaRPr lang="en-GB" altLang="en-US" sz="3600" b="1" dirty="0"/>
          </a:p>
        </p:txBody>
      </p:sp>
      <p:sp>
        <p:nvSpPr>
          <p:cNvPr id="13315" name="Rectangle 3"/>
          <p:cNvSpPr>
            <a:spLocks noGrp="1" noChangeArrowheads="1"/>
          </p:cNvSpPr>
          <p:nvPr>
            <p:ph type="body" idx="1"/>
          </p:nvPr>
        </p:nvSpPr>
        <p:spPr>
          <a:xfrm>
            <a:off x="457200" y="1340768"/>
            <a:ext cx="8229600" cy="4464496"/>
          </a:xfrm>
        </p:spPr>
        <p:txBody>
          <a:bodyPr/>
          <a:lstStyle/>
          <a:p>
            <a:r>
              <a:rPr lang="en-US" sz="2400" dirty="0"/>
              <a:t>You wrote your paper in several discrete “chunks” and then pasted them together.</a:t>
            </a:r>
          </a:p>
          <a:p>
            <a:r>
              <a:rPr lang="en-US" sz="2400" dirty="0"/>
              <a:t>You are working on a group paper; the draft you are working on was created by pasting pieces of several people’s writing together.</a:t>
            </a:r>
          </a:p>
        </p:txBody>
      </p:sp>
    </p:spTree>
    <p:extLst>
      <p:ext uri="{BB962C8B-B14F-4D97-AF65-F5344CB8AC3E}">
        <p14:creationId xmlns:p14="http://schemas.microsoft.com/office/powerpoint/2010/main" val="1632273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err="1"/>
              <a:t>Organisation</a:t>
            </a:r>
            <a:endParaRPr lang="en-GB" altLang="en-US" sz="3600" b="1" dirty="0"/>
          </a:p>
        </p:txBody>
      </p:sp>
      <p:sp>
        <p:nvSpPr>
          <p:cNvPr id="13315" name="Rectangle 3"/>
          <p:cNvSpPr>
            <a:spLocks noGrp="1" noChangeArrowheads="1"/>
          </p:cNvSpPr>
          <p:nvPr>
            <p:ph type="body" idx="1"/>
          </p:nvPr>
        </p:nvSpPr>
        <p:spPr>
          <a:xfrm>
            <a:off x="457200" y="980728"/>
            <a:ext cx="8229600" cy="4464496"/>
          </a:xfrm>
        </p:spPr>
        <p:txBody>
          <a:bodyPr/>
          <a:lstStyle/>
          <a:p>
            <a:r>
              <a:rPr lang="en-US" sz="2400" dirty="0"/>
              <a:t>Evaluate the </a:t>
            </a:r>
            <a:r>
              <a:rPr lang="en-US" sz="2400" dirty="0" err="1"/>
              <a:t>organisation</a:t>
            </a:r>
            <a:r>
              <a:rPr lang="en-US" sz="2400" dirty="0"/>
              <a:t> of your paper/assignment, before you work on transitions =&gt; improved clarity and effectiveness </a:t>
            </a:r>
          </a:p>
          <a:p>
            <a:r>
              <a:rPr lang="en-US" sz="2400" dirty="0"/>
              <a:t>Try to </a:t>
            </a:r>
            <a:r>
              <a:rPr lang="en-US" sz="2400" dirty="0" err="1"/>
              <a:t>summarise</a:t>
            </a:r>
            <a:r>
              <a:rPr lang="en-US" sz="2400" dirty="0"/>
              <a:t> in a word or short phrase what each paragraph is about or how it fits into your analysis as a whole. This exercise should help you to see the order of and connection between your ideas more clearly.</a:t>
            </a:r>
          </a:p>
          <a:p>
            <a:r>
              <a:rPr lang="en-US" sz="2400" dirty="0"/>
              <a:t>If after doing this exercise you find that you still have difficulty linking your ideas together in a coherent fashion, your problem may not be with transitions but with </a:t>
            </a:r>
            <a:r>
              <a:rPr lang="en-US" sz="2400" dirty="0" err="1"/>
              <a:t>organisation</a:t>
            </a:r>
            <a:r>
              <a:rPr lang="en-US" sz="2400" dirty="0"/>
              <a:t>. </a:t>
            </a:r>
            <a:endParaRPr lang="en-GB" sz="2000" dirty="0"/>
          </a:p>
        </p:txBody>
      </p:sp>
    </p:spTree>
    <p:extLst>
      <p:ext uri="{BB962C8B-B14F-4D97-AF65-F5344CB8AC3E}">
        <p14:creationId xmlns:p14="http://schemas.microsoft.com/office/powerpoint/2010/main" val="2144380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How transitions work</a:t>
            </a:r>
            <a:endParaRPr lang="en-GB" altLang="en-US" sz="3600" b="1" dirty="0"/>
          </a:p>
        </p:txBody>
      </p:sp>
      <p:sp>
        <p:nvSpPr>
          <p:cNvPr id="13315" name="Rectangle 3"/>
          <p:cNvSpPr>
            <a:spLocks noGrp="1" noChangeArrowheads="1"/>
          </p:cNvSpPr>
          <p:nvPr>
            <p:ph type="body" idx="1"/>
          </p:nvPr>
        </p:nvSpPr>
        <p:spPr>
          <a:xfrm>
            <a:off x="395536" y="980728"/>
            <a:ext cx="8229600" cy="4464496"/>
          </a:xfrm>
        </p:spPr>
        <p:txBody>
          <a:bodyPr/>
          <a:lstStyle/>
          <a:p>
            <a:r>
              <a:rPr lang="en-US" sz="2400" dirty="0"/>
              <a:t>The </a:t>
            </a:r>
            <a:r>
              <a:rPr lang="en-US" sz="2400" dirty="0" err="1"/>
              <a:t>organisation</a:t>
            </a:r>
            <a:r>
              <a:rPr lang="en-US" sz="2400" dirty="0"/>
              <a:t> of your written work includes two elements: </a:t>
            </a:r>
          </a:p>
          <a:p>
            <a:pPr lvl="1"/>
            <a:r>
              <a:rPr lang="en-US" sz="2000" dirty="0"/>
              <a:t>(1) the order in which you have chosen to present the different parts of your discussion or argument, and </a:t>
            </a:r>
          </a:p>
          <a:p>
            <a:pPr lvl="1"/>
            <a:r>
              <a:rPr lang="en-US" sz="2000" dirty="0"/>
              <a:t>(2) the relationships you construct between these parts. </a:t>
            </a:r>
          </a:p>
          <a:p>
            <a:r>
              <a:rPr lang="en-US" sz="2400" dirty="0"/>
              <a:t>Transitions cannot substitute for good </a:t>
            </a:r>
            <a:r>
              <a:rPr lang="en-US" sz="2400" dirty="0" err="1"/>
              <a:t>organisation</a:t>
            </a:r>
            <a:r>
              <a:rPr lang="en-US" sz="2400" dirty="0"/>
              <a:t>, but they can make it clearer and easier to follow. </a:t>
            </a:r>
          </a:p>
          <a:p>
            <a:pPr marL="0" indent="0">
              <a:buNone/>
            </a:pPr>
            <a:r>
              <a:rPr lang="en-US" sz="2400" dirty="0"/>
              <a:t>Take a look at the following example:</a:t>
            </a:r>
          </a:p>
          <a:p>
            <a:r>
              <a:rPr lang="en-US" sz="2000" b="1" i="1" dirty="0">
                <a:solidFill>
                  <a:srgbClr val="0070C0"/>
                </a:solidFill>
              </a:rPr>
              <a:t>XYZ, a Latin American country, has a new democratic government after having been a dictatorship for many years. Assume that you want to argue that XYZ is not as democratic as the conventional view would have us believe.</a:t>
            </a:r>
            <a:endParaRPr lang="en-GB" sz="2000" b="1" i="1" dirty="0">
              <a:solidFill>
                <a:srgbClr val="0070C0"/>
              </a:solidFill>
            </a:endParaRPr>
          </a:p>
        </p:txBody>
      </p:sp>
    </p:spTree>
    <p:extLst>
      <p:ext uri="{BB962C8B-B14F-4D97-AF65-F5344CB8AC3E}">
        <p14:creationId xmlns:p14="http://schemas.microsoft.com/office/powerpoint/2010/main" val="4154728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How transitions work</a:t>
            </a:r>
            <a:endParaRPr lang="en-GB" altLang="en-US" sz="3600" b="1" dirty="0"/>
          </a:p>
        </p:txBody>
      </p:sp>
      <p:sp>
        <p:nvSpPr>
          <p:cNvPr id="13315" name="Rectangle 3"/>
          <p:cNvSpPr>
            <a:spLocks noGrp="1" noChangeArrowheads="1"/>
          </p:cNvSpPr>
          <p:nvPr>
            <p:ph type="body" idx="1"/>
          </p:nvPr>
        </p:nvSpPr>
        <p:spPr>
          <a:xfrm>
            <a:off x="395536" y="980728"/>
            <a:ext cx="8229600" cy="4464496"/>
          </a:xfrm>
        </p:spPr>
        <p:txBody>
          <a:bodyPr/>
          <a:lstStyle/>
          <a:p>
            <a:r>
              <a:rPr lang="en-US" sz="2400" dirty="0"/>
              <a:t>One way to effectively </a:t>
            </a:r>
            <a:r>
              <a:rPr lang="en-US" sz="2400" dirty="0" err="1"/>
              <a:t>organise</a:t>
            </a:r>
            <a:r>
              <a:rPr lang="en-US" sz="2400" dirty="0"/>
              <a:t> your argument would be to present the </a:t>
            </a:r>
            <a:r>
              <a:rPr lang="en-US" sz="2400" b="1" dirty="0"/>
              <a:t>conventional view </a:t>
            </a:r>
            <a:r>
              <a:rPr lang="en-US" sz="2400" dirty="0"/>
              <a:t>and then to provide the reader with your </a:t>
            </a:r>
            <a:r>
              <a:rPr lang="en-US" sz="2400" b="1" dirty="0"/>
              <a:t>critical response to this view</a:t>
            </a:r>
            <a:r>
              <a:rPr lang="en-US" sz="2400" dirty="0"/>
              <a:t>. </a:t>
            </a:r>
          </a:p>
          <a:p>
            <a:r>
              <a:rPr lang="en-US" sz="2400" dirty="0"/>
              <a:t>So, in Paragraph A you would enumerate all the reasons that someone might consider </a:t>
            </a:r>
            <a:r>
              <a:rPr lang="en-US" sz="2400" i="1" dirty="0"/>
              <a:t>XYZ </a:t>
            </a:r>
            <a:r>
              <a:rPr lang="en-US" sz="2400" dirty="0"/>
              <a:t>highly democratic, while in Paragraph B you would refute these points. </a:t>
            </a:r>
          </a:p>
          <a:p>
            <a:r>
              <a:rPr lang="en-US" sz="2400" dirty="0"/>
              <a:t>The transition that would establish the logical connection between these two key elements of your argument would indicate to the reader that the information in paragraph B contradicts the information in paragraph A. </a:t>
            </a:r>
          </a:p>
        </p:txBody>
      </p:sp>
    </p:spTree>
    <p:extLst>
      <p:ext uri="{BB962C8B-B14F-4D97-AF65-F5344CB8AC3E}">
        <p14:creationId xmlns:p14="http://schemas.microsoft.com/office/powerpoint/2010/main" val="985211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How transitions work</a:t>
            </a:r>
            <a:endParaRPr lang="en-GB" altLang="en-US" sz="3600" b="1" dirty="0"/>
          </a:p>
        </p:txBody>
      </p:sp>
      <p:sp>
        <p:nvSpPr>
          <p:cNvPr id="13315" name="Rectangle 3"/>
          <p:cNvSpPr>
            <a:spLocks noGrp="1" noChangeArrowheads="1"/>
          </p:cNvSpPr>
          <p:nvPr>
            <p:ph type="body" idx="1"/>
          </p:nvPr>
        </p:nvSpPr>
        <p:spPr>
          <a:xfrm>
            <a:off x="395536" y="980728"/>
            <a:ext cx="8229600" cy="4464496"/>
          </a:xfrm>
        </p:spPr>
        <p:txBody>
          <a:bodyPr/>
          <a:lstStyle/>
          <a:p>
            <a:r>
              <a:rPr lang="en-US" sz="2400" dirty="0"/>
              <a:t>As a result, you might </a:t>
            </a:r>
            <a:r>
              <a:rPr lang="en-US" sz="2400" dirty="0" err="1"/>
              <a:t>organise</a:t>
            </a:r>
            <a:r>
              <a:rPr lang="en-US" sz="2400" dirty="0"/>
              <a:t> your argument in the following way:</a:t>
            </a:r>
          </a:p>
          <a:p>
            <a:r>
              <a:rPr lang="en-US" sz="2400" b="1" dirty="0"/>
              <a:t>Paragraph A:</a:t>
            </a:r>
            <a:r>
              <a:rPr lang="en-US" sz="2400" dirty="0"/>
              <a:t> points that support the view that XYZ’s new government is very democratic.</a:t>
            </a:r>
          </a:p>
          <a:p>
            <a:r>
              <a:rPr lang="en-US" sz="2400" b="1" dirty="0"/>
              <a:t>Transition:</a:t>
            </a:r>
            <a:r>
              <a:rPr lang="en-US" sz="2400" dirty="0"/>
              <a:t> </a:t>
            </a:r>
            <a:r>
              <a:rPr lang="en-US" sz="2400" b="1" i="1" dirty="0">
                <a:solidFill>
                  <a:srgbClr val="0070C0"/>
                </a:solidFill>
              </a:rPr>
              <a:t>Despite the previous arguments, there are many reasons to think that XYZ’s new government is not as democratic as typically believed.</a:t>
            </a:r>
          </a:p>
          <a:p>
            <a:r>
              <a:rPr lang="en-US" sz="2400" b="1" dirty="0"/>
              <a:t>Paragraph B:</a:t>
            </a:r>
            <a:r>
              <a:rPr lang="en-US" sz="2400" dirty="0"/>
              <a:t> points that contradict the view that XYZ’s new government is very democratic.</a:t>
            </a:r>
          </a:p>
          <a:p>
            <a:endParaRPr lang="en-US" sz="2400" dirty="0"/>
          </a:p>
        </p:txBody>
      </p:sp>
    </p:spTree>
    <p:extLst>
      <p:ext uri="{BB962C8B-B14F-4D97-AF65-F5344CB8AC3E}">
        <p14:creationId xmlns:p14="http://schemas.microsoft.com/office/powerpoint/2010/main" val="2203687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How transitions work</a:t>
            </a:r>
            <a:endParaRPr lang="en-GB" altLang="en-US" sz="3600" b="1" dirty="0"/>
          </a:p>
        </p:txBody>
      </p:sp>
      <p:sp>
        <p:nvSpPr>
          <p:cNvPr id="13315" name="Rectangle 3"/>
          <p:cNvSpPr>
            <a:spLocks noGrp="1" noChangeArrowheads="1"/>
          </p:cNvSpPr>
          <p:nvPr>
            <p:ph type="body" idx="1"/>
          </p:nvPr>
        </p:nvSpPr>
        <p:spPr>
          <a:xfrm>
            <a:off x="395536" y="980728"/>
            <a:ext cx="8229600" cy="4464496"/>
          </a:xfrm>
        </p:spPr>
        <p:txBody>
          <a:bodyPr/>
          <a:lstStyle/>
          <a:p>
            <a:r>
              <a:rPr lang="en-US" sz="2400" dirty="0"/>
              <a:t>In this case, the transition words “</a:t>
            </a:r>
            <a:r>
              <a:rPr lang="en-US" sz="2400" b="1" i="1" dirty="0">
                <a:solidFill>
                  <a:srgbClr val="0070C0"/>
                </a:solidFill>
              </a:rPr>
              <a:t>Despite the previous arguments</a:t>
            </a:r>
            <a:r>
              <a:rPr lang="en-US" sz="2400" dirty="0">
                <a:solidFill>
                  <a:srgbClr val="0070C0"/>
                </a:solidFill>
              </a:rPr>
              <a:t>,</a:t>
            </a:r>
            <a:r>
              <a:rPr lang="en-US" sz="2400" dirty="0"/>
              <a:t>” suggest that the reader should not believe paragraph A and instead should consider the writer’s reasons for viewing XYZ’s democracy as suspect.</a:t>
            </a:r>
          </a:p>
          <a:p>
            <a:r>
              <a:rPr lang="en-US" sz="2400" dirty="0"/>
              <a:t>Transitions can help reinforce the underlying logic of your paper’s </a:t>
            </a:r>
            <a:r>
              <a:rPr lang="en-US" sz="2400" dirty="0" err="1"/>
              <a:t>organisation</a:t>
            </a:r>
            <a:r>
              <a:rPr lang="en-US" sz="2400" dirty="0"/>
              <a:t> by providing the reader with essential information regarding the relationship between your ideas. </a:t>
            </a:r>
          </a:p>
          <a:p>
            <a:r>
              <a:rPr lang="en-US" sz="2400" dirty="0"/>
              <a:t>In this way, transitions </a:t>
            </a:r>
            <a:r>
              <a:rPr lang="en-US" sz="2400" b="1" dirty="0"/>
              <a:t>act as the glue that binds the components </a:t>
            </a:r>
            <a:r>
              <a:rPr lang="en-US" sz="2400" dirty="0"/>
              <a:t>of your argument or discussion into a unified, coherent, and persuasive whole.</a:t>
            </a:r>
          </a:p>
        </p:txBody>
      </p:sp>
    </p:spTree>
    <p:extLst>
      <p:ext uri="{BB962C8B-B14F-4D97-AF65-F5344CB8AC3E}">
        <p14:creationId xmlns:p14="http://schemas.microsoft.com/office/powerpoint/2010/main" val="3683666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Types of transitions</a:t>
            </a:r>
            <a:endParaRPr lang="en-GB" altLang="en-US" sz="3600" b="1" dirty="0"/>
          </a:p>
        </p:txBody>
      </p:sp>
      <p:sp>
        <p:nvSpPr>
          <p:cNvPr id="13315" name="Rectangle 3"/>
          <p:cNvSpPr>
            <a:spLocks noGrp="1" noChangeArrowheads="1"/>
          </p:cNvSpPr>
          <p:nvPr>
            <p:ph type="body" idx="1"/>
          </p:nvPr>
        </p:nvSpPr>
        <p:spPr>
          <a:xfrm>
            <a:off x="457200" y="1052736"/>
            <a:ext cx="8229600" cy="4464496"/>
          </a:xfrm>
        </p:spPr>
        <p:txBody>
          <a:bodyPr/>
          <a:lstStyle/>
          <a:p>
            <a:r>
              <a:rPr lang="en-US" sz="2400" dirty="0"/>
              <a:t>Diverse types of transitions available – depending on the circumstances in which you need to use them. </a:t>
            </a:r>
          </a:p>
          <a:p>
            <a:r>
              <a:rPr lang="en-US" sz="2400" dirty="0"/>
              <a:t>A transition can be a single word, a phrase, a sentence, or an entire paragraph. </a:t>
            </a:r>
          </a:p>
          <a:p>
            <a:pPr marL="0" indent="0">
              <a:buNone/>
            </a:pPr>
            <a:r>
              <a:rPr lang="en-US" sz="2400" dirty="0"/>
              <a:t>In each case, it functions the same way: </a:t>
            </a:r>
          </a:p>
          <a:p>
            <a:r>
              <a:rPr lang="en-US" sz="2400" dirty="0"/>
              <a:t>First, the transition either directly summarizes the content of a preceding sentence, paragraph, or section or implies such a summary (by reminding the reader of what has come before). </a:t>
            </a:r>
          </a:p>
          <a:p>
            <a:r>
              <a:rPr lang="en-US" sz="2400" dirty="0"/>
              <a:t>Then, it helps the reader anticipate or comprehend the new information that you wish to present.</a:t>
            </a:r>
            <a:endParaRPr lang="en-GB" sz="2400" dirty="0"/>
          </a:p>
        </p:txBody>
      </p:sp>
    </p:spTree>
    <p:extLst>
      <p:ext uri="{BB962C8B-B14F-4D97-AF65-F5344CB8AC3E}">
        <p14:creationId xmlns:p14="http://schemas.microsoft.com/office/powerpoint/2010/main" val="621653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Types of transitions</a:t>
            </a:r>
            <a:endParaRPr lang="en-GB" altLang="en-US" sz="3600" b="1" dirty="0"/>
          </a:p>
        </p:txBody>
      </p:sp>
      <p:sp>
        <p:nvSpPr>
          <p:cNvPr id="13315" name="Rectangle 3"/>
          <p:cNvSpPr>
            <a:spLocks noGrp="1" noChangeArrowheads="1"/>
          </p:cNvSpPr>
          <p:nvPr>
            <p:ph type="body" idx="1"/>
          </p:nvPr>
        </p:nvSpPr>
        <p:spPr>
          <a:xfrm>
            <a:off x="457200" y="1052736"/>
            <a:ext cx="8229600" cy="4464496"/>
          </a:xfrm>
        </p:spPr>
        <p:txBody>
          <a:bodyPr/>
          <a:lstStyle/>
          <a:p>
            <a:r>
              <a:rPr lang="en-US" sz="2400" b="1" dirty="0"/>
              <a:t>Transitions between sections: </a:t>
            </a:r>
            <a:r>
              <a:rPr lang="en-US" sz="2400" dirty="0"/>
              <a:t>it may sometimes be necessary to include transitional paragraphs that </a:t>
            </a:r>
            <a:r>
              <a:rPr lang="en-US" sz="2400" dirty="0" err="1"/>
              <a:t>summarise</a:t>
            </a:r>
            <a:r>
              <a:rPr lang="en-US" sz="2400" dirty="0"/>
              <a:t> for the reader the information just covered and specify the relevance of this information to the discussion in the following section.</a:t>
            </a:r>
          </a:p>
          <a:p>
            <a:r>
              <a:rPr lang="en-US" sz="2400" dirty="0"/>
              <a:t>normally not needed for short assignments, especially at Level 4, but may be expected for longer pieces of work and at higher levels</a:t>
            </a:r>
          </a:p>
        </p:txBody>
      </p:sp>
    </p:spTree>
    <p:extLst>
      <p:ext uri="{BB962C8B-B14F-4D97-AF65-F5344CB8AC3E}">
        <p14:creationId xmlns:p14="http://schemas.microsoft.com/office/powerpoint/2010/main" val="1740904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Types of transitions</a:t>
            </a:r>
            <a:endParaRPr lang="en-GB" altLang="en-US" sz="3600" b="1" dirty="0"/>
          </a:p>
        </p:txBody>
      </p:sp>
      <p:sp>
        <p:nvSpPr>
          <p:cNvPr id="13315" name="Rectangle 3"/>
          <p:cNvSpPr>
            <a:spLocks noGrp="1" noChangeArrowheads="1"/>
          </p:cNvSpPr>
          <p:nvPr>
            <p:ph type="body" idx="1"/>
          </p:nvPr>
        </p:nvSpPr>
        <p:spPr>
          <a:xfrm>
            <a:off x="457200" y="1052736"/>
            <a:ext cx="8229600" cy="4464496"/>
          </a:xfrm>
        </p:spPr>
        <p:txBody>
          <a:bodyPr/>
          <a:lstStyle/>
          <a:p>
            <a:r>
              <a:rPr lang="en-US" sz="2400" b="1" dirty="0"/>
              <a:t>Transitions between paragraphs:</a:t>
            </a:r>
            <a:r>
              <a:rPr lang="en-US" sz="2400" dirty="0"/>
              <a:t> If you have done a good job of arranging paragraphs so that the content of one leads logically to the next, the transition will highlight a relationship that already exists by </a:t>
            </a:r>
            <a:r>
              <a:rPr lang="en-US" sz="2400" dirty="0" err="1"/>
              <a:t>summarising</a:t>
            </a:r>
            <a:r>
              <a:rPr lang="en-US" sz="2400" dirty="0"/>
              <a:t> the previous paragraph and suggesting something of the content of the paragraph that follows.</a:t>
            </a:r>
          </a:p>
          <a:p>
            <a:r>
              <a:rPr lang="en-US" sz="2400" dirty="0"/>
              <a:t>A transition between paragraphs can be a word or two (</a:t>
            </a:r>
            <a:r>
              <a:rPr lang="en-US" sz="2400" i="1" dirty="0"/>
              <a:t>however, for example, similarly</a:t>
            </a:r>
            <a:r>
              <a:rPr lang="en-US" sz="2400" dirty="0"/>
              <a:t>), a phrase, or a sentence. Transitions can be at the end of the first paragraph, at the beginning of the second paragraph, or in both places.</a:t>
            </a:r>
          </a:p>
        </p:txBody>
      </p:sp>
    </p:spTree>
    <p:extLst>
      <p:ext uri="{BB962C8B-B14F-4D97-AF65-F5344CB8AC3E}">
        <p14:creationId xmlns:p14="http://schemas.microsoft.com/office/powerpoint/2010/main" val="2487882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Types of transitions</a:t>
            </a:r>
            <a:endParaRPr lang="en-GB" altLang="en-US" sz="3600" b="1" dirty="0"/>
          </a:p>
        </p:txBody>
      </p:sp>
      <p:sp>
        <p:nvSpPr>
          <p:cNvPr id="13315" name="Rectangle 3"/>
          <p:cNvSpPr>
            <a:spLocks noGrp="1" noChangeArrowheads="1"/>
          </p:cNvSpPr>
          <p:nvPr>
            <p:ph type="body" idx="1"/>
          </p:nvPr>
        </p:nvSpPr>
        <p:spPr>
          <a:xfrm>
            <a:off x="457200" y="1052736"/>
            <a:ext cx="8229600" cy="4464496"/>
          </a:xfrm>
        </p:spPr>
        <p:txBody>
          <a:bodyPr/>
          <a:lstStyle/>
          <a:p>
            <a:r>
              <a:rPr lang="en-US" sz="2400" b="1" dirty="0"/>
              <a:t>Transitions within paragraphs:</a:t>
            </a:r>
            <a:r>
              <a:rPr lang="en-US" sz="2400" dirty="0"/>
              <a:t> As with transitions between sections and paragraphs, transitions within paragraphs act as cues by helping readers to anticipate what is coming before they read it. Within paragraphs, transitions tend to be single words or short phrases.</a:t>
            </a:r>
          </a:p>
        </p:txBody>
      </p:sp>
    </p:spTree>
    <p:extLst>
      <p:ext uri="{BB962C8B-B14F-4D97-AF65-F5344CB8AC3E}">
        <p14:creationId xmlns:p14="http://schemas.microsoft.com/office/powerpoint/2010/main" val="3127257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US" altLang="en-US" sz="3600" b="1" dirty="0"/>
              <a:t>Transitional expressions</a:t>
            </a:r>
            <a:endParaRPr lang="en-GB" altLang="en-US" sz="3600" b="1" dirty="0"/>
          </a:p>
        </p:txBody>
      </p:sp>
      <p:sp>
        <p:nvSpPr>
          <p:cNvPr id="13315" name="Rectangle 3"/>
          <p:cNvSpPr>
            <a:spLocks noGrp="1" noChangeArrowheads="1"/>
          </p:cNvSpPr>
          <p:nvPr>
            <p:ph type="body" idx="1"/>
          </p:nvPr>
        </p:nvSpPr>
        <p:spPr>
          <a:xfrm>
            <a:off x="457200" y="1052736"/>
            <a:ext cx="8229600" cy="4464496"/>
          </a:xfrm>
        </p:spPr>
        <p:txBody>
          <a:bodyPr/>
          <a:lstStyle/>
          <a:p>
            <a:r>
              <a:rPr lang="en-US" sz="2000" dirty="0"/>
              <a:t>Effectively constructing each transition often depends upon your ability to identify words or phrases that will indicate for the reader the kind of logical relationships you want to convey. </a:t>
            </a:r>
          </a:p>
          <a:p>
            <a:r>
              <a:rPr lang="en-US" sz="2000" dirty="0"/>
              <a:t>The following table should make it easier for you to find these words or phrases. Whenever you have trouble finding a word, phrase, or sentence to serve as an effective transition, refer to the information in the table for assistance. Look in the left column of the table for the kind of logical relationship you are trying to express. Then look in the right column of the table for examples of words or phrases that express this logical relationship.</a:t>
            </a:r>
          </a:p>
          <a:p>
            <a:r>
              <a:rPr lang="en-US" sz="2000" dirty="0"/>
              <a:t>Keep in mind that each of these words or phrases may have a slightly different meaning. Consult a dictionary if you are unsure of the exact meaning of a word or phrase.</a:t>
            </a:r>
          </a:p>
        </p:txBody>
      </p:sp>
    </p:spTree>
    <p:extLst>
      <p:ext uri="{BB962C8B-B14F-4D97-AF65-F5344CB8AC3E}">
        <p14:creationId xmlns:p14="http://schemas.microsoft.com/office/powerpoint/2010/main" val="2429727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7E550-FB50-4252-905B-FD8C3EADDBA9}"/>
              </a:ext>
            </a:extLst>
          </p:cNvPr>
          <p:cNvSpPr>
            <a:spLocks noGrp="1"/>
          </p:cNvSpPr>
          <p:nvPr>
            <p:ph type="title"/>
          </p:nvPr>
        </p:nvSpPr>
        <p:spPr/>
        <p:txBody>
          <a:bodyPr/>
          <a:lstStyle/>
          <a:p>
            <a:endParaRPr lang="en-GB"/>
          </a:p>
        </p:txBody>
      </p:sp>
      <p:graphicFrame>
        <p:nvGraphicFramePr>
          <p:cNvPr id="6" name="Content Placeholder 5">
            <a:extLst>
              <a:ext uri="{FF2B5EF4-FFF2-40B4-BE49-F238E27FC236}">
                <a16:creationId xmlns:a16="http://schemas.microsoft.com/office/drawing/2014/main" id="{F535CA6F-B77F-4120-BB3B-E1620B0CA19F}"/>
              </a:ext>
            </a:extLst>
          </p:cNvPr>
          <p:cNvGraphicFramePr>
            <a:graphicFrameLocks noGrp="1"/>
          </p:cNvGraphicFramePr>
          <p:nvPr>
            <p:ph idx="1"/>
            <p:extLst>
              <p:ext uri="{D42A27DB-BD31-4B8C-83A1-F6EECF244321}">
                <p14:modId xmlns:p14="http://schemas.microsoft.com/office/powerpoint/2010/main" val="2053661720"/>
              </p:ext>
            </p:extLst>
          </p:nvPr>
        </p:nvGraphicFramePr>
        <p:xfrm>
          <a:off x="318356" y="70846"/>
          <a:ext cx="8507288" cy="5590402"/>
        </p:xfrm>
        <a:graphic>
          <a:graphicData uri="http://schemas.openxmlformats.org/drawingml/2006/table">
            <a:tbl>
              <a:tblPr>
                <a:tableStyleId>{35758FB7-9AC5-4552-8A53-C91805E547FA}</a:tableStyleId>
              </a:tblPr>
              <a:tblGrid>
                <a:gridCol w="2098576">
                  <a:extLst>
                    <a:ext uri="{9D8B030D-6E8A-4147-A177-3AD203B41FA5}">
                      <a16:colId xmlns:a16="http://schemas.microsoft.com/office/drawing/2014/main" val="3638627360"/>
                    </a:ext>
                  </a:extLst>
                </a:gridCol>
                <a:gridCol w="6408712">
                  <a:extLst>
                    <a:ext uri="{9D8B030D-6E8A-4147-A177-3AD203B41FA5}">
                      <a16:colId xmlns:a16="http://schemas.microsoft.com/office/drawing/2014/main" val="3223662810"/>
                    </a:ext>
                  </a:extLst>
                </a:gridCol>
              </a:tblGrid>
              <a:tr h="180756">
                <a:tc>
                  <a:txBody>
                    <a:bodyPr/>
                    <a:lstStyle/>
                    <a:p>
                      <a:pPr algn="ctr" fontAlgn="t"/>
                      <a:r>
                        <a:rPr lang="en-GB" sz="1600" b="1" dirty="0">
                          <a:effectLst/>
                        </a:rPr>
                        <a:t>LOGICAL RELATIONSHIP</a:t>
                      </a:r>
                    </a:p>
                  </a:txBody>
                  <a:tcPr marL="20776" marR="20776" marT="20776" marB="20776">
                    <a:solidFill>
                      <a:schemeClr val="accent1">
                        <a:lumMod val="60000"/>
                        <a:lumOff val="40000"/>
                      </a:schemeClr>
                    </a:solidFill>
                  </a:tcPr>
                </a:tc>
                <a:tc>
                  <a:txBody>
                    <a:bodyPr/>
                    <a:lstStyle/>
                    <a:p>
                      <a:pPr algn="ctr" fontAlgn="t"/>
                      <a:r>
                        <a:rPr lang="en-GB" sz="1600" b="1" dirty="0">
                          <a:effectLst/>
                        </a:rPr>
                        <a:t>TRANSITIONAL EXPRESSION</a:t>
                      </a:r>
                    </a:p>
                  </a:txBody>
                  <a:tcPr marL="20776" marR="20776" marT="20776" marB="20776">
                    <a:solidFill>
                      <a:schemeClr val="accent1">
                        <a:lumMod val="60000"/>
                        <a:lumOff val="40000"/>
                      </a:schemeClr>
                    </a:solidFill>
                  </a:tcPr>
                </a:tc>
                <a:extLst>
                  <a:ext uri="{0D108BD9-81ED-4DB2-BD59-A6C34878D82A}">
                    <a16:rowId xmlns:a16="http://schemas.microsoft.com/office/drawing/2014/main" val="784924069"/>
                  </a:ext>
                </a:extLst>
              </a:tr>
              <a:tr h="305895">
                <a:tc>
                  <a:txBody>
                    <a:bodyPr/>
                    <a:lstStyle/>
                    <a:p>
                      <a:pPr algn="ctr" fontAlgn="t"/>
                      <a:r>
                        <a:rPr lang="en-GB" sz="1600" b="1" dirty="0">
                          <a:effectLst/>
                        </a:rPr>
                        <a:t>Similarity</a:t>
                      </a:r>
                    </a:p>
                  </a:txBody>
                  <a:tcPr marL="20776" marR="20776" marT="20776" marB="20776"/>
                </a:tc>
                <a:tc>
                  <a:txBody>
                    <a:bodyPr/>
                    <a:lstStyle/>
                    <a:p>
                      <a:pPr algn="ctr" fontAlgn="t"/>
                      <a:r>
                        <a:rPr lang="en-US" sz="1600" dirty="0">
                          <a:effectLst/>
                        </a:rPr>
                        <a:t>also, in the same way, just as … so too, likewise, similarly</a:t>
                      </a:r>
                    </a:p>
                  </a:txBody>
                  <a:tcPr marL="20776" marR="20776" marT="20776" marB="20776"/>
                </a:tc>
                <a:extLst>
                  <a:ext uri="{0D108BD9-81ED-4DB2-BD59-A6C34878D82A}">
                    <a16:rowId xmlns:a16="http://schemas.microsoft.com/office/drawing/2014/main" val="4052162558"/>
                  </a:ext>
                </a:extLst>
              </a:tr>
              <a:tr h="806450">
                <a:tc>
                  <a:txBody>
                    <a:bodyPr/>
                    <a:lstStyle/>
                    <a:p>
                      <a:pPr algn="ctr" fontAlgn="t"/>
                      <a:r>
                        <a:rPr lang="en-GB" sz="1600" b="1" dirty="0">
                          <a:effectLst/>
                        </a:rPr>
                        <a:t>Exception/Contrast</a:t>
                      </a:r>
                    </a:p>
                  </a:txBody>
                  <a:tcPr marL="20776" marR="20776" marT="20776" marB="20776"/>
                </a:tc>
                <a:tc>
                  <a:txBody>
                    <a:bodyPr/>
                    <a:lstStyle/>
                    <a:p>
                      <a:pPr algn="ctr" fontAlgn="t"/>
                      <a:r>
                        <a:rPr lang="en-US" sz="1600" dirty="0">
                          <a:effectLst/>
                        </a:rPr>
                        <a:t>but, however, in spite of, on the one hand … on the other hand, nevertheless, nonetheless, notwithstanding, in contrast, on the contrary, still, yet</a:t>
                      </a:r>
                    </a:p>
                  </a:txBody>
                  <a:tcPr marL="20776" marR="20776" marT="20776" marB="20776"/>
                </a:tc>
                <a:extLst>
                  <a:ext uri="{0D108BD9-81ED-4DB2-BD59-A6C34878D82A}">
                    <a16:rowId xmlns:a16="http://schemas.microsoft.com/office/drawing/2014/main" val="456613528"/>
                  </a:ext>
                </a:extLst>
              </a:tr>
              <a:tr h="305895">
                <a:tc>
                  <a:txBody>
                    <a:bodyPr/>
                    <a:lstStyle/>
                    <a:p>
                      <a:pPr algn="ctr" fontAlgn="t"/>
                      <a:r>
                        <a:rPr lang="en-GB" sz="1600" b="1" dirty="0">
                          <a:effectLst/>
                        </a:rPr>
                        <a:t>Sequence/Order</a:t>
                      </a:r>
                    </a:p>
                  </a:txBody>
                  <a:tcPr marL="20776" marR="20776" marT="20776" marB="20776"/>
                </a:tc>
                <a:tc>
                  <a:txBody>
                    <a:bodyPr/>
                    <a:lstStyle/>
                    <a:p>
                      <a:pPr algn="ctr" fontAlgn="t"/>
                      <a:r>
                        <a:rPr lang="en-US" sz="1600" dirty="0">
                          <a:effectLst/>
                        </a:rPr>
                        <a:t>first, second, third, … next, then, finally</a:t>
                      </a:r>
                    </a:p>
                  </a:txBody>
                  <a:tcPr marL="20776" marR="20776" marT="20776" marB="20776"/>
                </a:tc>
                <a:extLst>
                  <a:ext uri="{0D108BD9-81ED-4DB2-BD59-A6C34878D82A}">
                    <a16:rowId xmlns:a16="http://schemas.microsoft.com/office/drawing/2014/main" val="2528540501"/>
                  </a:ext>
                </a:extLst>
              </a:tr>
              <a:tr h="681311">
                <a:tc>
                  <a:txBody>
                    <a:bodyPr/>
                    <a:lstStyle/>
                    <a:p>
                      <a:pPr algn="ctr" fontAlgn="t"/>
                      <a:r>
                        <a:rPr lang="en-GB" sz="1600" b="1" dirty="0">
                          <a:effectLst/>
                        </a:rPr>
                        <a:t>Time</a:t>
                      </a:r>
                    </a:p>
                  </a:txBody>
                  <a:tcPr marL="20776" marR="20776" marT="20776" marB="20776"/>
                </a:tc>
                <a:tc>
                  <a:txBody>
                    <a:bodyPr/>
                    <a:lstStyle/>
                    <a:p>
                      <a:pPr algn="ctr" fontAlgn="t"/>
                      <a:r>
                        <a:rPr lang="en-US" sz="1600" dirty="0">
                          <a:effectLst/>
                        </a:rPr>
                        <a:t>after, afterward, at last, before, currently, during, earlier, immediately, later, meanwhile, now, recently, simultaneously, subsequently, then</a:t>
                      </a:r>
                    </a:p>
                  </a:txBody>
                  <a:tcPr marL="20776" marR="20776" marT="20776" marB="20776"/>
                </a:tc>
                <a:extLst>
                  <a:ext uri="{0D108BD9-81ED-4DB2-BD59-A6C34878D82A}">
                    <a16:rowId xmlns:a16="http://schemas.microsoft.com/office/drawing/2014/main" val="2583937212"/>
                  </a:ext>
                </a:extLst>
              </a:tr>
              <a:tr h="431034">
                <a:tc>
                  <a:txBody>
                    <a:bodyPr/>
                    <a:lstStyle/>
                    <a:p>
                      <a:pPr algn="ctr" fontAlgn="t"/>
                      <a:r>
                        <a:rPr lang="en-GB" sz="1600" b="1" dirty="0">
                          <a:effectLst/>
                        </a:rPr>
                        <a:t>Example</a:t>
                      </a:r>
                    </a:p>
                  </a:txBody>
                  <a:tcPr marL="20776" marR="20776" marT="20776" marB="20776"/>
                </a:tc>
                <a:tc>
                  <a:txBody>
                    <a:bodyPr/>
                    <a:lstStyle/>
                    <a:p>
                      <a:pPr algn="ctr" fontAlgn="t"/>
                      <a:r>
                        <a:rPr lang="en-US" sz="1600" dirty="0">
                          <a:effectLst/>
                        </a:rPr>
                        <a:t>for example, for instance, namely, specifically, to illustrate</a:t>
                      </a:r>
                    </a:p>
                  </a:txBody>
                  <a:tcPr marL="20776" marR="20776" marT="20776" marB="20776"/>
                </a:tc>
                <a:extLst>
                  <a:ext uri="{0D108BD9-81ED-4DB2-BD59-A6C34878D82A}">
                    <a16:rowId xmlns:a16="http://schemas.microsoft.com/office/drawing/2014/main" val="963341762"/>
                  </a:ext>
                </a:extLst>
              </a:tr>
              <a:tr h="305895">
                <a:tc>
                  <a:txBody>
                    <a:bodyPr/>
                    <a:lstStyle/>
                    <a:p>
                      <a:pPr algn="ctr" fontAlgn="t"/>
                      <a:r>
                        <a:rPr lang="en-GB" sz="1600" b="1" dirty="0">
                          <a:effectLst/>
                        </a:rPr>
                        <a:t>Emphasis</a:t>
                      </a:r>
                    </a:p>
                  </a:txBody>
                  <a:tcPr marL="20776" marR="20776" marT="20776" marB="20776"/>
                </a:tc>
                <a:tc>
                  <a:txBody>
                    <a:bodyPr/>
                    <a:lstStyle/>
                    <a:p>
                      <a:pPr algn="ctr" fontAlgn="t"/>
                      <a:r>
                        <a:rPr lang="en-US" sz="1600" dirty="0">
                          <a:effectLst/>
                        </a:rPr>
                        <a:t>even, indeed, in fact, of course, truly</a:t>
                      </a:r>
                    </a:p>
                  </a:txBody>
                  <a:tcPr marL="20776" marR="20776" marT="20776" marB="20776"/>
                </a:tc>
                <a:extLst>
                  <a:ext uri="{0D108BD9-81ED-4DB2-BD59-A6C34878D82A}">
                    <a16:rowId xmlns:a16="http://schemas.microsoft.com/office/drawing/2014/main" val="4089288394"/>
                  </a:ext>
                </a:extLst>
              </a:tr>
              <a:tr h="431034">
                <a:tc>
                  <a:txBody>
                    <a:bodyPr/>
                    <a:lstStyle/>
                    <a:p>
                      <a:pPr algn="ctr" fontAlgn="t"/>
                      <a:r>
                        <a:rPr lang="en-GB" sz="1600" b="1" dirty="0">
                          <a:effectLst/>
                        </a:rPr>
                        <a:t>Place/Position</a:t>
                      </a:r>
                    </a:p>
                  </a:txBody>
                  <a:tcPr marL="20776" marR="20776" marT="20776" marB="20776"/>
                </a:tc>
                <a:tc>
                  <a:txBody>
                    <a:bodyPr/>
                    <a:lstStyle/>
                    <a:p>
                      <a:pPr algn="ctr" fontAlgn="t"/>
                      <a:r>
                        <a:rPr lang="en-US" sz="1600" dirty="0">
                          <a:effectLst/>
                        </a:rPr>
                        <a:t>above, adjacent, below, beyond, here, in front, in back, nearby, there</a:t>
                      </a:r>
                    </a:p>
                  </a:txBody>
                  <a:tcPr marL="20776" marR="20776" marT="20776" marB="20776"/>
                </a:tc>
                <a:extLst>
                  <a:ext uri="{0D108BD9-81ED-4DB2-BD59-A6C34878D82A}">
                    <a16:rowId xmlns:a16="http://schemas.microsoft.com/office/drawing/2014/main" val="536558451"/>
                  </a:ext>
                </a:extLst>
              </a:tr>
              <a:tr h="305895">
                <a:tc>
                  <a:txBody>
                    <a:bodyPr/>
                    <a:lstStyle/>
                    <a:p>
                      <a:pPr algn="ctr" fontAlgn="t"/>
                      <a:r>
                        <a:rPr lang="en-GB" sz="1600" b="1" dirty="0">
                          <a:effectLst/>
                        </a:rPr>
                        <a:t>Cause and Effect</a:t>
                      </a:r>
                    </a:p>
                  </a:txBody>
                  <a:tcPr marL="20776" marR="20776" marT="20776" marB="20776"/>
                </a:tc>
                <a:tc>
                  <a:txBody>
                    <a:bodyPr/>
                    <a:lstStyle/>
                    <a:p>
                      <a:pPr algn="ctr" fontAlgn="t"/>
                      <a:r>
                        <a:rPr lang="en-US" sz="1600" dirty="0">
                          <a:effectLst/>
                        </a:rPr>
                        <a:t>accordingly, consequently, hence, so, therefore, thus</a:t>
                      </a:r>
                    </a:p>
                  </a:txBody>
                  <a:tcPr marL="20776" marR="20776" marT="20776" marB="20776"/>
                </a:tc>
                <a:extLst>
                  <a:ext uri="{0D108BD9-81ED-4DB2-BD59-A6C34878D82A}">
                    <a16:rowId xmlns:a16="http://schemas.microsoft.com/office/drawing/2014/main" val="2448434652"/>
                  </a:ext>
                </a:extLst>
              </a:tr>
              <a:tr h="681311">
                <a:tc>
                  <a:txBody>
                    <a:bodyPr/>
                    <a:lstStyle/>
                    <a:p>
                      <a:pPr algn="ctr" fontAlgn="t"/>
                      <a:r>
                        <a:rPr lang="en-GB" sz="1600" b="1" dirty="0">
                          <a:effectLst/>
                        </a:rPr>
                        <a:t>Additional Support or Evidence</a:t>
                      </a:r>
                    </a:p>
                  </a:txBody>
                  <a:tcPr marL="20776" marR="20776" marT="20776" marB="20776"/>
                </a:tc>
                <a:tc>
                  <a:txBody>
                    <a:bodyPr/>
                    <a:lstStyle/>
                    <a:p>
                      <a:pPr algn="ctr" fontAlgn="t"/>
                      <a:r>
                        <a:rPr lang="en-US" sz="1600" dirty="0">
                          <a:effectLst/>
                        </a:rPr>
                        <a:t>additionally, again, also, and, as well, besides, equally important, further, furthermore, in addition, moreover, then</a:t>
                      </a:r>
                    </a:p>
                  </a:txBody>
                  <a:tcPr marL="20776" marR="20776" marT="20776" marB="20776"/>
                </a:tc>
                <a:extLst>
                  <a:ext uri="{0D108BD9-81ED-4DB2-BD59-A6C34878D82A}">
                    <a16:rowId xmlns:a16="http://schemas.microsoft.com/office/drawing/2014/main" val="3872419986"/>
                  </a:ext>
                </a:extLst>
              </a:tr>
              <a:tr h="806450">
                <a:tc>
                  <a:txBody>
                    <a:bodyPr/>
                    <a:lstStyle/>
                    <a:p>
                      <a:pPr algn="ctr" fontAlgn="t"/>
                      <a:r>
                        <a:rPr lang="en-GB" sz="1600" b="1" dirty="0">
                          <a:effectLst/>
                        </a:rPr>
                        <a:t>Conclusion/Summary</a:t>
                      </a:r>
                    </a:p>
                  </a:txBody>
                  <a:tcPr marL="20776" marR="20776" marT="20776" marB="20776"/>
                </a:tc>
                <a:tc>
                  <a:txBody>
                    <a:bodyPr/>
                    <a:lstStyle/>
                    <a:p>
                      <a:pPr algn="ctr" fontAlgn="t"/>
                      <a:r>
                        <a:rPr lang="en-US" sz="1600" dirty="0">
                          <a:effectLst/>
                        </a:rPr>
                        <a:t>finally, in a word, in brief, briefly, in conclusion, in the end, in the final analysis, on the whole, thus, to conclude, to summarize, in sum, to sum up, in summary</a:t>
                      </a:r>
                    </a:p>
                  </a:txBody>
                  <a:tcPr marL="20776" marR="20776" marT="20776" marB="20776"/>
                </a:tc>
                <a:extLst>
                  <a:ext uri="{0D108BD9-81ED-4DB2-BD59-A6C34878D82A}">
                    <a16:rowId xmlns:a16="http://schemas.microsoft.com/office/drawing/2014/main" val="1386518670"/>
                  </a:ext>
                </a:extLst>
              </a:tr>
            </a:tbl>
          </a:graphicData>
        </a:graphic>
      </p:graphicFrame>
      <p:sp>
        <p:nvSpPr>
          <p:cNvPr id="4" name="Date Placeholder 3">
            <a:extLst>
              <a:ext uri="{FF2B5EF4-FFF2-40B4-BE49-F238E27FC236}">
                <a16:creationId xmlns:a16="http://schemas.microsoft.com/office/drawing/2014/main" id="{4F847FA4-CC6A-44E9-A2BC-1115A7DCD4F5}"/>
              </a:ext>
            </a:extLst>
          </p:cNvPr>
          <p:cNvSpPr>
            <a:spLocks noGrp="1"/>
          </p:cNvSpPr>
          <p:nvPr>
            <p:ph type="dt" sz="half" idx="10"/>
          </p:nvPr>
        </p:nvSpPr>
        <p:spPr/>
        <p:txBody>
          <a:bodyPr/>
          <a:lstStyle/>
          <a:p>
            <a:pPr>
              <a:defRPr/>
            </a:pPr>
            <a:fld id="{2303D31F-598B-47EE-BA37-93F097A3D676}" type="datetime1">
              <a:rPr lang="en-GB" altLang="en-US" smtClean="0"/>
              <a:pPr>
                <a:defRPr/>
              </a:pPr>
              <a:t>08/04/2021</a:t>
            </a:fld>
            <a:endParaRPr lang="en-GB" altLang="en-US"/>
          </a:p>
        </p:txBody>
      </p:sp>
      <p:sp>
        <p:nvSpPr>
          <p:cNvPr id="5" name="Slide Number Placeholder 4">
            <a:extLst>
              <a:ext uri="{FF2B5EF4-FFF2-40B4-BE49-F238E27FC236}">
                <a16:creationId xmlns:a16="http://schemas.microsoft.com/office/drawing/2014/main" id="{AA8753F1-A1D2-468F-B26D-A7116E8818B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732786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References</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pPr eaLnBrk="1" hangingPunct="1"/>
            <a:r>
              <a:rPr lang="en-US" sz="2400" dirty="0"/>
              <a:t>The Writing Center, University of North Carolina at Chapel Hill (2020) ‘Transitions’. </a:t>
            </a:r>
            <a:r>
              <a:rPr lang="en-US" sz="2400" dirty="0">
                <a:hlinkClick r:id="rId2"/>
              </a:rPr>
              <a:t>https://writingcenter.unc.edu/tips-and-tools/transitions/</a:t>
            </a:r>
            <a:r>
              <a:rPr lang="en-US" sz="2400" dirty="0"/>
              <a:t> (accessed 2 December 2020) </a:t>
            </a:r>
            <a:endParaRPr lang="en-GB" sz="2400" dirty="0"/>
          </a:p>
          <a:p>
            <a:pPr eaLnBrk="1" hangingPunct="1"/>
            <a:endParaRPr lang="en-GB" sz="2400" b="0" dirty="0"/>
          </a:p>
          <a:p>
            <a:pPr eaLnBrk="1" hangingPunct="1"/>
            <a:endParaRPr lang="en-GB" altLang="en-US" dirty="0"/>
          </a:p>
        </p:txBody>
      </p:sp>
    </p:spTree>
    <p:extLst>
      <p:ext uri="{BB962C8B-B14F-4D97-AF65-F5344CB8AC3E}">
        <p14:creationId xmlns:p14="http://schemas.microsoft.com/office/powerpoint/2010/main" val="4154410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Further reading</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pPr eaLnBrk="1" hangingPunct="1"/>
            <a:r>
              <a:rPr lang="en-US" sz="2400" dirty="0"/>
              <a:t>Overview of transitions from Aims Community College</a:t>
            </a:r>
            <a:r>
              <a:rPr lang="en-US" sz="2400" dirty="0">
                <a:hlinkClick r:id="rId2"/>
              </a:rPr>
              <a:t> https://www.aims.edu/student/online-writing-lab/tools/transitions</a:t>
            </a:r>
            <a:r>
              <a:rPr lang="en-US" sz="2400" dirty="0"/>
              <a:t> </a:t>
            </a:r>
            <a:endParaRPr lang="en-GB" sz="2400" b="0" dirty="0"/>
          </a:p>
          <a:p>
            <a:pPr eaLnBrk="1" hangingPunct="1"/>
            <a:r>
              <a:rPr lang="en-US" altLang="en-US" sz="2400" dirty="0"/>
              <a:t>List of transitional words and phrases from the University of Wisconsin-Madison </a:t>
            </a:r>
            <a:r>
              <a:rPr lang="en-GB" altLang="en-US" sz="2400" dirty="0">
                <a:hlinkClick r:id="rId3"/>
              </a:rPr>
              <a:t>https://writing.wisc.edu/handbook/style/transitions/</a:t>
            </a:r>
            <a:r>
              <a:rPr lang="en-GB" altLang="en-US" sz="2400" dirty="0"/>
              <a:t> </a:t>
            </a:r>
          </a:p>
        </p:txBody>
      </p:sp>
    </p:spTree>
    <p:extLst>
      <p:ext uri="{BB962C8B-B14F-4D97-AF65-F5344CB8AC3E}">
        <p14:creationId xmlns:p14="http://schemas.microsoft.com/office/powerpoint/2010/main" val="29037202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1170</TotalTime>
  <Words>1634</Words>
  <Application>Microsoft Office PowerPoint</Application>
  <PresentationFormat>On-screen Show (4:3)</PresentationFormat>
  <Paragraphs>94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Myriad Pro</vt:lpstr>
      <vt:lpstr>Verdana</vt:lpstr>
      <vt:lpstr>20140311PresentationUWTSDTemplate</vt:lpstr>
      <vt:lpstr>ENGLISH LANGUAGE SUPPORT</vt:lpstr>
      <vt:lpstr>The function and importance of transitions</vt:lpstr>
      <vt:lpstr>The function and importance of transitions</vt:lpstr>
      <vt:lpstr>Signs that you might need to work on your transitions</vt:lpstr>
      <vt:lpstr>Signs that you might need to work on your transitions</vt:lpstr>
      <vt:lpstr>Organisation</vt:lpstr>
      <vt:lpstr>How transitions work</vt:lpstr>
      <vt:lpstr>How transitions work</vt:lpstr>
      <vt:lpstr>How transitions work</vt:lpstr>
      <vt:lpstr>How transitions work</vt:lpstr>
      <vt:lpstr>Types of transitions</vt:lpstr>
      <vt:lpstr>Types of transitions</vt:lpstr>
      <vt:lpstr>Types of transitions</vt:lpstr>
      <vt:lpstr>Types of transitions</vt:lpstr>
      <vt:lpstr>Transitional expressions</vt:lpstr>
      <vt:lpstr>PowerPoint Presentation</vt:lpstr>
      <vt:lpstr>References</vt:lpstr>
      <vt:lpstr>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85</cp:revision>
  <cp:lastPrinted>2018-07-09T15:27:01Z</cp:lastPrinted>
  <dcterms:created xsi:type="dcterms:W3CDTF">2002-10-07T19:43:58Z</dcterms:created>
  <dcterms:modified xsi:type="dcterms:W3CDTF">2021-04-08T16:45:33Z</dcterms:modified>
</cp:coreProperties>
</file>