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542" r:id="rId2"/>
    <p:sldId id="488" r:id="rId3"/>
    <p:sldId id="498" r:id="rId4"/>
    <p:sldId id="539" r:id="rId5"/>
    <p:sldId id="537" r:id="rId6"/>
    <p:sldId id="499" r:id="rId7"/>
    <p:sldId id="486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4EF0C-D3ED-1EFE-A9BE-F7DA5ABB89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EC9390-372D-AA2E-C164-4A6CDAA642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6ACCFD-ED50-BECA-35BD-A1C53B003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DE155-EEED-4C5C-AEFD-28C95B939893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AA667A-793A-312C-F6E7-BB5D90A96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2222C9-9962-3C22-9FF6-E78B29494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AAB66-D44F-48F9-8023-C9EA2BBEF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43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A40B2-EFB9-227C-5BBB-1B4E6129E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E0FDC-0843-69EF-0049-F5A99A4CCE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931B2-B1C9-7850-9F52-7BF82B35A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DE155-EEED-4C5C-AEFD-28C95B939893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9771C-1EC0-81F1-788E-6F38AF510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45623-F0C6-AC3C-7EDC-7840EBFCB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AAB66-D44F-48F9-8023-C9EA2BBEF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837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5F6A8-37BC-448A-CD5D-8074BA263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E0B6B1-4CA1-8602-4233-30EA73958C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6BBD87-CB6E-E2BD-A7A4-0939592F7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DE155-EEED-4C5C-AEFD-28C95B939893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BFFB05-D62F-20FF-D282-DDB2719DA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3656B-EC91-4768-4E3A-48C604F4A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AAB66-D44F-48F9-8023-C9EA2BBEF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105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CF907-02DC-6D21-6F2C-0869C89E6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A94B3-E43A-8A78-DE41-FE186F96AC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5DB7A7-001D-A0CF-9E97-2E5A22845E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76C0D3-B822-E433-A390-947069F79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DE155-EEED-4C5C-AEFD-28C95B939893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BDE0D6-3399-7A63-3FDE-AA425D28A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38CD0B-FCDA-005D-7B6A-2BE8DCADA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AAB66-D44F-48F9-8023-C9EA2BBEF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439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06A71-60BC-3FA3-2BE7-D33320327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C700A9-C653-DFCE-8382-DC58C90098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D45E1E-9C0B-7E78-41A8-F537103826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309DBF-838C-EFAA-E1E6-5D4B20D621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0C4C84-32A6-BCA0-543E-1D314C9AE0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5E3945-C758-DA14-7082-8BF74D5C66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DE155-EEED-4C5C-AEFD-28C95B939893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EED871-CCED-2B95-CE04-9F928A2A9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7874E3-FCF8-A5E9-4B8F-74C6905D0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AAB66-D44F-48F9-8023-C9EA2BBEF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296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D1AA3-9469-1F58-5008-858708C07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75DA43-4489-AD0E-C443-91A631C1F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DE155-EEED-4C5C-AEFD-28C95B939893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3633BD-12D4-3380-2B43-7564E094F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F6336-B65D-EE1A-08AA-2210ADF76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AAB66-D44F-48F9-8023-C9EA2BBEF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252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A642D1-CDB5-1776-D152-7C6C3EBFD5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DE155-EEED-4C5C-AEFD-28C95B939893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D1E71E-A0F3-B1BA-9802-3204D5352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7B8AA4-CC29-67EA-D671-21B99C88D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AAB66-D44F-48F9-8023-C9EA2BBEF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94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65A59-478B-5F92-BD11-39850A425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600E3-B26A-B0F1-6E73-176CF3765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BEB018-8CAE-7655-B03D-C0C647E94F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950119-5118-F1E1-5BC1-A17BF053C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DE155-EEED-4C5C-AEFD-28C95B939893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38CC4F-B62D-D23A-7960-01F844E8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1CB675-DEF4-FB5A-31F1-E8DD39077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AAB66-D44F-48F9-8023-C9EA2BBEF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71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113F4-751F-D7BB-859F-B8A6F956A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CCA9BA-C083-629A-F869-31647A2B9B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3DDDBA-9EB5-E117-837C-739884881E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82983D-D69C-3D60-D57A-3214B0E7E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DE155-EEED-4C5C-AEFD-28C95B939893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FFC2D6-4047-8248-10E2-90380742F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3960C-0FE8-4F63-7EF1-E24B6F392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AAB66-D44F-48F9-8023-C9EA2BBEF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86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A7C07-D07C-C644-0410-E6B5629F6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D71AB-7A06-8A20-6EB0-5F05753D93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863F1E-6E61-DF03-EF87-DCC6BB4ED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DE155-EEED-4C5C-AEFD-28C95B939893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910D45-53A0-C82C-5B9F-BD2B421DC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F5BCCC-8AF3-FCB1-C8EE-39966ECE8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AAB66-D44F-48F9-8023-C9EA2BBEF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246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7B5D6A-E39C-CC00-EDD9-AF072D46C0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0F408F-2014-8358-C33E-8FEFF5A1A5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BA1D1E-DDDA-B3BE-8D1D-3E0438301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DE155-EEED-4C5C-AEFD-28C95B939893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DDAAB-F7E8-9E3A-7125-1960768A2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CDF163-052D-7DE6-D36D-1C6EEB266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AAB66-D44F-48F9-8023-C9EA2BBEF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493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A7E2C3-7BC0-A8DE-191F-2CE72B89C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34D7BD-46F4-4C53-405E-541F3754CD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A6A9DF-02CE-3B2D-08D1-754C0D1F1E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DDE155-EEED-4C5C-AEFD-28C95B939893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900974-9FE4-0F50-B578-B2B8F81B3D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199233-8779-687B-C3F3-D711A828D4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AAB66-D44F-48F9-8023-C9EA2BBEF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7319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61A66-1372-4CEC-A814-9FD945CD1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/>
              <a:t>Small group task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Thinking about the </a:t>
            </a:r>
            <a:r>
              <a:rPr lang="en-US" b="1" dirty="0"/>
              <a:t>learning intention </a:t>
            </a:r>
            <a:r>
              <a:rPr lang="en-US" dirty="0"/>
              <a:t>and </a:t>
            </a:r>
            <a:r>
              <a:rPr lang="en-US" b="1" dirty="0"/>
              <a:t>success criteria </a:t>
            </a:r>
            <a:r>
              <a:rPr lang="en-US" dirty="0"/>
              <a:t>of constructing a pie chart (</a:t>
            </a:r>
            <a:r>
              <a:rPr lang="en-US" dirty="0" err="1"/>
              <a:t>Yr</a:t>
            </a:r>
            <a:r>
              <a:rPr lang="en-US" dirty="0"/>
              <a:t> 7/8 task)</a:t>
            </a:r>
          </a:p>
        </p:txBody>
      </p:sp>
      <p:pic>
        <p:nvPicPr>
          <p:cNvPr id="12" name="Picture 11" descr="Calculator, pen, compass, money and a paper with graphs printed on it">
            <a:extLst>
              <a:ext uri="{FF2B5EF4-FFF2-40B4-BE49-F238E27FC236}">
                <a16:creationId xmlns:a16="http://schemas.microsoft.com/office/drawing/2014/main" id="{5B8087AF-DEDE-4392-BD9D-2F1C274740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521" r="22093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83946C7-76CA-4E4F-B11F-E509375AB1C5}"/>
              </a:ext>
            </a:extLst>
          </p:cNvPr>
          <p:cNvSpPr/>
          <p:nvPr/>
        </p:nvSpPr>
        <p:spPr>
          <a:xfrm>
            <a:off x="6096000" y="1399032"/>
            <a:ext cx="5501834" cy="44714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759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61A66-1372-4CEC-A814-9FD945CD1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076" y="987552"/>
            <a:ext cx="6660512" cy="456713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dirty="0"/>
              <a:t>Our learning intentions: </a:t>
            </a:r>
            <a:br>
              <a:rPr lang="en-US" b="1" dirty="0"/>
            </a:br>
            <a:br>
              <a:rPr lang="en-US" b="1" dirty="0"/>
            </a:br>
            <a:r>
              <a:rPr lang="en-US" b="1" dirty="0"/>
              <a:t>1. to </a:t>
            </a:r>
            <a:r>
              <a:rPr lang="en-US" b="1" i="1" dirty="0"/>
              <a:t>know how to construct a pie chart from tabulated data</a:t>
            </a:r>
            <a:br>
              <a:rPr lang="en-US" b="1" i="1" dirty="0"/>
            </a:br>
            <a:r>
              <a:rPr lang="en-US" b="1" i="1" dirty="0"/>
              <a:t>2. to recognize the importance of the total frequency</a:t>
            </a:r>
            <a:br>
              <a:rPr lang="en-US" b="1" i="1" dirty="0"/>
            </a:br>
            <a:endParaRPr lang="en-US" b="1" i="1" dirty="0"/>
          </a:p>
        </p:txBody>
      </p:sp>
      <p:pic>
        <p:nvPicPr>
          <p:cNvPr id="12" name="Picture 11" descr="Calculator, pen, compass, money and a paper with graphs printed on it">
            <a:extLst>
              <a:ext uri="{FF2B5EF4-FFF2-40B4-BE49-F238E27FC236}">
                <a16:creationId xmlns:a16="http://schemas.microsoft.com/office/drawing/2014/main" id="{5B8087AF-DEDE-4392-BD9D-2F1C274740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521" r="22093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83946C7-76CA-4E4F-B11F-E509375AB1C5}"/>
              </a:ext>
            </a:extLst>
          </p:cNvPr>
          <p:cNvSpPr/>
          <p:nvPr/>
        </p:nvSpPr>
        <p:spPr>
          <a:xfrm>
            <a:off x="6096000" y="1399032"/>
            <a:ext cx="5501834" cy="44714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9058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178F20B-FABE-4468-8373-01BB30354D0C}"/>
              </a:ext>
            </a:extLst>
          </p:cNvPr>
          <p:cNvSpPr txBox="1"/>
          <p:nvPr/>
        </p:nvSpPr>
        <p:spPr>
          <a:xfrm>
            <a:off x="846491" y="1019352"/>
            <a:ext cx="3427001" cy="390858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/>
              <a:t>How would you model the process of constructing a pie chart to a class of 30 mixed ability Year 7/8 pupils, using this as an example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DCF2538-5841-45C1-B216-0BD6764C7885}"/>
              </a:ext>
            </a:extLst>
          </p:cNvPr>
          <p:cNvGraphicFramePr>
            <a:graphicFrameLocks noGrp="1"/>
          </p:cNvGraphicFramePr>
          <p:nvPr/>
        </p:nvGraphicFramePr>
        <p:xfrm>
          <a:off x="5445457" y="901119"/>
          <a:ext cx="6155142" cy="5079504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3216173">
                  <a:extLst>
                    <a:ext uri="{9D8B030D-6E8A-4147-A177-3AD203B41FA5}">
                      <a16:colId xmlns:a16="http://schemas.microsoft.com/office/drawing/2014/main" val="2950342402"/>
                    </a:ext>
                  </a:extLst>
                </a:gridCol>
                <a:gridCol w="2938969">
                  <a:extLst>
                    <a:ext uri="{9D8B030D-6E8A-4147-A177-3AD203B41FA5}">
                      <a16:colId xmlns:a16="http://schemas.microsoft.com/office/drawing/2014/main" val="2569558374"/>
                    </a:ext>
                  </a:extLst>
                </a:gridCol>
              </a:tblGrid>
              <a:tr h="1171059"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Favourite hobby</a:t>
                      </a:r>
                    </a:p>
                  </a:txBody>
                  <a:tcPr marL="162237" marR="162237" marT="81119" marB="8111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Frequency</a:t>
                      </a:r>
                    </a:p>
                  </a:txBody>
                  <a:tcPr marL="162237" marR="162237" marT="81119" marB="81119"/>
                </a:tc>
                <a:extLst>
                  <a:ext uri="{0D108BD9-81ED-4DB2-BD59-A6C34878D82A}">
                    <a16:rowId xmlns:a16="http://schemas.microsoft.com/office/drawing/2014/main" val="2425810982"/>
                  </a:ext>
                </a:extLst>
              </a:tr>
              <a:tr h="684347"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Cinema</a:t>
                      </a:r>
                    </a:p>
                  </a:txBody>
                  <a:tcPr marL="162237" marR="162237" marT="81119" marB="8111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8</a:t>
                      </a:r>
                    </a:p>
                  </a:txBody>
                  <a:tcPr marL="162237" marR="162237" marT="81119" marB="81119"/>
                </a:tc>
                <a:extLst>
                  <a:ext uri="{0D108BD9-81ED-4DB2-BD59-A6C34878D82A}">
                    <a16:rowId xmlns:a16="http://schemas.microsoft.com/office/drawing/2014/main" val="1216717903"/>
                  </a:ext>
                </a:extLst>
              </a:tr>
              <a:tr h="684347"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Eating out</a:t>
                      </a:r>
                    </a:p>
                  </a:txBody>
                  <a:tcPr marL="162237" marR="162237" marT="81119" marB="8111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9</a:t>
                      </a:r>
                    </a:p>
                  </a:txBody>
                  <a:tcPr marL="162237" marR="162237" marT="81119" marB="81119"/>
                </a:tc>
                <a:extLst>
                  <a:ext uri="{0D108BD9-81ED-4DB2-BD59-A6C34878D82A}">
                    <a16:rowId xmlns:a16="http://schemas.microsoft.com/office/drawing/2014/main" val="2544761353"/>
                  </a:ext>
                </a:extLst>
              </a:tr>
              <a:tr h="1171059"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Playing team sport</a:t>
                      </a:r>
                    </a:p>
                  </a:txBody>
                  <a:tcPr marL="162237" marR="162237" marT="81119" marB="8111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11</a:t>
                      </a:r>
                    </a:p>
                  </a:txBody>
                  <a:tcPr marL="162237" marR="162237" marT="81119" marB="81119"/>
                </a:tc>
                <a:extLst>
                  <a:ext uri="{0D108BD9-81ED-4DB2-BD59-A6C34878D82A}">
                    <a16:rowId xmlns:a16="http://schemas.microsoft.com/office/drawing/2014/main" val="3445521228"/>
                  </a:ext>
                </a:extLst>
              </a:tr>
              <a:tr h="684347"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Reading</a:t>
                      </a:r>
                    </a:p>
                  </a:txBody>
                  <a:tcPr marL="162237" marR="162237" marT="81119" marB="8111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3</a:t>
                      </a:r>
                    </a:p>
                  </a:txBody>
                  <a:tcPr marL="162237" marR="162237" marT="81119" marB="81119"/>
                </a:tc>
                <a:extLst>
                  <a:ext uri="{0D108BD9-81ED-4DB2-BD59-A6C34878D82A}">
                    <a16:rowId xmlns:a16="http://schemas.microsoft.com/office/drawing/2014/main" val="3357563450"/>
                  </a:ext>
                </a:extLst>
              </a:tr>
              <a:tr h="684345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200"/>
                        <a:t>Cycling</a:t>
                      </a:r>
                    </a:p>
                  </a:txBody>
                  <a:tcPr marL="162237" marR="162237" marT="81118" marB="81118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200"/>
                        <a:t>5</a:t>
                      </a:r>
                    </a:p>
                  </a:txBody>
                  <a:tcPr marL="162237" marR="162237" marT="81118" marB="81118"/>
                </a:tc>
                <a:extLst>
                  <a:ext uri="{0D108BD9-81ED-4DB2-BD59-A6C34878D82A}">
                    <a16:rowId xmlns:a16="http://schemas.microsoft.com/office/drawing/2014/main" val="7782629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0322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9396" t="23934" r="6125" b="37757"/>
          <a:stretch/>
        </p:blipFill>
        <p:spPr>
          <a:xfrm>
            <a:off x="530225" y="1867837"/>
            <a:ext cx="11658600" cy="33731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AC11475-BB7E-41B0-B32D-6B68D525A4FB}"/>
              </a:ext>
            </a:extLst>
          </p:cNvPr>
          <p:cNvSpPr txBox="1"/>
          <p:nvPr/>
        </p:nvSpPr>
        <p:spPr>
          <a:xfrm>
            <a:off x="882650" y="295275"/>
            <a:ext cx="1052195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cs typeface="Calibri"/>
              </a:rPr>
              <a:t>Following the teacher-led worked example, pupils have an opportunity to have a go at independently constructing a pie chart by using this question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841A7A-F6FA-49F8-9301-0CF1507732BA}"/>
              </a:ext>
            </a:extLst>
          </p:cNvPr>
          <p:cNvSpPr txBox="1"/>
          <p:nvPr/>
        </p:nvSpPr>
        <p:spPr>
          <a:xfrm>
            <a:off x="1311197" y="5214357"/>
            <a:ext cx="1052195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cs typeface="Calibri"/>
              </a:rPr>
              <a:t>How would you assess pupils’ success?</a:t>
            </a:r>
          </a:p>
          <a:p>
            <a:r>
              <a:rPr lang="en-GB" sz="3200" dirty="0">
                <a:cs typeface="Calibri"/>
              </a:rPr>
              <a:t>Can you write a success criteria?</a:t>
            </a:r>
          </a:p>
        </p:txBody>
      </p:sp>
    </p:spTree>
    <p:extLst>
      <p:ext uri="{BB962C8B-B14F-4D97-AF65-F5344CB8AC3E}">
        <p14:creationId xmlns:p14="http://schemas.microsoft.com/office/powerpoint/2010/main" val="176827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9441" t="23994" r="5715" b="11760"/>
          <a:stretch/>
        </p:blipFill>
        <p:spPr>
          <a:xfrm>
            <a:off x="928969" y="228600"/>
            <a:ext cx="10067362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769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3227" t="23884" r="16158" b="12723"/>
          <a:stretch/>
        </p:blipFill>
        <p:spPr>
          <a:xfrm>
            <a:off x="1848167" y="228600"/>
            <a:ext cx="8419466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809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33BE2-EEB1-47EC-AF89-4FF24B434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09370"/>
            <a:ext cx="9144000" cy="28400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900" dirty="0"/>
              <a:t>Do we need to share the </a:t>
            </a:r>
            <a:r>
              <a:rPr lang="en-US" sz="4900" b="1" i="1" dirty="0"/>
              <a:t>learning intention</a:t>
            </a:r>
            <a:r>
              <a:rPr lang="en-US" sz="4900" dirty="0"/>
              <a:t> with learners?</a:t>
            </a:r>
            <a:br>
              <a:rPr lang="en-US" sz="4900" dirty="0"/>
            </a:br>
            <a:r>
              <a:rPr lang="en-US" sz="4900" dirty="0">
                <a:solidFill>
                  <a:srgbClr val="FF0000"/>
                </a:solidFill>
              </a:rPr>
              <a:t>When? How? Key vocabulary</a:t>
            </a:r>
            <a:endParaRPr lang="en-US" sz="4900" kern="1200" dirty="0">
              <a:solidFill>
                <a:srgbClr val="FF000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EA33BE2-EEB1-47EC-AF89-4FF24B434CF5}"/>
              </a:ext>
            </a:extLst>
          </p:cNvPr>
          <p:cNvSpPr txBox="1">
            <a:spLocks/>
          </p:cNvSpPr>
          <p:nvPr/>
        </p:nvSpPr>
        <p:spPr>
          <a:xfrm>
            <a:off x="1536478" y="3427338"/>
            <a:ext cx="9144000" cy="28400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900" dirty="0"/>
              <a:t>Do we need to share the </a:t>
            </a:r>
            <a:r>
              <a:rPr lang="en-US" sz="4900" b="1" i="1" dirty="0"/>
              <a:t>success criteria</a:t>
            </a:r>
            <a:r>
              <a:rPr lang="en-US" sz="4900" dirty="0"/>
              <a:t> with learners?</a:t>
            </a:r>
            <a:br>
              <a:rPr lang="en-US" sz="4900" dirty="0"/>
            </a:br>
            <a:r>
              <a:rPr lang="en-US" sz="4900" dirty="0">
                <a:solidFill>
                  <a:srgbClr val="FF0000"/>
                </a:solidFill>
              </a:rPr>
              <a:t>When? How? Key vocabulary</a:t>
            </a:r>
          </a:p>
        </p:txBody>
      </p:sp>
    </p:spTree>
    <p:extLst>
      <p:ext uri="{BB962C8B-B14F-4D97-AF65-F5344CB8AC3E}">
        <p14:creationId xmlns:p14="http://schemas.microsoft.com/office/powerpoint/2010/main" val="2644487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173</Words>
  <Application>Microsoft Office PowerPoint</Application>
  <PresentationFormat>Widescreen</PresentationFormat>
  <Paragraphs>20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Small group task   Thinking about the learning intention and success criteria of constructing a pie chart (Yr 7/8 task)</vt:lpstr>
      <vt:lpstr>Our learning intentions:   1. to know how to construct a pie chart from tabulated data 2. to recognize the importance of the total frequency </vt:lpstr>
      <vt:lpstr>PowerPoint Presentation</vt:lpstr>
      <vt:lpstr>PowerPoint Presentation</vt:lpstr>
      <vt:lpstr>PowerPoint Presentation</vt:lpstr>
      <vt:lpstr>PowerPoint Presentation</vt:lpstr>
      <vt:lpstr>Do we need to share the learning intention with learners? When? How? Key vocabulary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Small group task   Thinking about the learning intention and success criteria of constructing a pie chart (Yr 7/8 task)</dc:title>
  <dc:creator>Jessica Roberts</dc:creator>
  <cp:lastModifiedBy>Jessica Roberts</cp:lastModifiedBy>
  <cp:revision>1</cp:revision>
  <dcterms:created xsi:type="dcterms:W3CDTF">2023-09-11T20:12:13Z</dcterms:created>
  <dcterms:modified xsi:type="dcterms:W3CDTF">2023-09-11T20:21:02Z</dcterms:modified>
</cp:coreProperties>
</file>