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0"/>
  </p:notesMasterIdLst>
  <p:sldIdLst>
    <p:sldId id="256" r:id="rId5"/>
    <p:sldId id="257" r:id="rId6"/>
    <p:sldId id="258" r:id="rId7"/>
    <p:sldId id="259" r:id="rId8"/>
    <p:sldId id="260" r:id="rId9"/>
    <p:sldId id="261" r:id="rId10"/>
    <p:sldId id="262" r:id="rId11"/>
    <p:sldId id="263" r:id="rId12"/>
    <p:sldId id="264" r:id="rId13"/>
    <p:sldId id="266" r:id="rId14"/>
    <p:sldId id="267" r:id="rId15"/>
    <p:sldId id="268" r:id="rId16"/>
    <p:sldId id="269" r:id="rId17"/>
    <p:sldId id="271" r:id="rId18"/>
    <p:sldId id="270"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58A162-F360-B974-716C-CF514C4980FD}" v="398" dt="2026-07-17T17:03:13.247"/>
    <p1510:client id="{887696C0-C24C-582E-AC87-2F1E5769A1F4}" v="7" dt="2026-07-17T07:52:33.710"/>
    <p1510:client id="{8E71F2EB-54CC-4F57-950D-E7A67BA7FFE9}" v="56" dt="2026-07-17T12:34:30.419"/>
    <p1510:client id="{AADF908B-01AC-450E-9A9B-3606803E9D01}" v="43" dt="2026-07-16T14:13:50.6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7" d="100"/>
          <a:sy n="97" d="100"/>
        </p:scale>
        <p:origin x="126"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nika Nembhard (2432998)" userId="S::2432998@student.uwtsd.ac.uk::edc17b26-aab3-4553-9ffb-5ce6ad3a3cd4" providerId="AD" clId="Web-{0D58A162-F360-B974-716C-CF514C4980FD}"/>
    <pc:docChg chg="modSld">
      <pc:chgData name="Onika Nembhard (2432998)" userId="S::2432998@student.uwtsd.ac.uk::edc17b26-aab3-4553-9ffb-5ce6ad3a3cd4" providerId="AD" clId="Web-{0D58A162-F360-B974-716C-CF514C4980FD}" dt="2026-07-17T17:03:13.247" v="379"/>
      <pc:docMkLst>
        <pc:docMk/>
      </pc:docMkLst>
      <pc:sldChg chg="modSp mod setBg">
        <pc:chgData name="Onika Nembhard (2432998)" userId="S::2432998@student.uwtsd.ac.uk::edc17b26-aab3-4553-9ffb-5ce6ad3a3cd4" providerId="AD" clId="Web-{0D58A162-F360-B974-716C-CF514C4980FD}" dt="2026-07-17T16:55:20.536" v="364" actId="20577"/>
        <pc:sldMkLst>
          <pc:docMk/>
          <pc:sldMk cId="109857222" sldId="256"/>
        </pc:sldMkLst>
        <pc:spChg chg="mod">
          <ac:chgData name="Onika Nembhard (2432998)" userId="S::2432998@student.uwtsd.ac.uk::edc17b26-aab3-4553-9ffb-5ce6ad3a3cd4" providerId="AD" clId="Web-{0D58A162-F360-B974-716C-CF514C4980FD}" dt="2026-07-17T16:54:01.283" v="338" actId="20577"/>
          <ac:spMkLst>
            <pc:docMk/>
            <pc:sldMk cId="109857222" sldId="256"/>
            <ac:spMk id="2" creationId="{00000000-0000-0000-0000-000000000000}"/>
          </ac:spMkLst>
        </pc:spChg>
        <pc:spChg chg="mod">
          <ac:chgData name="Onika Nembhard (2432998)" userId="S::2432998@student.uwtsd.ac.uk::edc17b26-aab3-4553-9ffb-5ce6ad3a3cd4" providerId="AD" clId="Web-{0D58A162-F360-B974-716C-CF514C4980FD}" dt="2026-07-17T16:55:20.536" v="364" actId="20577"/>
          <ac:spMkLst>
            <pc:docMk/>
            <pc:sldMk cId="109857222" sldId="256"/>
            <ac:spMk id="3" creationId="{00000000-0000-0000-0000-000000000000}"/>
          </ac:spMkLst>
        </pc:spChg>
      </pc:sldChg>
      <pc:sldChg chg="addSp delSp modSp">
        <pc:chgData name="Onika Nembhard (2432998)" userId="S::2432998@student.uwtsd.ac.uk::edc17b26-aab3-4553-9ffb-5ce6ad3a3cd4" providerId="AD" clId="Web-{0D58A162-F360-B974-716C-CF514C4980FD}" dt="2026-07-17T16:58:56.309" v="369" actId="20577"/>
        <pc:sldMkLst>
          <pc:docMk/>
          <pc:sldMk cId="2442118635" sldId="257"/>
        </pc:sldMkLst>
        <pc:spChg chg="mod">
          <ac:chgData name="Onika Nembhard (2432998)" userId="S::2432998@student.uwtsd.ac.uk::edc17b26-aab3-4553-9ffb-5ce6ad3a3cd4" providerId="AD" clId="Web-{0D58A162-F360-B974-716C-CF514C4980FD}" dt="2026-07-17T16:23:19.511" v="147" actId="14100"/>
          <ac:spMkLst>
            <pc:docMk/>
            <pc:sldMk cId="2442118635" sldId="257"/>
            <ac:spMk id="2" creationId="{B22CD5B2-9445-4D2B-8169-4D4E81350E32}"/>
          </ac:spMkLst>
        </pc:spChg>
        <pc:spChg chg="mod">
          <ac:chgData name="Onika Nembhard (2432998)" userId="S::2432998@student.uwtsd.ac.uk::edc17b26-aab3-4553-9ffb-5ce6ad3a3cd4" providerId="AD" clId="Web-{0D58A162-F360-B974-716C-CF514C4980FD}" dt="2026-07-17T16:23:42.121" v="149" actId="20577"/>
          <ac:spMkLst>
            <pc:docMk/>
            <pc:sldMk cId="2442118635" sldId="257"/>
            <ac:spMk id="3" creationId="{E1A652C8-F275-7ED1-A32E-B4267052D7C9}"/>
          </ac:spMkLst>
        </pc:spChg>
        <pc:spChg chg="mod">
          <ac:chgData name="Onika Nembhard (2432998)" userId="S::2432998@student.uwtsd.ac.uk::edc17b26-aab3-4553-9ffb-5ce6ad3a3cd4" providerId="AD" clId="Web-{0D58A162-F360-B974-716C-CF514C4980FD}" dt="2026-07-17T16:58:56.309" v="369" actId="20577"/>
          <ac:spMkLst>
            <pc:docMk/>
            <pc:sldMk cId="2442118635" sldId="257"/>
            <ac:spMk id="7" creationId="{8D581377-6DE4-1FED-0A76-285B098265DA}"/>
          </ac:spMkLst>
        </pc:spChg>
        <pc:spChg chg="add del mod">
          <ac:chgData name="Onika Nembhard (2432998)" userId="S::2432998@student.uwtsd.ac.uk::edc17b26-aab3-4553-9ffb-5ce6ad3a3cd4" providerId="AD" clId="Web-{0D58A162-F360-B974-716C-CF514C4980FD}" dt="2026-07-17T16:35:28.538" v="168"/>
          <ac:spMkLst>
            <pc:docMk/>
            <pc:sldMk cId="2442118635" sldId="257"/>
            <ac:spMk id="10" creationId="{AFCE5810-244F-7062-80FF-C0C276026B2D}"/>
          </ac:spMkLst>
        </pc:spChg>
        <pc:picChg chg="del">
          <ac:chgData name="Onika Nembhard (2432998)" userId="S::2432998@student.uwtsd.ac.uk::edc17b26-aab3-4553-9ffb-5ce6ad3a3cd4" providerId="AD" clId="Web-{0D58A162-F360-B974-716C-CF514C4980FD}" dt="2026-07-17T15:30:53.849" v="32"/>
          <ac:picMkLst>
            <pc:docMk/>
            <pc:sldMk cId="2442118635" sldId="257"/>
            <ac:picMk id="4" creationId="{C5D2320A-14E4-E661-EC02-962825620B24}"/>
          </ac:picMkLst>
        </pc:picChg>
        <pc:picChg chg="add del mod">
          <ac:chgData name="Onika Nembhard (2432998)" userId="S::2432998@student.uwtsd.ac.uk::edc17b26-aab3-4553-9ffb-5ce6ad3a3cd4" providerId="AD" clId="Web-{0D58A162-F360-B974-716C-CF514C4980FD}" dt="2026-07-17T16:10:32.858" v="124"/>
          <ac:picMkLst>
            <pc:docMk/>
            <pc:sldMk cId="2442118635" sldId="257"/>
            <ac:picMk id="6" creationId="{F5CBFA31-B1F5-CF08-22BB-82011D08801F}"/>
          </ac:picMkLst>
        </pc:picChg>
        <pc:picChg chg="add del mod">
          <ac:chgData name="Onika Nembhard (2432998)" userId="S::2432998@student.uwtsd.ac.uk::edc17b26-aab3-4553-9ffb-5ce6ad3a3cd4" providerId="AD" clId="Web-{0D58A162-F360-B974-716C-CF514C4980FD}" dt="2026-07-17T16:22:47.463" v="141"/>
          <ac:picMkLst>
            <pc:docMk/>
            <pc:sldMk cId="2442118635" sldId="257"/>
            <ac:picMk id="8" creationId="{28B1B8C2-9B64-8E0C-A5FE-505560727348}"/>
          </ac:picMkLst>
        </pc:picChg>
        <pc:picChg chg="add mod">
          <ac:chgData name="Onika Nembhard (2432998)" userId="S::2432998@student.uwtsd.ac.uk::edc17b26-aab3-4553-9ffb-5ce6ad3a3cd4" providerId="AD" clId="Web-{0D58A162-F360-B974-716C-CF514C4980FD}" dt="2026-07-17T16:23:55.934" v="150" actId="14100"/>
          <ac:picMkLst>
            <pc:docMk/>
            <pc:sldMk cId="2442118635" sldId="257"/>
            <ac:picMk id="9" creationId="{2444110A-892B-2807-0CA0-52865EE1A3FB}"/>
          </ac:picMkLst>
        </pc:picChg>
      </pc:sldChg>
      <pc:sldChg chg="addSp delSp modSp">
        <pc:chgData name="Onika Nembhard (2432998)" userId="S::2432998@student.uwtsd.ac.uk::edc17b26-aab3-4553-9ffb-5ce6ad3a3cd4" providerId="AD" clId="Web-{0D58A162-F360-B974-716C-CF514C4980FD}" dt="2026-07-17T16:59:06.716" v="370" actId="20577"/>
        <pc:sldMkLst>
          <pc:docMk/>
          <pc:sldMk cId="1624418861" sldId="258"/>
        </pc:sldMkLst>
        <pc:spChg chg="mod">
          <ac:chgData name="Onika Nembhard (2432998)" userId="S::2432998@student.uwtsd.ac.uk::edc17b26-aab3-4553-9ffb-5ce6ad3a3cd4" providerId="AD" clId="Web-{0D58A162-F360-B974-716C-CF514C4980FD}" dt="2026-07-17T16:59:06.716" v="370" actId="20577"/>
          <ac:spMkLst>
            <pc:docMk/>
            <pc:sldMk cId="1624418861" sldId="258"/>
            <ac:spMk id="5" creationId="{CB97CE09-FC12-F895-C9D4-234F90843105}"/>
          </ac:spMkLst>
        </pc:spChg>
        <pc:spChg chg="add del mod">
          <ac:chgData name="Onika Nembhard (2432998)" userId="S::2432998@student.uwtsd.ac.uk::edc17b26-aab3-4553-9ffb-5ce6ad3a3cd4" providerId="AD" clId="Web-{0D58A162-F360-B974-716C-CF514C4980FD}" dt="2026-07-17T15:36:01.595" v="46"/>
          <ac:spMkLst>
            <pc:docMk/>
            <pc:sldMk cId="1624418861" sldId="258"/>
            <ac:spMk id="8" creationId="{D7133AE6-1BBA-3C7F-9458-3DFE90B6255F}"/>
          </ac:spMkLst>
        </pc:spChg>
        <pc:picChg chg="add mod">
          <ac:chgData name="Onika Nembhard (2432998)" userId="S::2432998@student.uwtsd.ac.uk::edc17b26-aab3-4553-9ffb-5ce6ad3a3cd4" providerId="AD" clId="Web-{0D58A162-F360-B974-716C-CF514C4980FD}" dt="2026-07-17T15:36:17.533" v="49" actId="14100"/>
          <ac:picMkLst>
            <pc:docMk/>
            <pc:sldMk cId="1624418861" sldId="258"/>
            <ac:picMk id="3" creationId="{68CCED07-921C-038B-35A2-05C225C550A2}"/>
          </ac:picMkLst>
        </pc:picChg>
        <pc:picChg chg="del">
          <ac:chgData name="Onika Nembhard (2432998)" userId="S::2432998@student.uwtsd.ac.uk::edc17b26-aab3-4553-9ffb-5ce6ad3a3cd4" providerId="AD" clId="Web-{0D58A162-F360-B974-716C-CF514C4980FD}" dt="2026-07-17T15:35:37.766" v="44"/>
          <ac:picMkLst>
            <pc:docMk/>
            <pc:sldMk cId="1624418861" sldId="258"/>
            <ac:picMk id="4" creationId="{F44C7038-3869-6F9C-4E43-412BD29F7C3E}"/>
          </ac:picMkLst>
        </pc:picChg>
      </pc:sldChg>
      <pc:sldChg chg="addSp delSp modSp">
        <pc:chgData name="Onika Nembhard (2432998)" userId="S::2432998@student.uwtsd.ac.uk::edc17b26-aab3-4553-9ffb-5ce6ad3a3cd4" providerId="AD" clId="Web-{0D58A162-F360-B974-716C-CF514C4980FD}" dt="2026-07-17T16:39:24.203" v="230" actId="1076"/>
        <pc:sldMkLst>
          <pc:docMk/>
          <pc:sldMk cId="4228358828" sldId="259"/>
        </pc:sldMkLst>
        <pc:spChg chg="add mod">
          <ac:chgData name="Onika Nembhard (2432998)" userId="S::2432998@student.uwtsd.ac.uk::edc17b26-aab3-4553-9ffb-5ce6ad3a3cd4" providerId="AD" clId="Web-{0D58A162-F360-B974-716C-CF514C4980FD}" dt="2026-07-17T16:39:24.203" v="230" actId="1076"/>
          <ac:spMkLst>
            <pc:docMk/>
            <pc:sldMk cId="4228358828" sldId="259"/>
            <ac:spMk id="6" creationId="{5C602530-5416-5FC1-A784-E172C1A4CF3B}"/>
          </ac:spMkLst>
        </pc:spChg>
        <pc:spChg chg="add del mod">
          <ac:chgData name="Onika Nembhard (2432998)" userId="S::2432998@student.uwtsd.ac.uk::edc17b26-aab3-4553-9ffb-5ce6ad3a3cd4" providerId="AD" clId="Web-{0D58A162-F360-B974-716C-CF514C4980FD}" dt="2026-07-17T15:42:02.592" v="68"/>
          <ac:spMkLst>
            <pc:docMk/>
            <pc:sldMk cId="4228358828" sldId="259"/>
            <ac:spMk id="9" creationId="{89FE7EF6-055B-A431-272A-B2183432B276}"/>
          </ac:spMkLst>
        </pc:spChg>
        <pc:picChg chg="add del mod">
          <ac:chgData name="Onika Nembhard (2432998)" userId="S::2432998@student.uwtsd.ac.uk::edc17b26-aab3-4553-9ffb-5ce6ad3a3cd4" providerId="AD" clId="Web-{0D58A162-F360-B974-716C-CF514C4980FD}" dt="2026-07-17T15:39:42.353" v="58"/>
          <ac:picMkLst>
            <pc:docMk/>
            <pc:sldMk cId="4228358828" sldId="259"/>
            <ac:picMk id="4" creationId="{2AA65FE6-9B09-34FF-70F1-CD0627574D09}"/>
          </ac:picMkLst>
        </pc:picChg>
        <pc:picChg chg="del">
          <ac:chgData name="Onika Nembhard (2432998)" userId="S::2432998@student.uwtsd.ac.uk::edc17b26-aab3-4553-9ffb-5ce6ad3a3cd4" providerId="AD" clId="Web-{0D58A162-F360-B974-716C-CF514C4980FD}" dt="2026-07-17T15:37:11.800" v="50"/>
          <ac:picMkLst>
            <pc:docMk/>
            <pc:sldMk cId="4228358828" sldId="259"/>
            <ac:picMk id="5" creationId="{CC5AA5CF-5A96-4F80-CFD8-16443458E047}"/>
          </ac:picMkLst>
        </pc:picChg>
        <pc:picChg chg="add mod">
          <ac:chgData name="Onika Nembhard (2432998)" userId="S::2432998@student.uwtsd.ac.uk::edc17b26-aab3-4553-9ffb-5ce6ad3a3cd4" providerId="AD" clId="Web-{0D58A162-F360-B974-716C-CF514C4980FD}" dt="2026-07-17T15:42:42.219" v="74" actId="14100"/>
          <ac:picMkLst>
            <pc:docMk/>
            <pc:sldMk cId="4228358828" sldId="259"/>
            <ac:picMk id="8" creationId="{E4170512-3355-1B6C-C9D0-E78E667A76C9}"/>
          </ac:picMkLst>
        </pc:picChg>
      </pc:sldChg>
      <pc:sldChg chg="delSp modSp">
        <pc:chgData name="Onika Nembhard (2432998)" userId="S::2432998@student.uwtsd.ac.uk::edc17b26-aab3-4553-9ffb-5ce6ad3a3cd4" providerId="AD" clId="Web-{0D58A162-F360-B974-716C-CF514C4980FD}" dt="2026-07-17T16:59:34.779" v="371"/>
        <pc:sldMkLst>
          <pc:docMk/>
          <pc:sldMk cId="628019884" sldId="260"/>
        </pc:sldMkLst>
        <pc:spChg chg="mod">
          <ac:chgData name="Onika Nembhard (2432998)" userId="S::2432998@student.uwtsd.ac.uk::edc17b26-aab3-4553-9ffb-5ce6ad3a3cd4" providerId="AD" clId="Web-{0D58A162-F360-B974-716C-CF514C4980FD}" dt="2026-07-17T14:01:58.449" v="11" actId="20577"/>
          <ac:spMkLst>
            <pc:docMk/>
            <pc:sldMk cId="628019884" sldId="260"/>
            <ac:spMk id="2" creationId="{EB733545-3E41-7C0D-B13C-4E6B86A480E7}"/>
          </ac:spMkLst>
        </pc:spChg>
        <pc:spChg chg="mod">
          <ac:chgData name="Onika Nembhard (2432998)" userId="S::2432998@student.uwtsd.ac.uk::edc17b26-aab3-4553-9ffb-5ce6ad3a3cd4" providerId="AD" clId="Web-{0D58A162-F360-B974-716C-CF514C4980FD}" dt="2026-07-17T14:01:50.995" v="10" actId="20577"/>
          <ac:spMkLst>
            <pc:docMk/>
            <pc:sldMk cId="628019884" sldId="260"/>
            <ac:spMk id="21" creationId="{34CD7298-CB6C-E713-6706-CC87BDA7A1FD}"/>
          </ac:spMkLst>
        </pc:spChg>
        <pc:picChg chg="del">
          <ac:chgData name="Onika Nembhard (2432998)" userId="S::2432998@student.uwtsd.ac.uk::edc17b26-aab3-4553-9ffb-5ce6ad3a3cd4" providerId="AD" clId="Web-{0D58A162-F360-B974-716C-CF514C4980FD}" dt="2026-07-17T16:59:34.779" v="371"/>
          <ac:picMkLst>
            <pc:docMk/>
            <pc:sldMk cId="628019884" sldId="260"/>
            <ac:picMk id="4" creationId="{9412D329-676B-6351-3D08-BAAC202FD0F3}"/>
          </ac:picMkLst>
        </pc:picChg>
      </pc:sldChg>
      <pc:sldChg chg="addSp delSp modSp">
        <pc:chgData name="Onika Nembhard (2432998)" userId="S::2432998@student.uwtsd.ac.uk::edc17b26-aab3-4553-9ffb-5ce6ad3a3cd4" providerId="AD" clId="Web-{0D58A162-F360-B974-716C-CF514C4980FD}" dt="2026-07-17T17:03:13.247" v="379"/>
        <pc:sldMkLst>
          <pc:docMk/>
          <pc:sldMk cId="3271470105" sldId="261"/>
        </pc:sldMkLst>
        <pc:spChg chg="mod">
          <ac:chgData name="Onika Nembhard (2432998)" userId="S::2432998@student.uwtsd.ac.uk::edc17b26-aab3-4553-9ffb-5ce6ad3a3cd4" providerId="AD" clId="Web-{0D58A162-F360-B974-716C-CF514C4980FD}" dt="2026-07-17T14:03:40.265" v="19" actId="20577"/>
          <ac:spMkLst>
            <pc:docMk/>
            <pc:sldMk cId="3271470105" sldId="261"/>
            <ac:spMk id="80" creationId="{F8DC753B-944E-2590-5080-EA22224C30D1}"/>
          </ac:spMkLst>
        </pc:spChg>
        <pc:picChg chg="add del mod">
          <ac:chgData name="Onika Nembhard (2432998)" userId="S::2432998@student.uwtsd.ac.uk::edc17b26-aab3-4553-9ffb-5ce6ad3a3cd4" providerId="AD" clId="Web-{0D58A162-F360-B974-716C-CF514C4980FD}" dt="2026-07-17T17:03:13.247" v="379"/>
          <ac:picMkLst>
            <pc:docMk/>
            <pc:sldMk cId="3271470105" sldId="261"/>
            <ac:picMk id="4" creationId="{C67FAA7A-3185-1E41-F2BF-9CC7E4814C34}"/>
          </ac:picMkLst>
        </pc:picChg>
      </pc:sldChg>
      <pc:sldChg chg="addSp delSp modSp">
        <pc:chgData name="Onika Nembhard (2432998)" userId="S::2432998@student.uwtsd.ac.uk::edc17b26-aab3-4553-9ffb-5ce6ad3a3cd4" providerId="AD" clId="Web-{0D58A162-F360-B974-716C-CF514C4980FD}" dt="2026-07-17T16:58:10.933" v="368" actId="20577"/>
        <pc:sldMkLst>
          <pc:docMk/>
          <pc:sldMk cId="3321776005" sldId="262"/>
        </pc:sldMkLst>
        <pc:spChg chg="mod">
          <ac:chgData name="Onika Nembhard (2432998)" userId="S::2432998@student.uwtsd.ac.uk::edc17b26-aab3-4553-9ffb-5ce6ad3a3cd4" providerId="AD" clId="Web-{0D58A162-F360-B974-716C-CF514C4980FD}" dt="2026-07-17T16:41:09.019" v="262" actId="14100"/>
          <ac:spMkLst>
            <pc:docMk/>
            <pc:sldMk cId="3321776005" sldId="262"/>
            <ac:spMk id="2" creationId="{38FE4C24-BE8D-F397-72AF-75C9A60F93CB}"/>
          </ac:spMkLst>
        </pc:spChg>
        <pc:spChg chg="mod">
          <ac:chgData name="Onika Nembhard (2432998)" userId="S::2432998@student.uwtsd.ac.uk::edc17b26-aab3-4553-9ffb-5ce6ad3a3cd4" providerId="AD" clId="Web-{0D58A162-F360-B974-716C-CF514C4980FD}" dt="2026-07-17T16:41:24.317" v="263" actId="1076"/>
          <ac:spMkLst>
            <pc:docMk/>
            <pc:sldMk cId="3321776005" sldId="262"/>
            <ac:spMk id="3" creationId="{A80CD3A0-5D2D-46BA-BC3D-53AE183D8ACC}"/>
          </ac:spMkLst>
        </pc:spChg>
        <pc:spChg chg="add mod">
          <ac:chgData name="Onika Nembhard (2432998)" userId="S::2432998@student.uwtsd.ac.uk::edc17b26-aab3-4553-9ffb-5ce6ad3a3cd4" providerId="AD" clId="Web-{0D58A162-F360-B974-716C-CF514C4980FD}" dt="2026-07-17T16:58:10.933" v="368" actId="20577"/>
          <ac:spMkLst>
            <pc:docMk/>
            <pc:sldMk cId="3321776005" sldId="262"/>
            <ac:spMk id="5" creationId="{03408CC6-900C-98FF-B650-2426B5090D2B}"/>
          </ac:spMkLst>
        </pc:spChg>
        <pc:picChg chg="add mod">
          <ac:chgData name="Onika Nembhard (2432998)" userId="S::2432998@student.uwtsd.ac.uk::edc17b26-aab3-4553-9ffb-5ce6ad3a3cd4" providerId="AD" clId="Web-{0D58A162-F360-B974-716C-CF514C4980FD}" dt="2026-07-17T16:40:55.440" v="261" actId="1076"/>
          <ac:picMkLst>
            <pc:docMk/>
            <pc:sldMk cId="3321776005" sldId="262"/>
            <ac:picMk id="4" creationId="{44219669-DBEE-A035-7729-3CE0139352CB}"/>
          </ac:picMkLst>
        </pc:picChg>
        <pc:picChg chg="del mod">
          <ac:chgData name="Onika Nembhard (2432998)" userId="S::2432998@student.uwtsd.ac.uk::edc17b26-aab3-4553-9ffb-5ce6ad3a3cd4" providerId="AD" clId="Web-{0D58A162-F360-B974-716C-CF514C4980FD}" dt="2026-07-17T16:27:51.646" v="157"/>
          <ac:picMkLst>
            <pc:docMk/>
            <pc:sldMk cId="3321776005" sldId="262"/>
            <ac:picMk id="51" creationId="{1DAF24FD-0EA3-2D47-F2BD-4D8DE6AEE105}"/>
          </ac:picMkLst>
        </pc:picChg>
      </pc:sldChg>
      <pc:sldChg chg="modSp">
        <pc:chgData name="Onika Nembhard (2432998)" userId="S::2432998@student.uwtsd.ac.uk::edc17b26-aab3-4553-9ffb-5ce6ad3a3cd4" providerId="AD" clId="Web-{0D58A162-F360-B974-716C-CF514C4980FD}" dt="2026-07-17T15:08:57.910" v="30" actId="20577"/>
        <pc:sldMkLst>
          <pc:docMk/>
          <pc:sldMk cId="1936956763" sldId="263"/>
        </pc:sldMkLst>
        <pc:spChg chg="mod">
          <ac:chgData name="Onika Nembhard (2432998)" userId="S::2432998@student.uwtsd.ac.uk::edc17b26-aab3-4553-9ffb-5ce6ad3a3cd4" providerId="AD" clId="Web-{0D58A162-F360-B974-716C-CF514C4980FD}" dt="2026-07-17T15:08:57.910" v="30" actId="20577"/>
          <ac:spMkLst>
            <pc:docMk/>
            <pc:sldMk cId="1936956763" sldId="263"/>
            <ac:spMk id="3" creationId="{9B6B0F09-45CA-47FC-9BDE-A762506FAE0A}"/>
          </ac:spMkLst>
        </pc:spChg>
        <pc:spChg chg="mod">
          <ac:chgData name="Onika Nembhard (2432998)" userId="S::2432998@student.uwtsd.ac.uk::edc17b26-aab3-4553-9ffb-5ce6ad3a3cd4" providerId="AD" clId="Web-{0D58A162-F360-B974-716C-CF514C4980FD}" dt="2026-07-17T15:08:43.050" v="27" actId="20577"/>
          <ac:spMkLst>
            <pc:docMk/>
            <pc:sldMk cId="1936956763" sldId="263"/>
            <ac:spMk id="6" creationId="{5536706F-AF66-F660-0F95-11B86C617D56}"/>
          </ac:spMkLst>
        </pc:spChg>
      </pc:sldChg>
      <pc:sldChg chg="addSp delSp modSp">
        <pc:chgData name="Onika Nembhard (2432998)" userId="S::2432998@student.uwtsd.ac.uk::edc17b26-aab3-4553-9ffb-5ce6ad3a3cd4" providerId="AD" clId="Web-{0D58A162-F360-B974-716C-CF514C4980FD}" dt="2026-07-17T16:57:53.698" v="367" actId="20577"/>
        <pc:sldMkLst>
          <pc:docMk/>
          <pc:sldMk cId="1945447512" sldId="264"/>
        </pc:sldMkLst>
        <pc:spChg chg="mod">
          <ac:chgData name="Onika Nembhard (2432998)" userId="S::2432998@student.uwtsd.ac.uk::edc17b26-aab3-4553-9ffb-5ce6ad3a3cd4" providerId="AD" clId="Web-{0D58A162-F360-B974-716C-CF514C4980FD}" dt="2026-07-17T16:57:53.698" v="367" actId="20577"/>
          <ac:spMkLst>
            <pc:docMk/>
            <pc:sldMk cId="1945447512" sldId="264"/>
            <ac:spMk id="6" creationId="{B66A5E5C-6D3D-98ED-F6A7-5F6763E8BF91}"/>
          </ac:spMkLst>
        </pc:spChg>
        <pc:spChg chg="add del mod">
          <ac:chgData name="Onika Nembhard (2432998)" userId="S::2432998@student.uwtsd.ac.uk::edc17b26-aab3-4553-9ffb-5ce6ad3a3cd4" providerId="AD" clId="Web-{0D58A162-F360-B974-716C-CF514C4980FD}" dt="2026-07-17T16:05:24.722" v="121"/>
          <ac:spMkLst>
            <pc:docMk/>
            <pc:sldMk cId="1945447512" sldId="264"/>
            <ac:spMk id="8" creationId="{EEFDB231-3320-FE04-001B-72E028DB4FFD}"/>
          </ac:spMkLst>
        </pc:spChg>
        <pc:picChg chg="del">
          <ac:chgData name="Onika Nembhard (2432998)" userId="S::2432998@student.uwtsd.ac.uk::edc17b26-aab3-4553-9ffb-5ce6ad3a3cd4" providerId="AD" clId="Web-{0D58A162-F360-B974-716C-CF514C4980FD}" dt="2026-07-17T15:43:43.346" v="75"/>
          <ac:picMkLst>
            <pc:docMk/>
            <pc:sldMk cId="1945447512" sldId="264"/>
            <ac:picMk id="5" creationId="{73DA3764-51AD-ECC6-EB18-DD70E4FBCCEA}"/>
          </ac:picMkLst>
        </pc:picChg>
        <pc:picChg chg="add mod">
          <ac:chgData name="Onika Nembhard (2432998)" userId="S::2432998@student.uwtsd.ac.uk::edc17b26-aab3-4553-9ffb-5ce6ad3a3cd4" providerId="AD" clId="Web-{0D58A162-F360-B974-716C-CF514C4980FD}" dt="2026-07-17T16:05:48.379" v="122" actId="14100"/>
          <ac:picMkLst>
            <pc:docMk/>
            <pc:sldMk cId="1945447512" sldId="264"/>
            <ac:picMk id="7" creationId="{897206A9-384C-4945-0885-847A283C820F}"/>
          </ac:picMkLst>
        </pc:picChg>
      </pc:sldChg>
      <pc:sldChg chg="addSp delSp modSp">
        <pc:chgData name="Onika Nembhard (2432998)" userId="S::2432998@student.uwtsd.ac.uk::edc17b26-aab3-4553-9ffb-5ce6ad3a3cd4" providerId="AD" clId="Web-{0D58A162-F360-B974-716C-CF514C4980FD}" dt="2026-07-17T16:45:35.388" v="275"/>
        <pc:sldMkLst>
          <pc:docMk/>
          <pc:sldMk cId="809425648" sldId="266"/>
        </pc:sldMkLst>
        <pc:spChg chg="mod">
          <ac:chgData name="Onika Nembhard (2432998)" userId="S::2432998@student.uwtsd.ac.uk::edc17b26-aab3-4553-9ffb-5ce6ad3a3cd4" providerId="AD" clId="Web-{0D58A162-F360-B974-716C-CF514C4980FD}" dt="2026-07-17T15:59:48.647" v="107" actId="1076"/>
          <ac:spMkLst>
            <pc:docMk/>
            <pc:sldMk cId="809425648" sldId="266"/>
            <ac:spMk id="2" creationId="{A9AB2797-D69D-D801-555D-AB5EC3F0B184}"/>
          </ac:spMkLst>
        </pc:spChg>
        <pc:spChg chg="del mod">
          <ac:chgData name="Onika Nembhard (2432998)" userId="S::2432998@student.uwtsd.ac.uk::edc17b26-aab3-4553-9ffb-5ce6ad3a3cd4" providerId="AD" clId="Web-{0D58A162-F360-B974-716C-CF514C4980FD}" dt="2026-07-17T16:45:35.388" v="275"/>
          <ac:spMkLst>
            <pc:docMk/>
            <pc:sldMk cId="809425648" sldId="266"/>
            <ac:spMk id="8" creationId="{CCCC7C89-9A37-CF55-22EC-1D932A6D56F5}"/>
          </ac:spMkLst>
        </pc:spChg>
        <pc:spChg chg="add del mod">
          <ac:chgData name="Onika Nembhard (2432998)" userId="S::2432998@student.uwtsd.ac.uk::edc17b26-aab3-4553-9ffb-5ce6ad3a3cd4" providerId="AD" clId="Web-{0D58A162-F360-B974-716C-CF514C4980FD}" dt="2026-07-17T15:59:21.177" v="104"/>
          <ac:spMkLst>
            <pc:docMk/>
            <pc:sldMk cId="809425648" sldId="266"/>
            <ac:spMk id="10" creationId="{B1393D0A-DAFC-6E89-3AED-93B282A47F23}"/>
          </ac:spMkLst>
        </pc:spChg>
        <pc:picChg chg="del">
          <ac:chgData name="Onika Nembhard (2432998)" userId="S::2432998@student.uwtsd.ac.uk::edc17b26-aab3-4553-9ffb-5ce6ad3a3cd4" providerId="AD" clId="Web-{0D58A162-F360-B974-716C-CF514C4980FD}" dt="2026-07-17T15:47:20.807" v="90"/>
          <ac:picMkLst>
            <pc:docMk/>
            <pc:sldMk cId="809425648" sldId="266"/>
            <ac:picMk id="6" creationId="{3C62A93B-7CD7-6D34-F72F-4ADA9F0736D0}"/>
          </ac:picMkLst>
        </pc:picChg>
        <pc:picChg chg="add del mod">
          <ac:chgData name="Onika Nembhard (2432998)" userId="S::2432998@student.uwtsd.ac.uk::edc17b26-aab3-4553-9ffb-5ce6ad3a3cd4" providerId="AD" clId="Web-{0D58A162-F360-B974-716C-CF514C4980FD}" dt="2026-07-17T15:48:57.920" v="95"/>
          <ac:picMkLst>
            <pc:docMk/>
            <pc:sldMk cId="809425648" sldId="266"/>
            <ac:picMk id="7" creationId="{D892CBCB-5956-809B-E3E6-F8C69829AD80}"/>
          </ac:picMkLst>
        </pc:picChg>
        <pc:picChg chg="add mod">
          <ac:chgData name="Onika Nembhard (2432998)" userId="S::2432998@student.uwtsd.ac.uk::edc17b26-aab3-4553-9ffb-5ce6ad3a3cd4" providerId="AD" clId="Web-{0D58A162-F360-B974-716C-CF514C4980FD}" dt="2026-07-17T16:31:53.233" v="166" actId="1076"/>
          <ac:picMkLst>
            <pc:docMk/>
            <pc:sldMk cId="809425648" sldId="266"/>
            <ac:picMk id="14" creationId="{115A658F-E801-824D-F790-62BDF80C100D}"/>
          </ac:picMkLst>
        </pc:picChg>
      </pc:sldChg>
      <pc:sldChg chg="modSp">
        <pc:chgData name="Onika Nembhard (2432998)" userId="S::2432998@student.uwtsd.ac.uk::edc17b26-aab3-4553-9ffb-5ce6ad3a3cd4" providerId="AD" clId="Web-{0D58A162-F360-B974-716C-CF514C4980FD}" dt="2026-07-17T16:57:39.244" v="366" actId="20577"/>
        <pc:sldMkLst>
          <pc:docMk/>
          <pc:sldMk cId="3576969161" sldId="267"/>
        </pc:sldMkLst>
        <pc:spChg chg="mod">
          <ac:chgData name="Onika Nembhard (2432998)" userId="S::2432998@student.uwtsd.ac.uk::edc17b26-aab3-4553-9ffb-5ce6ad3a3cd4" providerId="AD" clId="Web-{0D58A162-F360-B974-716C-CF514C4980FD}" dt="2026-07-17T16:57:39.244" v="366" actId="20577"/>
          <ac:spMkLst>
            <pc:docMk/>
            <pc:sldMk cId="3576969161" sldId="267"/>
            <ac:spMk id="6" creationId="{4183D1E6-82F5-AA20-5B83-126503C8278A}"/>
          </ac:spMkLst>
        </pc:spChg>
        <pc:spChg chg="mod">
          <ac:chgData name="Onika Nembhard (2432998)" userId="S::2432998@student.uwtsd.ac.uk::edc17b26-aab3-4553-9ffb-5ce6ad3a3cd4" providerId="AD" clId="Web-{0D58A162-F360-B974-716C-CF514C4980FD}" dt="2026-07-17T16:46:42.219" v="283" actId="14100"/>
          <ac:spMkLst>
            <pc:docMk/>
            <pc:sldMk cId="3576969161" sldId="267"/>
            <ac:spMk id="8" creationId="{81C88DE7-EB8D-6DF9-D40F-F108DFEC5BFA}"/>
          </ac:spMkLst>
        </pc:spChg>
      </pc:sldChg>
      <pc:sldChg chg="addSp delSp modSp">
        <pc:chgData name="Onika Nembhard (2432998)" userId="S::2432998@student.uwtsd.ac.uk::edc17b26-aab3-4553-9ffb-5ce6ad3a3cd4" providerId="AD" clId="Web-{0D58A162-F360-B974-716C-CF514C4980FD}" dt="2026-07-17T16:57:29.150" v="365" actId="20577"/>
        <pc:sldMkLst>
          <pc:docMk/>
          <pc:sldMk cId="4185241133" sldId="268"/>
        </pc:sldMkLst>
        <pc:spChg chg="add mod">
          <ac:chgData name="Onika Nembhard (2432998)" userId="S::2432998@student.uwtsd.ac.uk::edc17b26-aab3-4553-9ffb-5ce6ad3a3cd4" providerId="AD" clId="Web-{0D58A162-F360-B974-716C-CF514C4980FD}" dt="2026-07-17T16:57:29.150" v="365" actId="20577"/>
          <ac:spMkLst>
            <pc:docMk/>
            <pc:sldMk cId="4185241133" sldId="268"/>
            <ac:spMk id="6" creationId="{D78AA9EC-3371-56AA-2637-FB079F4A5EFF}"/>
          </ac:spMkLst>
        </pc:spChg>
        <pc:picChg chg="del">
          <ac:chgData name="Onika Nembhard (2432998)" userId="S::2432998@student.uwtsd.ac.uk::edc17b26-aab3-4553-9ffb-5ce6ad3a3cd4" providerId="AD" clId="Web-{0D58A162-F360-B974-716C-CF514C4980FD}" dt="2026-07-17T16:01:56.542" v="112"/>
          <ac:picMkLst>
            <pc:docMk/>
            <pc:sldMk cId="4185241133" sldId="268"/>
            <ac:picMk id="3" creationId="{7D080810-0B5E-FA35-42FE-2E9B5725CA7C}"/>
          </ac:picMkLst>
        </pc:picChg>
        <pc:picChg chg="add mod">
          <ac:chgData name="Onika Nembhard (2432998)" userId="S::2432998@student.uwtsd.ac.uk::edc17b26-aab3-4553-9ffb-5ce6ad3a3cd4" providerId="AD" clId="Web-{0D58A162-F360-B974-716C-CF514C4980FD}" dt="2026-07-17T16:02:22.731" v="118" actId="14100"/>
          <ac:picMkLst>
            <pc:docMk/>
            <pc:sldMk cId="4185241133" sldId="268"/>
            <ac:picMk id="5" creationId="{7C9722D8-F2D9-F151-3572-38AB3DC07B59}"/>
          </ac:picMkLst>
        </pc:picChg>
      </pc:sldChg>
      <pc:sldChg chg="delSp modSp">
        <pc:chgData name="Onika Nembhard (2432998)" userId="S::2432998@student.uwtsd.ac.uk::edc17b26-aab3-4553-9ffb-5ce6ad3a3cd4" providerId="AD" clId="Web-{0D58A162-F360-B974-716C-CF514C4980FD}" dt="2026-07-17T17:02:32.901" v="378" actId="1076"/>
        <pc:sldMkLst>
          <pc:docMk/>
          <pc:sldMk cId="2655251509" sldId="271"/>
        </pc:sldMkLst>
        <pc:spChg chg="mod">
          <ac:chgData name="Onika Nembhard (2432998)" userId="S::2432998@student.uwtsd.ac.uk::edc17b26-aab3-4553-9ffb-5ce6ad3a3cd4" providerId="AD" clId="Web-{0D58A162-F360-B974-716C-CF514C4980FD}" dt="2026-07-17T17:02:32.901" v="378" actId="1076"/>
          <ac:spMkLst>
            <pc:docMk/>
            <pc:sldMk cId="2655251509" sldId="271"/>
            <ac:spMk id="2" creationId="{74259B9C-B61B-BF92-BD28-84E143986680}"/>
          </ac:spMkLst>
        </pc:spChg>
        <pc:spChg chg="del">
          <ac:chgData name="Onika Nembhard (2432998)" userId="S::2432998@student.uwtsd.ac.uk::edc17b26-aab3-4553-9ffb-5ce6ad3a3cd4" providerId="AD" clId="Web-{0D58A162-F360-B974-716C-CF514C4980FD}" dt="2026-07-17T17:01:28.258" v="373"/>
          <ac:spMkLst>
            <pc:docMk/>
            <pc:sldMk cId="2655251509" sldId="271"/>
            <ac:spMk id="13" creationId="{5D7F64A8-D625-4F61-A290-B499BB62ACFF}"/>
          </ac:spMkLst>
        </pc:spChg>
        <pc:spChg chg="mod">
          <ac:chgData name="Onika Nembhard (2432998)" userId="S::2432998@student.uwtsd.ac.uk::edc17b26-aab3-4553-9ffb-5ce6ad3a3cd4" providerId="AD" clId="Web-{0D58A162-F360-B974-716C-CF514C4980FD}" dt="2026-07-17T17:02:21.917" v="377" actId="1076"/>
          <ac:spMkLst>
            <pc:docMk/>
            <pc:sldMk cId="2655251509" sldId="271"/>
            <ac:spMk id="18" creationId="{E5E3C3F3-A376-632A-4313-6BB398E992EA}"/>
          </ac:spMkLst>
        </pc:spChg>
        <pc:picChg chg="del">
          <ac:chgData name="Onika Nembhard (2432998)" userId="S::2432998@student.uwtsd.ac.uk::edc17b26-aab3-4553-9ffb-5ce6ad3a3cd4" providerId="AD" clId="Web-{0D58A162-F360-B974-716C-CF514C4980FD}" dt="2026-07-17T16:33:09.252" v="167"/>
          <ac:picMkLst>
            <pc:docMk/>
            <pc:sldMk cId="2655251509" sldId="271"/>
            <ac:picMk id="16" creationId="{8ADD68FD-A4E1-8FD0-1515-750B21730B87}"/>
          </ac:picMkLst>
        </pc:picChg>
        <pc:picChg chg="del">
          <ac:chgData name="Onika Nembhard (2432998)" userId="S::2432998@student.uwtsd.ac.uk::edc17b26-aab3-4553-9ffb-5ce6ad3a3cd4" providerId="AD" clId="Web-{0D58A162-F360-B974-716C-CF514C4980FD}" dt="2026-07-17T17:01:28.258" v="372"/>
          <ac:picMkLst>
            <pc:docMk/>
            <pc:sldMk cId="2655251509" sldId="271"/>
            <ac:picMk id="21" creationId="{B6026B18-3EA9-4C7F-BC4F-7FAAE687CAC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0CD12B-7600-4A38-BBF5-149778C25D18}" type="datetimeFigureOut">
              <a:rPr lang="en-GB" smtClean="0"/>
              <a:t>17/07/2026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69A750-CB49-4DCD-99E5-DC378F0F5996}" type="slidenum">
              <a:rPr lang="en-GB" smtClean="0"/>
              <a:t>‹#›</a:t>
            </a:fld>
            <a:endParaRPr lang="en-GB"/>
          </a:p>
        </p:txBody>
      </p:sp>
    </p:spTree>
    <p:extLst>
      <p:ext uri="{BB962C8B-B14F-4D97-AF65-F5344CB8AC3E}">
        <p14:creationId xmlns:p14="http://schemas.microsoft.com/office/powerpoint/2010/main" val="1041668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969A750-CB49-4DCD-99E5-DC378F0F5996}" type="slidenum">
              <a:rPr lang="en-GB" smtClean="0"/>
              <a:t>4</a:t>
            </a:fld>
            <a:endParaRPr lang="en-GB"/>
          </a:p>
        </p:txBody>
      </p:sp>
    </p:spTree>
    <p:extLst>
      <p:ext uri="{BB962C8B-B14F-4D97-AF65-F5344CB8AC3E}">
        <p14:creationId xmlns:p14="http://schemas.microsoft.com/office/powerpoint/2010/main" val="375355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969A750-CB49-4DCD-99E5-DC378F0F5996}" type="slidenum">
              <a:rPr lang="en-GB" smtClean="0"/>
              <a:t>7</a:t>
            </a:fld>
            <a:endParaRPr lang="en-GB"/>
          </a:p>
        </p:txBody>
      </p:sp>
    </p:spTree>
    <p:extLst>
      <p:ext uri="{BB962C8B-B14F-4D97-AF65-F5344CB8AC3E}">
        <p14:creationId xmlns:p14="http://schemas.microsoft.com/office/powerpoint/2010/main" val="911561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17/07/2026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researchoutreach.org/articles/timely-insulin-therapy-treat-type-2-diabetes/" TargetMode="External"/><Relationship Id="rId5" Type="http://schemas.openxmlformats.org/officeDocument/2006/relationships/image" Target="../media/image2.jpe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jpe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hyperlink" Target="https://www.frontiersin.org/journals/cardiovascular-medicine/articles/10.3389/fcvm.2023.1205475/full" TargetMode="Externa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jpe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5.jpeg"/><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s://www.frontiersin.org/articles/10.3389/fnut.2023.1213223/full" TargetMode="External"/><Relationship Id="rId5" Type="http://schemas.openxmlformats.org/officeDocument/2006/relationships/image" Target="../media/image6.jpeg"/><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7.png"/><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courses.lumenlearning.com/suny-esc-communicationforprofessionals/chapter/ethics/" TargetMode="External"/><Relationship Id="rId5" Type="http://schemas.openxmlformats.org/officeDocument/2006/relationships/image" Target="../media/image9.jpeg"/><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hyperlink" Target="https://www.diabetes.org.uk" TargetMode="External"/><Relationship Id="rId7" Type="http://schemas.openxmlformats.org/officeDocument/2006/relationships/hyperlink" Target="https://www.hcpc-uk.org" TargetMode="External"/><Relationship Id="rId2" Type="http://schemas.openxmlformats.org/officeDocument/2006/relationships/hyperlink" Target="https://www.bhf.org.uk" TargetMode="External"/><Relationship Id="rId1" Type="http://schemas.openxmlformats.org/officeDocument/2006/relationships/slideLayout" Target="../slideLayouts/slideLayout2.xml"/><Relationship Id="rId6" Type="http://schemas.openxmlformats.org/officeDocument/2006/relationships/hyperlink" Target="https://www.nice.org.uk/guidance/ng28" TargetMode="External"/><Relationship Id="rId5" Type="http://schemas.openxmlformats.org/officeDocument/2006/relationships/hyperlink" Target="https://www.england.nhs.uk" TargetMode="External"/><Relationship Id="rId4" Type="http://schemas.openxmlformats.org/officeDocument/2006/relationships/hyperlink" Target="https://www.nhs.uk/conditions/type-2-diabe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ight Triangle 4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51643" y="724180"/>
            <a:ext cx="10884499" cy="1597228"/>
          </a:xfrm>
        </p:spPr>
        <p:txBody>
          <a:bodyPr vert="horz" lIns="91440" tIns="45720" rIns="91440" bIns="45720" rtlCol="0" anchor="ctr">
            <a:noAutofit/>
          </a:bodyPr>
          <a:lstStyle/>
          <a:p>
            <a:pPr algn="l"/>
            <a:r>
              <a:rPr lang="en-US" sz="4000" b="1" dirty="0"/>
              <a:t>University of Wales Trinity Saint David Type</a:t>
            </a:r>
            <a:r>
              <a:rPr lang="en-US" sz="4000" b="1" kern="1200" dirty="0">
                <a:latin typeface="+mj-lt"/>
                <a:ea typeface="+mj-ea"/>
                <a:cs typeface="+mj-cs"/>
              </a:rPr>
              <a:t> 2 </a:t>
            </a:r>
            <a:r>
              <a:rPr lang="en-US" sz="4000" b="1" kern="1200">
                <a:latin typeface="+mj-lt"/>
                <a:ea typeface="+mj-ea"/>
                <a:cs typeface="+mj-cs"/>
              </a:rPr>
              <a:t>Diabetes Mellitus: An Evidence-Based Care Plan</a:t>
            </a:r>
            <a:br>
              <a:rPr lang="en-US" sz="4000" b="1" dirty="0"/>
            </a:br>
            <a:endParaRPr lang="en-US" sz="4000" b="1" kern="1200" dirty="0">
              <a:latin typeface="+mj-lt"/>
            </a:endParaRPr>
          </a:p>
        </p:txBody>
      </p:sp>
      <p:sp>
        <p:nvSpPr>
          <p:cNvPr id="3" name="Subtitle 2"/>
          <p:cNvSpPr>
            <a:spLocks noGrp="1"/>
          </p:cNvSpPr>
          <p:nvPr>
            <p:ph type="subTitle" idx="1"/>
          </p:nvPr>
        </p:nvSpPr>
        <p:spPr>
          <a:xfrm>
            <a:off x="3978003" y="2758792"/>
            <a:ext cx="4238257" cy="2728198"/>
          </a:xfrm>
        </p:spPr>
        <p:txBody>
          <a:bodyPr vert="horz" lIns="91440" tIns="45720" rIns="91440" bIns="45720" rtlCol="0" anchor="t">
            <a:normAutofit/>
          </a:bodyPr>
          <a:lstStyle/>
          <a:p>
            <a:pPr algn="l"/>
            <a:r>
              <a:rPr lang="en-US" sz="2000" b="1" dirty="0"/>
              <a:t>Module: </a:t>
            </a:r>
            <a:r>
              <a:rPr lang="en-US" sz="2000"/>
              <a:t>Introduction to Physiology</a:t>
            </a:r>
          </a:p>
          <a:p>
            <a:pPr algn="l"/>
            <a:r>
              <a:rPr lang="en-US" sz="2000" b="1"/>
              <a:t>Module</a:t>
            </a:r>
            <a:r>
              <a:rPr lang="en-US" sz="2000" b="1" dirty="0"/>
              <a:t> Code</a:t>
            </a:r>
            <a:r>
              <a:rPr lang="en-US" sz="2000" dirty="0"/>
              <a:t>: BMHP5023</a:t>
            </a:r>
            <a:endParaRPr lang="en-US"/>
          </a:p>
          <a:p>
            <a:pPr algn="l"/>
            <a:r>
              <a:rPr lang="en-US" sz="2000" b="1"/>
              <a:t>Student Name: </a:t>
            </a:r>
            <a:r>
              <a:rPr lang="en-US" sz="2000"/>
              <a:t>Onika Nembhard</a:t>
            </a:r>
          </a:p>
          <a:p>
            <a:pPr algn="l"/>
            <a:r>
              <a:rPr lang="en-US" sz="2000" b="1"/>
              <a:t>Lecturer: </a:t>
            </a:r>
            <a:r>
              <a:rPr lang="en-US" sz="2000"/>
              <a:t>Phill Jones </a:t>
            </a:r>
          </a:p>
          <a:p>
            <a:pPr algn="l"/>
            <a:r>
              <a:rPr lang="en-US" sz="2000" b="1"/>
              <a:t>Due Date: </a:t>
            </a:r>
            <a:r>
              <a:rPr lang="en-US" sz="2000"/>
              <a:t>19 July 2026</a:t>
            </a:r>
          </a:p>
          <a:p>
            <a:pPr indent="-228600" algn="l">
              <a:buFont typeface="Arial" panose="020B0604020202020204" pitchFamily="34" charset="0"/>
              <a:buChar char="•"/>
            </a:pPr>
            <a:endParaRPr lang="en-US" sz="2000"/>
          </a:p>
        </p:txBody>
      </p:sp>
      <p:pic>
        <p:nvPicPr>
          <p:cNvPr id="24" name="Audio 23">
            <a:hlinkClick r:id="" action="ppaction://media"/>
            <a:extLst>
              <a:ext uri="{FF2B5EF4-FFF2-40B4-BE49-F238E27FC236}">
                <a16:creationId xmlns:a16="http://schemas.microsoft.com/office/drawing/2014/main" id="{EABE0EBE-2318-FF5E-29B0-9DDD07E8C15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49284"/>
    </mc:Choice>
    <mc:Fallback xmlns="">
      <p:transition spd="slow" advTm="49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2CD5B2-9445-4D2B-8169-4D4E81350E32}"/>
              </a:ext>
            </a:extLst>
          </p:cNvPr>
          <p:cNvSpPr>
            <a:spLocks noGrp="1"/>
          </p:cNvSpPr>
          <p:nvPr>
            <p:ph type="title"/>
          </p:nvPr>
        </p:nvSpPr>
        <p:spPr>
          <a:xfrm>
            <a:off x="214086" y="2268"/>
            <a:ext cx="3822189" cy="1449970"/>
          </a:xfrm>
        </p:spPr>
        <p:txBody>
          <a:bodyPr>
            <a:normAutofit/>
          </a:bodyPr>
          <a:lstStyle/>
          <a:p>
            <a:r>
              <a:rPr lang="en-GB" sz="4000" b="1"/>
              <a:t>Introduction</a:t>
            </a:r>
          </a:p>
        </p:txBody>
      </p:sp>
      <p:sp>
        <p:nvSpPr>
          <p:cNvPr id="3" name="Content Placeholder 2">
            <a:extLst>
              <a:ext uri="{FF2B5EF4-FFF2-40B4-BE49-F238E27FC236}">
                <a16:creationId xmlns:a16="http://schemas.microsoft.com/office/drawing/2014/main" id="{E1A652C8-F275-7ED1-A32E-B4267052D7C9}"/>
              </a:ext>
            </a:extLst>
          </p:cNvPr>
          <p:cNvSpPr>
            <a:spLocks noGrp="1"/>
          </p:cNvSpPr>
          <p:nvPr>
            <p:ph idx="1"/>
          </p:nvPr>
        </p:nvSpPr>
        <p:spPr>
          <a:xfrm>
            <a:off x="163286" y="1715744"/>
            <a:ext cx="3822189" cy="3742762"/>
          </a:xfrm>
        </p:spPr>
        <p:txBody>
          <a:bodyPr vert="horz" lIns="91440" tIns="45720" rIns="91440" bIns="45720" rtlCol="0" anchor="t">
            <a:normAutofit/>
          </a:bodyPr>
          <a:lstStyle/>
          <a:p>
            <a:r>
              <a:rPr lang="en-GB" sz="1600" b="1"/>
              <a:t>Aim of the presentation</a:t>
            </a:r>
            <a:endParaRPr lang="en-US" sz="1600" b="1"/>
          </a:p>
          <a:p>
            <a:r>
              <a:rPr lang="en-GB" sz="1600"/>
              <a:t>Introduce a fictional patient with Type 2 diabetes.</a:t>
            </a:r>
          </a:p>
          <a:p>
            <a:r>
              <a:rPr lang="en-GB" sz="1600"/>
              <a:t>Explain cardiovascular system and its normal function.</a:t>
            </a:r>
          </a:p>
          <a:p>
            <a:r>
              <a:rPr lang="en-GB" sz="1600"/>
              <a:t>Discuss how Type 2 Diabetes affects this system.</a:t>
            </a:r>
          </a:p>
          <a:p>
            <a:r>
              <a:rPr lang="en-GB" sz="1600"/>
              <a:t>Explore risk factors and lifestyle influences.</a:t>
            </a:r>
          </a:p>
          <a:p>
            <a:r>
              <a:rPr lang="en-GB" sz="1600"/>
              <a:t>Present an evidence-based care plan aligned with NHS and NICE guidance.</a:t>
            </a:r>
          </a:p>
          <a:p>
            <a:r>
              <a:rPr lang="en-GB" sz="1600"/>
              <a:t>Consider communication and ethical practice.</a:t>
            </a:r>
          </a:p>
        </p:txBody>
      </p:sp>
      <p:sp>
        <p:nvSpPr>
          <p:cNvPr id="5" name="TextBox 4">
            <a:extLst>
              <a:ext uri="{FF2B5EF4-FFF2-40B4-BE49-F238E27FC236}">
                <a16:creationId xmlns:a16="http://schemas.microsoft.com/office/drawing/2014/main" id="{791CE5B9-33C3-BD14-5A37-1086A999B340}"/>
              </a:ext>
            </a:extLst>
          </p:cNvPr>
          <p:cNvSpPr txBox="1"/>
          <p:nvPr/>
        </p:nvSpPr>
        <p:spPr>
          <a:xfrm>
            <a:off x="696929" y="6556825"/>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(NICE, 2922; NHS, 2024)</a:t>
            </a:r>
          </a:p>
        </p:txBody>
      </p:sp>
      <p:sp>
        <p:nvSpPr>
          <p:cNvPr id="7" name="TextBox 6">
            <a:extLst>
              <a:ext uri="{FF2B5EF4-FFF2-40B4-BE49-F238E27FC236}">
                <a16:creationId xmlns:a16="http://schemas.microsoft.com/office/drawing/2014/main" id="{8D581377-6DE4-1FED-0A76-285B098265DA}"/>
              </a:ext>
            </a:extLst>
          </p:cNvPr>
          <p:cNvSpPr txBox="1"/>
          <p:nvPr/>
        </p:nvSpPr>
        <p:spPr>
          <a:xfrm>
            <a:off x="7740953" y="4922083"/>
            <a:ext cx="4620584" cy="238466"/>
          </a:xfrm>
          <a:prstGeom prst="rect">
            <a:avLst/>
          </a:prstGeom>
        </p:spPr>
        <p:txBody>
          <a:bodyPr vert="horz" lIns="91440" tIns="45720" rIns="91440" bIns="45720" rtlCol="0" anchor="t">
            <a:normAutofit lnSpcReduction="10000"/>
          </a:bodyPr>
          <a:lstStyle/>
          <a:p>
            <a:pPr>
              <a:lnSpc>
                <a:spcPct val="90000"/>
              </a:lnSpc>
              <a:spcBef>
                <a:spcPts val="1000"/>
              </a:spcBef>
              <a:spcAft>
                <a:spcPts val="600"/>
              </a:spcAft>
            </a:pPr>
            <a:r>
              <a:rPr lang="en-US" sz="1100" i="1"/>
              <a:t>Source: NHS (2024)</a:t>
            </a:r>
            <a:endParaRPr lang="en-US" sz="1100" i="1" kern="1200">
              <a:latin typeface="+mn-lt"/>
            </a:endParaRPr>
          </a:p>
        </p:txBody>
      </p:sp>
      <p:pic>
        <p:nvPicPr>
          <p:cNvPr id="30" name="Audio 29">
            <a:hlinkClick r:id="" action="ppaction://media"/>
            <a:extLst>
              <a:ext uri="{FF2B5EF4-FFF2-40B4-BE49-F238E27FC236}">
                <a16:creationId xmlns:a16="http://schemas.microsoft.com/office/drawing/2014/main" id="{D35F624B-72F3-F678-4F7F-417DB04A59D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9920514" y="4800600"/>
            <a:ext cx="2057400" cy="2057400"/>
          </a:xfrm>
          <a:prstGeom prst="ellipse">
            <a:avLst/>
          </a:prstGeom>
        </p:spPr>
      </p:pic>
      <p:pic>
        <p:nvPicPr>
          <p:cNvPr id="9" name="Picture 8">
            <a:extLst>
              <a:ext uri="{FF2B5EF4-FFF2-40B4-BE49-F238E27FC236}">
                <a16:creationId xmlns:a16="http://schemas.microsoft.com/office/drawing/2014/main" id="{2444110A-892B-2807-0CA0-52865EE1A3FB}"/>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184321" y="382814"/>
            <a:ext cx="6787244" cy="4539343"/>
          </a:xfrm>
          <a:prstGeom prst="rect">
            <a:avLst/>
          </a:prstGeom>
        </p:spPr>
      </p:pic>
    </p:spTree>
    <p:extLst>
      <p:ext uri="{BB962C8B-B14F-4D97-AF65-F5344CB8AC3E}">
        <p14:creationId xmlns:p14="http://schemas.microsoft.com/office/powerpoint/2010/main" val="2442118635"/>
      </p:ext>
    </p:extLst>
  </p:cSld>
  <p:clrMapOvr>
    <a:masterClrMapping/>
  </p:clrMapOvr>
  <mc:AlternateContent xmlns:mc="http://schemas.openxmlformats.org/markup-compatibility/2006" xmlns:p14="http://schemas.microsoft.com/office/powerpoint/2010/main">
    <mc:Choice Requires="p14">
      <p:transition spd="slow" p14:dur="2000" advTm="34140"/>
    </mc:Choice>
    <mc:Fallback xmlns="">
      <p:transition spd="slow" advTm="34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 name="Rectangle 87">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Freeform: Shape 62">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50A1733-2B87-091A-CA5D-E1246DB804AD}"/>
              </a:ext>
            </a:extLst>
          </p:cNvPr>
          <p:cNvSpPr>
            <a:spLocks noGrp="1"/>
          </p:cNvSpPr>
          <p:nvPr>
            <p:ph type="title"/>
          </p:nvPr>
        </p:nvSpPr>
        <p:spPr>
          <a:xfrm>
            <a:off x="324154" y="229810"/>
            <a:ext cx="4939898" cy="5916965"/>
          </a:xfrm>
        </p:spPr>
        <p:txBody>
          <a:bodyPr vert="horz" lIns="91440" tIns="45720" rIns="91440" bIns="45720" rtlCol="0" anchor="b">
            <a:normAutofit/>
          </a:bodyPr>
          <a:lstStyle/>
          <a:p>
            <a:r>
              <a:rPr lang="en-US" sz="4000" b="1" kern="1200" dirty="0">
                <a:latin typeface="+mj-lt"/>
                <a:ea typeface="+mj-ea"/>
                <a:cs typeface="+mj-cs"/>
              </a:rPr>
              <a:t>Fictional Patient</a:t>
            </a:r>
            <a:br>
              <a:rPr lang="en-US" sz="4000" b="1" kern="1200" dirty="0"/>
            </a:br>
            <a:br>
              <a:rPr lang="en-US" sz="1600" b="1" dirty="0"/>
            </a:br>
            <a:r>
              <a:rPr lang="en-US" sz="1600" b="1" kern="1200" dirty="0">
                <a:latin typeface="+mj-lt"/>
                <a:ea typeface="+mj-ea"/>
                <a:cs typeface="+mj-cs"/>
              </a:rPr>
              <a:t>Name:</a:t>
            </a:r>
            <a:r>
              <a:rPr lang="en-US" sz="1600" kern="1200" dirty="0">
                <a:latin typeface="+mj-lt"/>
                <a:ea typeface="+mj-ea"/>
                <a:cs typeface="+mj-cs"/>
              </a:rPr>
              <a:t> Graham </a:t>
            </a:r>
            <a:r>
              <a:rPr lang="en-US" sz="1600" dirty="0"/>
              <a:t>West</a:t>
            </a:r>
            <a:br>
              <a:rPr lang="en-US" sz="1600" kern="1200" dirty="0"/>
            </a:br>
            <a:r>
              <a:rPr lang="en-US" sz="1600" b="1" kern="1200" dirty="0">
                <a:latin typeface="+mj-lt"/>
                <a:ea typeface="+mj-ea"/>
                <a:cs typeface="+mj-cs"/>
              </a:rPr>
              <a:t>Age:</a:t>
            </a:r>
            <a:r>
              <a:rPr lang="en-US" sz="1600" kern="1200">
                <a:latin typeface="+mj-lt"/>
                <a:ea typeface="+mj-ea"/>
                <a:cs typeface="+mj-cs"/>
              </a:rPr>
              <a:t> </a:t>
            </a:r>
            <a:r>
              <a:rPr lang="en-US" sz="1600"/>
              <a:t>59 years</a:t>
            </a:r>
            <a:br>
              <a:rPr lang="en-US" sz="1600" kern="1200" dirty="0"/>
            </a:br>
            <a:r>
              <a:rPr lang="en-US" sz="1600" b="1" kern="1200">
                <a:latin typeface="+mj-lt"/>
                <a:ea typeface="+mj-ea"/>
                <a:cs typeface="+mj-cs"/>
              </a:rPr>
              <a:t>Occupation</a:t>
            </a:r>
            <a:r>
              <a:rPr lang="en-US" sz="1600" kern="1200" dirty="0">
                <a:latin typeface="+mj-lt"/>
                <a:ea typeface="+mj-ea"/>
                <a:cs typeface="+mj-cs"/>
              </a:rPr>
              <a:t>: </a:t>
            </a:r>
            <a:r>
              <a:rPr lang="en-US" sz="1600" dirty="0"/>
              <a:t>Lorrey Driver</a:t>
            </a:r>
            <a:br>
              <a:rPr lang="en-US" sz="1600" kern="1200" dirty="0"/>
            </a:br>
            <a:r>
              <a:rPr lang="en-US" sz="1600" b="1" kern="1200" dirty="0">
                <a:latin typeface="+mj-lt"/>
                <a:ea typeface="+mj-ea"/>
                <a:cs typeface="+mj-cs"/>
              </a:rPr>
              <a:t>Family: </a:t>
            </a:r>
            <a:r>
              <a:rPr lang="en-US" sz="1600" kern="1200" dirty="0">
                <a:latin typeface="+mj-lt"/>
                <a:ea typeface="+mj-ea"/>
                <a:cs typeface="+mj-cs"/>
              </a:rPr>
              <a:t>Married with two children</a:t>
            </a:r>
            <a:br>
              <a:rPr lang="en-US" sz="1600" kern="1200" dirty="0"/>
            </a:br>
            <a:r>
              <a:rPr lang="en-US" sz="1600" b="1" kern="1200" dirty="0">
                <a:latin typeface="+mj-lt"/>
                <a:ea typeface="+mj-ea"/>
                <a:cs typeface="+mj-cs"/>
              </a:rPr>
              <a:t>BMI:</a:t>
            </a:r>
            <a:r>
              <a:rPr lang="en-US" sz="1600" kern="1200" dirty="0">
                <a:latin typeface="+mj-lt"/>
                <a:ea typeface="+mj-ea"/>
                <a:cs typeface="+mj-cs"/>
              </a:rPr>
              <a:t> 33 kg/m2 (Obese)</a:t>
            </a:r>
            <a:br>
              <a:rPr lang="en-US" sz="1600" kern="1200" dirty="0"/>
            </a:br>
            <a:br>
              <a:rPr lang="en-US" sz="1600" kern="1200" dirty="0"/>
            </a:br>
            <a:r>
              <a:rPr lang="en-US" sz="1600" b="1" kern="1200" dirty="0">
                <a:latin typeface="+mj-lt"/>
                <a:ea typeface="+mj-ea"/>
                <a:cs typeface="+mj-cs"/>
              </a:rPr>
              <a:t>lifestyle</a:t>
            </a:r>
            <a:br>
              <a:rPr lang="en-US" sz="1600" b="1" kern="1200" dirty="0"/>
            </a:br>
            <a:r>
              <a:rPr lang="en-US" sz="1600" kern="1200" dirty="0">
                <a:latin typeface="+mj-lt"/>
                <a:ea typeface="+mj-ea"/>
                <a:cs typeface="+mj-cs"/>
              </a:rPr>
              <a:t>sedentary occupation</a:t>
            </a:r>
            <a:br>
              <a:rPr lang="en-US" sz="1600" kern="1200" dirty="0"/>
            </a:br>
            <a:r>
              <a:rPr lang="en-US" sz="1600" kern="1200" dirty="0">
                <a:latin typeface="+mj-lt"/>
                <a:ea typeface="+mj-ea"/>
                <a:cs typeface="+mj-cs"/>
              </a:rPr>
              <a:t>minimal exercise</a:t>
            </a:r>
            <a:br>
              <a:rPr lang="en-US" sz="1600" kern="1200" dirty="0"/>
            </a:br>
            <a:r>
              <a:rPr lang="en-US" sz="1600" kern="1200" dirty="0">
                <a:latin typeface="+mj-lt"/>
                <a:ea typeface="+mj-ea"/>
                <a:cs typeface="+mj-cs"/>
              </a:rPr>
              <a:t>smokes 10 </a:t>
            </a:r>
            <a:r>
              <a:rPr lang="en-US" sz="1600" dirty="0"/>
              <a:t>cigarettes</a:t>
            </a:r>
            <a:r>
              <a:rPr lang="en-US" sz="1600" kern="1200" dirty="0">
                <a:latin typeface="+mj-lt"/>
                <a:ea typeface="+mj-ea"/>
                <a:cs typeface="+mj-cs"/>
              </a:rPr>
              <a:t> daily</a:t>
            </a:r>
            <a:br>
              <a:rPr lang="en-US" sz="1600" kern="1200" dirty="0"/>
            </a:br>
            <a:r>
              <a:rPr lang="en-US" sz="1600" kern="1200" dirty="0">
                <a:latin typeface="+mj-lt"/>
                <a:ea typeface="+mj-ea"/>
                <a:cs typeface="+mj-cs"/>
              </a:rPr>
              <a:t>High-fat, high sugar diet</a:t>
            </a:r>
            <a:br>
              <a:rPr lang="en-US" sz="1600" kern="1200" dirty="0"/>
            </a:br>
            <a:br>
              <a:rPr lang="en-US" sz="1600" kern="1200" dirty="0"/>
            </a:br>
            <a:r>
              <a:rPr lang="en-US" sz="1600" b="1" kern="1200" dirty="0">
                <a:latin typeface="+mj-lt"/>
                <a:ea typeface="+mj-ea"/>
                <a:cs typeface="+mj-cs"/>
              </a:rPr>
              <a:t>Medical history</a:t>
            </a:r>
            <a:br>
              <a:rPr lang="en-US" sz="1600" b="1" kern="1200" dirty="0"/>
            </a:br>
            <a:r>
              <a:rPr lang="en-US" sz="1600" kern="1200" dirty="0">
                <a:latin typeface="+mj-lt"/>
                <a:ea typeface="+mj-ea"/>
                <a:cs typeface="+mj-cs"/>
              </a:rPr>
              <a:t>Hypertension</a:t>
            </a:r>
            <a:br>
              <a:rPr lang="en-US" sz="1600" kern="1200" dirty="0"/>
            </a:br>
            <a:r>
              <a:rPr lang="en-US" sz="1600" kern="1200" dirty="0">
                <a:latin typeface="+mj-lt"/>
                <a:ea typeface="+mj-ea"/>
                <a:cs typeface="+mj-cs"/>
              </a:rPr>
              <a:t>High cholesterol</a:t>
            </a:r>
            <a:br>
              <a:rPr lang="en-US" sz="1600" kern="1200" dirty="0"/>
            </a:br>
            <a:r>
              <a:rPr lang="en-US" sz="1600" kern="1200" dirty="0">
                <a:latin typeface="+mj-lt"/>
                <a:ea typeface="+mj-ea"/>
                <a:cs typeface="+mj-cs"/>
              </a:rPr>
              <a:t>Newly diagnosed Type 2 Diabetes</a:t>
            </a:r>
            <a:br>
              <a:rPr lang="en-US" sz="1600" kern="1200" dirty="0"/>
            </a:br>
            <a:br>
              <a:rPr lang="en-US" sz="1600" kern="1200" dirty="0"/>
            </a:br>
            <a:r>
              <a:rPr lang="en-US" sz="1600" b="1" kern="1200" dirty="0">
                <a:latin typeface="+mj-lt"/>
                <a:ea typeface="+mj-ea"/>
                <a:cs typeface="+mj-cs"/>
              </a:rPr>
              <a:t>Risk factors</a:t>
            </a:r>
            <a:br>
              <a:rPr lang="en-US" sz="1600" b="1" kern="1200" dirty="0"/>
            </a:br>
            <a:r>
              <a:rPr lang="en-US" sz="1600" kern="1200" dirty="0">
                <a:latin typeface="+mj-lt"/>
                <a:ea typeface="+mj-ea"/>
                <a:cs typeface="+mj-cs"/>
              </a:rPr>
              <a:t>Obesity</a:t>
            </a:r>
            <a:br>
              <a:rPr lang="en-US" sz="1600" kern="1200" dirty="0"/>
            </a:br>
            <a:r>
              <a:rPr lang="en-US" sz="1600" kern="1200" dirty="0">
                <a:latin typeface="+mj-lt"/>
                <a:ea typeface="+mj-ea"/>
                <a:cs typeface="+mj-cs"/>
              </a:rPr>
              <a:t>Smoking</a:t>
            </a:r>
            <a:br>
              <a:rPr lang="en-US" sz="1600" kern="1200" dirty="0"/>
            </a:br>
            <a:r>
              <a:rPr lang="en-US" sz="1600" kern="1200" dirty="0">
                <a:latin typeface="+mj-lt"/>
                <a:ea typeface="+mj-ea"/>
                <a:cs typeface="+mj-cs"/>
              </a:rPr>
              <a:t>Physical inactivity</a:t>
            </a:r>
            <a:br>
              <a:rPr lang="en-US" sz="1600" kern="1200" dirty="0"/>
            </a:br>
            <a:r>
              <a:rPr lang="en-US" sz="1600" kern="1200" dirty="0">
                <a:latin typeface="+mj-lt"/>
                <a:ea typeface="+mj-ea"/>
                <a:cs typeface="+mj-cs"/>
              </a:rPr>
              <a:t>Family history of diabetes</a:t>
            </a:r>
            <a:br>
              <a:rPr lang="en-US" sz="1600" kern="1200" dirty="0"/>
            </a:br>
            <a:r>
              <a:rPr lang="en-US" sz="1600" kern="1200" dirty="0">
                <a:latin typeface="+mj-lt"/>
                <a:ea typeface="+mj-ea"/>
                <a:cs typeface="+mj-cs"/>
              </a:rPr>
              <a:t>Hypertension</a:t>
            </a:r>
            <a:endParaRPr lang="en-US" sz="1600" kern="1200" dirty="0">
              <a:latin typeface="+mj-lt"/>
            </a:endParaRPr>
          </a:p>
        </p:txBody>
      </p:sp>
      <p:sp>
        <p:nvSpPr>
          <p:cNvPr id="5" name="TextBox 4">
            <a:extLst>
              <a:ext uri="{FF2B5EF4-FFF2-40B4-BE49-F238E27FC236}">
                <a16:creationId xmlns:a16="http://schemas.microsoft.com/office/drawing/2014/main" id="{CB97CE09-FC12-F895-C9D4-234F90843105}"/>
              </a:ext>
            </a:extLst>
          </p:cNvPr>
          <p:cNvSpPr txBox="1"/>
          <p:nvPr/>
        </p:nvSpPr>
        <p:spPr>
          <a:xfrm>
            <a:off x="7152919" y="5553455"/>
            <a:ext cx="4620584" cy="390120"/>
          </a:xfrm>
          <a:prstGeom prst="rect">
            <a:avLst/>
          </a:prstGeom>
        </p:spPr>
        <p:txBody>
          <a:bodyPr vert="horz" lIns="91440" tIns="45720" rIns="91440" bIns="45720" rtlCol="0" anchor="t">
            <a:normAutofit/>
          </a:bodyPr>
          <a:lstStyle/>
          <a:p>
            <a:pPr>
              <a:lnSpc>
                <a:spcPct val="90000"/>
              </a:lnSpc>
              <a:spcBef>
                <a:spcPts val="1000"/>
              </a:spcBef>
              <a:spcAft>
                <a:spcPts val="600"/>
              </a:spcAft>
            </a:pPr>
            <a:r>
              <a:rPr lang="en-US" sz="1100" i="1"/>
              <a:t>Source NHS (2024)</a:t>
            </a:r>
            <a:endParaRPr lang="en-US" sz="1100" i="1" kern="1200">
              <a:latin typeface="+mn-lt"/>
            </a:endParaRPr>
          </a:p>
        </p:txBody>
      </p:sp>
      <p:sp>
        <p:nvSpPr>
          <p:cNvPr id="6" name="TextBox 5">
            <a:extLst>
              <a:ext uri="{FF2B5EF4-FFF2-40B4-BE49-F238E27FC236}">
                <a16:creationId xmlns:a16="http://schemas.microsoft.com/office/drawing/2014/main" id="{35842D31-B643-2269-9808-9A23671CAA40}"/>
              </a:ext>
            </a:extLst>
          </p:cNvPr>
          <p:cNvSpPr txBox="1"/>
          <p:nvPr/>
        </p:nvSpPr>
        <p:spPr>
          <a:xfrm>
            <a:off x="818525" y="6601875"/>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(NICE, 2022; NHS, 2024)</a:t>
            </a:r>
          </a:p>
        </p:txBody>
      </p:sp>
      <p:pic>
        <p:nvPicPr>
          <p:cNvPr id="28" name="Audio 27">
            <a:hlinkClick r:id="" action="ppaction://media"/>
            <a:extLst>
              <a:ext uri="{FF2B5EF4-FFF2-40B4-BE49-F238E27FC236}">
                <a16:creationId xmlns:a16="http://schemas.microsoft.com/office/drawing/2014/main" id="{0E30BE90-C053-3B5C-3167-E291CF2D237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pic>
        <p:nvPicPr>
          <p:cNvPr id="3" name="Picture 2" descr="Diabetes Animation">
            <a:extLst>
              <a:ext uri="{FF2B5EF4-FFF2-40B4-BE49-F238E27FC236}">
                <a16:creationId xmlns:a16="http://schemas.microsoft.com/office/drawing/2014/main" id="{68CCED07-921C-038B-35A2-05C225C550A2}"/>
              </a:ext>
            </a:extLst>
          </p:cNvPr>
          <p:cNvPicPr>
            <a:picLocks noChangeAspect="1"/>
          </p:cNvPicPr>
          <p:nvPr/>
        </p:nvPicPr>
        <p:blipFill>
          <a:blip r:embed="rId5"/>
          <a:stretch>
            <a:fillRect/>
          </a:stretch>
        </p:blipFill>
        <p:spPr>
          <a:xfrm>
            <a:off x="5254172" y="856561"/>
            <a:ext cx="6894286" cy="4528021"/>
          </a:xfrm>
          <a:prstGeom prst="rect">
            <a:avLst/>
          </a:prstGeom>
        </p:spPr>
      </p:pic>
    </p:spTree>
    <p:extLst>
      <p:ext uri="{BB962C8B-B14F-4D97-AF65-F5344CB8AC3E}">
        <p14:creationId xmlns:p14="http://schemas.microsoft.com/office/powerpoint/2010/main" val="1624418861"/>
      </p:ext>
    </p:extLst>
  </p:cSld>
  <p:clrMapOvr>
    <a:masterClrMapping/>
  </p:clrMapOvr>
  <mc:AlternateContent xmlns:mc="http://schemas.openxmlformats.org/markup-compatibility/2006" xmlns:p14="http://schemas.microsoft.com/office/powerpoint/2010/main">
    <mc:Choice Requires="p14">
      <p:transition spd="slow" p14:dur="2000" advTm="32150"/>
    </mc:Choice>
    <mc:Fallback xmlns="">
      <p:transition spd="slow" advTm="321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EDC101B-47D2-2E74-31BC-209A2B89B14F}"/>
              </a:ext>
            </a:extLst>
          </p:cNvPr>
          <p:cNvSpPr txBox="1"/>
          <p:nvPr/>
        </p:nvSpPr>
        <p:spPr>
          <a:xfrm>
            <a:off x="97972" y="293345"/>
            <a:ext cx="7298359" cy="623196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114300">
              <a:lnSpc>
                <a:spcPct val="90000"/>
              </a:lnSpc>
              <a:spcBef>
                <a:spcPct val="0"/>
              </a:spcBef>
              <a:spcAft>
                <a:spcPts val="600"/>
              </a:spcAft>
            </a:pPr>
            <a:r>
              <a:rPr lang="en-US" sz="4000" b="1"/>
              <a:t>Anatomy of the Cardiovascular System</a:t>
            </a:r>
          </a:p>
          <a:p>
            <a:pPr marL="342900" indent="-228600">
              <a:lnSpc>
                <a:spcPct val="90000"/>
              </a:lnSpc>
              <a:spcBef>
                <a:spcPct val="0"/>
              </a:spcBef>
              <a:spcAft>
                <a:spcPts val="600"/>
              </a:spcAft>
              <a:buFont typeface="Arial" panose="020B0604020202020204" pitchFamily="34" charset="0"/>
              <a:buChar char="•"/>
            </a:pPr>
            <a:endParaRPr lang="en-US" sz="1100"/>
          </a:p>
          <a:p>
            <a:pPr indent="-228600">
              <a:lnSpc>
                <a:spcPct val="90000"/>
              </a:lnSpc>
              <a:spcBef>
                <a:spcPct val="0"/>
              </a:spcBef>
              <a:spcAft>
                <a:spcPts val="600"/>
              </a:spcAft>
              <a:buFont typeface="Arial" panose="020B0604020202020204" pitchFamily="34" charset="0"/>
              <a:buChar char="•"/>
            </a:pPr>
            <a:r>
              <a:rPr lang="en-US" sz="1600" b="1"/>
              <a:t>     The cardiovascular system consists of:</a:t>
            </a:r>
          </a:p>
          <a:p>
            <a:pPr indent="-228600">
              <a:lnSpc>
                <a:spcPct val="90000"/>
              </a:lnSpc>
              <a:spcBef>
                <a:spcPct val="0"/>
              </a:spcBef>
              <a:spcAft>
                <a:spcPts val="600"/>
              </a:spcAft>
              <a:buFont typeface="Arial" panose="020B0604020202020204" pitchFamily="34" charset="0"/>
              <a:buChar char="•"/>
            </a:pPr>
            <a:r>
              <a:rPr lang="en-US" sz="1600"/>
              <a:t>Heart- four chambers (right atrium, right ventricle, left atrium left ventricle)</a:t>
            </a:r>
          </a:p>
          <a:p>
            <a:pPr indent="-228600">
              <a:lnSpc>
                <a:spcPct val="90000"/>
              </a:lnSpc>
              <a:spcBef>
                <a:spcPct val="0"/>
              </a:spcBef>
              <a:spcAft>
                <a:spcPts val="600"/>
              </a:spcAft>
              <a:buFont typeface="Arial" panose="020B0604020202020204" pitchFamily="34" charset="0"/>
              <a:buChar char="•"/>
            </a:pPr>
            <a:r>
              <a:rPr lang="en-US" sz="1600"/>
              <a:t>Blood vessels- arteries, veins and capillaries</a:t>
            </a:r>
          </a:p>
          <a:p>
            <a:pPr indent="-228600">
              <a:lnSpc>
                <a:spcPct val="90000"/>
              </a:lnSpc>
              <a:spcBef>
                <a:spcPct val="0"/>
              </a:spcBef>
              <a:spcAft>
                <a:spcPts val="600"/>
              </a:spcAft>
              <a:buFont typeface="Arial" panose="020B0604020202020204" pitchFamily="34" charset="0"/>
              <a:buChar char="•"/>
            </a:pPr>
            <a:r>
              <a:rPr lang="en-US" sz="1600"/>
              <a:t>Blood- transports oxygen, nutrients, hormones and waste products</a:t>
            </a:r>
          </a:p>
          <a:p>
            <a:pPr indent="-228600">
              <a:lnSpc>
                <a:spcPct val="90000"/>
              </a:lnSpc>
              <a:spcBef>
                <a:spcPct val="0"/>
              </a:spcBef>
              <a:spcAft>
                <a:spcPts val="600"/>
              </a:spcAft>
              <a:buFont typeface="Arial" panose="020B0604020202020204" pitchFamily="34" charset="0"/>
              <a:buChar char="•"/>
            </a:pPr>
            <a:r>
              <a:rPr lang="en-US" sz="1600"/>
              <a:t>Heart valves-ensure one-way blood floe</a:t>
            </a:r>
          </a:p>
          <a:p>
            <a:pPr indent="-228600">
              <a:lnSpc>
                <a:spcPct val="90000"/>
              </a:lnSpc>
              <a:spcBef>
                <a:spcPct val="0"/>
              </a:spcBef>
              <a:spcAft>
                <a:spcPts val="600"/>
              </a:spcAft>
              <a:buFont typeface="Arial" panose="020B0604020202020204" pitchFamily="34" charset="0"/>
              <a:buChar char="•"/>
            </a:pPr>
            <a:endParaRPr lang="en-US" sz="1600" dirty="0"/>
          </a:p>
          <a:p>
            <a:pPr indent="-228600">
              <a:lnSpc>
                <a:spcPct val="90000"/>
              </a:lnSpc>
              <a:spcBef>
                <a:spcPct val="0"/>
              </a:spcBef>
              <a:spcAft>
                <a:spcPts val="600"/>
              </a:spcAft>
              <a:buFont typeface="Arial" panose="020B0604020202020204" pitchFamily="34" charset="0"/>
              <a:buChar char="•"/>
            </a:pPr>
            <a:endParaRPr lang="en-US" sz="1600"/>
          </a:p>
          <a:p>
            <a:pPr indent="-228600">
              <a:lnSpc>
                <a:spcPct val="90000"/>
              </a:lnSpc>
              <a:spcBef>
                <a:spcPct val="0"/>
              </a:spcBef>
              <a:spcAft>
                <a:spcPts val="600"/>
              </a:spcAft>
              <a:buFont typeface="Arial" panose="020B0604020202020204" pitchFamily="34" charset="0"/>
              <a:buChar char="•"/>
            </a:pPr>
            <a:r>
              <a:rPr lang="en-US" sz="1600"/>
              <a:t>      </a:t>
            </a:r>
            <a:r>
              <a:rPr lang="en-US" sz="1600" b="1"/>
              <a:t>Main Functions:</a:t>
            </a:r>
          </a:p>
          <a:p>
            <a:pPr indent="-228600">
              <a:lnSpc>
                <a:spcPct val="90000"/>
              </a:lnSpc>
              <a:spcBef>
                <a:spcPct val="0"/>
              </a:spcBef>
              <a:spcAft>
                <a:spcPts val="600"/>
              </a:spcAft>
              <a:buFont typeface="Arial" panose="020B0604020202020204" pitchFamily="34" charset="0"/>
              <a:buChar char="•"/>
            </a:pPr>
            <a:r>
              <a:rPr lang="en-US" sz="1600"/>
              <a:t>Pumps oxygenated blood to body tissues</a:t>
            </a:r>
          </a:p>
          <a:p>
            <a:pPr indent="-228600">
              <a:lnSpc>
                <a:spcPct val="90000"/>
              </a:lnSpc>
              <a:spcBef>
                <a:spcPct val="0"/>
              </a:spcBef>
              <a:spcAft>
                <a:spcPts val="600"/>
              </a:spcAft>
              <a:buFont typeface="Arial" panose="020B0604020202020204" pitchFamily="34" charset="0"/>
              <a:buChar char="•"/>
            </a:pPr>
            <a:r>
              <a:rPr lang="en-US" sz="1600"/>
              <a:t>Delivers nutrients and hormones</a:t>
            </a:r>
          </a:p>
          <a:p>
            <a:pPr indent="-228600">
              <a:lnSpc>
                <a:spcPct val="90000"/>
              </a:lnSpc>
              <a:spcBef>
                <a:spcPct val="0"/>
              </a:spcBef>
              <a:spcAft>
                <a:spcPts val="600"/>
              </a:spcAft>
              <a:buFont typeface="Arial" panose="020B0604020202020204" pitchFamily="34" charset="0"/>
              <a:buChar char="•"/>
            </a:pPr>
            <a:r>
              <a:rPr lang="en-US" sz="1600"/>
              <a:t>Removes carbon dioxide and waste </a:t>
            </a:r>
          </a:p>
          <a:p>
            <a:pPr indent="-228600">
              <a:lnSpc>
                <a:spcPct val="90000"/>
              </a:lnSpc>
              <a:spcBef>
                <a:spcPct val="0"/>
              </a:spcBef>
              <a:spcAft>
                <a:spcPts val="600"/>
              </a:spcAft>
              <a:buFont typeface="Arial" panose="020B0604020202020204" pitchFamily="34" charset="0"/>
              <a:buChar char="•"/>
            </a:pPr>
            <a:r>
              <a:rPr lang="en-US" sz="1600"/>
              <a:t>Maintains blood pressure and tissue perfusion</a:t>
            </a:r>
          </a:p>
          <a:p>
            <a:pPr indent="-228600">
              <a:lnSpc>
                <a:spcPct val="90000"/>
              </a:lnSpc>
              <a:spcBef>
                <a:spcPct val="0"/>
              </a:spcBef>
              <a:spcAft>
                <a:spcPts val="600"/>
              </a:spcAft>
              <a:buFont typeface="Arial" panose="020B0604020202020204" pitchFamily="34" charset="0"/>
              <a:buChar char="•"/>
            </a:pPr>
            <a:endParaRPr lang="en-US" sz="1600"/>
          </a:p>
          <a:p>
            <a:pPr indent="-228600">
              <a:lnSpc>
                <a:spcPct val="90000"/>
              </a:lnSpc>
              <a:spcBef>
                <a:spcPct val="0"/>
              </a:spcBef>
              <a:spcAft>
                <a:spcPts val="600"/>
              </a:spcAft>
              <a:buFont typeface="Arial" panose="020B0604020202020204" pitchFamily="34" charset="0"/>
              <a:buChar char="•"/>
            </a:pPr>
            <a:endParaRPr lang="en-US" sz="1600"/>
          </a:p>
          <a:p>
            <a:pPr indent="-228600">
              <a:lnSpc>
                <a:spcPct val="90000"/>
              </a:lnSpc>
              <a:spcBef>
                <a:spcPct val="0"/>
              </a:spcBef>
              <a:spcAft>
                <a:spcPts val="600"/>
              </a:spcAft>
              <a:buFont typeface="Arial" panose="020B0604020202020204" pitchFamily="34" charset="0"/>
              <a:buChar char="•"/>
            </a:pPr>
            <a:endParaRPr lang="en-US" sz="1600"/>
          </a:p>
          <a:p>
            <a:pPr indent="-228600">
              <a:lnSpc>
                <a:spcPct val="90000"/>
              </a:lnSpc>
              <a:spcBef>
                <a:spcPct val="0"/>
              </a:spcBef>
              <a:spcAft>
                <a:spcPts val="600"/>
              </a:spcAft>
              <a:buFont typeface="Arial" panose="020B0604020202020204" pitchFamily="34" charset="0"/>
              <a:buChar char="•"/>
            </a:pPr>
            <a:endParaRPr lang="en-US" sz="1600"/>
          </a:p>
        </p:txBody>
      </p:sp>
      <p:sp>
        <p:nvSpPr>
          <p:cNvPr id="3" name="TextBox 2">
            <a:extLst>
              <a:ext uri="{FF2B5EF4-FFF2-40B4-BE49-F238E27FC236}">
                <a16:creationId xmlns:a16="http://schemas.microsoft.com/office/drawing/2014/main" id="{C8FC3377-5240-E90F-1140-754F1C5B16C7}"/>
              </a:ext>
            </a:extLst>
          </p:cNvPr>
          <p:cNvSpPr txBox="1"/>
          <p:nvPr/>
        </p:nvSpPr>
        <p:spPr>
          <a:xfrm>
            <a:off x="912454" y="6548201"/>
            <a:ext cx="531948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(Marieb and Hoehn, 2023; Tortora and Derrickson,2021)</a:t>
            </a:r>
          </a:p>
        </p:txBody>
      </p:sp>
      <p:pic>
        <p:nvPicPr>
          <p:cNvPr id="20" name="Audio 19">
            <a:hlinkClick r:id="" action="ppaction://media"/>
            <a:extLst>
              <a:ext uri="{FF2B5EF4-FFF2-40B4-BE49-F238E27FC236}">
                <a16:creationId xmlns:a16="http://schemas.microsoft.com/office/drawing/2014/main" id="{62181933-0AFA-063B-F952-91B6760E6BE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
        <p:nvSpPr>
          <p:cNvPr id="6" name="TextBox 5">
            <a:extLst>
              <a:ext uri="{FF2B5EF4-FFF2-40B4-BE49-F238E27FC236}">
                <a16:creationId xmlns:a16="http://schemas.microsoft.com/office/drawing/2014/main" id="{5C602530-5416-5FC1-A784-E172C1A4CF3B}"/>
              </a:ext>
            </a:extLst>
          </p:cNvPr>
          <p:cNvSpPr txBox="1"/>
          <p:nvPr/>
        </p:nvSpPr>
        <p:spPr>
          <a:xfrm>
            <a:off x="6651171" y="5426529"/>
            <a:ext cx="2895600" cy="317500"/>
          </a:xfrm>
          <a:prstGeom prst="rect">
            <a:avLst/>
          </a:prstGeom>
        </p:spPr>
        <p:txBody>
          <a:bodyPr lIns="91440" tIns="45720" rIns="91440" bIns="45720" anchor="t">
            <a:normAutofit fontScale="62500" lnSpcReduction="20000"/>
          </a:bodyPr>
          <a:lstStyle/>
          <a:p>
            <a:r>
              <a:rPr lang="en-US"/>
              <a:t>Source British Heart Foundation (2024</a:t>
            </a:r>
            <a:endParaRPr lang="en-US" dirty="0"/>
          </a:p>
        </p:txBody>
      </p:sp>
      <p:pic>
        <p:nvPicPr>
          <p:cNvPr id="8" name="Picture 7">
            <a:extLst>
              <a:ext uri="{FF2B5EF4-FFF2-40B4-BE49-F238E27FC236}">
                <a16:creationId xmlns:a16="http://schemas.microsoft.com/office/drawing/2014/main" id="{E4170512-3355-1B6C-C9D0-E78E667A76C9}"/>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808942" y="446895"/>
            <a:ext cx="5112801" cy="4824838"/>
          </a:xfrm>
          <a:prstGeom prst="rect">
            <a:avLst/>
          </a:prstGeom>
        </p:spPr>
      </p:pic>
    </p:spTree>
    <p:extLst>
      <p:ext uri="{BB962C8B-B14F-4D97-AF65-F5344CB8AC3E}">
        <p14:creationId xmlns:p14="http://schemas.microsoft.com/office/powerpoint/2010/main" val="4228358828"/>
      </p:ext>
    </p:extLst>
  </p:cSld>
  <p:clrMapOvr>
    <a:masterClrMapping/>
  </p:clrMapOvr>
  <mc:AlternateContent xmlns:mc="http://schemas.openxmlformats.org/markup-compatibility/2006" xmlns:p14="http://schemas.microsoft.com/office/powerpoint/2010/main">
    <mc:Choice Requires="p14">
      <p:transition spd="slow" p14:dur="2000" advTm="58962"/>
    </mc:Choice>
    <mc:Fallback xmlns="">
      <p:transition spd="slow" advTm="589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3" name="Rectangle 3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733545-3E41-7C0D-B13C-4E6B86A480E7}"/>
              </a:ext>
            </a:extLst>
          </p:cNvPr>
          <p:cNvSpPr>
            <a:spLocks noGrp="1"/>
          </p:cNvSpPr>
          <p:nvPr>
            <p:ph type="title"/>
          </p:nvPr>
        </p:nvSpPr>
        <p:spPr>
          <a:xfrm>
            <a:off x="761803" y="350196"/>
            <a:ext cx="5974961" cy="1624520"/>
          </a:xfrm>
        </p:spPr>
        <p:txBody>
          <a:bodyPr anchor="ctr">
            <a:noAutofit/>
          </a:bodyPr>
          <a:lstStyle/>
          <a:p>
            <a:r>
              <a:rPr lang="en-GB" sz="4000" b="1"/>
              <a:t>Normal Physiology of the </a:t>
            </a:r>
            <a:r>
              <a:rPr lang="en-GB" sz="4000" b="1" dirty="0"/>
              <a:t>Cardiovascular System</a:t>
            </a:r>
          </a:p>
        </p:txBody>
      </p:sp>
      <p:sp>
        <p:nvSpPr>
          <p:cNvPr id="21" name="Content Placeholder 20">
            <a:extLst>
              <a:ext uri="{FF2B5EF4-FFF2-40B4-BE49-F238E27FC236}">
                <a16:creationId xmlns:a16="http://schemas.microsoft.com/office/drawing/2014/main" id="{34CD7298-CB6C-E713-6706-CC87BDA7A1FD}"/>
              </a:ext>
            </a:extLst>
          </p:cNvPr>
          <p:cNvSpPr>
            <a:spLocks noGrp="1"/>
          </p:cNvSpPr>
          <p:nvPr>
            <p:ph idx="1"/>
          </p:nvPr>
        </p:nvSpPr>
        <p:spPr>
          <a:xfrm>
            <a:off x="761802" y="1966686"/>
            <a:ext cx="5466962" cy="4875891"/>
          </a:xfrm>
        </p:spPr>
        <p:txBody>
          <a:bodyPr anchor="ctr">
            <a:normAutofit/>
          </a:bodyPr>
          <a:lstStyle/>
          <a:p>
            <a:r>
              <a:rPr lang="en-US" sz="1600"/>
              <a:t>The cardiovascular system maintains homeostasis by: </a:t>
            </a:r>
          </a:p>
          <a:p>
            <a:r>
              <a:rPr lang="en-US" sz="1600"/>
              <a:t>Pumping blood through pulmonary and systemic circulation</a:t>
            </a:r>
          </a:p>
          <a:p>
            <a:r>
              <a:rPr lang="en-US" sz="1600"/>
              <a:t>Delivering oxygen and glucose to body cells</a:t>
            </a:r>
          </a:p>
          <a:p>
            <a:r>
              <a:rPr lang="en-US" sz="1600"/>
              <a:t>Removing carbon dioxide and metabolic waste </a:t>
            </a:r>
          </a:p>
          <a:p>
            <a:r>
              <a:rPr lang="en-US" sz="1600"/>
              <a:t>Regulating blood pressure</a:t>
            </a:r>
          </a:p>
          <a:p>
            <a:r>
              <a:rPr lang="en-US" sz="1600"/>
              <a:t>Supporting normal organ function</a:t>
            </a:r>
          </a:p>
          <a:p>
            <a:endParaRPr lang="en-US" sz="1600"/>
          </a:p>
          <a:p>
            <a:r>
              <a:rPr lang="en-US" sz="1600" b="1"/>
              <a:t>Healthy blood glucose regulation</a:t>
            </a:r>
          </a:p>
          <a:p>
            <a:r>
              <a:rPr lang="en-US" sz="1600"/>
              <a:t>Insulin is produced by the pancreas</a:t>
            </a:r>
          </a:p>
          <a:p>
            <a:r>
              <a:rPr lang="en-US" sz="1600"/>
              <a:t>Insulin allows glucose to enter cells for energy</a:t>
            </a:r>
          </a:p>
          <a:p>
            <a:r>
              <a:rPr lang="en-US" sz="1600"/>
              <a:t>Blood glucose remains within a normal range</a:t>
            </a:r>
          </a:p>
        </p:txBody>
      </p:sp>
      <p:sp>
        <p:nvSpPr>
          <p:cNvPr id="3" name="TextBox 2">
            <a:extLst>
              <a:ext uri="{FF2B5EF4-FFF2-40B4-BE49-F238E27FC236}">
                <a16:creationId xmlns:a16="http://schemas.microsoft.com/office/drawing/2014/main" id="{5CB29963-254C-F5C6-2940-902768B2566C}"/>
              </a:ext>
            </a:extLst>
          </p:cNvPr>
          <p:cNvSpPr txBox="1"/>
          <p:nvPr/>
        </p:nvSpPr>
        <p:spPr>
          <a:xfrm>
            <a:off x="1706065" y="6487538"/>
            <a:ext cx="489131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a:t>
            </a:r>
            <a:r>
              <a:rPr lang="en-GB" sz="1100" err="1"/>
              <a:t>Marieb</a:t>
            </a:r>
            <a:r>
              <a:rPr lang="en-GB" sz="1100"/>
              <a:t> and Hoehn, 2023; NHS, 2024)</a:t>
            </a:r>
          </a:p>
        </p:txBody>
      </p:sp>
      <p:pic>
        <p:nvPicPr>
          <p:cNvPr id="7" name="Audio 6">
            <a:hlinkClick r:id="" action="ppaction://media"/>
            <a:extLst>
              <a:ext uri="{FF2B5EF4-FFF2-40B4-BE49-F238E27FC236}">
                <a16:creationId xmlns:a16="http://schemas.microsoft.com/office/drawing/2014/main" id="{717ACCC7-8CF1-1C37-6A85-CE7D308CF1A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47333"/>
            <a:ext cx="2057400" cy="2057400"/>
          </a:xfrm>
          <a:prstGeom prst="ellipse">
            <a:avLst/>
          </a:prstGeom>
        </p:spPr>
      </p:pic>
    </p:spTree>
    <p:extLst>
      <p:ext uri="{BB962C8B-B14F-4D97-AF65-F5344CB8AC3E}">
        <p14:creationId xmlns:p14="http://schemas.microsoft.com/office/powerpoint/2010/main" val="628019884"/>
      </p:ext>
    </p:extLst>
  </p:cSld>
  <p:clrMapOvr>
    <a:masterClrMapping/>
  </p:clrMapOvr>
  <mc:AlternateContent xmlns:mc="http://schemas.openxmlformats.org/markup-compatibility/2006" xmlns:p14="http://schemas.microsoft.com/office/powerpoint/2010/main">
    <mc:Choice Requires="p14">
      <p:transition spd="slow" p14:dur="2000" advTm="65061"/>
    </mc:Choice>
    <mc:Fallback xmlns="">
      <p:transition spd="slow" advTm="65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5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0B4BDE-B85F-EA1C-267B-2C71FF4ADC8F}"/>
              </a:ext>
            </a:extLst>
          </p:cNvPr>
          <p:cNvSpPr>
            <a:spLocks noGrp="1"/>
          </p:cNvSpPr>
          <p:nvPr>
            <p:ph type="title"/>
          </p:nvPr>
        </p:nvSpPr>
        <p:spPr>
          <a:xfrm>
            <a:off x="19178" y="1197115"/>
            <a:ext cx="4129313" cy="4461163"/>
          </a:xfrm>
        </p:spPr>
        <p:txBody>
          <a:bodyPr>
            <a:normAutofit/>
          </a:bodyPr>
          <a:lstStyle/>
          <a:p>
            <a:r>
              <a:rPr lang="en-GB" sz="4000" b="1">
                <a:solidFill>
                  <a:srgbClr val="FFFFFF"/>
                </a:solidFill>
              </a:rPr>
              <a:t>Understanding Type 2 Diabetes</a:t>
            </a:r>
          </a:p>
        </p:txBody>
      </p:sp>
      <p:sp>
        <p:nvSpPr>
          <p:cNvPr id="55" name="Arc 5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80" name="Content Placeholder 2">
            <a:extLst>
              <a:ext uri="{FF2B5EF4-FFF2-40B4-BE49-F238E27FC236}">
                <a16:creationId xmlns:a16="http://schemas.microsoft.com/office/drawing/2014/main" id="{F8DC753B-944E-2590-5080-EA22224C30D1}"/>
              </a:ext>
            </a:extLst>
          </p:cNvPr>
          <p:cNvSpPr>
            <a:spLocks noGrp="1"/>
          </p:cNvSpPr>
          <p:nvPr>
            <p:ph idx="1"/>
          </p:nvPr>
        </p:nvSpPr>
        <p:spPr>
          <a:xfrm>
            <a:off x="4193308" y="3516"/>
            <a:ext cx="8009576" cy="6848361"/>
          </a:xfrm>
        </p:spPr>
        <p:txBody>
          <a:bodyPr vert="horz" lIns="91440" tIns="45720" rIns="91440" bIns="45720" rtlCol="0" anchor="ctr">
            <a:noAutofit/>
          </a:bodyPr>
          <a:lstStyle/>
          <a:p>
            <a:pPr marL="0" indent="0">
              <a:buNone/>
            </a:pPr>
            <a:endParaRPr lang="en-GB" sz="900" b="1"/>
          </a:p>
          <a:p>
            <a:pPr marL="0" indent="0">
              <a:buNone/>
            </a:pPr>
            <a:r>
              <a:rPr lang="en-GB" sz="1600" b="1"/>
              <a:t>Type 2 Diabetes is a chronic metabolic condition characterised by:</a:t>
            </a:r>
            <a:endParaRPr lang="en-US" sz="1600"/>
          </a:p>
          <a:p>
            <a:r>
              <a:rPr lang="en-GB" sz="1600"/>
              <a:t> Insulin resistance</a:t>
            </a:r>
          </a:p>
          <a:p>
            <a:r>
              <a:rPr lang="en-GB" sz="1600"/>
              <a:t>Reduced insulin production</a:t>
            </a:r>
          </a:p>
          <a:p>
            <a:r>
              <a:rPr lang="en-GB" sz="1600"/>
              <a:t>Persistent hyperglycaemia</a:t>
            </a:r>
          </a:p>
          <a:p>
            <a:endParaRPr lang="en-GB" sz="1600"/>
          </a:p>
          <a:p>
            <a:pPr marL="0" indent="0">
              <a:buNone/>
            </a:pPr>
            <a:r>
              <a:rPr lang="en-GB" sz="1600" b="1"/>
              <a:t>Common symptoms</a:t>
            </a:r>
          </a:p>
          <a:p>
            <a:r>
              <a:rPr lang="en-GB" sz="1600"/>
              <a:t>Increased thirst</a:t>
            </a:r>
          </a:p>
          <a:p>
            <a:r>
              <a:rPr lang="en-GB" sz="1600"/>
              <a:t>Frequent urination</a:t>
            </a:r>
          </a:p>
          <a:p>
            <a:r>
              <a:rPr lang="en-GB" sz="1600"/>
              <a:t>Fatigue</a:t>
            </a:r>
          </a:p>
          <a:p>
            <a:r>
              <a:rPr lang="en-GB" sz="1600"/>
              <a:t>Blurred vision</a:t>
            </a:r>
          </a:p>
          <a:p>
            <a:r>
              <a:rPr lang="en-GB" sz="1600"/>
              <a:t>Slow wound healing</a:t>
            </a:r>
          </a:p>
          <a:p>
            <a:endParaRPr lang="en-GB" sz="1600"/>
          </a:p>
          <a:p>
            <a:pPr marL="0" indent="0">
              <a:buNone/>
            </a:pPr>
            <a:r>
              <a:rPr lang="en-GB" sz="1600" b="1"/>
              <a:t>Possible complications</a:t>
            </a:r>
          </a:p>
          <a:p>
            <a:r>
              <a:rPr lang="en-GB" sz="1600"/>
              <a:t>Cardiovascular disease</a:t>
            </a:r>
          </a:p>
          <a:p>
            <a:r>
              <a:rPr lang="en-GB" sz="1600"/>
              <a:t>Stroke</a:t>
            </a:r>
          </a:p>
          <a:p>
            <a:r>
              <a:rPr lang="en-GB" sz="1600"/>
              <a:t>Kidney disease</a:t>
            </a:r>
          </a:p>
          <a:p>
            <a:r>
              <a:rPr lang="en-GB" sz="1600"/>
              <a:t>Peripheral; neuropathy</a:t>
            </a:r>
          </a:p>
          <a:p>
            <a:r>
              <a:rPr lang="en-GB" sz="1600"/>
              <a:t>Diabetic retinopathy</a:t>
            </a:r>
          </a:p>
        </p:txBody>
      </p:sp>
      <p:sp>
        <p:nvSpPr>
          <p:cNvPr id="3" name="TextBox 2">
            <a:extLst>
              <a:ext uri="{FF2B5EF4-FFF2-40B4-BE49-F238E27FC236}">
                <a16:creationId xmlns:a16="http://schemas.microsoft.com/office/drawing/2014/main" id="{F518D144-F305-9F4A-1369-6839D9517BED}"/>
              </a:ext>
            </a:extLst>
          </p:cNvPr>
          <p:cNvSpPr txBox="1"/>
          <p:nvPr/>
        </p:nvSpPr>
        <p:spPr>
          <a:xfrm>
            <a:off x="6629226" y="6593935"/>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(NICE, 2022; NHS 2024)</a:t>
            </a:r>
          </a:p>
        </p:txBody>
      </p:sp>
      <p:pic>
        <p:nvPicPr>
          <p:cNvPr id="6" name="Audio 5">
            <a:hlinkClick r:id="" action="ppaction://media"/>
            <a:extLst>
              <a:ext uri="{FF2B5EF4-FFF2-40B4-BE49-F238E27FC236}">
                <a16:creationId xmlns:a16="http://schemas.microsoft.com/office/drawing/2014/main" id="{DCFA0E38-B030-2884-4427-F437BFE7383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71470105"/>
      </p:ext>
    </p:extLst>
  </p:cSld>
  <p:clrMapOvr>
    <a:masterClrMapping/>
  </p:clrMapOvr>
  <mc:AlternateContent xmlns:mc="http://schemas.openxmlformats.org/markup-compatibility/2006" xmlns:p14="http://schemas.microsoft.com/office/powerpoint/2010/main">
    <mc:Choice Requires="p14">
      <p:transition spd="slow" p14:dur="2000" advTm="52999"/>
    </mc:Choice>
    <mc:Fallback xmlns="">
      <p:transition spd="slow" advTm="529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 name="tint">
            <a:extLst>
              <a:ext uri="{FF2B5EF4-FFF2-40B4-BE49-F238E27FC236}">
                <a16:creationId xmlns:a16="http://schemas.microsoft.com/office/drawing/2014/main" id="{18EEE165-BC21-B37E-CF1E-0E1E2D1383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92321" y="1"/>
            <a:ext cx="4299679" cy="6858000"/>
          </a:xfrm>
          <a:prstGeom prst="rect">
            <a:avLst/>
          </a:prstGeom>
          <a:solidFill>
            <a:schemeClr val="bg2">
              <a:alpha val="4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7" name="Rectangle 106">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368300" dist="139700" sx="97000" sy="970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E4C24-BE8D-F397-72AF-75C9A60F93CB}"/>
              </a:ext>
            </a:extLst>
          </p:cNvPr>
          <p:cNvSpPr>
            <a:spLocks noGrp="1"/>
          </p:cNvSpPr>
          <p:nvPr>
            <p:ph type="title"/>
          </p:nvPr>
        </p:nvSpPr>
        <p:spPr>
          <a:xfrm>
            <a:off x="388838" y="131354"/>
            <a:ext cx="7229443" cy="6636723"/>
          </a:xfrm>
        </p:spPr>
        <p:txBody>
          <a:bodyPr vert="horz" lIns="91440" tIns="45720" rIns="91440" bIns="45720" rtlCol="0" anchor="t">
            <a:normAutofit fontScale="90000"/>
          </a:bodyPr>
          <a:lstStyle/>
          <a:p>
            <a:br>
              <a:rPr lang="en-US" sz="1200" b="1" dirty="0"/>
            </a:br>
            <a:br>
              <a:rPr lang="en-US" sz="1200" b="1" dirty="0"/>
            </a:br>
            <a:br>
              <a:rPr lang="en-US" sz="1200" b="1" dirty="0"/>
            </a:br>
            <a:r>
              <a:rPr lang="en-US" sz="4000" b="1" kern="1200" dirty="0">
                <a:latin typeface="+mj-lt"/>
                <a:ea typeface="+mj-ea"/>
                <a:cs typeface="+mj-cs"/>
              </a:rPr>
              <a:t>Effects of Type 2 Diabetes on the Cardiovascular Systems</a:t>
            </a:r>
            <a:br>
              <a:rPr lang="en-US" sz="4000" b="1" kern="1200" dirty="0"/>
            </a:br>
            <a:br>
              <a:rPr lang="en-US" sz="4000" b="1" kern="1200" dirty="0"/>
            </a:br>
            <a:br>
              <a:rPr lang="en-US" sz="1600" dirty="0"/>
            </a:br>
            <a:r>
              <a:rPr lang="en-US" sz="1800" dirty="0"/>
              <a:t>Persistent high blood glucose damages blood vessel walls</a:t>
            </a:r>
            <a:br>
              <a:rPr lang="en-US" sz="1800" kern="1200" dirty="0"/>
            </a:br>
            <a:br>
              <a:rPr lang="en-US" sz="1800" kern="1200" dirty="0"/>
            </a:br>
            <a:r>
              <a:rPr lang="en-US" sz="1800" kern="1200" dirty="0">
                <a:latin typeface="+mj-lt"/>
                <a:ea typeface="+mj-ea"/>
                <a:cs typeface="+mj-cs"/>
              </a:rPr>
              <a:t>Damage to the endothelium promotes inflammation</a:t>
            </a:r>
            <a:br>
              <a:rPr lang="en-US" sz="1800" kern="1200" dirty="0"/>
            </a:br>
            <a:br>
              <a:rPr lang="en-US" sz="1800" kern="1200" dirty="0"/>
            </a:br>
            <a:r>
              <a:rPr lang="en-US" sz="1800" kern="1200" dirty="0">
                <a:latin typeface="+mj-lt"/>
                <a:ea typeface="+mj-ea"/>
                <a:cs typeface="+mj-cs"/>
              </a:rPr>
              <a:t>Fatty deposits  build up in the arteries</a:t>
            </a:r>
            <a:br>
              <a:rPr lang="en-US" sz="1800" kern="1200" dirty="0"/>
            </a:br>
            <a:br>
              <a:rPr lang="en-US" sz="1800" kern="1200" dirty="0"/>
            </a:br>
            <a:r>
              <a:rPr lang="en-US" sz="1800" kern="1200" dirty="0" err="1">
                <a:latin typeface="+mj-lt"/>
                <a:ea typeface="+mj-ea"/>
                <a:cs typeface="+mj-cs"/>
              </a:rPr>
              <a:t>Arteries</a:t>
            </a:r>
            <a:r>
              <a:rPr lang="en-US" sz="1800" kern="1200" dirty="0">
                <a:latin typeface="+mj-lt"/>
                <a:ea typeface="+mj-ea"/>
                <a:cs typeface="+mj-cs"/>
              </a:rPr>
              <a:t> become narrowed and loose elasticity</a:t>
            </a:r>
            <a:br>
              <a:rPr lang="en-US" sz="1800" kern="1200" dirty="0"/>
            </a:br>
            <a:br>
              <a:rPr lang="en-US" sz="1800" kern="1200" dirty="0"/>
            </a:br>
            <a:r>
              <a:rPr lang="en-US" sz="1800" b="1" kern="1200" dirty="0">
                <a:latin typeface="+mj-lt"/>
                <a:ea typeface="+mj-ea"/>
                <a:cs typeface="+mj-cs"/>
              </a:rPr>
              <a:t>Reduced blood flow increases the risk of:</a:t>
            </a:r>
            <a:br>
              <a:rPr lang="en-US" sz="1800" b="1" kern="1200" dirty="0"/>
            </a:br>
            <a:br>
              <a:rPr lang="en-US" sz="1800" b="1" kern="1200" dirty="0"/>
            </a:br>
            <a:r>
              <a:rPr lang="en-US" sz="1800" kern="1200" dirty="0">
                <a:latin typeface="+mj-lt"/>
                <a:ea typeface="+mj-ea"/>
                <a:cs typeface="+mj-cs"/>
              </a:rPr>
              <a:t>Coronary heart disease</a:t>
            </a:r>
            <a:br>
              <a:rPr lang="en-US" sz="1800" kern="1200" dirty="0"/>
            </a:br>
            <a:br>
              <a:rPr lang="en-US" sz="1800" kern="1200" dirty="0"/>
            </a:br>
            <a:r>
              <a:rPr lang="en-US" sz="1800" kern="1200" dirty="0">
                <a:latin typeface="+mj-lt"/>
                <a:ea typeface="+mj-ea"/>
                <a:cs typeface="+mj-cs"/>
              </a:rPr>
              <a:t>Heart attack</a:t>
            </a:r>
            <a:br>
              <a:rPr lang="en-US" sz="1800" kern="1200" dirty="0"/>
            </a:br>
            <a:br>
              <a:rPr lang="en-US" sz="1800" kern="1200" dirty="0"/>
            </a:br>
            <a:r>
              <a:rPr lang="en-US" sz="1800" kern="1200" dirty="0">
                <a:latin typeface="+mj-lt"/>
                <a:ea typeface="+mj-ea"/>
                <a:cs typeface="+mj-cs"/>
              </a:rPr>
              <a:t>Stroke</a:t>
            </a:r>
            <a:br>
              <a:rPr lang="en-US" sz="1800" kern="1200" dirty="0"/>
            </a:br>
            <a:br>
              <a:rPr lang="en-US" sz="1800" kern="1200" dirty="0"/>
            </a:br>
            <a:r>
              <a:rPr lang="en-US" sz="1800" kern="1200" dirty="0">
                <a:latin typeface="+mj-lt"/>
                <a:ea typeface="+mj-ea"/>
                <a:cs typeface="+mj-cs"/>
              </a:rPr>
              <a:t>Peripheral arterial disease</a:t>
            </a:r>
            <a:br>
              <a:rPr lang="en-US" sz="1800" kern="1200" dirty="0"/>
            </a:br>
            <a:br>
              <a:rPr lang="en-US" sz="1800" kern="1200" dirty="0"/>
            </a:br>
            <a:br>
              <a:rPr lang="en-US" sz="1800" kern="1200" dirty="0"/>
            </a:br>
            <a:br>
              <a:rPr lang="en-US" sz="1800" kern="1200" dirty="0"/>
            </a:br>
            <a:br>
              <a:rPr lang="en-US" sz="1200" kern="1200" dirty="0"/>
            </a:br>
            <a:br>
              <a:rPr lang="en-US" sz="1200" kern="1200" dirty="0"/>
            </a:br>
            <a:br>
              <a:rPr lang="en-US" sz="1200" b="1" kern="1200" dirty="0"/>
            </a:br>
            <a:br>
              <a:rPr lang="en-US" sz="1200" b="1" kern="1200" dirty="0"/>
            </a:br>
            <a:br>
              <a:rPr lang="en-US" sz="1200" b="1" kern="1200" dirty="0"/>
            </a:br>
            <a:br>
              <a:rPr lang="en-US" sz="1200" b="1" kern="1200" dirty="0"/>
            </a:br>
            <a:br>
              <a:rPr lang="en-US" sz="1200" b="1" kern="1200" dirty="0"/>
            </a:br>
            <a:br>
              <a:rPr lang="en-US" sz="1200" b="1" kern="1200" dirty="0"/>
            </a:br>
            <a:br>
              <a:rPr lang="en-US" sz="1200" b="1" kern="1200" dirty="0"/>
            </a:br>
            <a:endParaRPr lang="en-US" sz="1200" b="1" kern="1200">
              <a:solidFill>
                <a:schemeClr val="tx1"/>
              </a:solidFill>
              <a:latin typeface="+mj-lt"/>
              <a:ea typeface="+mj-ea"/>
              <a:cs typeface="+mj-cs"/>
            </a:endParaRPr>
          </a:p>
        </p:txBody>
      </p:sp>
      <p:sp>
        <p:nvSpPr>
          <p:cNvPr id="3" name="TextBox 2">
            <a:extLst>
              <a:ext uri="{FF2B5EF4-FFF2-40B4-BE49-F238E27FC236}">
                <a16:creationId xmlns:a16="http://schemas.microsoft.com/office/drawing/2014/main" id="{A80CD3A0-5D2D-46BA-BC3D-53AE183D8ACC}"/>
              </a:ext>
            </a:extLst>
          </p:cNvPr>
          <p:cNvSpPr txBox="1"/>
          <p:nvPr/>
        </p:nvSpPr>
        <p:spPr>
          <a:xfrm>
            <a:off x="2389176" y="6507947"/>
            <a:ext cx="522514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(British Heart Foundation, 2024; Diabetes UK, 2024; NICE, 2022)</a:t>
            </a:r>
          </a:p>
        </p:txBody>
      </p:sp>
      <p:pic>
        <p:nvPicPr>
          <p:cNvPr id="43" name="Audio 42">
            <a:hlinkClick r:id="" action="ppaction://media"/>
            <a:extLst>
              <a:ext uri="{FF2B5EF4-FFF2-40B4-BE49-F238E27FC236}">
                <a16:creationId xmlns:a16="http://schemas.microsoft.com/office/drawing/2014/main" id="{442B94C8-D448-3A6D-E929-9FCF5E01433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pic>
        <p:nvPicPr>
          <p:cNvPr id="4" name="Picture 3" descr="Heart And Lungs Circulatory System">
            <a:extLst>
              <a:ext uri="{FF2B5EF4-FFF2-40B4-BE49-F238E27FC236}">
                <a16:creationId xmlns:a16="http://schemas.microsoft.com/office/drawing/2014/main" id="{44219669-DBEE-A035-7729-3CE0139352CB}"/>
              </a:ext>
            </a:extLst>
          </p:cNvPr>
          <p:cNvPicPr>
            <a:picLocks noChangeAspect="1"/>
          </p:cNvPicPr>
          <p:nvPr/>
        </p:nvPicPr>
        <p:blipFill>
          <a:blip r:embed="rId6"/>
          <a:stretch>
            <a:fillRect/>
          </a:stretch>
        </p:blipFill>
        <p:spPr>
          <a:xfrm>
            <a:off x="7465785" y="1402442"/>
            <a:ext cx="3501573" cy="3494316"/>
          </a:xfrm>
          <a:prstGeom prst="rect">
            <a:avLst/>
          </a:prstGeom>
        </p:spPr>
      </p:pic>
      <p:sp>
        <p:nvSpPr>
          <p:cNvPr id="5" name="TextBox 4">
            <a:extLst>
              <a:ext uri="{FF2B5EF4-FFF2-40B4-BE49-F238E27FC236}">
                <a16:creationId xmlns:a16="http://schemas.microsoft.com/office/drawing/2014/main" id="{03408CC6-900C-98FF-B650-2426B5090D2B}"/>
              </a:ext>
            </a:extLst>
          </p:cNvPr>
          <p:cNvSpPr txBox="1"/>
          <p:nvPr/>
        </p:nvSpPr>
        <p:spPr>
          <a:xfrm>
            <a:off x="8034565" y="5117193"/>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i="1"/>
              <a:t>Source British Heart Foundation (2024)</a:t>
            </a:r>
          </a:p>
        </p:txBody>
      </p:sp>
    </p:spTree>
    <p:extLst>
      <p:ext uri="{BB962C8B-B14F-4D97-AF65-F5344CB8AC3E}">
        <p14:creationId xmlns:p14="http://schemas.microsoft.com/office/powerpoint/2010/main" val="3321776005"/>
      </p:ext>
    </p:extLst>
  </p:cSld>
  <p:clrMapOvr>
    <a:masterClrMapping/>
  </p:clrMapOvr>
  <mc:AlternateContent xmlns:mc="http://schemas.openxmlformats.org/markup-compatibility/2006" xmlns:p14="http://schemas.microsoft.com/office/powerpoint/2010/main">
    <mc:Choice Requires="p14">
      <p:transition spd="slow" p14:dur="2000" advTm="53801"/>
    </mc:Choice>
    <mc:Fallback xmlns="">
      <p:transition spd="slow" advTm="53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A041D3-0411-1E11-2B52-011E9DB8E9C3}"/>
              </a:ext>
            </a:extLst>
          </p:cNvPr>
          <p:cNvSpPr>
            <a:spLocks noGrp="1"/>
          </p:cNvSpPr>
          <p:nvPr>
            <p:ph type="title"/>
          </p:nvPr>
        </p:nvSpPr>
        <p:spPr>
          <a:xfrm>
            <a:off x="639354" y="803852"/>
            <a:ext cx="10905100" cy="907289"/>
          </a:xfrm>
        </p:spPr>
        <p:txBody>
          <a:bodyPr anchor="ctr">
            <a:normAutofit/>
          </a:bodyPr>
          <a:lstStyle/>
          <a:p>
            <a:r>
              <a:rPr lang="en-GB" sz="4000" b="1"/>
              <a:t>Diagnosis, Clinical Features and Investigations</a:t>
            </a:r>
          </a:p>
        </p:txBody>
      </p:sp>
      <p:sp>
        <p:nvSpPr>
          <p:cNvPr id="6" name="Content Placeholder 5">
            <a:extLst>
              <a:ext uri="{FF2B5EF4-FFF2-40B4-BE49-F238E27FC236}">
                <a16:creationId xmlns:a16="http://schemas.microsoft.com/office/drawing/2014/main" id="{5536706F-AF66-F660-0F95-11B86C617D56}"/>
              </a:ext>
            </a:extLst>
          </p:cNvPr>
          <p:cNvSpPr>
            <a:spLocks noGrp="1"/>
          </p:cNvSpPr>
          <p:nvPr>
            <p:ph idx="1"/>
          </p:nvPr>
        </p:nvSpPr>
        <p:spPr/>
        <p:txBody>
          <a:bodyPr vert="horz" lIns="91440" tIns="45720" rIns="91440" bIns="45720" rtlCol="0" anchor="t">
            <a:normAutofit/>
          </a:bodyPr>
          <a:lstStyle/>
          <a:p>
            <a:r>
              <a:rPr lang="en-GB" sz="1600" b="1"/>
              <a:t>Type 2 Diabetes is diagnosed using:</a:t>
            </a:r>
          </a:p>
          <a:p>
            <a:r>
              <a:rPr lang="en-GB" sz="1600"/>
              <a:t>HbA1c&gt;48 mmol/mol (6.5%)</a:t>
            </a:r>
          </a:p>
          <a:p>
            <a:r>
              <a:rPr lang="en-GB" sz="1600"/>
              <a:t>Fasting plasma glucose</a:t>
            </a:r>
          </a:p>
          <a:p>
            <a:r>
              <a:rPr lang="en-GB" sz="1600"/>
              <a:t>Random blood glucose (if symptomatic)</a:t>
            </a:r>
          </a:p>
          <a:p>
            <a:endParaRPr lang="en-GB" sz="1600"/>
          </a:p>
          <a:p>
            <a:r>
              <a:rPr lang="en-GB" sz="1600" b="1"/>
              <a:t>Clinical features</a:t>
            </a:r>
          </a:p>
          <a:p>
            <a:r>
              <a:rPr lang="en-GB" sz="1600"/>
              <a:t>Excessive thirst (polydipsia)</a:t>
            </a:r>
          </a:p>
          <a:p>
            <a:r>
              <a:rPr lang="en-GB" sz="1600"/>
              <a:t>Frequent urination (polyuria)</a:t>
            </a:r>
          </a:p>
          <a:p>
            <a:r>
              <a:rPr lang="en-GB" sz="1600"/>
              <a:t>Fatigue</a:t>
            </a:r>
          </a:p>
          <a:p>
            <a:r>
              <a:rPr lang="en-GB" sz="1600"/>
              <a:t>Blurred vision</a:t>
            </a:r>
          </a:p>
          <a:p>
            <a:r>
              <a:rPr lang="en-GB" sz="1600"/>
              <a:t>Slow wound healing</a:t>
            </a:r>
          </a:p>
          <a:p>
            <a:r>
              <a:rPr lang="en-GB" sz="1600"/>
              <a:t>Recurrent infections</a:t>
            </a:r>
          </a:p>
        </p:txBody>
      </p:sp>
      <p:sp>
        <p:nvSpPr>
          <p:cNvPr id="3" name="TextBox 2">
            <a:extLst>
              <a:ext uri="{FF2B5EF4-FFF2-40B4-BE49-F238E27FC236}">
                <a16:creationId xmlns:a16="http://schemas.microsoft.com/office/drawing/2014/main" id="{9B6B0F09-45CA-47FC-9BDE-A762506FAE0A}"/>
              </a:ext>
            </a:extLst>
          </p:cNvPr>
          <p:cNvSpPr txBox="1"/>
          <p:nvPr/>
        </p:nvSpPr>
        <p:spPr>
          <a:xfrm>
            <a:off x="6255020" y="2092282"/>
            <a:ext cx="4818742"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GB" b="1"/>
              <a:t>Investigations</a:t>
            </a:r>
          </a:p>
          <a:p>
            <a:pPr marL="285750" indent="-285750">
              <a:buFont typeface="Arial"/>
              <a:buChar char="•"/>
            </a:pPr>
            <a:r>
              <a:rPr lang="en-GB"/>
              <a:t>Blood pressure</a:t>
            </a:r>
          </a:p>
          <a:p>
            <a:pPr marL="285750" indent="-285750">
              <a:buFont typeface="Arial"/>
              <a:buChar char="•"/>
            </a:pPr>
            <a:r>
              <a:rPr lang="en-GB"/>
              <a:t>Lipid profile</a:t>
            </a:r>
          </a:p>
          <a:p>
            <a:pPr marL="285750" indent="-285750">
              <a:buFont typeface="Arial"/>
              <a:buChar char="•"/>
            </a:pPr>
            <a:r>
              <a:rPr lang="en-GB"/>
              <a:t>Kidney function tests</a:t>
            </a:r>
          </a:p>
          <a:p>
            <a:pPr marL="285750" indent="-285750">
              <a:buFont typeface="Arial"/>
              <a:buChar char="•"/>
            </a:pPr>
            <a:r>
              <a:rPr lang="en-GB"/>
              <a:t>Foot assessment</a:t>
            </a:r>
          </a:p>
          <a:p>
            <a:pPr marL="285750" indent="-285750">
              <a:buFont typeface="Arial"/>
              <a:buChar char="•"/>
            </a:pPr>
            <a:r>
              <a:rPr lang="en-GB"/>
              <a:t>Eye screening</a:t>
            </a:r>
          </a:p>
          <a:p>
            <a:pPr marL="285750" indent="-285750">
              <a:buFont typeface="Arial"/>
              <a:buChar char="•"/>
            </a:pPr>
            <a:r>
              <a:rPr lang="en-GB"/>
              <a:t>BMI and waist circumference</a:t>
            </a:r>
          </a:p>
          <a:p>
            <a:endParaRPr lang="en-GB"/>
          </a:p>
        </p:txBody>
      </p:sp>
      <p:sp>
        <p:nvSpPr>
          <p:cNvPr id="4" name="TextBox 3">
            <a:extLst>
              <a:ext uri="{FF2B5EF4-FFF2-40B4-BE49-F238E27FC236}">
                <a16:creationId xmlns:a16="http://schemas.microsoft.com/office/drawing/2014/main" id="{CDEBAB13-5F30-9292-A54C-A43E6B57CB5E}"/>
              </a:ext>
            </a:extLst>
          </p:cNvPr>
          <p:cNvSpPr txBox="1"/>
          <p:nvPr/>
        </p:nvSpPr>
        <p:spPr>
          <a:xfrm>
            <a:off x="3508577" y="5909863"/>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(NICE, 2022; NHS, 2024)</a:t>
            </a:r>
          </a:p>
        </p:txBody>
      </p:sp>
      <p:pic>
        <p:nvPicPr>
          <p:cNvPr id="11" name="Audio 10">
            <a:hlinkClick r:id="" action="ppaction://media"/>
            <a:extLst>
              <a:ext uri="{FF2B5EF4-FFF2-40B4-BE49-F238E27FC236}">
                <a16:creationId xmlns:a16="http://schemas.microsoft.com/office/drawing/2014/main" id="{A89857FA-794B-DFDF-C569-B927E3E0753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36956763"/>
      </p:ext>
    </p:extLst>
  </p:cSld>
  <p:clrMapOvr>
    <a:masterClrMapping/>
  </p:clrMapOvr>
  <mc:AlternateContent xmlns:mc="http://schemas.openxmlformats.org/markup-compatibility/2006" xmlns:p14="http://schemas.microsoft.com/office/powerpoint/2010/main">
    <mc:Choice Requires="p14">
      <p:transition spd="slow" p14:dur="2000" advTm="76323"/>
    </mc:Choice>
    <mc:Fallback xmlns="">
      <p:transition spd="slow" advTm="763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7A32B4-D8C9-DB3C-1668-4334DFDFA31A}"/>
              </a:ext>
            </a:extLst>
          </p:cNvPr>
          <p:cNvSpPr>
            <a:spLocks noGrp="1"/>
          </p:cNvSpPr>
          <p:nvPr>
            <p:ph type="title"/>
          </p:nvPr>
        </p:nvSpPr>
        <p:spPr>
          <a:xfrm>
            <a:off x="1178331" y="1396686"/>
            <a:ext cx="3632391" cy="4064628"/>
          </a:xfrm>
        </p:spPr>
        <p:txBody>
          <a:bodyPr>
            <a:normAutofit/>
          </a:bodyPr>
          <a:lstStyle/>
          <a:p>
            <a:r>
              <a:rPr lang="en-GB" sz="4000" b="1">
                <a:solidFill>
                  <a:srgbClr val="FFFFFF"/>
                </a:solidFill>
              </a:rPr>
              <a:t>Lifestyle Factors and Cardiovascular risk factors</a:t>
            </a:r>
          </a:p>
        </p:txBody>
      </p:sp>
      <p:sp>
        <p:nvSpPr>
          <p:cNvPr id="22" name="Arc 2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B7EBEF9-2F7B-43F7-8520-48FD1F04FFC5}"/>
              </a:ext>
            </a:extLst>
          </p:cNvPr>
          <p:cNvSpPr>
            <a:spLocks noGrp="1"/>
          </p:cNvSpPr>
          <p:nvPr>
            <p:ph idx="1"/>
          </p:nvPr>
        </p:nvSpPr>
        <p:spPr>
          <a:xfrm>
            <a:off x="5370153" y="132663"/>
            <a:ext cx="5536397" cy="6330136"/>
          </a:xfrm>
        </p:spPr>
        <p:txBody>
          <a:bodyPr vert="horz" lIns="91440" tIns="45720" rIns="91440" bIns="45720" rtlCol="0" anchor="t">
            <a:normAutofit lnSpcReduction="10000"/>
          </a:bodyPr>
          <a:lstStyle/>
          <a:p>
            <a:r>
              <a:rPr lang="en-GB" sz="1600" b="1"/>
              <a:t>Modifiable risk factors</a:t>
            </a:r>
          </a:p>
          <a:p>
            <a:r>
              <a:rPr lang="en-GB" sz="1600"/>
              <a:t>Obesity</a:t>
            </a:r>
          </a:p>
          <a:p>
            <a:r>
              <a:rPr lang="en-GB" sz="1600"/>
              <a:t>Physical inactivity</a:t>
            </a:r>
          </a:p>
          <a:p>
            <a:r>
              <a:rPr lang="en-GB" sz="1600"/>
              <a:t>Smoking</a:t>
            </a:r>
          </a:p>
          <a:p>
            <a:r>
              <a:rPr lang="en-GB" sz="1600"/>
              <a:t>High-fat, high-sugar diet</a:t>
            </a:r>
          </a:p>
          <a:p>
            <a:r>
              <a:rPr lang="en-GB" sz="1600"/>
              <a:t>Excess alcohol</a:t>
            </a:r>
          </a:p>
          <a:p>
            <a:endParaRPr lang="en-GB" sz="1600"/>
          </a:p>
          <a:p>
            <a:r>
              <a:rPr lang="en-GB" sz="1600" b="1"/>
              <a:t>Non-modifiable risk factors</a:t>
            </a:r>
          </a:p>
          <a:p>
            <a:r>
              <a:rPr lang="en-GB" sz="1600"/>
              <a:t>Increasing age</a:t>
            </a:r>
          </a:p>
          <a:p>
            <a:r>
              <a:rPr lang="en-GB" sz="1600"/>
              <a:t>Family history</a:t>
            </a:r>
          </a:p>
          <a:p>
            <a:r>
              <a:rPr lang="en-GB" sz="1600"/>
              <a:t>Ethnicity </a:t>
            </a:r>
          </a:p>
          <a:p>
            <a:r>
              <a:rPr lang="en-GB" sz="1600"/>
              <a:t>Genetic predisposition</a:t>
            </a:r>
          </a:p>
          <a:p>
            <a:endParaRPr lang="en-GB" sz="1600"/>
          </a:p>
          <a:p>
            <a:r>
              <a:rPr lang="en-GB" sz="1600" b="1"/>
              <a:t>Lifestyle changes recommended by NHS and NICE</a:t>
            </a:r>
          </a:p>
          <a:p>
            <a:r>
              <a:rPr lang="en-GB" sz="1600"/>
              <a:t>Healthy balanced diet</a:t>
            </a:r>
          </a:p>
          <a:p>
            <a:r>
              <a:rPr lang="en-GB" sz="1600"/>
              <a:t>Weight reduction</a:t>
            </a:r>
          </a:p>
          <a:p>
            <a:r>
              <a:rPr lang="en-GB" sz="1600"/>
              <a:t>Regular physical activity</a:t>
            </a:r>
          </a:p>
          <a:p>
            <a:r>
              <a:rPr lang="en-GB" sz="1600"/>
              <a:t>Smoking cessation</a:t>
            </a:r>
          </a:p>
          <a:p>
            <a:r>
              <a:rPr lang="en-GB" sz="1600"/>
              <a:t>Blood pressure and cholesterol management</a:t>
            </a:r>
          </a:p>
        </p:txBody>
      </p:sp>
      <p:sp>
        <p:nvSpPr>
          <p:cNvPr id="4" name="TextBox 3">
            <a:extLst>
              <a:ext uri="{FF2B5EF4-FFF2-40B4-BE49-F238E27FC236}">
                <a16:creationId xmlns:a16="http://schemas.microsoft.com/office/drawing/2014/main" id="{AF74F523-C00D-B323-9F43-049A8DF948CA}"/>
              </a:ext>
            </a:extLst>
          </p:cNvPr>
          <p:cNvSpPr txBox="1"/>
          <p:nvPr/>
        </p:nvSpPr>
        <p:spPr>
          <a:xfrm>
            <a:off x="5087781" y="6628712"/>
            <a:ext cx="365034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(Diabetes UK, 2024; NICE, 2022; NHS, 2024)</a:t>
            </a:r>
          </a:p>
        </p:txBody>
      </p:sp>
      <p:sp>
        <p:nvSpPr>
          <p:cNvPr id="6" name="TextBox 5">
            <a:extLst>
              <a:ext uri="{FF2B5EF4-FFF2-40B4-BE49-F238E27FC236}">
                <a16:creationId xmlns:a16="http://schemas.microsoft.com/office/drawing/2014/main" id="{B66A5E5C-6D3D-98ED-F6A7-5F6763E8BF91}"/>
              </a:ext>
            </a:extLst>
          </p:cNvPr>
          <p:cNvSpPr txBox="1"/>
          <p:nvPr/>
        </p:nvSpPr>
        <p:spPr>
          <a:xfrm>
            <a:off x="9437913" y="3834720"/>
            <a:ext cx="3606801" cy="252186"/>
          </a:xfrm>
          <a:prstGeom prst="rect">
            <a:avLst/>
          </a:prstGeom>
        </p:spPr>
        <p:txBody>
          <a:bodyPr lIns="91440" tIns="45720" rIns="91440" bIns="45720" anchor="t">
            <a:normAutofit fontScale="62500" lnSpcReduction="20000"/>
          </a:bodyPr>
          <a:lstStyle/>
          <a:p>
            <a:r>
              <a:rPr lang="en-US" i="1"/>
              <a:t>Source NHS (2024)</a:t>
            </a:r>
          </a:p>
        </p:txBody>
      </p:sp>
      <p:pic>
        <p:nvPicPr>
          <p:cNvPr id="10" name="Audio 9">
            <a:hlinkClick r:id="" action="ppaction://media"/>
            <a:extLst>
              <a:ext uri="{FF2B5EF4-FFF2-40B4-BE49-F238E27FC236}">
                <a16:creationId xmlns:a16="http://schemas.microsoft.com/office/drawing/2014/main" id="{A0761028-AF59-795E-9205-59C940C0566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pic>
        <p:nvPicPr>
          <p:cNvPr id="7" name="Picture 6">
            <a:extLst>
              <a:ext uri="{FF2B5EF4-FFF2-40B4-BE49-F238E27FC236}">
                <a16:creationId xmlns:a16="http://schemas.microsoft.com/office/drawing/2014/main" id="{897206A9-384C-4945-0885-847A283C820F}"/>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382799" y="394354"/>
            <a:ext cx="3452802" cy="3304320"/>
          </a:xfrm>
          <a:prstGeom prst="rect">
            <a:avLst/>
          </a:prstGeom>
        </p:spPr>
      </p:pic>
    </p:spTree>
    <p:extLst>
      <p:ext uri="{BB962C8B-B14F-4D97-AF65-F5344CB8AC3E}">
        <p14:creationId xmlns:p14="http://schemas.microsoft.com/office/powerpoint/2010/main" val="1945447512"/>
      </p:ext>
    </p:extLst>
  </p:cSld>
  <p:clrMapOvr>
    <a:masterClrMapping/>
  </p:clrMapOvr>
  <mc:AlternateContent xmlns:mc="http://schemas.openxmlformats.org/markup-compatibility/2006" xmlns:p14="http://schemas.microsoft.com/office/powerpoint/2010/main">
    <mc:Choice Requires="p14">
      <p:transition spd="slow" p14:dur="2000" advTm="32387"/>
    </mc:Choice>
    <mc:Fallback xmlns="">
      <p:transition spd="slow" advTm="32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AB2797-D69D-D801-555D-AB5EC3F0B184}"/>
              </a:ext>
            </a:extLst>
          </p:cNvPr>
          <p:cNvSpPr>
            <a:spLocks noGrp="1"/>
          </p:cNvSpPr>
          <p:nvPr>
            <p:ph type="title"/>
          </p:nvPr>
        </p:nvSpPr>
        <p:spPr>
          <a:xfrm>
            <a:off x="1614715" y="229735"/>
            <a:ext cx="6236787" cy="794763"/>
          </a:xfrm>
        </p:spPr>
        <p:txBody>
          <a:bodyPr vert="horz" lIns="91440" tIns="45720" rIns="91440" bIns="45720" rtlCol="0" anchor="b">
            <a:normAutofit/>
          </a:bodyPr>
          <a:lstStyle/>
          <a:p>
            <a:r>
              <a:rPr lang="en-US" sz="4000" b="1"/>
              <a:t>Evidence-Based Care Plan</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A162919F-39BA-A078-52F2-0040E9676A09}"/>
              </a:ext>
            </a:extLst>
          </p:cNvPr>
          <p:cNvSpPr txBox="1"/>
          <p:nvPr/>
        </p:nvSpPr>
        <p:spPr>
          <a:xfrm>
            <a:off x="430754" y="1170670"/>
            <a:ext cx="3831771"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t>       Goals</a:t>
            </a:r>
          </a:p>
          <a:p>
            <a:endParaRPr lang="en-GB" sz="1600" b="1"/>
          </a:p>
          <a:p>
            <a:pPr marL="285750" indent="-285750">
              <a:buFont typeface="Arial"/>
              <a:buChar char="•"/>
            </a:pPr>
            <a:r>
              <a:rPr lang="en-GB" sz="1600"/>
              <a:t>Achieve agreed HbA1c target</a:t>
            </a:r>
          </a:p>
          <a:p>
            <a:pPr marL="285750" indent="-285750">
              <a:buFont typeface="Arial"/>
              <a:buChar char="•"/>
            </a:pPr>
            <a:r>
              <a:rPr lang="en-GB" sz="1600"/>
              <a:t>Reduce cardiovascular risk</a:t>
            </a:r>
          </a:p>
          <a:p>
            <a:pPr marL="285750" indent="-285750">
              <a:buFont typeface="Arial"/>
              <a:buChar char="•"/>
            </a:pPr>
            <a:r>
              <a:rPr lang="en-GB" sz="1600"/>
              <a:t>Improve blood pressure and cholesterol</a:t>
            </a:r>
          </a:p>
          <a:p>
            <a:pPr marL="285750" indent="-285750">
              <a:buFont typeface="Arial"/>
              <a:buChar char="•"/>
            </a:pPr>
            <a:r>
              <a:rPr lang="en-GB" sz="1600"/>
              <a:t>Achieve weight loss target</a:t>
            </a:r>
          </a:p>
          <a:p>
            <a:pPr marL="285750" indent="-285750">
              <a:buFont typeface="Arial"/>
              <a:buChar char="•"/>
            </a:pPr>
            <a:r>
              <a:rPr lang="en-GB" sz="1600"/>
              <a:t>Improve quality of life</a:t>
            </a:r>
          </a:p>
        </p:txBody>
      </p:sp>
      <p:sp>
        <p:nvSpPr>
          <p:cNvPr id="4" name="TextBox 3">
            <a:extLst>
              <a:ext uri="{FF2B5EF4-FFF2-40B4-BE49-F238E27FC236}">
                <a16:creationId xmlns:a16="http://schemas.microsoft.com/office/drawing/2014/main" id="{BFDCF9B5-2A4B-5B11-46A8-233915B4FB0A}"/>
              </a:ext>
            </a:extLst>
          </p:cNvPr>
          <p:cNvSpPr txBox="1"/>
          <p:nvPr/>
        </p:nvSpPr>
        <p:spPr>
          <a:xfrm>
            <a:off x="526730" y="3429620"/>
            <a:ext cx="2743200"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t>       Interventions</a:t>
            </a:r>
          </a:p>
          <a:p>
            <a:endParaRPr lang="en-GB"/>
          </a:p>
          <a:p>
            <a:pPr marL="285750" indent="-285750">
              <a:buFont typeface="Arial"/>
              <a:buChar char="•"/>
            </a:pPr>
            <a:r>
              <a:rPr lang="en-GB" sz="1600"/>
              <a:t>Guidance and support on healthy, balanced diet</a:t>
            </a:r>
          </a:p>
          <a:p>
            <a:pPr marL="285750" indent="-285750">
              <a:buFont typeface="Arial"/>
              <a:buChar char="•"/>
            </a:pPr>
            <a:r>
              <a:rPr lang="en-GB" sz="1600"/>
              <a:t>Increase physical activity</a:t>
            </a:r>
          </a:p>
          <a:p>
            <a:pPr marL="285750" indent="-285750">
              <a:buFont typeface="Arial"/>
              <a:buChar char="•"/>
            </a:pPr>
            <a:r>
              <a:rPr lang="en-GB" sz="1600"/>
              <a:t>To 150 minutes weekly</a:t>
            </a:r>
          </a:p>
          <a:p>
            <a:pPr marL="285750" indent="-285750">
              <a:buFont typeface="Arial"/>
              <a:buChar char="•"/>
            </a:pPr>
            <a:r>
              <a:rPr lang="en-GB" sz="1600"/>
              <a:t>Smoking cessation support</a:t>
            </a:r>
          </a:p>
          <a:p>
            <a:pPr marL="285750" indent="-285750">
              <a:buFont typeface="Arial"/>
              <a:buChar char="•"/>
            </a:pPr>
            <a:r>
              <a:rPr lang="en-GB" sz="1600"/>
              <a:t>Weight management programme</a:t>
            </a:r>
          </a:p>
          <a:p>
            <a:pPr marL="285750" indent="-285750">
              <a:buFont typeface="Arial"/>
              <a:buChar char="•"/>
            </a:pPr>
            <a:r>
              <a:rPr lang="en-GB" sz="1600"/>
              <a:t>Medication adherence</a:t>
            </a:r>
          </a:p>
          <a:p>
            <a:pPr marL="285750" indent="-285750">
              <a:buFont typeface="Arial"/>
              <a:buChar char="•"/>
            </a:pPr>
            <a:r>
              <a:rPr lang="en-GB" sz="1600"/>
              <a:t>Regular blood glucose monitoring</a:t>
            </a:r>
          </a:p>
          <a:p>
            <a:pPr marL="285750" indent="-285750">
              <a:buFont typeface="Arial"/>
              <a:buChar char="•"/>
            </a:pPr>
            <a:endParaRPr lang="en-GB" sz="1600"/>
          </a:p>
          <a:p>
            <a:pPr marL="285750" indent="-285750">
              <a:buFont typeface="Arial"/>
              <a:buChar char="•"/>
            </a:pPr>
            <a:endParaRPr lang="en-GB" sz="1600"/>
          </a:p>
          <a:p>
            <a:endParaRPr lang="en-GB" sz="1600"/>
          </a:p>
        </p:txBody>
      </p:sp>
      <p:sp>
        <p:nvSpPr>
          <p:cNvPr id="5" name="TextBox 4">
            <a:extLst>
              <a:ext uri="{FF2B5EF4-FFF2-40B4-BE49-F238E27FC236}">
                <a16:creationId xmlns:a16="http://schemas.microsoft.com/office/drawing/2014/main" id="{1DBD67EE-5882-4AF7-D1F0-0E605B28E641}"/>
              </a:ext>
            </a:extLst>
          </p:cNvPr>
          <p:cNvSpPr txBox="1"/>
          <p:nvPr/>
        </p:nvSpPr>
        <p:spPr>
          <a:xfrm>
            <a:off x="3837675" y="6682385"/>
            <a:ext cx="448491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(Diabetes UK, 2024; NICE, 2022; NHS, 2024)</a:t>
            </a:r>
          </a:p>
        </p:txBody>
      </p:sp>
      <p:pic>
        <p:nvPicPr>
          <p:cNvPr id="18" name="Audio 17">
            <a:hlinkClick r:id="" action="ppaction://media"/>
            <a:extLst>
              <a:ext uri="{FF2B5EF4-FFF2-40B4-BE49-F238E27FC236}">
                <a16:creationId xmlns:a16="http://schemas.microsoft.com/office/drawing/2014/main" id="{C92ABFD3-C005-5134-0C67-163CC0E160F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pic>
        <p:nvPicPr>
          <p:cNvPr id="14" name="Picture 13" descr="Evidence Based Health Care">
            <a:extLst>
              <a:ext uri="{FF2B5EF4-FFF2-40B4-BE49-F238E27FC236}">
                <a16:creationId xmlns:a16="http://schemas.microsoft.com/office/drawing/2014/main" id="{115A658F-E801-824D-F790-62BDF80C100D}"/>
              </a:ext>
            </a:extLst>
          </p:cNvPr>
          <p:cNvPicPr>
            <a:picLocks noChangeAspect="1"/>
          </p:cNvPicPr>
          <p:nvPr/>
        </p:nvPicPr>
        <p:blipFill>
          <a:blip r:embed="rId5"/>
          <a:stretch>
            <a:fillRect/>
          </a:stretch>
        </p:blipFill>
        <p:spPr>
          <a:xfrm>
            <a:off x="6551131" y="1380671"/>
            <a:ext cx="4380196" cy="3704772"/>
          </a:xfrm>
          <a:prstGeom prst="rect">
            <a:avLst/>
          </a:prstGeom>
        </p:spPr>
      </p:pic>
    </p:spTree>
    <p:extLst>
      <p:ext uri="{BB962C8B-B14F-4D97-AF65-F5344CB8AC3E}">
        <p14:creationId xmlns:p14="http://schemas.microsoft.com/office/powerpoint/2010/main" val="809425648"/>
      </p:ext>
    </p:extLst>
  </p:cSld>
  <p:clrMapOvr>
    <a:masterClrMapping/>
  </p:clrMapOvr>
  <mc:AlternateContent xmlns:mc="http://schemas.openxmlformats.org/markup-compatibility/2006" xmlns:p14="http://schemas.microsoft.com/office/powerpoint/2010/main">
    <mc:Choice Requires="p14">
      <p:transition spd="slow" p14:dur="2000" advTm="47674"/>
    </mc:Choice>
    <mc:Fallback xmlns="">
      <p:transition spd="slow" advTm="476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Premium Vector | A cartoon illustration of a diverse group of ...">
            <a:extLst>
              <a:ext uri="{FF2B5EF4-FFF2-40B4-BE49-F238E27FC236}">
                <a16:creationId xmlns:a16="http://schemas.microsoft.com/office/drawing/2014/main" id="{3F42F0F8-83E9-1356-FD8B-AFAD1D496EC0}"/>
              </a:ext>
            </a:extLst>
          </p:cNvPr>
          <p:cNvPicPr>
            <a:picLocks noChangeAspect="1"/>
          </p:cNvPicPr>
          <p:nvPr/>
        </p:nvPicPr>
        <p:blipFill>
          <a:blip r:embed="rId4"/>
          <a:srcRect l="25631" r="21908"/>
          <a:stretch>
            <a:fillRect/>
          </a:stretch>
        </p:blipFill>
        <p:spPr>
          <a:xfrm>
            <a:off x="29027" y="1676398"/>
            <a:ext cx="5381171" cy="5050976"/>
          </a:xfrm>
          <a:prstGeom prst="rect">
            <a:avLst/>
          </a:prstGeom>
        </p:spPr>
      </p:pic>
      <p:sp useBgFill="1">
        <p:nvSpPr>
          <p:cNvPr id="20" name="Rectangle 19">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1E6368-649B-4A8A-5F31-17DC4D8C47EF}"/>
              </a:ext>
            </a:extLst>
          </p:cNvPr>
          <p:cNvSpPr>
            <a:spLocks noGrp="1"/>
          </p:cNvSpPr>
          <p:nvPr>
            <p:ph type="title"/>
          </p:nvPr>
        </p:nvSpPr>
        <p:spPr>
          <a:xfrm>
            <a:off x="-2454" y="-715"/>
            <a:ext cx="6001996" cy="1239987"/>
          </a:xfrm>
        </p:spPr>
        <p:txBody>
          <a:bodyPr>
            <a:normAutofit/>
          </a:bodyPr>
          <a:lstStyle/>
          <a:p>
            <a:r>
              <a:rPr lang="en-GB" sz="4000" b="1"/>
              <a:t>Treatment, Monitoring and the Multidisciplinary Team</a:t>
            </a:r>
          </a:p>
        </p:txBody>
      </p:sp>
      <p:sp>
        <p:nvSpPr>
          <p:cNvPr id="8" name="Content Placeholder 7">
            <a:extLst>
              <a:ext uri="{FF2B5EF4-FFF2-40B4-BE49-F238E27FC236}">
                <a16:creationId xmlns:a16="http://schemas.microsoft.com/office/drawing/2014/main" id="{81C88DE7-EB8D-6DF9-D40F-F108DFEC5BFA}"/>
              </a:ext>
            </a:extLst>
          </p:cNvPr>
          <p:cNvSpPr>
            <a:spLocks noGrp="1"/>
          </p:cNvSpPr>
          <p:nvPr>
            <p:ph idx="1"/>
          </p:nvPr>
        </p:nvSpPr>
        <p:spPr>
          <a:xfrm>
            <a:off x="5962916" y="2"/>
            <a:ext cx="6219796" cy="6813390"/>
          </a:xfrm>
        </p:spPr>
        <p:txBody>
          <a:bodyPr anchor="ctr">
            <a:normAutofit fontScale="92500" lnSpcReduction="10000"/>
          </a:bodyPr>
          <a:lstStyle/>
          <a:p>
            <a:pPr marL="0" indent="0">
              <a:buNone/>
            </a:pPr>
            <a:r>
              <a:rPr lang="en-US" sz="2000" b="1"/>
              <a:t>  </a:t>
            </a:r>
            <a:r>
              <a:rPr lang="en-US" sz="1600" b="1"/>
              <a:t> Treatment</a:t>
            </a:r>
            <a:endParaRPr lang="en-US" sz="1600"/>
          </a:p>
          <a:p>
            <a:r>
              <a:rPr lang="en-US" sz="1600"/>
              <a:t>Metformin (first-line medication)</a:t>
            </a:r>
          </a:p>
          <a:p>
            <a:r>
              <a:rPr lang="en-US" sz="1600"/>
              <a:t>Additional medication if required</a:t>
            </a:r>
          </a:p>
          <a:p>
            <a:r>
              <a:rPr lang="en-US" sz="1600"/>
              <a:t>Blood medication</a:t>
            </a:r>
          </a:p>
          <a:p>
            <a:r>
              <a:rPr lang="en-US" sz="1600"/>
              <a:t>Statin therapy where appropriate</a:t>
            </a:r>
          </a:p>
          <a:p>
            <a:endParaRPr lang="en-US" sz="1600"/>
          </a:p>
          <a:p>
            <a:pPr marL="0" indent="0">
              <a:buNone/>
            </a:pPr>
            <a:r>
              <a:rPr lang="en-US" sz="1600" b="1"/>
              <a:t>        Monitoring</a:t>
            </a:r>
          </a:p>
          <a:p>
            <a:pPr marL="285750" indent="-285750"/>
            <a:r>
              <a:rPr lang="en-US" sz="1600"/>
              <a:t>HbA1c every 3-6 months</a:t>
            </a:r>
          </a:p>
          <a:p>
            <a:pPr marL="285750" indent="-285750"/>
            <a:r>
              <a:rPr lang="en-US" sz="1600"/>
              <a:t>Blood pressure</a:t>
            </a:r>
          </a:p>
          <a:p>
            <a:pPr marL="285750" indent="-285750"/>
            <a:r>
              <a:rPr lang="en-US" sz="1600"/>
              <a:t>Weight and BMI</a:t>
            </a:r>
          </a:p>
          <a:p>
            <a:pPr marL="285750" indent="-285750"/>
            <a:r>
              <a:rPr lang="en-US" sz="1600"/>
              <a:t>Cholesterol</a:t>
            </a:r>
          </a:p>
          <a:p>
            <a:pPr marL="285750" indent="-285750"/>
            <a:r>
              <a:rPr lang="en-US" sz="1600"/>
              <a:t>Kidney function</a:t>
            </a:r>
          </a:p>
          <a:p>
            <a:pPr marL="285750" indent="-285750"/>
            <a:r>
              <a:rPr lang="en-US" sz="1600"/>
              <a:t>Annual retinal screening and foot examination</a:t>
            </a:r>
          </a:p>
          <a:p>
            <a:pPr marL="285750" indent="-285750"/>
            <a:endParaRPr lang="en-US" sz="1600"/>
          </a:p>
          <a:p>
            <a:pPr marL="285750" indent="-285750"/>
            <a:r>
              <a:rPr lang="en-US" sz="1600" b="1"/>
              <a:t>Multidisciplinary Team (MDT)</a:t>
            </a:r>
          </a:p>
          <a:p>
            <a:pPr marL="285750" indent="-285750"/>
            <a:r>
              <a:rPr lang="en-US" sz="1600"/>
              <a:t>GP</a:t>
            </a:r>
          </a:p>
          <a:p>
            <a:pPr marL="285750" indent="-285750"/>
            <a:r>
              <a:rPr lang="en-US" sz="1600"/>
              <a:t>Practice Nurse</a:t>
            </a:r>
          </a:p>
          <a:p>
            <a:pPr marL="285750" indent="-285750"/>
            <a:r>
              <a:rPr lang="en-US" sz="1600"/>
              <a:t>Dietitian</a:t>
            </a:r>
          </a:p>
          <a:p>
            <a:pPr marL="285750" indent="-285750"/>
            <a:r>
              <a:rPr lang="en-US" sz="1600"/>
              <a:t>Podiatrist</a:t>
            </a:r>
          </a:p>
          <a:p>
            <a:pPr marL="285750" indent="-285750"/>
            <a:r>
              <a:rPr lang="en-US" sz="1600"/>
              <a:t>Pharmacist</a:t>
            </a:r>
          </a:p>
          <a:p>
            <a:pPr marL="285750" indent="-285750"/>
            <a:r>
              <a:rPr lang="en-US" sz="1600"/>
              <a:t>Ophthalmologist</a:t>
            </a:r>
          </a:p>
        </p:txBody>
      </p:sp>
      <p:sp>
        <p:nvSpPr>
          <p:cNvPr id="3" name="TextBox 2">
            <a:extLst>
              <a:ext uri="{FF2B5EF4-FFF2-40B4-BE49-F238E27FC236}">
                <a16:creationId xmlns:a16="http://schemas.microsoft.com/office/drawing/2014/main" id="{179AC08E-2798-036F-0D3B-16ADB1CDB8DB}"/>
              </a:ext>
            </a:extLst>
          </p:cNvPr>
          <p:cNvSpPr txBox="1"/>
          <p:nvPr/>
        </p:nvSpPr>
        <p:spPr>
          <a:xfrm>
            <a:off x="9252152" y="6494796"/>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(NICE, 2022; NHS, 2024)</a:t>
            </a:r>
          </a:p>
        </p:txBody>
      </p:sp>
      <p:sp>
        <p:nvSpPr>
          <p:cNvPr id="6" name="TextBox 5">
            <a:extLst>
              <a:ext uri="{FF2B5EF4-FFF2-40B4-BE49-F238E27FC236}">
                <a16:creationId xmlns:a16="http://schemas.microsoft.com/office/drawing/2014/main" id="{4183D1E6-82F5-AA20-5B83-126503C8278A}"/>
              </a:ext>
            </a:extLst>
          </p:cNvPr>
          <p:cNvSpPr txBox="1"/>
          <p:nvPr/>
        </p:nvSpPr>
        <p:spPr>
          <a:xfrm>
            <a:off x="541868" y="6482369"/>
            <a:ext cx="4620584" cy="231209"/>
          </a:xfrm>
          <a:prstGeom prst="rect">
            <a:avLst/>
          </a:prstGeom>
        </p:spPr>
        <p:txBody>
          <a:bodyPr vert="horz" lIns="91440" tIns="45720" rIns="91440" bIns="45720" rtlCol="0" anchor="t">
            <a:normAutofit lnSpcReduction="10000"/>
          </a:bodyPr>
          <a:lstStyle/>
          <a:p>
            <a:pPr>
              <a:lnSpc>
                <a:spcPct val="90000"/>
              </a:lnSpc>
              <a:spcBef>
                <a:spcPts val="1000"/>
              </a:spcBef>
              <a:spcAft>
                <a:spcPts val="600"/>
              </a:spcAft>
            </a:pPr>
            <a:r>
              <a:rPr lang="en-US" sz="1100" i="1"/>
              <a:t>Source NHS (2024)</a:t>
            </a:r>
            <a:endParaRPr lang="en-US" sz="1100" i="1" kern="1200">
              <a:latin typeface="+mn-lt"/>
            </a:endParaRPr>
          </a:p>
        </p:txBody>
      </p:sp>
      <p:pic>
        <p:nvPicPr>
          <p:cNvPr id="17" name="Audio 16">
            <a:hlinkClick r:id="" action="ppaction://media"/>
            <a:extLst>
              <a:ext uri="{FF2B5EF4-FFF2-40B4-BE49-F238E27FC236}">
                <a16:creationId xmlns:a16="http://schemas.microsoft.com/office/drawing/2014/main" id="{8B506890-1D1F-BABB-646D-A3198FFD75D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76969161"/>
      </p:ext>
    </p:extLst>
  </p:cSld>
  <p:clrMapOvr>
    <a:masterClrMapping/>
  </p:clrMapOvr>
  <mc:AlternateContent xmlns:mc="http://schemas.openxmlformats.org/markup-compatibility/2006" xmlns:p14="http://schemas.microsoft.com/office/powerpoint/2010/main">
    <mc:Choice Requires="p14">
      <p:transition spd="slow" p14:dur="2000" advTm="86504"/>
    </mc:Choice>
    <mc:Fallback xmlns="">
      <p:transition spd="slow" advTm="86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ight Triangle 43">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F8EEA0-05EB-3A9A-38A8-B7B9262DF028}"/>
              </a:ext>
            </a:extLst>
          </p:cNvPr>
          <p:cNvSpPr>
            <a:spLocks noGrp="1"/>
          </p:cNvSpPr>
          <p:nvPr>
            <p:ph type="title"/>
          </p:nvPr>
        </p:nvSpPr>
        <p:spPr>
          <a:xfrm>
            <a:off x="1045754" y="317624"/>
            <a:ext cx="9548015" cy="1284661"/>
          </a:xfrm>
        </p:spPr>
        <p:txBody>
          <a:bodyPr anchor="ctr">
            <a:normAutofit/>
          </a:bodyPr>
          <a:lstStyle/>
          <a:p>
            <a:r>
              <a:rPr lang="en-GB" sz="4000" b="1"/>
              <a:t>Communication and Ethical Considerations</a:t>
            </a:r>
          </a:p>
        </p:txBody>
      </p:sp>
      <p:sp>
        <p:nvSpPr>
          <p:cNvPr id="55" name="Content Placeholder 2">
            <a:extLst>
              <a:ext uri="{FF2B5EF4-FFF2-40B4-BE49-F238E27FC236}">
                <a16:creationId xmlns:a16="http://schemas.microsoft.com/office/drawing/2014/main" id="{DC3DB69A-46A1-218E-7F30-39D2C3D3E9D9}"/>
              </a:ext>
            </a:extLst>
          </p:cNvPr>
          <p:cNvSpPr>
            <a:spLocks noGrp="1"/>
          </p:cNvSpPr>
          <p:nvPr>
            <p:ph idx="1"/>
          </p:nvPr>
        </p:nvSpPr>
        <p:spPr>
          <a:xfrm>
            <a:off x="653869" y="1322098"/>
            <a:ext cx="9939900" cy="4897708"/>
          </a:xfrm>
        </p:spPr>
        <p:txBody>
          <a:bodyPr anchor="t">
            <a:normAutofit/>
          </a:bodyPr>
          <a:lstStyle/>
          <a:p>
            <a:r>
              <a:rPr lang="en-GB" sz="1600" b="1"/>
              <a:t>Effective Communication</a:t>
            </a:r>
          </a:p>
          <a:p>
            <a:r>
              <a:rPr lang="en-GB" sz="1600"/>
              <a:t>Person-centred approach</a:t>
            </a:r>
          </a:p>
          <a:p>
            <a:r>
              <a:rPr lang="en-GB" sz="1600"/>
              <a:t>Active listening</a:t>
            </a:r>
          </a:p>
          <a:p>
            <a:r>
              <a:rPr lang="en-GB" sz="1600"/>
              <a:t>Shared decision-making</a:t>
            </a:r>
          </a:p>
          <a:p>
            <a:r>
              <a:rPr lang="en-GB" sz="1600"/>
              <a:t>Clear and understandable information</a:t>
            </a:r>
          </a:p>
          <a:p>
            <a:r>
              <a:rPr lang="en-GB" sz="1600"/>
              <a:t>Cultural sensitivity</a:t>
            </a:r>
          </a:p>
          <a:p>
            <a:r>
              <a:rPr lang="en-GB" sz="1600"/>
              <a:t>Encourage self-management</a:t>
            </a:r>
          </a:p>
          <a:p>
            <a:endParaRPr lang="en-GB" sz="1600"/>
          </a:p>
          <a:p>
            <a:r>
              <a:rPr lang="en-GB" sz="1600" b="1"/>
              <a:t>Ethical considerations</a:t>
            </a:r>
          </a:p>
          <a:p>
            <a:r>
              <a:rPr lang="en-GB" sz="1600"/>
              <a:t>Respect </a:t>
            </a:r>
            <a:r>
              <a:rPr lang="en-GB" sz="1600" err="1"/>
              <a:t>autonom</a:t>
            </a:r>
            <a:r>
              <a:rPr lang="en-GB" sz="1600"/>
              <a:t>y</a:t>
            </a:r>
          </a:p>
          <a:p>
            <a:r>
              <a:rPr lang="en-GB" sz="1600"/>
              <a:t>Obtain informed consent</a:t>
            </a:r>
          </a:p>
          <a:p>
            <a:r>
              <a:rPr lang="en-GB" sz="1600"/>
              <a:t>Maintain confidentiality</a:t>
            </a:r>
          </a:p>
          <a:p>
            <a:r>
              <a:rPr lang="en-GB" sz="1600"/>
              <a:t>Promote dignity and respect</a:t>
            </a:r>
          </a:p>
          <a:p>
            <a:r>
              <a:rPr lang="en-GB" sz="1600"/>
              <a:t>Act in the patient's best interest</a:t>
            </a:r>
          </a:p>
          <a:p>
            <a:endParaRPr lang="en-GB" sz="1600"/>
          </a:p>
        </p:txBody>
      </p:sp>
      <p:sp>
        <p:nvSpPr>
          <p:cNvPr id="4" name="TextBox 3">
            <a:extLst>
              <a:ext uri="{FF2B5EF4-FFF2-40B4-BE49-F238E27FC236}">
                <a16:creationId xmlns:a16="http://schemas.microsoft.com/office/drawing/2014/main" id="{2B23D09A-B67E-DAFE-F2B8-595823608B12}"/>
              </a:ext>
            </a:extLst>
          </p:cNvPr>
          <p:cNvSpPr txBox="1"/>
          <p:nvPr/>
        </p:nvSpPr>
        <p:spPr>
          <a:xfrm>
            <a:off x="5179519" y="5930952"/>
            <a:ext cx="3657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t>
            </a:r>
            <a:r>
              <a:rPr lang="en-GB" sz="1100"/>
              <a:t>HCPC, 2024; NHS England, 2024; NICE, 2022)</a:t>
            </a:r>
          </a:p>
        </p:txBody>
      </p:sp>
      <p:pic>
        <p:nvPicPr>
          <p:cNvPr id="9" name="Audio 8">
            <a:hlinkClick r:id="" action="ppaction://media"/>
            <a:extLst>
              <a:ext uri="{FF2B5EF4-FFF2-40B4-BE49-F238E27FC236}">
                <a16:creationId xmlns:a16="http://schemas.microsoft.com/office/drawing/2014/main" id="{AA7B3E5C-EA28-C293-F42B-C743110536E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pic>
        <p:nvPicPr>
          <p:cNvPr id="5" name="Picture 4">
            <a:extLst>
              <a:ext uri="{FF2B5EF4-FFF2-40B4-BE49-F238E27FC236}">
                <a16:creationId xmlns:a16="http://schemas.microsoft.com/office/drawing/2014/main" id="{7C9722D8-F2D9-F151-3572-38AB3DC07B59}"/>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4653643" y="1427753"/>
            <a:ext cx="5236029" cy="3545294"/>
          </a:xfrm>
          <a:prstGeom prst="rect">
            <a:avLst/>
          </a:prstGeom>
        </p:spPr>
      </p:pic>
      <p:sp>
        <p:nvSpPr>
          <p:cNvPr id="6" name="TextBox 5">
            <a:extLst>
              <a:ext uri="{FF2B5EF4-FFF2-40B4-BE49-F238E27FC236}">
                <a16:creationId xmlns:a16="http://schemas.microsoft.com/office/drawing/2014/main" id="{D78AA9EC-3371-56AA-2637-FB079F4A5EFF}"/>
              </a:ext>
            </a:extLst>
          </p:cNvPr>
          <p:cNvSpPr txBox="1"/>
          <p:nvPr/>
        </p:nvSpPr>
        <p:spPr>
          <a:xfrm>
            <a:off x="5996214" y="4987245"/>
            <a:ext cx="1587500" cy="317500"/>
          </a:xfrm>
          <a:prstGeom prst="rect">
            <a:avLst/>
          </a:prstGeom>
        </p:spPr>
        <p:txBody>
          <a:bodyPr lIns="91440" tIns="45720" rIns="91440" bIns="45720" anchor="t">
            <a:normAutofit/>
          </a:bodyPr>
          <a:lstStyle/>
          <a:p>
            <a:r>
              <a:rPr lang="en-US" sz="1100" i="1"/>
              <a:t>Source NICE (2024)</a:t>
            </a:r>
          </a:p>
        </p:txBody>
      </p:sp>
    </p:spTree>
    <p:extLst>
      <p:ext uri="{BB962C8B-B14F-4D97-AF65-F5344CB8AC3E}">
        <p14:creationId xmlns:p14="http://schemas.microsoft.com/office/powerpoint/2010/main" val="4185241133"/>
      </p:ext>
    </p:extLst>
  </p:cSld>
  <p:clrMapOvr>
    <a:masterClrMapping/>
  </p:clrMapOvr>
  <mc:AlternateContent xmlns:mc="http://schemas.openxmlformats.org/markup-compatibility/2006" xmlns:p14="http://schemas.microsoft.com/office/powerpoint/2010/main">
    <mc:Choice Requires="p14">
      <p:transition spd="slow" p14:dur="2000" advTm="73035"/>
    </mc:Choice>
    <mc:Fallback xmlns="">
      <p:transition spd="slow" advTm="730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t>I</a:t>
            </a:r>
          </a:p>
        </p:txBody>
      </p:sp>
      <p:sp useBgFill="1">
        <p:nvSpPr>
          <p:cNvPr id="25" name="Rectangle 2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11719B-9C8C-FB6C-E2FA-7B91F4F0E4E0}"/>
              </a:ext>
            </a:extLst>
          </p:cNvPr>
          <p:cNvSpPr>
            <a:spLocks noGrp="1"/>
          </p:cNvSpPr>
          <p:nvPr>
            <p:ph type="title"/>
          </p:nvPr>
        </p:nvSpPr>
        <p:spPr>
          <a:xfrm>
            <a:off x="173975" y="-5404"/>
            <a:ext cx="8333529" cy="1160063"/>
          </a:xfrm>
        </p:spPr>
        <p:txBody>
          <a:bodyPr anchor="ctr">
            <a:normAutofit fontScale="90000"/>
          </a:bodyPr>
          <a:lstStyle/>
          <a:p>
            <a:r>
              <a:rPr lang="en-GB" sz="4000" b="1"/>
              <a:t>Evaluation of the Care Plan and Expected Outcomes</a:t>
            </a:r>
          </a:p>
        </p:txBody>
      </p:sp>
      <p:sp>
        <p:nvSpPr>
          <p:cNvPr id="3" name="Content Placeholder 2">
            <a:extLst>
              <a:ext uri="{FF2B5EF4-FFF2-40B4-BE49-F238E27FC236}">
                <a16:creationId xmlns:a16="http://schemas.microsoft.com/office/drawing/2014/main" id="{BD9FFB9F-47AA-1E00-28CB-69BE12080484}"/>
              </a:ext>
            </a:extLst>
          </p:cNvPr>
          <p:cNvSpPr>
            <a:spLocks noGrp="1"/>
          </p:cNvSpPr>
          <p:nvPr>
            <p:ph idx="1"/>
          </p:nvPr>
        </p:nvSpPr>
        <p:spPr>
          <a:xfrm>
            <a:off x="391689" y="1698172"/>
            <a:ext cx="5612104" cy="5035548"/>
          </a:xfrm>
        </p:spPr>
        <p:txBody>
          <a:bodyPr anchor="ctr">
            <a:normAutofit/>
          </a:bodyPr>
          <a:lstStyle/>
          <a:p>
            <a:pPr marL="0" indent="0">
              <a:buNone/>
            </a:pPr>
            <a:r>
              <a:rPr lang="en-GB" sz="1600" b="1" dirty="0"/>
              <a:t>Expected outcomes</a:t>
            </a:r>
          </a:p>
          <a:p>
            <a:pPr marL="0" indent="0">
              <a:buNone/>
            </a:pPr>
            <a:r>
              <a:rPr lang="en-GB" sz="1600" dirty="0"/>
              <a:t>Improved blood glucose control (HbA1c)</a:t>
            </a:r>
          </a:p>
          <a:p>
            <a:pPr marL="0" indent="0">
              <a:buNone/>
            </a:pPr>
            <a:r>
              <a:rPr lang="en-GB" sz="1600" dirty="0"/>
              <a:t>Reduced blood pressure and cholesterol</a:t>
            </a:r>
          </a:p>
          <a:p>
            <a:pPr marL="0" indent="0">
              <a:buNone/>
            </a:pPr>
            <a:r>
              <a:rPr lang="en-GB" sz="1600" dirty="0"/>
              <a:t>Gradual weight loss</a:t>
            </a:r>
          </a:p>
          <a:p>
            <a:pPr marL="0" indent="0">
              <a:buNone/>
            </a:pPr>
            <a:r>
              <a:rPr lang="en-GB" sz="1600" dirty="0"/>
              <a:t>Increased physical activity</a:t>
            </a:r>
          </a:p>
          <a:p>
            <a:pPr marL="0" indent="0">
              <a:buNone/>
            </a:pPr>
            <a:r>
              <a:rPr lang="en-GB" sz="1600" dirty="0"/>
              <a:t>Reduced risk of cardiovascular complications</a:t>
            </a:r>
          </a:p>
          <a:p>
            <a:pPr marL="0" indent="0">
              <a:buNone/>
            </a:pPr>
            <a:r>
              <a:rPr lang="en-GB" sz="1600" dirty="0"/>
              <a:t>Improved quality of life and self-management</a:t>
            </a:r>
          </a:p>
          <a:p>
            <a:pPr marL="0" indent="0">
              <a:buNone/>
            </a:pPr>
            <a:endParaRPr lang="en-GB" sz="1600" dirty="0"/>
          </a:p>
          <a:p>
            <a:pPr marL="0" indent="0">
              <a:buNone/>
            </a:pPr>
            <a:r>
              <a:rPr lang="en-GB" sz="1600" b="1" dirty="0"/>
              <a:t>Ongoing evaluation</a:t>
            </a:r>
          </a:p>
          <a:p>
            <a:pPr marL="0" indent="0">
              <a:buNone/>
            </a:pPr>
            <a:r>
              <a:rPr lang="en-GB" sz="1600" dirty="0"/>
              <a:t>Regular review of treatment goals</a:t>
            </a:r>
          </a:p>
          <a:p>
            <a:pPr marL="0" indent="0">
              <a:buNone/>
            </a:pPr>
            <a:r>
              <a:rPr lang="en-GB" sz="1600" dirty="0"/>
              <a:t>Monitor HbA1c, blood pressure and weight </a:t>
            </a:r>
          </a:p>
          <a:p>
            <a:pPr marL="0" indent="0">
              <a:buNone/>
            </a:pPr>
            <a:r>
              <a:rPr lang="en-GB" sz="1600" dirty="0"/>
              <a:t>Assess medication adherence</a:t>
            </a:r>
          </a:p>
          <a:p>
            <a:pPr marL="0" indent="0">
              <a:buNone/>
            </a:pPr>
            <a:r>
              <a:rPr lang="en-GB" sz="1600" dirty="0"/>
              <a:t>Review lifestyle changes</a:t>
            </a:r>
          </a:p>
          <a:p>
            <a:pPr marL="0" indent="0">
              <a:buNone/>
            </a:pPr>
            <a:r>
              <a:rPr lang="en-GB" sz="1600" dirty="0"/>
              <a:t>Adapt the care plan to patient progress</a:t>
            </a:r>
          </a:p>
          <a:p>
            <a:pPr marL="0" indent="0">
              <a:buNone/>
            </a:pPr>
            <a:endParaRPr lang="en-GB" sz="1600" dirty="0"/>
          </a:p>
          <a:p>
            <a:pPr marL="0" indent="0">
              <a:buNone/>
            </a:pPr>
            <a:endParaRPr lang="en-GB" sz="1600" dirty="0"/>
          </a:p>
          <a:p>
            <a:pPr marL="0" indent="0">
              <a:buNone/>
            </a:pPr>
            <a:endParaRPr lang="en-GB" sz="1600" dirty="0"/>
          </a:p>
        </p:txBody>
      </p:sp>
      <p:pic>
        <p:nvPicPr>
          <p:cNvPr id="19" name="Picture 18" descr="Graph on document with pen">
            <a:extLst>
              <a:ext uri="{FF2B5EF4-FFF2-40B4-BE49-F238E27FC236}">
                <a16:creationId xmlns:a16="http://schemas.microsoft.com/office/drawing/2014/main" id="{7204AA30-CAF3-8848-B78B-18AE91316402}"/>
              </a:ext>
            </a:extLst>
          </p:cNvPr>
          <p:cNvPicPr>
            <a:picLocks noChangeAspect="1"/>
          </p:cNvPicPr>
          <p:nvPr/>
        </p:nvPicPr>
        <p:blipFill>
          <a:blip r:embed="rId4"/>
          <a:srcRect l="27369" r="13317" b="-3"/>
          <a:stretch>
            <a:fillRect/>
          </a:stretch>
        </p:blipFill>
        <p:spPr>
          <a:xfrm>
            <a:off x="6778171" y="2315029"/>
            <a:ext cx="5268254" cy="4419601"/>
          </a:xfrm>
          <a:prstGeom prst="rect">
            <a:avLst/>
          </a:prstGeom>
        </p:spPr>
      </p:pic>
      <p:sp>
        <p:nvSpPr>
          <p:cNvPr id="4" name="TextBox 3">
            <a:extLst>
              <a:ext uri="{FF2B5EF4-FFF2-40B4-BE49-F238E27FC236}">
                <a16:creationId xmlns:a16="http://schemas.microsoft.com/office/drawing/2014/main" id="{C6524733-B4D2-51A6-311D-5C4A82B9849A}"/>
              </a:ext>
            </a:extLst>
          </p:cNvPr>
          <p:cNvSpPr txBox="1"/>
          <p:nvPr/>
        </p:nvSpPr>
        <p:spPr>
          <a:xfrm>
            <a:off x="3344313" y="6588456"/>
            <a:ext cx="407851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(Diabetes UK, 2024; NICE, 2022; NHS, 2024)</a:t>
            </a:r>
          </a:p>
        </p:txBody>
      </p:sp>
      <p:pic>
        <p:nvPicPr>
          <p:cNvPr id="26" name="Audio 25">
            <a:hlinkClick r:id="" action="ppaction://media"/>
            <a:extLst>
              <a:ext uri="{FF2B5EF4-FFF2-40B4-BE49-F238E27FC236}">
                <a16:creationId xmlns:a16="http://schemas.microsoft.com/office/drawing/2014/main" id="{71F3D1F7-1F7D-8FF6-8479-909BD3F6270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93047191"/>
      </p:ext>
    </p:extLst>
  </p:cSld>
  <p:clrMapOvr>
    <a:masterClrMapping/>
  </p:clrMapOvr>
  <mc:AlternateContent xmlns:mc="http://schemas.openxmlformats.org/markup-compatibility/2006" xmlns:p14="http://schemas.microsoft.com/office/powerpoint/2010/main">
    <mc:Choice Requires="p14">
      <p:transition spd="slow" p14:dur="2000" advTm="57889"/>
    </mc:Choice>
    <mc:Fallback xmlns="">
      <p:transition spd="slow" advTm="578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59B9C-B61B-BF92-BD28-84E143986680}"/>
              </a:ext>
            </a:extLst>
          </p:cNvPr>
          <p:cNvSpPr>
            <a:spLocks noGrp="1"/>
          </p:cNvSpPr>
          <p:nvPr>
            <p:ph type="title"/>
          </p:nvPr>
        </p:nvSpPr>
        <p:spPr>
          <a:xfrm>
            <a:off x="1780963" y="423340"/>
            <a:ext cx="5801917" cy="1292589"/>
          </a:xfrm>
        </p:spPr>
        <p:txBody>
          <a:bodyPr anchor="b">
            <a:normAutofit/>
          </a:bodyPr>
          <a:lstStyle/>
          <a:p>
            <a:r>
              <a:rPr lang="en-GB" sz="4000" b="1"/>
              <a:t>Conclusion</a:t>
            </a:r>
          </a:p>
        </p:txBody>
      </p:sp>
      <p:sp>
        <p:nvSpPr>
          <p:cNvPr id="18" name="Content Placeholder 2">
            <a:extLst>
              <a:ext uri="{FF2B5EF4-FFF2-40B4-BE49-F238E27FC236}">
                <a16:creationId xmlns:a16="http://schemas.microsoft.com/office/drawing/2014/main" id="{E5E3C3F3-A376-632A-4313-6BB398E992EA}"/>
              </a:ext>
            </a:extLst>
          </p:cNvPr>
          <p:cNvSpPr>
            <a:spLocks noGrp="1"/>
          </p:cNvSpPr>
          <p:nvPr>
            <p:ph idx="1"/>
          </p:nvPr>
        </p:nvSpPr>
        <p:spPr>
          <a:xfrm>
            <a:off x="1389078" y="2272273"/>
            <a:ext cx="5801917" cy="2927903"/>
          </a:xfrm>
        </p:spPr>
        <p:txBody>
          <a:bodyPr vert="horz" lIns="91440" tIns="45720" rIns="91440" bIns="45720" rtlCol="0" anchor="t">
            <a:noAutofit/>
          </a:bodyPr>
          <a:lstStyle/>
          <a:p>
            <a:r>
              <a:rPr lang="en-GB" sz="1600"/>
              <a:t>Type 2 Diabetes is a progressive long-term condition that significantly increases cardiovascular risk.</a:t>
            </a:r>
          </a:p>
          <a:p>
            <a:r>
              <a:rPr lang="en-GB" sz="1600"/>
              <a:t>Understanding anatomy and physiology helps explain how the disease develops and affects the body.</a:t>
            </a:r>
          </a:p>
          <a:p>
            <a:r>
              <a:rPr lang="en-GB" sz="1600"/>
              <a:t>Lifestyle modification evidence-based treatment are essential to reduce complications.</a:t>
            </a:r>
          </a:p>
          <a:p>
            <a:r>
              <a:rPr lang="en-GB" sz="1600"/>
              <a:t>Person-centred care, effective communication and multidisciplinary working improve patient health outcomes.</a:t>
            </a:r>
          </a:p>
          <a:p>
            <a:r>
              <a:rPr lang="en-GB" sz="1600"/>
              <a:t>Early intervention and regular monitoring support long-term health and quality of life.</a:t>
            </a:r>
          </a:p>
        </p:txBody>
      </p:sp>
      <p:sp>
        <p:nvSpPr>
          <p:cNvPr id="3" name="TextBox 2">
            <a:extLst>
              <a:ext uri="{FF2B5EF4-FFF2-40B4-BE49-F238E27FC236}">
                <a16:creationId xmlns:a16="http://schemas.microsoft.com/office/drawing/2014/main" id="{8EF49168-0D87-71DD-9D7B-A3A86FB9EE3E}"/>
              </a:ext>
            </a:extLst>
          </p:cNvPr>
          <p:cNvSpPr txBox="1"/>
          <p:nvPr/>
        </p:nvSpPr>
        <p:spPr>
          <a:xfrm>
            <a:off x="4683037" y="6628712"/>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(NICE, 2022; NHS, 2024)</a:t>
            </a:r>
          </a:p>
        </p:txBody>
      </p:sp>
      <p:pic>
        <p:nvPicPr>
          <p:cNvPr id="19" name="Audio 18">
            <a:hlinkClick r:id="" action="ppaction://media"/>
            <a:extLst>
              <a:ext uri="{FF2B5EF4-FFF2-40B4-BE49-F238E27FC236}">
                <a16:creationId xmlns:a16="http://schemas.microsoft.com/office/drawing/2014/main" id="{902C451C-69FC-2D95-04EE-FFCB6BDBDBD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55251509"/>
      </p:ext>
    </p:extLst>
  </p:cSld>
  <p:clrMapOvr>
    <a:masterClrMapping/>
  </p:clrMapOvr>
  <mc:AlternateContent xmlns:mc="http://schemas.openxmlformats.org/markup-compatibility/2006" xmlns:p14="http://schemas.microsoft.com/office/powerpoint/2010/main">
    <mc:Choice Requires="p14">
      <p:transition spd="slow" p14:dur="2000" advTm="99975"/>
    </mc:Choice>
    <mc:Fallback xmlns="">
      <p:transition spd="slow" advTm="999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ight Triangle 5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FF3E33-5BA7-9358-B6D8-676AC0D8CFDB}"/>
              </a:ext>
            </a:extLst>
          </p:cNvPr>
          <p:cNvSpPr>
            <a:spLocks noGrp="1"/>
          </p:cNvSpPr>
          <p:nvPr>
            <p:ph type="title"/>
          </p:nvPr>
        </p:nvSpPr>
        <p:spPr>
          <a:xfrm>
            <a:off x="1075767" y="1188637"/>
            <a:ext cx="2988234" cy="4480726"/>
          </a:xfrm>
        </p:spPr>
        <p:txBody>
          <a:bodyPr>
            <a:normAutofit/>
          </a:bodyPr>
          <a:lstStyle/>
          <a:p>
            <a:pPr algn="r"/>
            <a:r>
              <a:rPr lang="en-GB" sz="4000" b="1"/>
              <a:t>References</a:t>
            </a:r>
            <a:r>
              <a:rPr lang="en-GB" sz="4600" dirty="0"/>
              <a:t> </a:t>
            </a:r>
          </a:p>
        </p:txBody>
      </p:sp>
      <p:cxnSp>
        <p:nvCxnSpPr>
          <p:cNvPr id="64" name="Straight Connector 6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0" name="Content Placeholder 2">
            <a:extLst>
              <a:ext uri="{FF2B5EF4-FFF2-40B4-BE49-F238E27FC236}">
                <a16:creationId xmlns:a16="http://schemas.microsoft.com/office/drawing/2014/main" id="{2D5603F6-BD39-A7DA-676B-5314E3C11F58}"/>
              </a:ext>
            </a:extLst>
          </p:cNvPr>
          <p:cNvSpPr>
            <a:spLocks noGrp="1"/>
          </p:cNvSpPr>
          <p:nvPr>
            <p:ph idx="1"/>
          </p:nvPr>
        </p:nvSpPr>
        <p:spPr>
          <a:xfrm>
            <a:off x="5255260" y="618357"/>
            <a:ext cx="6313933" cy="5614030"/>
          </a:xfrm>
        </p:spPr>
        <p:txBody>
          <a:bodyPr anchor="ctr">
            <a:normAutofit/>
          </a:bodyPr>
          <a:lstStyle/>
          <a:p>
            <a:pPr marL="0" indent="0">
              <a:buNone/>
            </a:pPr>
            <a:r>
              <a:rPr lang="en-GB" sz="1600" dirty="0"/>
              <a:t>British Heart </a:t>
            </a:r>
            <a:r>
              <a:rPr lang="en-GB" sz="1600"/>
              <a:t>Foundation</a:t>
            </a:r>
            <a:r>
              <a:rPr lang="en-GB" sz="1600" dirty="0"/>
              <a:t> (2024) </a:t>
            </a:r>
            <a:r>
              <a:rPr lang="en-GB" sz="1600" i="1" dirty="0"/>
              <a:t>Cardiovascular disease and diabetes.</a:t>
            </a:r>
            <a:r>
              <a:rPr lang="en-GB" sz="1600" dirty="0"/>
              <a:t> Available at: </a:t>
            </a:r>
            <a:r>
              <a:rPr lang="en-GB" sz="1600" dirty="0">
                <a:hlinkClick r:id="rId2"/>
              </a:rPr>
              <a:t>https://www.bhf.org.uk</a:t>
            </a:r>
            <a:r>
              <a:rPr lang="en-GB" sz="1600" dirty="0"/>
              <a:t> (Accessed: 9 July 2026).</a:t>
            </a:r>
            <a:endParaRPr lang="en-US" sz="1600"/>
          </a:p>
          <a:p>
            <a:pPr marL="0" indent="0">
              <a:buNone/>
            </a:pPr>
            <a:r>
              <a:rPr lang="en-GB" sz="1600"/>
              <a:t>Diabetes UK (2024) </a:t>
            </a:r>
            <a:r>
              <a:rPr lang="en-GB" sz="1600" i="1"/>
              <a:t>Type 2 diabetes.</a:t>
            </a:r>
            <a:r>
              <a:rPr lang="en-GB" sz="1600"/>
              <a:t> Available at: </a:t>
            </a:r>
            <a:r>
              <a:rPr lang="en-GB" sz="1600" dirty="0">
                <a:hlinkClick r:id="rId3"/>
              </a:rPr>
              <a:t>https://www.diabetes.org.uk</a:t>
            </a:r>
            <a:r>
              <a:rPr lang="en-GB" sz="1600"/>
              <a:t> (Accessed: 9 July 2026).</a:t>
            </a:r>
            <a:endParaRPr lang="en-GB" sz="1600" dirty="0"/>
          </a:p>
          <a:p>
            <a:pPr marL="0" indent="0">
              <a:buNone/>
            </a:pPr>
            <a:r>
              <a:rPr lang="en-GB" sz="1600" dirty="0" err="1"/>
              <a:t>Marieb</a:t>
            </a:r>
            <a:r>
              <a:rPr lang="en-GB" sz="1600" dirty="0"/>
              <a:t>, E.N. and Hoehn, K. (2023)</a:t>
            </a:r>
            <a:r>
              <a:rPr lang="en-GB" sz="1600" i="1" dirty="0"/>
              <a:t> Human Anatomy &amp; Physiology.</a:t>
            </a:r>
            <a:r>
              <a:rPr lang="en-GB" sz="1600" dirty="0"/>
              <a:t> 12th </a:t>
            </a:r>
            <a:r>
              <a:rPr lang="en-GB" sz="1600" dirty="0" err="1"/>
              <a:t>edn</a:t>
            </a:r>
            <a:r>
              <a:rPr lang="en-GB" sz="1600" dirty="0"/>
              <a:t>. Harlow: Pearson.</a:t>
            </a:r>
          </a:p>
          <a:p>
            <a:pPr marL="0" indent="0">
              <a:buNone/>
            </a:pPr>
            <a:r>
              <a:rPr lang="en-GB" sz="1600"/>
              <a:t>NHS (2024) Type 2 diabetes. Available at: </a:t>
            </a:r>
            <a:r>
              <a:rPr lang="en-GB" sz="1600" dirty="0">
                <a:hlinkClick r:id="rId4"/>
              </a:rPr>
              <a:t>https://www.nhs.uk/conditions/type-2-diabetes/</a:t>
            </a:r>
            <a:r>
              <a:rPr lang="en-GB" sz="1600" dirty="0"/>
              <a:t> </a:t>
            </a:r>
            <a:r>
              <a:rPr lang="en-GB" sz="1600"/>
              <a:t>(Accessed; 9 July 2026).</a:t>
            </a:r>
            <a:endParaRPr lang="en-GB" sz="1600" dirty="0"/>
          </a:p>
          <a:p>
            <a:pPr marL="0" indent="0">
              <a:buNone/>
            </a:pPr>
            <a:r>
              <a:rPr lang="en-GB" sz="1600" dirty="0"/>
              <a:t>NHS England (2024) Universal Personalised Care. Available at: </a:t>
            </a:r>
            <a:r>
              <a:rPr lang="en-GB" sz="1600" dirty="0">
                <a:hlinkClick r:id="rId5"/>
              </a:rPr>
              <a:t>https://www.england.nhs.uk</a:t>
            </a:r>
            <a:r>
              <a:rPr lang="en-GB" sz="1600" dirty="0"/>
              <a:t> (</a:t>
            </a:r>
            <a:r>
              <a:rPr lang="en-GB" sz="1600"/>
              <a:t>Accessed: 9 July 2026).</a:t>
            </a:r>
            <a:endParaRPr lang="en-GB" sz="1600" dirty="0"/>
          </a:p>
          <a:p>
            <a:pPr marL="0" indent="0">
              <a:buNone/>
            </a:pPr>
            <a:r>
              <a:rPr lang="en-GB" sz="1600"/>
              <a:t>National Institute for Health and Care Excellence (NICE) (2022) Type 2 diabetes in adults: management (NG28). Available at: </a:t>
            </a:r>
            <a:r>
              <a:rPr lang="en-GB" sz="1600" dirty="0">
                <a:hlinkClick r:id="rId6"/>
              </a:rPr>
              <a:t>https://www.nice.org.uk/guidance/ng28</a:t>
            </a:r>
            <a:r>
              <a:rPr lang="en-GB" sz="1600"/>
              <a:t> (Accessed 9 July 2026).</a:t>
            </a:r>
            <a:endParaRPr lang="en-GB" sz="1600" dirty="0"/>
          </a:p>
          <a:p>
            <a:pPr marL="0" indent="0">
              <a:buNone/>
            </a:pPr>
            <a:r>
              <a:rPr lang="en-GB" sz="1600"/>
              <a:t>The Health and Care Professions Council (HCPC) (2024) </a:t>
            </a:r>
            <a:r>
              <a:rPr lang="en-GB" sz="1600" i="1"/>
              <a:t>Standards of conduct, performance and ethics.</a:t>
            </a:r>
            <a:r>
              <a:rPr lang="en-GB" sz="1600"/>
              <a:t> Available at: </a:t>
            </a:r>
            <a:r>
              <a:rPr lang="en-GB" sz="1600" dirty="0">
                <a:hlinkClick r:id="rId7"/>
              </a:rPr>
              <a:t>https://www.hcpc-uk.org</a:t>
            </a:r>
            <a:r>
              <a:rPr lang="en-GB" sz="1600" dirty="0"/>
              <a:t> </a:t>
            </a:r>
            <a:r>
              <a:rPr lang="en-GB" sz="1600"/>
              <a:t>(Accessed: 9 July 2026).</a:t>
            </a:r>
          </a:p>
          <a:p>
            <a:pPr marL="0" indent="0">
              <a:buNone/>
            </a:pPr>
            <a:r>
              <a:rPr lang="en-GB" sz="1600" dirty="0"/>
              <a:t>Tortora, G.J. and Derrickson, B. (2021) </a:t>
            </a:r>
            <a:r>
              <a:rPr lang="en-GB" sz="1600" i="1" dirty="0"/>
              <a:t>Principles of Anatomy and Physiology. </a:t>
            </a:r>
            <a:r>
              <a:rPr lang="en-GB" sz="1600" dirty="0"/>
              <a:t>16th </a:t>
            </a:r>
            <a:r>
              <a:rPr lang="en-GB" sz="1600" dirty="0" err="1"/>
              <a:t>edn</a:t>
            </a:r>
            <a:r>
              <a:rPr lang="en-GB" sz="1600" dirty="0"/>
              <a:t>. Hoboken: John Wiley &amp; Sons.</a:t>
            </a:r>
          </a:p>
        </p:txBody>
      </p:sp>
    </p:spTree>
    <p:extLst>
      <p:ext uri="{BB962C8B-B14F-4D97-AF65-F5344CB8AC3E}">
        <p14:creationId xmlns:p14="http://schemas.microsoft.com/office/powerpoint/2010/main" val="10554758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AF7A81DB2712C44963F24CDB781C727" ma:contentTypeVersion="5" ma:contentTypeDescription="Create a new document." ma:contentTypeScope="" ma:versionID="78a190e05d098f022f8baea4e2ca7ba7">
  <xsd:schema xmlns:xsd="http://www.w3.org/2001/XMLSchema" xmlns:xs="http://www.w3.org/2001/XMLSchema" xmlns:p="http://schemas.microsoft.com/office/2006/metadata/properties" xmlns:ns3="c1d1778d-a818-455a-8cd4-46a2d86b45f1" targetNamespace="http://schemas.microsoft.com/office/2006/metadata/properties" ma:root="true" ma:fieldsID="c101005271bee6d574b4f1e6d7fcc97e" ns3:_="">
    <xsd:import namespace="c1d1778d-a818-455a-8cd4-46a2d86b45f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1d1778d-a818-455a-8cd4-46a2d86b45f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c1d1778d-a818-455a-8cd4-46a2d86b45f1"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B72CC7B-09BC-494A-947F-52B89BAEAB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1d1778d-a818-455a-8cd4-46a2d86b45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369FBF5-3852-4FE7-9ED2-06979277C06E}">
  <ds:schemaRefs>
    <ds:schemaRef ds:uri="http://schemas.openxmlformats.org/package/2006/metadata/core-properties"/>
    <ds:schemaRef ds:uri="http://purl.org/dc/elements/1.1/"/>
    <ds:schemaRef ds:uri="http://www.w3.org/XML/1998/namespace"/>
    <ds:schemaRef ds:uri="http://schemas.microsoft.com/office/infopath/2007/PartnerControls"/>
    <ds:schemaRef ds:uri="c1d1778d-a818-455a-8cd4-46a2d86b45f1"/>
    <ds:schemaRef ds:uri="http://schemas.microsoft.com/office/2006/documentManagement/types"/>
    <ds:schemaRef ds:uri="http://schemas.microsoft.com/office/2006/metadata/properties"/>
    <ds:schemaRef ds:uri="http://purl.org/dc/dcmitype/"/>
    <ds:schemaRef ds:uri="http://purl.org/dc/terms/"/>
  </ds:schemaRefs>
</ds:datastoreItem>
</file>

<file path=customXml/itemProps3.xml><?xml version="1.0" encoding="utf-8"?>
<ds:datastoreItem xmlns:ds="http://schemas.openxmlformats.org/officeDocument/2006/customXml" ds:itemID="{EE675F3A-F7BF-406F-9190-AB99E54F1EA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77</TotalTime>
  <Words>1295</Words>
  <Application>Microsoft Office PowerPoint</Application>
  <PresentationFormat>Widescreen</PresentationFormat>
  <Paragraphs>211</Paragraphs>
  <Slides>15</Slides>
  <Notes>2</Notes>
  <HiddenSlides>0</HiddenSlides>
  <MMClips>14</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University of Wales Trinity Saint David Type 2 Diabetes Mellitus: An Evidence-Based Care Plan </vt:lpstr>
      <vt:lpstr>Introduction</vt:lpstr>
      <vt:lpstr>Fictional Patient  Name: Graham West Age: 59 years Occupation: Lorrey Driver Family: Married with two children BMI: 33 kg/m2 (Obese)  lifestyle sedentary occupation minimal exercise smokes 10 cigarettes daily High-fat, high sugar diet  Medical history Hypertension High cholesterol Newly diagnosed Type 2 Diabetes  Risk factors Obesity Smoking Physical inactivity Family history of diabetes Hypertension</vt:lpstr>
      <vt:lpstr>PowerPoint Presentation</vt:lpstr>
      <vt:lpstr>Normal Physiology of the Cardiovascular System</vt:lpstr>
      <vt:lpstr>Understanding Type 2 Diabetes</vt:lpstr>
      <vt:lpstr>   Effects of Type 2 Diabetes on the Cardiovascular Systems   Persistent high blood glucose damages blood vessel walls  Damage to the endothelium promotes inflammation  Fatty deposits  build up in the arteries  Arteries become narrowed and loose elasticity  Reduced blood flow increases the risk of:  Coronary heart disease  Heart attack  Stroke  Peripheral arterial disease             </vt:lpstr>
      <vt:lpstr>Diagnosis, Clinical Features and Investigations</vt:lpstr>
      <vt:lpstr>Lifestyle Factors and Cardiovascular risk factors</vt:lpstr>
      <vt:lpstr>Evidence-Based Care Plan</vt:lpstr>
      <vt:lpstr>Treatment, Monitoring and the Multidisciplinary Team</vt:lpstr>
      <vt:lpstr>Communication and Ethical Considerations</vt:lpstr>
      <vt:lpstr>Evaluation of the Care Plan and Expected Outcomes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 Type 2 Diabetes Mellitus: An Evidence-Based Care Plan</dc:title>
  <dc:creator/>
  <cp:lastModifiedBy>Onika Nembhard (2432998)</cp:lastModifiedBy>
  <cp:revision>467</cp:revision>
  <dcterms:created xsi:type="dcterms:W3CDTF">2026-07-11T15:26:46Z</dcterms:created>
  <dcterms:modified xsi:type="dcterms:W3CDTF">2026-07-17T17:03:13Z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0x0101007AF7A81DB2712C44963F24CDB781C727</vt:lpwstr>
  </property>
</Properties>
</file>