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4"/>
  </p:notesMasterIdLst>
  <p:sldIdLst>
    <p:sldId id="258" r:id="rId2"/>
    <p:sldId id="260" r:id="rId3"/>
    <p:sldId id="261" r:id="rId4"/>
    <p:sldId id="262" r:id="rId5"/>
    <p:sldId id="263" r:id="rId6"/>
    <p:sldId id="270" r:id="rId7"/>
    <p:sldId id="264" r:id="rId8"/>
    <p:sldId id="274" r:id="rId9"/>
    <p:sldId id="275" r:id="rId10"/>
    <p:sldId id="276" r:id="rId11"/>
    <p:sldId id="277" r:id="rId12"/>
    <p:sldId id="291" r:id="rId13"/>
    <p:sldId id="272" r:id="rId14"/>
    <p:sldId id="292" r:id="rId15"/>
    <p:sldId id="273" r:id="rId16"/>
    <p:sldId id="279" r:id="rId17"/>
    <p:sldId id="278" r:id="rId18"/>
    <p:sldId id="280" r:id="rId19"/>
    <p:sldId id="281" r:id="rId20"/>
    <p:sldId id="282" r:id="rId21"/>
    <p:sldId id="265" r:id="rId22"/>
    <p:sldId id="283" r:id="rId23"/>
    <p:sldId id="284" r:id="rId24"/>
    <p:sldId id="285" r:id="rId25"/>
    <p:sldId id="286" r:id="rId26"/>
    <p:sldId id="287" r:id="rId27"/>
    <p:sldId id="288" r:id="rId28"/>
    <p:sldId id="289" r:id="rId29"/>
    <p:sldId id="266" r:id="rId30"/>
    <p:sldId id="267" r:id="rId31"/>
    <p:sldId id="268" r:id="rId32"/>
    <p:sldId id="269" r:id="rId3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702" autoAdjust="0"/>
    <p:restoredTop sz="80284" autoAdjust="0"/>
  </p:normalViewPr>
  <p:slideViewPr>
    <p:cSldViewPr>
      <p:cViewPr varScale="1">
        <p:scale>
          <a:sx n="58" d="100"/>
          <a:sy n="58" d="100"/>
        </p:scale>
        <p:origin x="1740" y="6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09715FFD-EE55-4E65-B646-274204F138AF}" type="datetimeFigureOut">
              <a:rPr lang="en-GB" smtClean="0"/>
              <a:t>11/08/2019</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9F8DF60-873D-4D77-B630-BAEA331C816F}" type="slidenum">
              <a:rPr lang="en-GB" smtClean="0"/>
              <a:t>‹#›</a:t>
            </a:fld>
            <a:endParaRPr lang="en-GB"/>
          </a:p>
        </p:txBody>
      </p:sp>
    </p:spTree>
    <p:extLst>
      <p:ext uri="{BB962C8B-B14F-4D97-AF65-F5344CB8AC3E}">
        <p14:creationId xmlns:p14="http://schemas.microsoft.com/office/powerpoint/2010/main" val="12088581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9F8DF60-873D-4D77-B630-BAEA331C816F}" type="slidenum">
              <a:rPr lang="en-GB" smtClean="0"/>
              <a:t>2</a:t>
            </a:fld>
            <a:endParaRPr lang="en-GB"/>
          </a:p>
        </p:txBody>
      </p:sp>
    </p:spTree>
    <p:extLst>
      <p:ext uri="{BB962C8B-B14F-4D97-AF65-F5344CB8AC3E}">
        <p14:creationId xmlns:p14="http://schemas.microsoft.com/office/powerpoint/2010/main" val="14183869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47500" lnSpcReduction="20000"/>
          </a:bodyPr>
          <a:lstStyle/>
          <a:p>
            <a:r>
              <a:rPr lang="en-GB" sz="1200" kern="1200" dirty="0">
                <a:solidFill>
                  <a:schemeClr val="tx1"/>
                </a:solidFill>
                <a:effectLst/>
                <a:latin typeface="+mn-lt"/>
                <a:ea typeface="+mn-ea"/>
                <a:cs typeface="+mn-cs"/>
              </a:rPr>
              <a:t>They can be positive or negative. A positive externality exists when MSB &gt; Marginal private benefit.</a:t>
            </a:r>
          </a:p>
          <a:p>
            <a:r>
              <a:rPr lang="en-GB" sz="1200" kern="1200" dirty="0">
                <a:solidFill>
                  <a:schemeClr val="tx1"/>
                </a:solidFill>
                <a:effectLst/>
                <a:latin typeface="+mn-lt"/>
                <a:ea typeface="+mn-ea"/>
                <a:cs typeface="+mn-cs"/>
              </a:rPr>
              <a:t>A negative externality exists when the marginal social costs exceeds the marginal private cost.</a:t>
            </a:r>
          </a:p>
          <a:p>
            <a:r>
              <a:rPr lang="en-GB" sz="1200" kern="1200" dirty="0">
                <a:solidFill>
                  <a:schemeClr val="tx1"/>
                </a:solidFill>
                <a:effectLst/>
                <a:latin typeface="+mn-lt"/>
                <a:ea typeface="+mn-ea"/>
                <a:cs typeface="+mn-cs"/>
              </a:rPr>
              <a:t>An example:  When people use their cars, they inadvertently increase the amount of traffic congestion on the road. In this case the marginal cost of using the car is the extra cost of the fuel/insurance </a:t>
            </a:r>
            <a:r>
              <a:rPr lang="en-GB" sz="1200" kern="1200" dirty="0" err="1">
                <a:solidFill>
                  <a:schemeClr val="tx1"/>
                </a:solidFill>
                <a:effectLst/>
                <a:latin typeface="+mn-lt"/>
                <a:ea typeface="+mn-ea"/>
                <a:cs typeface="+mn-cs"/>
              </a:rPr>
              <a:t>etc</a:t>
            </a:r>
            <a:r>
              <a:rPr lang="en-GB" sz="1200" kern="1200" dirty="0">
                <a:solidFill>
                  <a:schemeClr val="tx1"/>
                </a:solidFill>
                <a:effectLst/>
                <a:latin typeface="+mn-lt"/>
                <a:ea typeface="+mn-ea"/>
                <a:cs typeface="+mn-cs"/>
              </a:rPr>
              <a:t> when they make the journey. The marginal social cost that the driver does not consider is the extra time that other motorists must use to make their journey. In this case the Marginal Social Cost is above the social benefit in that there are now slower times for the journey.</a:t>
            </a:r>
          </a:p>
          <a:p>
            <a:r>
              <a:rPr lang="en-GB" sz="1200" kern="1200" dirty="0">
                <a:solidFill>
                  <a:schemeClr val="tx1"/>
                </a:solidFill>
                <a:effectLst/>
                <a:latin typeface="+mn-lt"/>
                <a:ea typeface="+mn-ea"/>
                <a:cs typeface="+mn-cs"/>
              </a:rPr>
              <a:t>If a person takes the train instead, then they reduce the amount of time for other motorists on the road. In this case the Marginal social benefit for road users is less than the Marginal social costs. This can be a positive externality.</a:t>
            </a:r>
          </a:p>
          <a:p>
            <a:r>
              <a:rPr lang="en-GB" sz="1200" kern="1200" dirty="0">
                <a:solidFill>
                  <a:schemeClr val="tx1"/>
                </a:solidFill>
                <a:effectLst/>
                <a:latin typeface="+mn-lt"/>
                <a:ea typeface="+mn-ea"/>
                <a:cs typeface="+mn-cs"/>
              </a:rPr>
              <a:t>If a company plants trees, they have their own costs (the time and cost of the plants)</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 public good is a good where the positive externalities are so great that the free market may not produce at all. Examples include lighthouses, pavements, flood controls, police, army, government..</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Public goods have two very important characteristics: (</a:t>
            </a:r>
            <a:r>
              <a:rPr lang="en-GB" sz="1200" kern="1200" dirty="0" err="1">
                <a:solidFill>
                  <a:schemeClr val="tx1"/>
                </a:solidFill>
                <a:effectLst/>
                <a:latin typeface="+mn-lt"/>
                <a:ea typeface="+mn-ea"/>
                <a:cs typeface="+mn-cs"/>
              </a:rPr>
              <a:t>i</a:t>
            </a:r>
            <a:r>
              <a:rPr lang="en-GB" sz="1200" kern="1200" dirty="0">
                <a:solidFill>
                  <a:schemeClr val="tx1"/>
                </a:solidFill>
                <a:effectLst/>
                <a:latin typeface="+mn-lt"/>
                <a:ea typeface="+mn-ea"/>
                <a:cs typeface="+mn-cs"/>
              </a:rPr>
              <a:t>) Non-rivalry and (ii) non-excludability</a:t>
            </a:r>
          </a:p>
          <a:p>
            <a:r>
              <a:rPr lang="en-GB" sz="1200" b="1" kern="1200" dirty="0">
                <a:solidFill>
                  <a:schemeClr val="tx1"/>
                </a:solidFill>
                <a:effectLst/>
                <a:latin typeface="+mn-lt"/>
                <a:ea typeface="+mn-ea"/>
                <a:cs typeface="+mn-cs"/>
              </a:rPr>
              <a:t>Non-Rivalry</a:t>
            </a:r>
            <a:r>
              <a:rPr lang="en-GB" sz="1200" kern="1200" dirty="0">
                <a:solidFill>
                  <a:schemeClr val="tx1"/>
                </a:solidFill>
                <a:effectLst/>
                <a:latin typeface="+mn-lt"/>
                <a:ea typeface="+mn-ea"/>
                <a:cs typeface="+mn-cs"/>
              </a:rPr>
              <a:t> – Non rivalry- when I consume a good, the good does not diminish in anyway. For example, if I eat a bar of chocolate, the bar is finished so nobody else can eat that good. This is </a:t>
            </a:r>
            <a:r>
              <a:rPr lang="en-GB" sz="1200" kern="1200" dirty="0" err="1">
                <a:solidFill>
                  <a:schemeClr val="tx1"/>
                </a:solidFill>
                <a:effectLst/>
                <a:latin typeface="+mn-lt"/>
                <a:ea typeface="+mn-ea"/>
                <a:cs typeface="+mn-cs"/>
              </a:rPr>
              <a:t>rivalrous</a:t>
            </a:r>
            <a:r>
              <a:rPr lang="en-GB" sz="1200" kern="1200" dirty="0">
                <a:solidFill>
                  <a:schemeClr val="tx1"/>
                </a:solidFill>
                <a:effectLst/>
                <a:latin typeface="+mn-lt"/>
                <a:ea typeface="+mn-ea"/>
                <a:cs typeface="+mn-cs"/>
              </a:rPr>
              <a:t>. If I stand under a street light, anybody else that stands under it gets exactly the same amount of lighting. This is non –rivalrous.</a:t>
            </a:r>
          </a:p>
          <a:p>
            <a:r>
              <a:rPr lang="en-GB" sz="1200" kern="1200" dirty="0">
                <a:solidFill>
                  <a:schemeClr val="tx1"/>
                </a:solidFill>
                <a:effectLst/>
                <a:latin typeface="+mn-lt"/>
                <a:ea typeface="+mn-ea"/>
                <a:cs typeface="+mn-cs"/>
              </a:rPr>
              <a:t>Goods that are non-rivalrous are socially desirable but privately unprofitable as no one person is likely to pay. The social benefit from people benefitting from safe street lights would far outweigh the costs.</a:t>
            </a:r>
          </a:p>
          <a:p>
            <a:r>
              <a:rPr lang="en-GB" sz="1200" b="1" kern="1200" dirty="0">
                <a:solidFill>
                  <a:schemeClr val="tx1"/>
                </a:solidFill>
                <a:effectLst/>
                <a:latin typeface="+mn-lt"/>
                <a:ea typeface="+mn-ea"/>
                <a:cs typeface="+mn-cs"/>
              </a:rPr>
              <a:t>Non excludability:</a:t>
            </a:r>
            <a:r>
              <a:rPr lang="en-GB" sz="1200" kern="1200" dirty="0">
                <a:solidFill>
                  <a:schemeClr val="tx1"/>
                </a:solidFill>
                <a:effectLst/>
                <a:latin typeface="+mn-lt"/>
                <a:ea typeface="+mn-ea"/>
                <a:cs typeface="+mn-cs"/>
              </a:rPr>
              <a:t> You cannot prevent people from excluding the benefits of your expenditure. If you build a flood control system, then you cannot prevent your neighbours from benefitting from the same product. The Free-rider problem emerges.</a:t>
            </a:r>
          </a:p>
          <a:p>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Asymmetric Information:</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Nobody has perfect knowledge on all information in the market. Often the buyer of the product has less information on the good than the seller. This can lead to problems when buying certain products. Many economic decisions are based on future economic conditions. Need to distinguish between :</a:t>
            </a:r>
          </a:p>
          <a:p>
            <a:pPr lvl="0"/>
            <a:r>
              <a:rPr lang="en-GB" sz="1200" kern="1200" dirty="0">
                <a:solidFill>
                  <a:schemeClr val="tx1"/>
                </a:solidFill>
                <a:effectLst/>
                <a:latin typeface="+mn-lt"/>
                <a:ea typeface="+mn-ea"/>
                <a:cs typeface="+mn-cs"/>
              </a:rPr>
              <a:t>Search goods: where the benefits of consumption are immediately obvious prior to consumption</a:t>
            </a:r>
          </a:p>
          <a:p>
            <a:pPr lvl="0"/>
            <a:r>
              <a:rPr lang="en-GB" sz="1200" kern="1200" dirty="0">
                <a:solidFill>
                  <a:schemeClr val="tx1"/>
                </a:solidFill>
                <a:effectLst/>
                <a:latin typeface="+mn-lt"/>
                <a:ea typeface="+mn-ea"/>
                <a:cs typeface="+mn-cs"/>
              </a:rPr>
              <a:t>Experience goods: where the benefits to consumption are obvious only after consumption</a:t>
            </a:r>
          </a:p>
          <a:p>
            <a:pPr lvl="0"/>
            <a:r>
              <a:rPr lang="en-GB" sz="1200" kern="1200" dirty="0">
                <a:solidFill>
                  <a:schemeClr val="tx1"/>
                </a:solidFill>
                <a:effectLst/>
                <a:latin typeface="+mn-lt"/>
                <a:ea typeface="+mn-ea"/>
                <a:cs typeface="+mn-cs"/>
              </a:rPr>
              <a:t>Credence goods: where the benefits of consumption can never be fully ascertained.</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Give an example of each of the above types of goods.</a:t>
            </a:r>
          </a:p>
          <a:p>
            <a:r>
              <a:rPr lang="en-GB" sz="1200" b="1" kern="1200" dirty="0">
                <a:solidFill>
                  <a:schemeClr val="tx1"/>
                </a:solidFill>
                <a:effectLst/>
                <a:latin typeface="+mn-lt"/>
                <a:ea typeface="+mn-ea"/>
                <a:cs typeface="+mn-cs"/>
              </a:rPr>
              <a:t>Merit v Demerit Goods</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 merit good is a good that people will possibly not spend enough of their income on but they have positive benefits for them.</a:t>
            </a:r>
          </a:p>
          <a:p>
            <a:r>
              <a:rPr lang="en-GB" sz="1200" kern="1200" dirty="0">
                <a:solidFill>
                  <a:schemeClr val="tx1"/>
                </a:solidFill>
                <a:effectLst/>
                <a:latin typeface="+mn-lt"/>
                <a:ea typeface="+mn-ea"/>
                <a:cs typeface="+mn-cs"/>
              </a:rPr>
              <a:t>A demerit good is a good that people spend too much of their income on and has harmful benefits for them.</a:t>
            </a:r>
          </a:p>
          <a:p>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Rent Seeking</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Where economic agents try to get more economic wealth than is necessary to satisfy their existence without creating new wealth. They need to use the political system to achieve this.</a:t>
            </a:r>
          </a:p>
          <a:p>
            <a:r>
              <a:rPr lang="en-GB" sz="1200" kern="1200" dirty="0">
                <a:solidFill>
                  <a:schemeClr val="tx1"/>
                </a:solidFill>
                <a:effectLst/>
                <a:latin typeface="+mn-lt"/>
                <a:ea typeface="+mn-ea"/>
                <a:cs typeface="+mn-cs"/>
              </a:rPr>
              <a:t>For example, London taxi drivers have to spend two to three years learning the road network in London so that they can qualify to drive a black cab. What problems do you see with this for society?</a:t>
            </a:r>
          </a:p>
          <a:p>
            <a:r>
              <a:rPr lang="en-GB" sz="1200" b="1"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Immobile Factors of Production</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Some industries do very well while other industries decline. There may be cases where an industry is doing very well but they cannot find extra resources. They need to get them from industries that are declining and need to shed workers.</a:t>
            </a:r>
          </a:p>
          <a:p>
            <a:r>
              <a:rPr lang="en-GB" sz="1200" b="1" kern="1200" dirty="0">
                <a:solidFill>
                  <a:schemeClr val="tx1"/>
                </a:solidFill>
                <a:effectLst/>
                <a:latin typeface="+mn-lt"/>
                <a:ea typeface="+mn-ea"/>
                <a:cs typeface="+mn-cs"/>
              </a:rPr>
              <a:t>Equity:</a:t>
            </a:r>
            <a:r>
              <a:rPr lang="en-GB" sz="1200" kern="1200" dirty="0">
                <a:solidFill>
                  <a:schemeClr val="tx1"/>
                </a:solidFill>
                <a:effectLst/>
                <a:latin typeface="+mn-lt"/>
                <a:ea typeface="+mn-ea"/>
                <a:cs typeface="+mn-cs"/>
              </a:rPr>
              <a:t> where income is distributed in a way that is considered ‘fair’ or just. What does ‘fair’ mean? Equitable distribution does not have to mean totally equal distribution..</a:t>
            </a:r>
          </a:p>
          <a:p>
            <a:r>
              <a:rPr lang="en-GB" sz="1200" kern="1200" dirty="0">
                <a:solidFill>
                  <a:schemeClr val="tx1"/>
                </a:solidFill>
                <a:effectLst/>
                <a:latin typeface="+mn-lt"/>
                <a:ea typeface="+mn-ea"/>
                <a:cs typeface="+mn-cs"/>
              </a:rPr>
              <a:t>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10"/>
          </p:nvPr>
        </p:nvSpPr>
        <p:spPr/>
        <p:txBody>
          <a:bodyPr/>
          <a:lstStyle/>
          <a:p>
            <a:fld id="{387B2065-51C8-4739-95D0-595625FC33F6}" type="slidenum">
              <a:rPr lang="en-GB" smtClean="0"/>
              <a:pPr/>
              <a:t>7</a:t>
            </a:fld>
            <a:endParaRPr lang="en-GB"/>
          </a:p>
        </p:txBody>
      </p:sp>
    </p:spTree>
    <p:extLst>
      <p:ext uri="{BB962C8B-B14F-4D97-AF65-F5344CB8AC3E}">
        <p14:creationId xmlns:p14="http://schemas.microsoft.com/office/powerpoint/2010/main" val="83867180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99F8DF60-873D-4D77-B630-BAEA331C816F}" type="slidenum">
              <a:rPr lang="en-GB" smtClean="0"/>
              <a:t>19</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0000" lnSpcReduction="20000"/>
          </a:bodyPr>
          <a:lstStyle/>
          <a:p>
            <a:r>
              <a:rPr lang="en-GB" dirty="0"/>
              <a:t>Principles of tax</a:t>
            </a:r>
            <a:r>
              <a:rPr lang="en-GB" baseline="0" dirty="0"/>
              <a:t> covered next topic:</a:t>
            </a:r>
          </a:p>
          <a:p>
            <a:endParaRPr lang="en-GB" baseline="0" dirty="0"/>
          </a:p>
          <a:p>
            <a:r>
              <a:rPr lang="en-GB" sz="1200" kern="1200" dirty="0">
                <a:solidFill>
                  <a:schemeClr val="tx1"/>
                </a:solidFill>
                <a:effectLst/>
                <a:latin typeface="+mn-lt"/>
                <a:ea typeface="+mn-ea"/>
                <a:cs typeface="+mn-cs"/>
              </a:rPr>
              <a:t>The idea is to tax goods that have been oversupplied and subsidise goods that are undersupplied. Taxes are aimed at internalising </a:t>
            </a:r>
            <a:r>
              <a:rPr lang="en-GB" sz="1200" kern="1200" dirty="0" err="1">
                <a:solidFill>
                  <a:schemeClr val="tx1"/>
                </a:solidFill>
                <a:effectLst/>
                <a:latin typeface="+mn-lt"/>
                <a:ea typeface="+mn-ea"/>
                <a:cs typeface="+mn-cs"/>
              </a:rPr>
              <a:t>exernalities</a:t>
            </a:r>
            <a:r>
              <a:rPr lang="en-GB" sz="1200" kern="1200" dirty="0">
                <a:solidFill>
                  <a:schemeClr val="tx1"/>
                </a:solidFill>
                <a:effectLst/>
                <a:latin typeface="+mn-lt"/>
                <a:ea typeface="+mn-ea"/>
                <a:cs typeface="+mn-cs"/>
              </a:rPr>
              <a:t>. The benefits of taxes is that they allow the market to work (albeit with less efficiency) and create incentives for polluters. Also when good practices are subsidised, other businesses have the incentive to adopt good practices.</a:t>
            </a:r>
          </a:p>
          <a:p>
            <a:r>
              <a:rPr lang="en-GB" sz="1200" kern="1200" dirty="0">
                <a:solidFill>
                  <a:schemeClr val="tx1"/>
                </a:solidFill>
                <a:effectLst/>
                <a:latin typeface="+mn-lt"/>
                <a:ea typeface="+mn-ea"/>
                <a:cs typeface="+mn-cs"/>
              </a:rPr>
              <a:t>Disadvantage of taxes – very difficult, impossible almost to make polluters pay the exact amount that they </a:t>
            </a:r>
            <a:r>
              <a:rPr lang="en-GB" sz="1200" kern="1200" dirty="0" err="1">
                <a:solidFill>
                  <a:schemeClr val="tx1"/>
                </a:solidFill>
                <a:effectLst/>
                <a:latin typeface="+mn-lt"/>
                <a:ea typeface="+mn-ea"/>
                <a:cs typeface="+mn-cs"/>
              </a:rPr>
              <a:t>owe..taxes</a:t>
            </a:r>
            <a:r>
              <a:rPr lang="en-GB" sz="1200" kern="1200" dirty="0">
                <a:solidFill>
                  <a:schemeClr val="tx1"/>
                </a:solidFill>
                <a:effectLst/>
                <a:latin typeface="+mn-lt"/>
                <a:ea typeface="+mn-ea"/>
                <a:cs typeface="+mn-cs"/>
              </a:rPr>
              <a:t> tend to be more general..</a:t>
            </a:r>
          </a:p>
          <a:p>
            <a:r>
              <a:rPr lang="en-GB" sz="1200" kern="1200" dirty="0">
                <a:solidFill>
                  <a:schemeClr val="tx1"/>
                </a:solidFill>
                <a:effectLst/>
                <a:latin typeface="+mn-lt"/>
                <a:ea typeface="+mn-ea"/>
                <a:cs typeface="+mn-cs"/>
              </a:rPr>
              <a:t>There is a significant lack of knowledge on the part of the government..</a:t>
            </a:r>
          </a:p>
          <a:p>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Legal Restrictions: </a:t>
            </a:r>
            <a:r>
              <a:rPr lang="en-GB" sz="1200" kern="1200" dirty="0">
                <a:solidFill>
                  <a:schemeClr val="tx1"/>
                </a:solidFill>
                <a:effectLst/>
                <a:latin typeface="+mn-lt"/>
                <a:ea typeface="+mn-ea"/>
                <a:cs typeface="+mn-cs"/>
              </a:rPr>
              <a:t> laws can be used to regulate externalities (noise pollution for example), laws can regulate the  type of information that is provided and can regulate against Monopolies.</a:t>
            </a:r>
          </a:p>
          <a:p>
            <a:r>
              <a:rPr lang="en-GB" sz="1200" b="1" kern="1200" dirty="0">
                <a:solidFill>
                  <a:schemeClr val="tx1"/>
                </a:solidFill>
                <a:effectLst/>
                <a:latin typeface="+mn-lt"/>
                <a:ea typeface="+mn-ea"/>
                <a:cs typeface="+mn-cs"/>
              </a:rPr>
              <a:t>Advantages of legal restrictions:</a:t>
            </a:r>
            <a:r>
              <a:rPr lang="en-GB" sz="1200" kern="1200" dirty="0">
                <a:solidFill>
                  <a:schemeClr val="tx1"/>
                </a:solidFill>
                <a:effectLst/>
                <a:latin typeface="+mn-lt"/>
                <a:ea typeface="+mn-ea"/>
                <a:cs typeface="+mn-cs"/>
              </a:rPr>
              <a:t> as consumers have improper information it is usually the best way ensure that sellers do not sell unsafe goods (ban the practice)</a:t>
            </a:r>
          </a:p>
          <a:p>
            <a:r>
              <a:rPr lang="en-GB" sz="1200" kern="1200" dirty="0">
                <a:solidFill>
                  <a:schemeClr val="tx1"/>
                </a:solidFill>
                <a:effectLst/>
                <a:latin typeface="+mn-lt"/>
                <a:ea typeface="+mn-ea"/>
                <a:cs typeface="+mn-cs"/>
              </a:rPr>
              <a:t>It is often quicker in terms of obtaining results or a solution to the problem</a:t>
            </a:r>
          </a:p>
          <a:p>
            <a:r>
              <a:rPr lang="en-GB" sz="1200" kern="1200" dirty="0">
                <a:solidFill>
                  <a:schemeClr val="tx1"/>
                </a:solidFill>
                <a:effectLst/>
                <a:latin typeface="+mn-lt"/>
                <a:ea typeface="+mn-ea"/>
                <a:cs typeface="+mn-cs"/>
              </a:rPr>
              <a:t>If there is immediate or grave danger a ban might be necessary</a:t>
            </a:r>
          </a:p>
          <a:p>
            <a:r>
              <a:rPr lang="en-GB" sz="1200" b="1" kern="1200" dirty="0">
                <a:solidFill>
                  <a:schemeClr val="tx1"/>
                </a:solidFill>
                <a:effectLst/>
                <a:latin typeface="+mn-lt"/>
                <a:ea typeface="+mn-ea"/>
                <a:cs typeface="+mn-cs"/>
              </a:rPr>
              <a:t>Disadvantage:</a:t>
            </a:r>
            <a:r>
              <a:rPr lang="en-GB" sz="1200" kern="1200" dirty="0">
                <a:solidFill>
                  <a:schemeClr val="tx1"/>
                </a:solidFill>
                <a:effectLst/>
                <a:latin typeface="+mn-lt"/>
                <a:ea typeface="+mn-ea"/>
                <a:cs typeface="+mn-cs"/>
              </a:rPr>
              <a:t> can be costly to implement, takes away the incentives from the polluter to reduce pollution further. For example,  you are currently producing 12 kg of rubbish a week . A new law is passed saying that the maximum you can produce is 10kg. You must reduce the  amount of waste to 10kg but you do not have to reduce it further. What would be better?</a:t>
            </a:r>
          </a:p>
          <a:p>
            <a:r>
              <a:rPr lang="en-GB" sz="1200" kern="1200" dirty="0">
                <a:solidFill>
                  <a:schemeClr val="tx1"/>
                </a:solidFill>
                <a:effectLst/>
                <a:latin typeface="+mn-lt"/>
                <a:ea typeface="+mn-ea"/>
                <a:cs typeface="+mn-cs"/>
              </a:rPr>
              <a:t> </a:t>
            </a:r>
          </a:p>
          <a:p>
            <a:r>
              <a:rPr lang="en-GB" sz="1200" b="1" kern="1200" dirty="0">
                <a:solidFill>
                  <a:schemeClr val="tx1"/>
                </a:solidFill>
                <a:effectLst/>
                <a:latin typeface="+mn-lt"/>
                <a:ea typeface="+mn-ea"/>
                <a:cs typeface="+mn-cs"/>
              </a:rPr>
              <a:t>Self Regulation:</a:t>
            </a:r>
            <a:r>
              <a:rPr lang="en-GB" sz="1200" kern="1200" dirty="0">
                <a:solidFill>
                  <a:schemeClr val="tx1"/>
                </a:solidFill>
                <a:effectLst/>
                <a:latin typeface="+mn-lt"/>
                <a:ea typeface="+mn-ea"/>
                <a:cs typeface="+mn-cs"/>
              </a:rPr>
              <a:t> An industry regulates itself.  The advantage of this is that the industry knows more about its own industry than the government. </a:t>
            </a:r>
          </a:p>
          <a:p>
            <a:r>
              <a:rPr lang="en-GB" sz="1200" kern="1200" dirty="0">
                <a:solidFill>
                  <a:schemeClr val="tx1"/>
                </a:solidFill>
                <a:effectLst/>
                <a:latin typeface="+mn-lt"/>
                <a:ea typeface="+mn-ea"/>
                <a:cs typeface="+mn-cs"/>
              </a:rPr>
              <a:t>What is the obvious disadvantage? </a:t>
            </a:r>
          </a:p>
          <a:p>
            <a:r>
              <a:rPr lang="en-GB" sz="1200" kern="1200" dirty="0">
                <a:solidFill>
                  <a:schemeClr val="tx1"/>
                </a:solidFill>
                <a:effectLst/>
                <a:latin typeface="+mn-lt"/>
                <a:ea typeface="+mn-ea"/>
                <a:cs typeface="+mn-cs"/>
              </a:rPr>
              <a:t>The banking industry has come under a lot of criticism in the last few years as many banks have taken large risks on investments with people’s money and lost, many of the banks needed government assistance to stay in business. </a:t>
            </a:r>
          </a:p>
          <a:p>
            <a:r>
              <a:rPr lang="en-GB" sz="1200" kern="1200" dirty="0">
                <a:solidFill>
                  <a:schemeClr val="tx1"/>
                </a:solidFill>
                <a:effectLst/>
                <a:latin typeface="+mn-lt"/>
                <a:ea typeface="+mn-ea"/>
                <a:cs typeface="+mn-cs"/>
              </a:rPr>
              <a:t>What should the government do to ensure that the banks are more prudent with peoples money in the future?</a:t>
            </a:r>
          </a:p>
          <a:p>
            <a:r>
              <a:rPr lang="en-GB" sz="1200" kern="1200" dirty="0">
                <a:solidFill>
                  <a:schemeClr val="tx1"/>
                </a:solidFill>
                <a:effectLst/>
                <a:latin typeface="+mn-lt"/>
                <a:ea typeface="+mn-ea"/>
                <a:cs typeface="+mn-cs"/>
              </a:rPr>
              <a:t> </a:t>
            </a:r>
          </a:p>
          <a:p>
            <a:r>
              <a:rPr lang="en-GB" sz="1200" b="1" kern="1200" dirty="0">
                <a:solidFill>
                  <a:schemeClr val="tx1"/>
                </a:solidFill>
                <a:effectLst/>
                <a:latin typeface="+mn-lt"/>
                <a:ea typeface="+mn-ea"/>
                <a:cs typeface="+mn-cs"/>
              </a:rPr>
              <a:t>Price Controls:</a:t>
            </a:r>
            <a:r>
              <a:rPr lang="en-GB" sz="1200" kern="1200" dirty="0">
                <a:solidFill>
                  <a:schemeClr val="tx1"/>
                </a:solidFill>
                <a:effectLst/>
                <a:latin typeface="+mn-lt"/>
                <a:ea typeface="+mn-ea"/>
                <a:cs typeface="+mn-cs"/>
              </a:rPr>
              <a:t>  If a monopoly is charging excessive prices, then the government can impose a price ceiling (a maximum amount that they can charge). This has the advantage of protecting customer’s interest and providing access to goods for people?</a:t>
            </a:r>
          </a:p>
          <a:p>
            <a:r>
              <a:rPr lang="en-GB" sz="1200" kern="1200" dirty="0">
                <a:solidFill>
                  <a:schemeClr val="tx1"/>
                </a:solidFill>
                <a:effectLst/>
                <a:latin typeface="+mn-lt"/>
                <a:ea typeface="+mn-ea"/>
                <a:cs typeface="+mn-cs"/>
              </a:rPr>
              <a:t>What is the disadvantage?</a:t>
            </a:r>
          </a:p>
          <a:p>
            <a:r>
              <a:rPr lang="en-GB" sz="1200" kern="1200" dirty="0">
                <a:solidFill>
                  <a:schemeClr val="tx1"/>
                </a:solidFill>
                <a:effectLst/>
                <a:latin typeface="+mn-lt"/>
                <a:ea typeface="+mn-ea"/>
                <a:cs typeface="+mn-cs"/>
              </a:rPr>
              <a:t> </a:t>
            </a:r>
          </a:p>
          <a:p>
            <a:r>
              <a:rPr lang="en-GB" sz="1200" b="1" kern="1200" dirty="0">
                <a:solidFill>
                  <a:schemeClr val="tx1"/>
                </a:solidFill>
                <a:effectLst/>
                <a:latin typeface="+mn-lt"/>
                <a:ea typeface="+mn-ea"/>
                <a:cs typeface="+mn-cs"/>
              </a:rPr>
              <a:t>Provision of Information: </a:t>
            </a:r>
            <a:r>
              <a:rPr lang="en-GB" sz="1200" kern="1200" dirty="0">
                <a:solidFill>
                  <a:schemeClr val="tx1"/>
                </a:solidFill>
                <a:effectLst/>
                <a:latin typeface="+mn-lt"/>
                <a:ea typeface="+mn-ea"/>
                <a:cs typeface="+mn-cs"/>
              </a:rPr>
              <a:t>Either by the government or by a business (as directed by the government). Useful for the consumption of merit or demerit goods: available information on the hazards of smoking or the benefits of education may help people to make better decisions.  Has the benefit of still allowing people to make choices (greater liberty) without the state/government being overwhelming or draconian..</a:t>
            </a:r>
          </a:p>
          <a:p>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387B2065-51C8-4739-95D0-595625FC33F6}" type="slidenum">
              <a:rPr lang="en-GB" smtClean="0"/>
              <a:pPr/>
              <a:t>21</a:t>
            </a:fld>
            <a:endParaRPr lang="en-GB"/>
          </a:p>
        </p:txBody>
      </p:sp>
    </p:spTree>
    <p:extLst>
      <p:ext uri="{BB962C8B-B14F-4D97-AF65-F5344CB8AC3E}">
        <p14:creationId xmlns:p14="http://schemas.microsoft.com/office/powerpoint/2010/main" val="103557608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99F8DF60-873D-4D77-B630-BAEA331C816F}" type="slidenum">
              <a:rPr lang="en-GB" smtClean="0"/>
              <a:t>26</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r>
              <a:rPr lang="en-GB" sz="1200" kern="1200" dirty="0">
                <a:solidFill>
                  <a:schemeClr val="tx1"/>
                </a:solidFill>
                <a:effectLst/>
                <a:latin typeface="+mn-lt"/>
                <a:ea typeface="+mn-ea"/>
                <a:cs typeface="+mn-cs"/>
              </a:rPr>
              <a:t>Collusion </a:t>
            </a:r>
          </a:p>
          <a:p>
            <a:pPr lvl="0"/>
            <a:r>
              <a:rPr lang="en-GB" sz="1200" kern="1200" dirty="0">
                <a:solidFill>
                  <a:schemeClr val="tx1"/>
                </a:solidFill>
                <a:effectLst/>
                <a:latin typeface="+mn-lt"/>
                <a:ea typeface="+mn-ea"/>
                <a:cs typeface="+mn-cs"/>
              </a:rPr>
              <a:t>fix prices above competitive levels- set limits where prices cannot move to- the object is to restrict price competition</a:t>
            </a:r>
          </a:p>
          <a:p>
            <a:pPr lvl="0"/>
            <a:r>
              <a:rPr lang="en-GB" sz="1200" kern="1200" dirty="0">
                <a:solidFill>
                  <a:schemeClr val="tx1"/>
                </a:solidFill>
                <a:effectLst/>
                <a:latin typeface="+mn-lt"/>
                <a:ea typeface="+mn-ea"/>
                <a:cs typeface="+mn-cs"/>
              </a:rPr>
              <a:t>Limit production – in cases where increasing output would increase supply and possibly lower prices</a:t>
            </a:r>
          </a:p>
          <a:p>
            <a:pPr lvl="0"/>
            <a:r>
              <a:rPr lang="en-GB" sz="1200" kern="1200" dirty="0">
                <a:solidFill>
                  <a:schemeClr val="tx1"/>
                </a:solidFill>
                <a:effectLst/>
                <a:latin typeface="+mn-lt"/>
                <a:ea typeface="+mn-ea"/>
                <a:cs typeface="+mn-cs"/>
              </a:rPr>
              <a:t>Share out markets – one company decides to take one geographical area while another company might take another geographical area essentially limiting competition in an area</a:t>
            </a:r>
          </a:p>
          <a:p>
            <a:pPr lvl="0"/>
            <a:r>
              <a:rPr lang="en-GB" sz="1200" kern="1200" dirty="0">
                <a:solidFill>
                  <a:schemeClr val="tx1"/>
                </a:solidFill>
                <a:effectLst/>
                <a:latin typeface="+mn-lt"/>
                <a:ea typeface="+mn-ea"/>
                <a:cs typeface="+mn-cs"/>
              </a:rPr>
              <a:t>Share sources of supply- large supermarkets could collude and say that they refuse to pay above a certain amount for certain dairy produce- boycott other suppliers that deal with competitors</a:t>
            </a:r>
          </a:p>
          <a:p>
            <a:pPr lvl="0"/>
            <a:r>
              <a:rPr lang="en-GB" sz="1200" kern="1200" dirty="0">
                <a:solidFill>
                  <a:schemeClr val="tx1"/>
                </a:solidFill>
                <a:effectLst/>
                <a:latin typeface="+mn-lt"/>
                <a:ea typeface="+mn-ea"/>
                <a:cs typeface="+mn-cs"/>
              </a:rPr>
              <a:t>companies make a bid for a job at secretly high prices (collusive tendering)</a:t>
            </a:r>
          </a:p>
          <a:p>
            <a:pPr lvl="0"/>
            <a:r>
              <a:rPr lang="en-GB" sz="1200" kern="1200" dirty="0">
                <a:solidFill>
                  <a:schemeClr val="tx1"/>
                </a:solidFill>
                <a:effectLst/>
                <a:latin typeface="+mn-lt"/>
                <a:ea typeface="+mn-ea"/>
                <a:cs typeface="+mn-cs"/>
              </a:rPr>
              <a:t>Charge discriminatory prices or operate discriminatory trading conditions</a:t>
            </a:r>
          </a:p>
          <a:p>
            <a:pPr lvl="0"/>
            <a:r>
              <a:rPr lang="en-GB" sz="1200" kern="1200" dirty="0">
                <a:solidFill>
                  <a:schemeClr val="tx1"/>
                </a:solidFill>
                <a:effectLst/>
                <a:latin typeface="+mn-lt"/>
                <a:ea typeface="+mn-ea"/>
                <a:cs typeface="+mn-cs"/>
              </a:rPr>
              <a:t>Vertical price fixing – distributors set the price for retailers</a:t>
            </a:r>
          </a:p>
          <a:p>
            <a:pPr lvl="0"/>
            <a:r>
              <a:rPr lang="en-GB" sz="1200" kern="1200" dirty="0">
                <a:solidFill>
                  <a:schemeClr val="tx1"/>
                </a:solidFill>
                <a:effectLst/>
                <a:latin typeface="+mn-lt"/>
                <a:ea typeface="+mn-ea"/>
                <a:cs typeface="+mn-cs"/>
              </a:rPr>
              <a:t>Exchanging information…</a:t>
            </a:r>
          </a:p>
          <a:p>
            <a:endParaRPr lang="en-GB" dirty="0"/>
          </a:p>
          <a:p>
            <a:r>
              <a:rPr lang="en-GB" sz="1200" kern="1200" dirty="0">
                <a:solidFill>
                  <a:schemeClr val="tx1"/>
                </a:solidFill>
                <a:effectLst/>
                <a:latin typeface="+mn-lt"/>
                <a:ea typeface="+mn-ea"/>
                <a:cs typeface="+mn-cs"/>
              </a:rPr>
              <a:t>Collusion – under European Union law (Article 101 of the Treaty of Lisbon) firms that are caught engaging in collusive activity can be fined up to 10% of their income revenue</a:t>
            </a:r>
          </a:p>
          <a:p>
            <a:r>
              <a:rPr lang="en-GB" sz="1200" kern="1200" dirty="0">
                <a:solidFill>
                  <a:schemeClr val="tx1"/>
                </a:solidFill>
                <a:effectLst/>
                <a:latin typeface="+mn-lt"/>
                <a:ea typeface="+mn-ea"/>
                <a:cs typeface="+mn-cs"/>
              </a:rPr>
              <a:t>UK enterprises act- 2002</a:t>
            </a:r>
          </a:p>
          <a:p>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Big Problem</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Proving</a:t>
            </a:r>
            <a:r>
              <a:rPr lang="en-GB" sz="1200" kern="1200" baseline="0" dirty="0">
                <a:solidFill>
                  <a:schemeClr val="tx1"/>
                </a:solidFill>
                <a:effectLst/>
                <a:latin typeface="+mn-lt"/>
                <a:ea typeface="+mn-ea"/>
                <a:cs typeface="+mn-cs"/>
              </a:rPr>
              <a:t> that collusion takes place in the first place. The cost of proving it.</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387B2065-51C8-4739-95D0-595625FC33F6}" type="slidenum">
              <a:rPr lang="en-GB" smtClean="0"/>
              <a:pPr/>
              <a:t>30</a:t>
            </a:fld>
            <a:endParaRPr lang="en-GB"/>
          </a:p>
        </p:txBody>
      </p:sp>
    </p:spTree>
    <p:extLst>
      <p:ext uri="{BB962C8B-B14F-4D97-AF65-F5344CB8AC3E}">
        <p14:creationId xmlns:p14="http://schemas.microsoft.com/office/powerpoint/2010/main" val="178883306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Monopoly – abuses of monopoly power:</a:t>
            </a:r>
          </a:p>
          <a:p>
            <a:pPr lvl="0"/>
            <a:r>
              <a:rPr lang="en-GB" sz="1200" kern="1200" dirty="0">
                <a:solidFill>
                  <a:schemeClr val="tx1"/>
                </a:solidFill>
                <a:effectLst/>
                <a:latin typeface="+mn-lt"/>
                <a:ea typeface="+mn-ea"/>
                <a:cs typeface="+mn-cs"/>
              </a:rPr>
              <a:t>Limiting technical development of markets to detriment of consumers</a:t>
            </a:r>
          </a:p>
          <a:p>
            <a:pPr lvl="0"/>
            <a:r>
              <a:rPr lang="en-GB" sz="1200" kern="1200" dirty="0">
                <a:solidFill>
                  <a:schemeClr val="tx1"/>
                </a:solidFill>
                <a:effectLst/>
                <a:latin typeface="+mn-lt"/>
                <a:ea typeface="+mn-ea"/>
                <a:cs typeface="+mn-cs"/>
              </a:rPr>
              <a:t>Charging unfairly high prices to consumers- above what they would charge if they faced effective competition</a:t>
            </a:r>
          </a:p>
          <a:p>
            <a:pPr lvl="0"/>
            <a:r>
              <a:rPr lang="en-GB" sz="1200" kern="1200" dirty="0">
                <a:solidFill>
                  <a:schemeClr val="tx1"/>
                </a:solidFill>
                <a:effectLst/>
                <a:latin typeface="+mn-lt"/>
                <a:ea typeface="+mn-ea"/>
                <a:cs typeface="+mn-cs"/>
              </a:rPr>
              <a:t>Predatory pricing – selling at a loss so as to drive competition from a business</a:t>
            </a:r>
          </a:p>
          <a:p>
            <a:pPr lvl="0"/>
            <a:r>
              <a:rPr lang="en-GB" sz="1200" kern="1200" dirty="0">
                <a:solidFill>
                  <a:schemeClr val="tx1"/>
                </a:solidFill>
                <a:effectLst/>
                <a:latin typeface="+mn-lt"/>
                <a:ea typeface="+mn-ea"/>
                <a:cs typeface="+mn-cs"/>
              </a:rPr>
              <a:t>Tie in sales – controlling products – if you buy one product from them, you must also buy another product from them…</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Article 102 of European law deals with monopoly power.</a:t>
            </a:r>
          </a:p>
          <a:p>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Problem</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Some monopolies</a:t>
            </a:r>
            <a:r>
              <a:rPr lang="en-GB" sz="1200" kern="1200" baseline="0" dirty="0">
                <a:solidFill>
                  <a:schemeClr val="tx1"/>
                </a:solidFill>
                <a:effectLst/>
                <a:latin typeface="+mn-lt"/>
                <a:ea typeface="+mn-ea"/>
                <a:cs typeface="+mn-cs"/>
              </a:rPr>
              <a:t> are natural. There is no point in breaking up some monopolies.</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387B2065-51C8-4739-95D0-595625FC33F6}" type="slidenum">
              <a:rPr lang="en-GB" smtClean="0"/>
              <a:pPr/>
              <a:t>31</a:t>
            </a:fld>
            <a:endParaRPr lang="en-GB"/>
          </a:p>
        </p:txBody>
      </p:sp>
    </p:spTree>
    <p:extLst>
      <p:ext uri="{BB962C8B-B14F-4D97-AF65-F5344CB8AC3E}">
        <p14:creationId xmlns:p14="http://schemas.microsoft.com/office/powerpoint/2010/main" val="414064454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effectLst/>
                <a:latin typeface="+mn-lt"/>
                <a:ea typeface="+mn-ea"/>
                <a:cs typeface="+mn-cs"/>
              </a:rPr>
              <a:t>Issues</a:t>
            </a:r>
            <a:r>
              <a:rPr lang="en-GB" sz="1200" b="1" kern="1200" baseline="0" dirty="0">
                <a:solidFill>
                  <a:schemeClr val="tx1"/>
                </a:solidFill>
                <a:effectLst/>
                <a:latin typeface="+mn-lt"/>
                <a:ea typeface="+mn-ea"/>
                <a:cs typeface="+mn-cs"/>
              </a:rPr>
              <a:t> with Mergers</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Mergers might be in the public interest if they reduce economies of scale and reduce costs or if there is more chances for investment. Agreements between firms in some cases are good especially when technology is being shared.</a:t>
            </a:r>
          </a:p>
          <a:p>
            <a:endParaRPr lang="en-GB" dirty="0"/>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There is a significant issue now in defining the scope of the market? Are markets globally defined? Is it ok to have a monopoly in the UK if businesses are competing in International markets?</a:t>
            </a:r>
          </a:p>
          <a:p>
            <a:endParaRPr lang="en-GB" dirty="0"/>
          </a:p>
        </p:txBody>
      </p:sp>
      <p:sp>
        <p:nvSpPr>
          <p:cNvPr id="4" name="Slide Number Placeholder 3"/>
          <p:cNvSpPr>
            <a:spLocks noGrp="1"/>
          </p:cNvSpPr>
          <p:nvPr>
            <p:ph type="sldNum" sz="quarter" idx="10"/>
          </p:nvPr>
        </p:nvSpPr>
        <p:spPr/>
        <p:txBody>
          <a:bodyPr/>
          <a:lstStyle/>
          <a:p>
            <a:fld id="{387B2065-51C8-4739-95D0-595625FC33F6}" type="slidenum">
              <a:rPr lang="en-GB" smtClean="0"/>
              <a:pPr/>
              <a:t>32</a:t>
            </a:fld>
            <a:endParaRPr lang="en-GB"/>
          </a:p>
        </p:txBody>
      </p:sp>
    </p:spTree>
    <p:extLst>
      <p:ext uri="{BB962C8B-B14F-4D97-AF65-F5344CB8AC3E}">
        <p14:creationId xmlns:p14="http://schemas.microsoft.com/office/powerpoint/2010/main" val="5684935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44526506-785C-42E2-9B6A-AB7F66EAC574}" type="datetimeFigureOut">
              <a:rPr lang="en-US" smtClean="0"/>
              <a:pPr/>
              <a:t>8/11/2019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2D90F3C-22B7-4CBE-847C-BD06863339F6}"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4526506-785C-42E2-9B6A-AB7F66EAC574}" type="datetimeFigureOut">
              <a:rPr lang="en-US" smtClean="0"/>
              <a:pPr/>
              <a:t>8/11/2019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2D90F3C-22B7-4CBE-847C-BD06863339F6}"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4526506-785C-42E2-9B6A-AB7F66EAC574}" type="datetimeFigureOut">
              <a:rPr lang="en-US" smtClean="0"/>
              <a:pPr/>
              <a:t>8/11/2019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2D90F3C-22B7-4CBE-847C-BD06863339F6}"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44526506-785C-42E2-9B6A-AB7F66EAC574}" type="datetimeFigureOut">
              <a:rPr lang="en-US" smtClean="0"/>
              <a:pPr/>
              <a:t>8/11/2019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2D90F3C-22B7-4CBE-847C-BD06863339F6}"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44526506-785C-42E2-9B6A-AB7F66EAC574}" type="datetimeFigureOut">
              <a:rPr lang="en-US" smtClean="0"/>
              <a:pPr/>
              <a:t>8/11/2019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2D90F3C-22B7-4CBE-847C-BD06863339F6}"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44526506-785C-42E2-9B6A-AB7F66EAC574}" type="datetimeFigureOut">
              <a:rPr lang="en-US" smtClean="0"/>
              <a:pPr/>
              <a:t>8/11/2019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2D90F3C-22B7-4CBE-847C-BD06863339F6}"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4526506-785C-42E2-9B6A-AB7F66EAC574}" type="datetimeFigureOut">
              <a:rPr lang="en-US" smtClean="0"/>
              <a:pPr/>
              <a:t>8/11/2019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2D90F3C-22B7-4CBE-847C-BD06863339F6}"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4526506-785C-42E2-9B6A-AB7F66EAC574}" type="datetimeFigureOut">
              <a:rPr lang="en-US" smtClean="0"/>
              <a:pPr/>
              <a:t>8/11/2019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2D90F3C-22B7-4CBE-847C-BD06863339F6}"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4526506-785C-42E2-9B6A-AB7F66EAC574}" type="datetimeFigureOut">
              <a:rPr lang="en-US" smtClean="0"/>
              <a:pPr/>
              <a:t>8/11/2019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2D90F3C-22B7-4CBE-847C-BD06863339F6}"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4526506-785C-42E2-9B6A-AB7F66EAC574}" type="datetimeFigureOut">
              <a:rPr lang="en-US" smtClean="0"/>
              <a:pPr/>
              <a:t>8/11/2019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2D90F3C-22B7-4CBE-847C-BD06863339F6}"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4526506-785C-42E2-9B6A-AB7F66EAC574}" type="datetimeFigureOut">
              <a:rPr lang="en-US" smtClean="0"/>
              <a:pPr/>
              <a:t>8/11/2019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2D90F3C-22B7-4CBE-847C-BD06863339F6}"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4526506-785C-42E2-9B6A-AB7F66EAC574}" type="datetimeFigureOut">
              <a:rPr lang="en-US" smtClean="0"/>
              <a:pPr/>
              <a:t>8/11/2019</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2D90F3C-22B7-4CBE-847C-BD06863339F6}"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tx2">
              <a:lumMod val="20000"/>
              <a:lumOff val="80000"/>
            </a:schemeClr>
          </a:solidFill>
        </p:spPr>
        <p:txBody>
          <a:bodyPr/>
          <a:lstStyle/>
          <a:p>
            <a:r>
              <a:rPr lang="en-GB" b="1" dirty="0"/>
              <a:t>Week 3: Politics 2</a:t>
            </a:r>
            <a:endParaRPr lang="en-US" b="1" dirty="0"/>
          </a:p>
        </p:txBody>
      </p:sp>
      <p:sp>
        <p:nvSpPr>
          <p:cNvPr id="3" name="Content Placeholder 2"/>
          <p:cNvSpPr>
            <a:spLocks noGrp="1"/>
          </p:cNvSpPr>
          <p:nvPr>
            <p:ph idx="1"/>
          </p:nvPr>
        </p:nvSpPr>
        <p:spPr/>
        <p:txBody>
          <a:bodyPr/>
          <a:lstStyle/>
          <a:p>
            <a:pPr marL="514350" indent="-514350">
              <a:buFont typeface="+mj-lt"/>
              <a:buAutoNum type="arabicPeriod"/>
            </a:pPr>
            <a:r>
              <a:rPr lang="en-GB" dirty="0"/>
              <a:t>Political activity &amp; types of political system</a:t>
            </a:r>
          </a:p>
          <a:p>
            <a:pPr marL="514350" indent="-514350">
              <a:buFont typeface="+mj-lt"/>
              <a:buAutoNum type="arabicPeriod"/>
            </a:pPr>
            <a:endParaRPr lang="en-GB" dirty="0"/>
          </a:p>
          <a:p>
            <a:pPr marL="514350" indent="-514350">
              <a:buFont typeface="+mj-lt"/>
              <a:buAutoNum type="arabicPeriod"/>
            </a:pPr>
            <a:r>
              <a:rPr lang="en-GB" dirty="0"/>
              <a:t>‘Market Failure’</a:t>
            </a:r>
          </a:p>
          <a:p>
            <a:pPr marL="514350" indent="-514350">
              <a:buFont typeface="+mj-lt"/>
              <a:buAutoNum type="arabicPeriod"/>
            </a:pPr>
            <a:endParaRPr lang="en-GB" dirty="0"/>
          </a:p>
          <a:p>
            <a:pPr marL="514350" indent="-514350">
              <a:buFont typeface="+mj-lt"/>
              <a:buAutoNum type="arabicPeriod"/>
            </a:pPr>
            <a:r>
              <a:rPr lang="en-GB" dirty="0"/>
              <a:t>Government responses to market dynamics</a:t>
            </a:r>
          </a:p>
          <a:p>
            <a:pPr marL="514350" indent="-514350">
              <a:buFont typeface="+mj-lt"/>
              <a:buAutoNum type="arabicPeriod"/>
            </a:pPr>
            <a:endParaRPr lang="en-GB" dirty="0"/>
          </a:p>
          <a:p>
            <a:pPr marL="514350" indent="-514350">
              <a:buFont typeface="+mj-lt"/>
              <a:buAutoNum type="arabicPeriod"/>
            </a:pPr>
            <a:r>
              <a:rPr lang="en-GB" dirty="0"/>
              <a:t>Competition policy </a:t>
            </a:r>
          </a:p>
          <a:p>
            <a:pPr>
              <a:buNone/>
            </a:pPr>
            <a:endParaRPr lang="en-US"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0"/>
            <a:ext cx="8229600" cy="1143000"/>
          </a:xfrm>
          <a:solidFill>
            <a:srgbClr val="92D050"/>
          </a:solidFill>
        </p:spPr>
        <p:txBody>
          <a:bodyPr/>
          <a:lstStyle/>
          <a:p>
            <a:r>
              <a:rPr lang="en-GB" b="1" dirty="0">
                <a:effectLst>
                  <a:outerShdw blurRad="38100" dist="38100" dir="2700000" algn="tl">
                    <a:srgbClr val="000000">
                      <a:alpha val="43137"/>
                    </a:srgbClr>
                  </a:outerShdw>
                </a:effectLst>
              </a:rPr>
              <a:t>1: Nature of Political Activity</a:t>
            </a:r>
          </a:p>
        </p:txBody>
      </p:sp>
      <p:sp>
        <p:nvSpPr>
          <p:cNvPr id="3" name="Content Placeholder 2"/>
          <p:cNvSpPr>
            <a:spLocks noGrp="1"/>
          </p:cNvSpPr>
          <p:nvPr>
            <p:ph idx="1"/>
          </p:nvPr>
        </p:nvSpPr>
        <p:spPr>
          <a:xfrm>
            <a:off x="457200" y="1268760"/>
            <a:ext cx="8229600" cy="5112568"/>
          </a:xfrm>
        </p:spPr>
        <p:txBody>
          <a:bodyPr>
            <a:normAutofit fontScale="85000" lnSpcReduction="20000"/>
          </a:bodyPr>
          <a:lstStyle/>
          <a:p>
            <a:pPr>
              <a:buFont typeface="Wingdings" pitchFamily="2" charset="2"/>
              <a:buChar char="Ø"/>
            </a:pPr>
            <a:r>
              <a:rPr lang="en-GB" dirty="0"/>
              <a:t>Politics is a universal activity which affects the business world in a variety of ways</a:t>
            </a:r>
          </a:p>
          <a:p>
            <a:pPr marL="0" indent="0">
              <a:buFont typeface="Wingdings" pitchFamily="2" charset="2"/>
              <a:buChar char="Ø"/>
            </a:pPr>
            <a:endParaRPr lang="en-GB" dirty="0"/>
          </a:p>
          <a:p>
            <a:pPr>
              <a:buFont typeface="Wingdings" pitchFamily="2" charset="2"/>
              <a:buChar char="Ø"/>
            </a:pPr>
            <a:r>
              <a:rPr lang="en-GB" dirty="0"/>
              <a:t>Understanding political systems, institutions and processes provides a greater insight into business decisions and into the complexities of the business environment.</a:t>
            </a:r>
          </a:p>
          <a:p>
            <a:pPr marL="0" indent="0">
              <a:buFont typeface="Wingdings" pitchFamily="2" charset="2"/>
              <a:buChar char="Ø"/>
            </a:pPr>
            <a:endParaRPr lang="en-GB" dirty="0"/>
          </a:p>
          <a:p>
            <a:pPr>
              <a:buFont typeface="Wingdings" pitchFamily="2" charset="2"/>
              <a:buChar char="Ø"/>
            </a:pPr>
            <a:r>
              <a:rPr lang="en-GB" dirty="0"/>
              <a:t>Politics is concerned with those processes which help to determine </a:t>
            </a:r>
          </a:p>
          <a:p>
            <a:pPr lvl="1">
              <a:buFont typeface="Wingdings" pitchFamily="2" charset="2"/>
              <a:buChar char="Ø"/>
            </a:pPr>
            <a:r>
              <a:rPr lang="en-GB" dirty="0"/>
              <a:t>how conflicts are contained, modified, postponed or settled </a:t>
            </a:r>
          </a:p>
          <a:p>
            <a:pPr lvl="1">
              <a:buFont typeface="Wingdings" pitchFamily="2" charset="2"/>
              <a:buChar char="Ø"/>
            </a:pPr>
            <a:r>
              <a:rPr lang="en-GB" dirty="0"/>
              <a:t>a social activity.</a:t>
            </a:r>
          </a:p>
        </p:txBody>
      </p:sp>
    </p:spTree>
    <p:extLst>
      <p:ext uri="{BB962C8B-B14F-4D97-AF65-F5344CB8AC3E}">
        <p14:creationId xmlns:p14="http://schemas.microsoft.com/office/powerpoint/2010/main" val="12736538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anim calcmode="lin" valueType="num">
                                      <p:cBhvr additive="base">
                                        <p:cTn id="1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nodeType="click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anim calcmode="lin" valueType="num">
                                      <p:cBhvr additive="base">
                                        <p:cTn id="2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5" end="5"/>
                                            </p:txEl>
                                          </p:spTgt>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 calcmode="lin" valueType="num">
                                      <p:cBhvr additive="base">
                                        <p:cTn id="2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rgbClr val="92D050"/>
          </a:solidFill>
        </p:spPr>
        <p:txBody>
          <a:bodyPr/>
          <a:lstStyle/>
          <a:p>
            <a:r>
              <a:rPr lang="en-GB" b="1" dirty="0">
                <a:effectLst>
                  <a:outerShdw blurRad="38100" dist="38100" dir="2700000" algn="tl">
                    <a:srgbClr val="000000">
                      <a:alpha val="43137"/>
                    </a:srgbClr>
                  </a:outerShdw>
                </a:effectLst>
              </a:rPr>
              <a:t>Political Systems</a:t>
            </a:r>
          </a:p>
        </p:txBody>
      </p:sp>
      <p:sp>
        <p:nvSpPr>
          <p:cNvPr id="3" name="Content Placeholder 2"/>
          <p:cNvSpPr>
            <a:spLocks noGrp="1"/>
          </p:cNvSpPr>
          <p:nvPr>
            <p:ph idx="1"/>
          </p:nvPr>
        </p:nvSpPr>
        <p:spPr/>
        <p:txBody>
          <a:bodyPr/>
          <a:lstStyle/>
          <a:p>
            <a:r>
              <a:rPr lang="en-GB" b="1" dirty="0"/>
              <a:t>Authoritarian system:</a:t>
            </a:r>
          </a:p>
          <a:p>
            <a:pPr lvl="1">
              <a:buFont typeface="Wingdings" panose="05000000000000000000" pitchFamily="2" charset="2"/>
              <a:buChar char="q"/>
            </a:pPr>
            <a:r>
              <a:rPr lang="en-GB" dirty="0"/>
              <a:t>Conflicts are settled through the enforcement of rules, regulation and order by an established authority.</a:t>
            </a:r>
          </a:p>
          <a:p>
            <a:pPr marL="457200" lvl="1" indent="0">
              <a:buNone/>
            </a:pPr>
            <a:endParaRPr lang="en-GB" dirty="0"/>
          </a:p>
          <a:p>
            <a:pPr lvl="1">
              <a:buFont typeface="Wingdings" panose="05000000000000000000" pitchFamily="2" charset="2"/>
              <a:buChar char="q"/>
            </a:pPr>
            <a:r>
              <a:rPr lang="en-GB" dirty="0"/>
              <a:t>Those in power act to limit the level of participation in decision-making by others in society.</a:t>
            </a:r>
          </a:p>
          <a:p>
            <a:pPr lvl="2">
              <a:buFont typeface="Wingdings" panose="05000000000000000000" pitchFamily="2" charset="2"/>
              <a:buChar char="q"/>
            </a:pPr>
            <a:r>
              <a:rPr lang="en-GB" dirty="0"/>
              <a:t>Examples?</a:t>
            </a:r>
          </a:p>
        </p:txBody>
      </p:sp>
    </p:spTree>
    <p:extLst>
      <p:ext uri="{BB962C8B-B14F-4D97-AF65-F5344CB8AC3E}">
        <p14:creationId xmlns:p14="http://schemas.microsoft.com/office/powerpoint/2010/main" val="20020400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rgbClr val="92D050"/>
          </a:solidFill>
        </p:spPr>
        <p:txBody>
          <a:bodyPr/>
          <a:lstStyle/>
          <a:p>
            <a:r>
              <a:rPr lang="en-GB" b="1" dirty="0">
                <a:effectLst>
                  <a:outerShdw blurRad="38100" dist="38100" dir="2700000" algn="tl">
                    <a:srgbClr val="000000">
                      <a:alpha val="43137"/>
                    </a:srgbClr>
                  </a:outerShdw>
                </a:effectLst>
              </a:rPr>
              <a:t>Political Systems (II)</a:t>
            </a:r>
          </a:p>
        </p:txBody>
      </p:sp>
      <p:sp>
        <p:nvSpPr>
          <p:cNvPr id="3" name="Content Placeholder 2"/>
          <p:cNvSpPr>
            <a:spLocks noGrp="1"/>
          </p:cNvSpPr>
          <p:nvPr>
            <p:ph idx="1"/>
          </p:nvPr>
        </p:nvSpPr>
        <p:spPr/>
        <p:txBody>
          <a:bodyPr>
            <a:normAutofit fontScale="92500"/>
          </a:bodyPr>
          <a:lstStyle/>
          <a:p>
            <a:r>
              <a:rPr lang="en-GB" b="1" dirty="0"/>
              <a:t>Democratic system:</a:t>
            </a:r>
          </a:p>
          <a:p>
            <a:pPr lvl="1">
              <a:buFont typeface="Wingdings" panose="05000000000000000000" pitchFamily="2" charset="2"/>
              <a:buChar char="q"/>
            </a:pPr>
            <a:r>
              <a:rPr lang="en-GB" dirty="0"/>
              <a:t>Conflicts are settled through rational discussion between the various parties  with a final solution being accepted by the participants even if they disagree.</a:t>
            </a:r>
          </a:p>
          <a:p>
            <a:pPr marL="457200" lvl="1" indent="0">
              <a:buNone/>
            </a:pPr>
            <a:endParaRPr lang="en-GB" dirty="0"/>
          </a:p>
          <a:p>
            <a:pPr lvl="1">
              <a:buFont typeface="Wingdings" panose="05000000000000000000" pitchFamily="2" charset="2"/>
              <a:buChar char="q"/>
            </a:pPr>
            <a:r>
              <a:rPr lang="en-GB" dirty="0"/>
              <a:t>All wishes and views are represented in an established authority (e.g. a government) chosen by the people and which is accountable to them at regular intervals through a variety of mechanisms (e.g. elections)</a:t>
            </a:r>
          </a:p>
          <a:p>
            <a:endParaRPr lang="en-GB" dirty="0"/>
          </a:p>
        </p:txBody>
      </p:sp>
    </p:spTree>
    <p:extLst>
      <p:ext uri="{BB962C8B-B14F-4D97-AF65-F5344CB8AC3E}">
        <p14:creationId xmlns:p14="http://schemas.microsoft.com/office/powerpoint/2010/main" val="36835180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rgbClr val="92D050"/>
          </a:solidFill>
        </p:spPr>
        <p:txBody>
          <a:bodyPr/>
          <a:lstStyle/>
          <a:p>
            <a:r>
              <a:rPr lang="en-GB" b="1" dirty="0">
                <a:effectLst>
                  <a:outerShdw blurRad="38100" dist="38100" dir="2700000" algn="tl">
                    <a:srgbClr val="000000">
                      <a:alpha val="43137"/>
                    </a:srgbClr>
                  </a:outerShdw>
                </a:effectLst>
              </a:rPr>
              <a:t>Political Risk</a:t>
            </a:r>
          </a:p>
        </p:txBody>
      </p:sp>
      <p:sp>
        <p:nvSpPr>
          <p:cNvPr id="3" name="Content Placeholder 2"/>
          <p:cNvSpPr>
            <a:spLocks noGrp="1"/>
          </p:cNvSpPr>
          <p:nvPr>
            <p:ph idx="1"/>
          </p:nvPr>
        </p:nvSpPr>
        <p:spPr/>
        <p:txBody>
          <a:bodyPr>
            <a:normAutofit lnSpcReduction="10000"/>
          </a:bodyPr>
          <a:lstStyle/>
          <a:p>
            <a:r>
              <a:rPr lang="en-GB" dirty="0"/>
              <a:t>Political risk emerges in part or in whole from the exercise of power by governmental actors.</a:t>
            </a:r>
          </a:p>
          <a:p>
            <a:r>
              <a:rPr lang="en-GB" dirty="0"/>
              <a:t>Examples of political risk:</a:t>
            </a:r>
          </a:p>
          <a:p>
            <a:pPr lvl="1">
              <a:buFont typeface="Wingdings" panose="05000000000000000000" pitchFamily="2" charset="2"/>
              <a:buChar char="q"/>
            </a:pPr>
            <a:r>
              <a:rPr lang="en-GB" dirty="0"/>
              <a:t>Corruption</a:t>
            </a:r>
          </a:p>
          <a:p>
            <a:pPr lvl="1">
              <a:buFont typeface="Wingdings" panose="05000000000000000000" pitchFamily="2" charset="2"/>
              <a:buChar char="q"/>
            </a:pPr>
            <a:r>
              <a:rPr lang="en-GB" dirty="0"/>
              <a:t>Trust in institutions?</a:t>
            </a:r>
          </a:p>
          <a:p>
            <a:pPr lvl="1">
              <a:buFont typeface="Wingdings" panose="05000000000000000000" pitchFamily="2" charset="2"/>
              <a:buChar char="q"/>
            </a:pPr>
            <a:r>
              <a:rPr lang="en-GB" dirty="0"/>
              <a:t>Ethnic Fragmentation</a:t>
            </a:r>
          </a:p>
          <a:p>
            <a:pPr lvl="1">
              <a:buFont typeface="Wingdings" panose="05000000000000000000" pitchFamily="2" charset="2"/>
              <a:buChar char="q"/>
            </a:pPr>
            <a:r>
              <a:rPr lang="en-GB" dirty="0"/>
              <a:t>Inequality (income)</a:t>
            </a:r>
          </a:p>
          <a:p>
            <a:pPr lvl="1">
              <a:buFont typeface="Wingdings" panose="05000000000000000000" pitchFamily="2" charset="2"/>
              <a:buChar char="q"/>
            </a:pPr>
            <a:r>
              <a:rPr lang="en-GB" dirty="0"/>
              <a:t>Status of minorities</a:t>
            </a:r>
          </a:p>
          <a:p>
            <a:pPr lvl="1">
              <a:buFont typeface="Wingdings" panose="05000000000000000000" pitchFamily="2" charset="2"/>
              <a:buChar char="q"/>
            </a:pPr>
            <a:r>
              <a:rPr lang="en-GB" dirty="0"/>
              <a:t>Level of social provision</a:t>
            </a:r>
          </a:p>
        </p:txBody>
      </p:sp>
    </p:spTree>
    <p:extLst>
      <p:ext uri="{BB962C8B-B14F-4D97-AF65-F5344CB8AC3E}">
        <p14:creationId xmlns:p14="http://schemas.microsoft.com/office/powerpoint/2010/main" val="42784381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27584" y="908720"/>
            <a:ext cx="7772400" cy="1470025"/>
          </a:xfrm>
          <a:solidFill>
            <a:srgbClr val="92D050"/>
          </a:solidFill>
        </p:spPr>
        <p:txBody>
          <a:bodyPr/>
          <a:lstStyle/>
          <a:p>
            <a:r>
              <a:rPr lang="en-GB" b="1" dirty="0">
                <a:effectLst>
                  <a:outerShdw blurRad="38100" dist="38100" dir="2700000" algn="tl">
                    <a:srgbClr val="000000">
                      <a:alpha val="43137"/>
                    </a:srgbClr>
                  </a:outerShdw>
                </a:effectLst>
              </a:rPr>
              <a:t>Market Failure</a:t>
            </a:r>
          </a:p>
        </p:txBody>
      </p:sp>
      <p:sp>
        <p:nvSpPr>
          <p:cNvPr id="3" name="Subtitle 2"/>
          <p:cNvSpPr>
            <a:spLocks noGrp="1"/>
          </p:cNvSpPr>
          <p:nvPr>
            <p:ph type="subTitle" idx="1"/>
          </p:nvPr>
        </p:nvSpPr>
        <p:spPr>
          <a:xfrm>
            <a:off x="1331640" y="2852936"/>
            <a:ext cx="6400800" cy="1752600"/>
          </a:xfrm>
        </p:spPr>
        <p:txBody>
          <a:bodyPr/>
          <a:lstStyle/>
          <a:p>
            <a:r>
              <a:rPr lang="en-GB" dirty="0">
                <a:solidFill>
                  <a:schemeClr val="tx1"/>
                </a:solidFill>
              </a:rPr>
              <a:t>A market failure is a situation where free markets fail to allocate resources efficiently.</a:t>
            </a:r>
          </a:p>
          <a:p>
            <a:endParaRPr lang="en-GB" dirty="0"/>
          </a:p>
        </p:txBody>
      </p:sp>
    </p:spTree>
    <p:extLst>
      <p:ext uri="{BB962C8B-B14F-4D97-AF65-F5344CB8AC3E}">
        <p14:creationId xmlns:p14="http://schemas.microsoft.com/office/powerpoint/2010/main" val="3812702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rgbClr val="92D050"/>
          </a:solidFill>
        </p:spPr>
        <p:txBody>
          <a:bodyPr/>
          <a:lstStyle/>
          <a:p>
            <a:r>
              <a:rPr lang="en-GB" b="1" dirty="0">
                <a:effectLst>
                  <a:outerShdw blurRad="38100" dist="38100" dir="2700000" algn="tl">
                    <a:srgbClr val="000000">
                      <a:alpha val="43137"/>
                    </a:srgbClr>
                  </a:outerShdw>
                </a:effectLst>
              </a:rPr>
              <a:t>2: Market Failure</a:t>
            </a:r>
          </a:p>
        </p:txBody>
      </p:sp>
      <p:sp>
        <p:nvSpPr>
          <p:cNvPr id="3" name="Content Placeholder 2"/>
          <p:cNvSpPr>
            <a:spLocks noGrp="1"/>
          </p:cNvSpPr>
          <p:nvPr>
            <p:ph idx="1"/>
          </p:nvPr>
        </p:nvSpPr>
        <p:spPr/>
        <p:txBody>
          <a:bodyPr>
            <a:normAutofit/>
          </a:bodyPr>
          <a:lstStyle/>
          <a:p>
            <a:r>
              <a:rPr lang="en-GB" b="1" dirty="0"/>
              <a:t>Externalities</a:t>
            </a:r>
            <a:endParaRPr lang="en-GB" dirty="0"/>
          </a:p>
          <a:p>
            <a:r>
              <a:rPr lang="en-GB" b="1" dirty="0"/>
              <a:t>Public Goods</a:t>
            </a:r>
            <a:endParaRPr lang="en-GB" dirty="0"/>
          </a:p>
          <a:p>
            <a:r>
              <a:rPr lang="en-GB" b="1" dirty="0"/>
              <a:t>Asymmetric Information</a:t>
            </a:r>
          </a:p>
          <a:p>
            <a:r>
              <a:rPr lang="en-GB" b="1" dirty="0"/>
              <a:t>Merit v Demerit Goods</a:t>
            </a:r>
          </a:p>
          <a:p>
            <a:r>
              <a:rPr lang="en-GB" b="1" dirty="0"/>
              <a:t>Rent Seeking</a:t>
            </a:r>
          </a:p>
          <a:p>
            <a:r>
              <a:rPr lang="en-GB" b="1" dirty="0"/>
              <a:t>Immobile Factors of Production</a:t>
            </a:r>
          </a:p>
          <a:p>
            <a:r>
              <a:rPr lang="en-GB" b="1" dirty="0"/>
              <a:t>(In)Equity</a:t>
            </a:r>
          </a:p>
          <a:p>
            <a:endParaRPr lang="en-GB" dirty="0"/>
          </a:p>
        </p:txBody>
      </p:sp>
    </p:spTree>
    <p:extLst>
      <p:ext uri="{BB962C8B-B14F-4D97-AF65-F5344CB8AC3E}">
        <p14:creationId xmlns:p14="http://schemas.microsoft.com/office/powerpoint/2010/main" val="25591892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rgbClr val="92D050"/>
          </a:solidFill>
        </p:spPr>
        <p:txBody>
          <a:bodyPr/>
          <a:lstStyle/>
          <a:p>
            <a:r>
              <a:rPr lang="en-GB" b="1" dirty="0">
                <a:effectLst>
                  <a:outerShdw blurRad="38100" dist="38100" dir="2700000" algn="tl">
                    <a:srgbClr val="000000">
                      <a:alpha val="43137"/>
                    </a:srgbClr>
                  </a:outerShdw>
                </a:effectLst>
              </a:rPr>
              <a:t>Externalities</a:t>
            </a:r>
          </a:p>
        </p:txBody>
      </p:sp>
      <p:sp>
        <p:nvSpPr>
          <p:cNvPr id="3" name="Content Placeholder 2"/>
          <p:cNvSpPr>
            <a:spLocks noGrp="1"/>
          </p:cNvSpPr>
          <p:nvPr>
            <p:ph idx="1"/>
          </p:nvPr>
        </p:nvSpPr>
        <p:spPr/>
        <p:txBody>
          <a:bodyPr/>
          <a:lstStyle/>
          <a:p>
            <a:r>
              <a:rPr lang="en-GB" dirty="0"/>
              <a:t>An </a:t>
            </a:r>
            <a:r>
              <a:rPr lang="en-GB" b="1" dirty="0"/>
              <a:t>externality</a:t>
            </a:r>
            <a:r>
              <a:rPr lang="en-GB" dirty="0"/>
              <a:t> is the cost or benefit that affects a party who did not choose to incur that cost or benefit.</a:t>
            </a:r>
            <a:endParaRPr lang="en-GB" baseline="30000" dirty="0"/>
          </a:p>
          <a:p>
            <a:endParaRPr lang="en-GB" dirty="0"/>
          </a:p>
          <a:p>
            <a:r>
              <a:rPr lang="en-GB" dirty="0"/>
              <a:t>Can be positive or negative (a social benefit or cost).</a:t>
            </a:r>
          </a:p>
        </p:txBody>
      </p:sp>
    </p:spTree>
    <p:extLst>
      <p:ext uri="{BB962C8B-B14F-4D97-AF65-F5344CB8AC3E}">
        <p14:creationId xmlns:p14="http://schemas.microsoft.com/office/powerpoint/2010/main" val="17825950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rgbClr val="92D050"/>
          </a:solidFill>
        </p:spPr>
        <p:txBody>
          <a:bodyPr/>
          <a:lstStyle/>
          <a:p>
            <a:r>
              <a:rPr lang="en-GB" b="1" dirty="0">
                <a:effectLst>
                  <a:outerShdw blurRad="38100" dist="38100" dir="2700000" algn="tl">
                    <a:srgbClr val="000000">
                      <a:alpha val="43137"/>
                    </a:srgbClr>
                  </a:outerShdw>
                </a:effectLst>
              </a:rPr>
              <a:t>Externalities</a:t>
            </a:r>
          </a:p>
        </p:txBody>
      </p:sp>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467544" y="1700808"/>
            <a:ext cx="7972314" cy="2232248"/>
          </a:xfrm>
        </p:spPr>
      </p:pic>
    </p:spTree>
    <p:extLst>
      <p:ext uri="{BB962C8B-B14F-4D97-AF65-F5344CB8AC3E}">
        <p14:creationId xmlns:p14="http://schemas.microsoft.com/office/powerpoint/2010/main" val="32772511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rgbClr val="92D050"/>
          </a:solidFill>
        </p:spPr>
        <p:txBody>
          <a:bodyPr>
            <a:normAutofit fontScale="90000"/>
          </a:bodyPr>
          <a:lstStyle/>
          <a:p>
            <a:r>
              <a:rPr lang="en-GB" b="1" dirty="0">
                <a:effectLst>
                  <a:outerShdw blurRad="38100" dist="38100" dir="2700000" algn="tl">
                    <a:srgbClr val="000000">
                      <a:alpha val="43137"/>
                    </a:srgbClr>
                  </a:outerShdw>
                </a:effectLst>
              </a:rPr>
              <a:t>Externalities and </a:t>
            </a:r>
            <a:br>
              <a:rPr lang="en-GB" b="1" dirty="0">
                <a:effectLst>
                  <a:outerShdw blurRad="38100" dist="38100" dir="2700000" algn="tl">
                    <a:srgbClr val="000000">
                      <a:alpha val="43137"/>
                    </a:srgbClr>
                  </a:outerShdw>
                </a:effectLst>
              </a:rPr>
            </a:br>
            <a:r>
              <a:rPr lang="en-GB" b="1" dirty="0">
                <a:effectLst>
                  <a:outerShdw blurRad="38100" dist="38100" dir="2700000" algn="tl">
                    <a:srgbClr val="000000">
                      <a:alpha val="43137"/>
                    </a:srgbClr>
                  </a:outerShdw>
                </a:effectLst>
              </a:rPr>
              <a:t>Supply and Demand Curves</a:t>
            </a:r>
          </a:p>
        </p:txBody>
      </p:sp>
      <p:sp>
        <p:nvSpPr>
          <p:cNvPr id="3" name="Content Placeholder 2"/>
          <p:cNvSpPr>
            <a:spLocks noGrp="1"/>
          </p:cNvSpPr>
          <p:nvPr>
            <p:ph idx="1"/>
          </p:nvPr>
        </p:nvSpPr>
        <p:spPr/>
        <p:txBody>
          <a:bodyPr>
            <a:normAutofit fontScale="92500"/>
          </a:bodyPr>
          <a:lstStyle/>
          <a:p>
            <a:r>
              <a:rPr lang="en-GB" dirty="0"/>
              <a:t>Where overall (social) gains or losses associated with the product, production or consumption of a product differs from the private cost. </a:t>
            </a:r>
          </a:p>
          <a:p>
            <a:r>
              <a:rPr lang="en-GB" dirty="0"/>
              <a:t>For example: steel production uses and pays for factors of production such as labour, capital and raw  materials.  </a:t>
            </a:r>
          </a:p>
          <a:p>
            <a:r>
              <a:rPr lang="en-GB" dirty="0"/>
              <a:t>It must pay for these in the appropriate markets, and these costs will be reflected in the market price for steel. </a:t>
            </a:r>
          </a:p>
        </p:txBody>
      </p:sp>
    </p:spTree>
    <p:extLst>
      <p:ext uri="{BB962C8B-B14F-4D97-AF65-F5344CB8AC3E}">
        <p14:creationId xmlns:p14="http://schemas.microsoft.com/office/powerpoint/2010/main" val="25196318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0"/>
            <a:ext cx="8229600" cy="1143000"/>
          </a:xfrm>
          <a:solidFill>
            <a:srgbClr val="92D050"/>
          </a:solidFill>
        </p:spPr>
        <p:txBody>
          <a:bodyPr/>
          <a:lstStyle/>
          <a:p>
            <a:r>
              <a:rPr lang="en-GB" b="1" dirty="0">
                <a:effectLst>
                  <a:outerShdw blurRad="38100" dist="38100" dir="2700000" algn="tl">
                    <a:srgbClr val="000000">
                      <a:alpha val="43137"/>
                    </a:srgbClr>
                  </a:outerShdw>
                </a:effectLst>
              </a:rPr>
              <a:t>...</a:t>
            </a:r>
          </a:p>
        </p:txBody>
      </p:sp>
      <p:sp>
        <p:nvSpPr>
          <p:cNvPr id="3" name="Content Placeholder 2"/>
          <p:cNvSpPr>
            <a:spLocks noGrp="1"/>
          </p:cNvSpPr>
          <p:nvPr>
            <p:ph idx="1"/>
          </p:nvPr>
        </p:nvSpPr>
        <p:spPr>
          <a:xfrm>
            <a:off x="0" y="1268760"/>
            <a:ext cx="9144000" cy="5589240"/>
          </a:xfrm>
        </p:spPr>
        <p:txBody>
          <a:bodyPr>
            <a:normAutofit fontScale="92500" lnSpcReduction="10000"/>
          </a:bodyPr>
          <a:lstStyle/>
          <a:p>
            <a:r>
              <a:rPr lang="en-GB" dirty="0"/>
              <a:t>If the firm also pollutes the atmosphere when it makes steel, however, and if it is not forced to pay for the use of this resource, then this cost will be borne not by the firm but by society. </a:t>
            </a:r>
          </a:p>
          <a:p>
            <a:r>
              <a:rPr lang="en-GB" dirty="0"/>
              <a:t>Hence, the market price for steel will fail to incorporate the full opportunity cost to society of producing.</a:t>
            </a:r>
          </a:p>
          <a:p>
            <a:r>
              <a:rPr lang="en-GB" dirty="0"/>
              <a:t>Technically: the market equilibrium in the steel industry will not be optimal. </a:t>
            </a:r>
          </a:p>
          <a:p>
            <a:r>
              <a:rPr lang="en-GB" dirty="0"/>
              <a:t>More steel will be produced than would occur were the firm to have to pay for all of its costs of production. Consequently, the </a:t>
            </a:r>
            <a:r>
              <a:rPr lang="en-GB" u="sng" dirty="0"/>
              <a:t>marginal social cost </a:t>
            </a:r>
            <a:r>
              <a:rPr lang="en-GB" dirty="0"/>
              <a:t>of the last unit produced will exceed its </a:t>
            </a:r>
            <a:r>
              <a:rPr lang="en-GB" u="sng" dirty="0"/>
              <a:t>marginal social benefit</a:t>
            </a:r>
          </a:p>
          <a:p>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Another example</a:t>
            </a:r>
          </a:p>
        </p:txBody>
      </p:sp>
      <p:sp>
        <p:nvSpPr>
          <p:cNvPr id="3" name="Content Placeholder 2"/>
          <p:cNvSpPr>
            <a:spLocks noGrp="1"/>
          </p:cNvSpPr>
          <p:nvPr>
            <p:ph idx="1"/>
          </p:nvPr>
        </p:nvSpPr>
        <p:spPr/>
        <p:txBody>
          <a:bodyPr>
            <a:normAutofit fontScale="70000" lnSpcReduction="20000"/>
          </a:bodyPr>
          <a:lstStyle/>
          <a:p>
            <a:r>
              <a:rPr lang="en-GB" dirty="0"/>
              <a:t>When people use their cars, they inadvertently increase the amount of traffic congestion on the road. </a:t>
            </a:r>
          </a:p>
          <a:p>
            <a:r>
              <a:rPr lang="en-GB" dirty="0"/>
              <a:t>In this case the marginal cost of using the car is the extra cost of the fuel/insurance </a:t>
            </a:r>
            <a:r>
              <a:rPr lang="en-GB" dirty="0" err="1"/>
              <a:t>etc</a:t>
            </a:r>
            <a:r>
              <a:rPr lang="en-GB" dirty="0"/>
              <a:t> when they make the journey. The marginal social cost that the driver does not consider is the extra time that other motorists must use to make their journey. </a:t>
            </a:r>
          </a:p>
          <a:p>
            <a:r>
              <a:rPr lang="en-GB" dirty="0"/>
              <a:t>In this case the Marginal Social Cost is above the social benefit in that there are now slower times for the journey.</a:t>
            </a:r>
          </a:p>
          <a:p>
            <a:r>
              <a:rPr lang="en-GB" dirty="0"/>
              <a:t>If a person takes the train instead, then they reduce the amount of time for other motorists on the road. In this case the Marginal social benefit for road users is less than the Marginal social costs. This can be a positive externality.</a:t>
            </a:r>
          </a:p>
          <a:p>
            <a:r>
              <a:rPr lang="en-GB" dirty="0"/>
              <a:t>If a company plants trees, they have their own costs (the time and cost of the plants)</a:t>
            </a:r>
          </a:p>
          <a:p>
            <a:endParaRPr lang="en-GB" dirty="0"/>
          </a:p>
        </p:txBody>
      </p:sp>
    </p:spTree>
    <p:extLst>
      <p:ext uri="{BB962C8B-B14F-4D97-AF65-F5344CB8AC3E}">
        <p14:creationId xmlns:p14="http://schemas.microsoft.com/office/powerpoint/2010/main" val="300166075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rgbClr val="92D050"/>
          </a:solidFill>
        </p:spPr>
        <p:txBody>
          <a:bodyPr/>
          <a:lstStyle/>
          <a:p>
            <a:r>
              <a:rPr lang="en-GB" b="1" dirty="0">
                <a:effectLst>
                  <a:outerShdw blurRad="38100" dist="38100" dir="2700000" algn="tl">
                    <a:srgbClr val="000000">
                      <a:alpha val="43137"/>
                    </a:srgbClr>
                  </a:outerShdw>
                </a:effectLst>
              </a:rPr>
              <a:t>Public Goods</a:t>
            </a:r>
          </a:p>
        </p:txBody>
      </p:sp>
      <p:sp>
        <p:nvSpPr>
          <p:cNvPr id="3" name="Content Placeholder 2"/>
          <p:cNvSpPr>
            <a:spLocks noGrp="1"/>
          </p:cNvSpPr>
          <p:nvPr>
            <p:ph idx="1"/>
          </p:nvPr>
        </p:nvSpPr>
        <p:spPr/>
        <p:txBody>
          <a:bodyPr>
            <a:normAutofit/>
          </a:bodyPr>
          <a:lstStyle/>
          <a:p>
            <a:r>
              <a:rPr lang="en-GB" dirty="0"/>
              <a:t>A </a:t>
            </a:r>
            <a:r>
              <a:rPr lang="en-GB" b="1" dirty="0"/>
              <a:t>public good</a:t>
            </a:r>
            <a:r>
              <a:rPr lang="en-GB" dirty="0"/>
              <a:t> is a good that is both non-excludable and non-</a:t>
            </a:r>
            <a:r>
              <a:rPr lang="en-GB" dirty="0" err="1"/>
              <a:t>rivalrous</a:t>
            </a:r>
            <a:r>
              <a:rPr lang="en-GB" dirty="0"/>
              <a:t>.</a:t>
            </a:r>
          </a:p>
          <a:p>
            <a:r>
              <a:rPr lang="en-GB" u="sng" dirty="0"/>
              <a:t>non-</a:t>
            </a:r>
            <a:r>
              <a:rPr lang="en-GB" u="sng" dirty="0" err="1"/>
              <a:t>rivalrous</a:t>
            </a:r>
            <a:r>
              <a:rPr lang="en-GB" dirty="0"/>
              <a:t>: use by one individual does not reduce availability to others.</a:t>
            </a:r>
          </a:p>
          <a:p>
            <a:r>
              <a:rPr lang="en-GB" u="sng" dirty="0"/>
              <a:t>non-excludable</a:t>
            </a:r>
            <a:r>
              <a:rPr lang="en-GB" dirty="0"/>
              <a:t>: individuals cannot be effectively excluded from use </a:t>
            </a:r>
          </a:p>
          <a:p>
            <a:pPr>
              <a:buFont typeface="Wingdings" pitchFamily="2" charset="2"/>
              <a:buChar char="Ø"/>
            </a:pPr>
            <a:r>
              <a:rPr lang="en-GB" dirty="0"/>
              <a:t>positive externalities are so great that the free market may not produce at all</a:t>
            </a:r>
            <a:endParaRPr lang="en-GB" b="1" dirty="0"/>
          </a:p>
          <a:p>
            <a:endParaRPr lang="en-GB" dirty="0"/>
          </a:p>
        </p:txBody>
      </p:sp>
    </p:spTree>
    <p:extLst>
      <p:ext uri="{BB962C8B-B14F-4D97-AF65-F5344CB8AC3E}">
        <p14:creationId xmlns:p14="http://schemas.microsoft.com/office/powerpoint/2010/main" val="425572380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An Example</a:t>
            </a:r>
          </a:p>
        </p:txBody>
      </p:sp>
      <p:sp>
        <p:nvSpPr>
          <p:cNvPr id="3" name="Content Placeholder 2"/>
          <p:cNvSpPr>
            <a:spLocks noGrp="1"/>
          </p:cNvSpPr>
          <p:nvPr>
            <p:ph idx="1"/>
          </p:nvPr>
        </p:nvSpPr>
        <p:spPr/>
        <p:txBody>
          <a:bodyPr>
            <a:normAutofit fontScale="85000" lnSpcReduction="10000"/>
          </a:bodyPr>
          <a:lstStyle/>
          <a:p>
            <a:r>
              <a:rPr lang="en-GB" b="1" dirty="0"/>
              <a:t>Non-Rivalry</a:t>
            </a:r>
            <a:r>
              <a:rPr lang="en-GB" dirty="0"/>
              <a:t> – Non rivalry- when I consume a good, the good does not diminish in anyway. For example, if I eat a bar of chocolate, the bar is finished so nobody else can eat that good. This is rivalrous. If I stand under a street light, anybody else that stands under it gets exactly the same amount of lighting. This is non –rivalrous.</a:t>
            </a:r>
          </a:p>
          <a:p>
            <a:r>
              <a:rPr lang="en-GB" dirty="0"/>
              <a:t>Goods that are non-rivalrous are socially desirable but privately unprofitable as no one person is likely to pay. The social benefit from people benefitting from safe street lights would far outweigh the costs</a:t>
            </a:r>
          </a:p>
        </p:txBody>
      </p:sp>
    </p:spTree>
    <p:extLst>
      <p:ext uri="{BB962C8B-B14F-4D97-AF65-F5344CB8AC3E}">
        <p14:creationId xmlns:p14="http://schemas.microsoft.com/office/powerpoint/2010/main" val="13491013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rgbClr val="92D050"/>
          </a:solidFill>
        </p:spPr>
        <p:txBody>
          <a:bodyPr/>
          <a:lstStyle/>
          <a:p>
            <a:r>
              <a:rPr lang="en-GB" b="1" dirty="0">
                <a:effectLst>
                  <a:outerShdw blurRad="38100" dist="38100" dir="2700000" algn="tl">
                    <a:srgbClr val="000000">
                      <a:alpha val="43137"/>
                    </a:srgbClr>
                  </a:outerShdw>
                </a:effectLst>
              </a:rPr>
              <a:t>Public Goods</a:t>
            </a:r>
          </a:p>
        </p:txBody>
      </p:sp>
      <p:sp>
        <p:nvSpPr>
          <p:cNvPr id="3" name="Content Placeholder 2"/>
          <p:cNvSpPr>
            <a:spLocks noGrp="1"/>
          </p:cNvSpPr>
          <p:nvPr>
            <p:ph idx="1"/>
          </p:nvPr>
        </p:nvSpPr>
        <p:spPr/>
        <p:txBody>
          <a:bodyPr>
            <a:normAutofit/>
          </a:bodyPr>
          <a:lstStyle/>
          <a:p>
            <a:r>
              <a:rPr lang="en-GB" dirty="0"/>
              <a:t>Examples:</a:t>
            </a:r>
          </a:p>
          <a:p>
            <a:r>
              <a:rPr lang="en-GB" dirty="0"/>
              <a:t>Clean air, knowledge, lighthouses, defence, flood control systems and street lighting.</a:t>
            </a:r>
          </a:p>
          <a:p>
            <a:pPr marL="0" indent="0">
              <a:buNone/>
            </a:pPr>
            <a:endParaRPr lang="en-GB" dirty="0"/>
          </a:p>
          <a:p>
            <a:pPr marL="0" indent="0">
              <a:buNone/>
            </a:pPr>
            <a:r>
              <a:rPr lang="en-GB" u="sng" dirty="0"/>
              <a:t>Free-rider problem</a:t>
            </a:r>
            <a:r>
              <a:rPr lang="en-GB" dirty="0"/>
              <a:t>:</a:t>
            </a:r>
          </a:p>
          <a:p>
            <a:pPr marL="0" indent="0">
              <a:buNone/>
            </a:pPr>
            <a:r>
              <a:rPr lang="en-GB" dirty="0"/>
              <a:t>People not paying for the good may continue to access it.  As a result the good may be under-produced, overused or degraded</a:t>
            </a:r>
          </a:p>
        </p:txBody>
      </p:sp>
    </p:spTree>
    <p:extLst>
      <p:ext uri="{BB962C8B-B14F-4D97-AF65-F5344CB8AC3E}">
        <p14:creationId xmlns:p14="http://schemas.microsoft.com/office/powerpoint/2010/main" val="104977218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rgbClr val="92D050"/>
          </a:solidFill>
        </p:spPr>
        <p:txBody>
          <a:bodyPr>
            <a:normAutofit/>
          </a:bodyPr>
          <a:lstStyle/>
          <a:p>
            <a:r>
              <a:rPr lang="en-GB" b="1" dirty="0">
                <a:effectLst>
                  <a:outerShdw blurRad="38100" dist="38100" dir="2700000" algn="tl">
                    <a:srgbClr val="000000">
                      <a:alpha val="43137"/>
                    </a:srgbClr>
                  </a:outerShdw>
                </a:effectLst>
              </a:rPr>
              <a:t>Asymmetric Information:</a:t>
            </a:r>
            <a:endParaRPr lang="en-GB"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p:txBody>
          <a:bodyPr>
            <a:normAutofit fontScale="85000" lnSpcReduction="20000"/>
          </a:bodyPr>
          <a:lstStyle/>
          <a:p>
            <a:r>
              <a:rPr lang="en-GB" dirty="0"/>
              <a:t>Nobody has perfect knowledge on all information in the market. Often the buyer of the product has less information on the good than the seller. This can lead to problems when buying certain products. Many economic decisions are based on future economic conditions. Need to distinguish between :</a:t>
            </a:r>
          </a:p>
          <a:p>
            <a:pPr lvl="0"/>
            <a:r>
              <a:rPr lang="en-GB" b="1" dirty="0"/>
              <a:t>Search goods</a:t>
            </a:r>
            <a:r>
              <a:rPr lang="en-GB" dirty="0"/>
              <a:t>: where the benefits of consumption are immediately obvious prior to consumption</a:t>
            </a:r>
          </a:p>
          <a:p>
            <a:pPr lvl="0"/>
            <a:r>
              <a:rPr lang="en-GB" b="1" dirty="0"/>
              <a:t>Experience goods</a:t>
            </a:r>
            <a:r>
              <a:rPr lang="en-GB" dirty="0"/>
              <a:t>: where the benefits to consumption are obvious only after consumption</a:t>
            </a:r>
          </a:p>
          <a:p>
            <a:pPr lvl="0"/>
            <a:r>
              <a:rPr lang="en-GB" b="1" dirty="0"/>
              <a:t>Credence goods</a:t>
            </a:r>
            <a:r>
              <a:rPr lang="en-GB" dirty="0"/>
              <a:t>: where the benefits of consumption can never be fully ascertained.</a:t>
            </a:r>
          </a:p>
          <a:p>
            <a:endParaRPr lang="en-GB"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rgbClr val="92D050"/>
          </a:solidFill>
        </p:spPr>
        <p:txBody>
          <a:bodyPr/>
          <a:lstStyle/>
          <a:p>
            <a:r>
              <a:rPr lang="en-GB" b="1" dirty="0">
                <a:effectLst>
                  <a:outerShdw blurRad="38100" dist="38100" dir="2700000" algn="tl">
                    <a:srgbClr val="000000">
                      <a:alpha val="43137"/>
                    </a:srgbClr>
                  </a:outerShdw>
                </a:effectLst>
              </a:rPr>
              <a:t>Merit vs. Demerit Goods</a:t>
            </a:r>
          </a:p>
        </p:txBody>
      </p:sp>
      <p:sp>
        <p:nvSpPr>
          <p:cNvPr id="3" name="Content Placeholder 2"/>
          <p:cNvSpPr>
            <a:spLocks noGrp="1"/>
          </p:cNvSpPr>
          <p:nvPr>
            <p:ph idx="1"/>
          </p:nvPr>
        </p:nvSpPr>
        <p:spPr/>
        <p:txBody>
          <a:bodyPr/>
          <a:lstStyle/>
          <a:p>
            <a:r>
              <a:rPr lang="en-GB" dirty="0"/>
              <a:t>A merit good is a good that people will possibly not spend enough of their income on but they have positive benefits for them.</a:t>
            </a:r>
          </a:p>
          <a:p>
            <a:r>
              <a:rPr lang="en-GB" dirty="0"/>
              <a:t>A demerit good is a good that people spend too much of their income on and has harmful benefits for them.</a:t>
            </a:r>
          </a:p>
          <a:p>
            <a:endParaRPr lang="en-GB"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rgbClr val="92D050"/>
          </a:solidFill>
        </p:spPr>
        <p:txBody>
          <a:bodyPr>
            <a:normAutofit/>
          </a:bodyPr>
          <a:lstStyle/>
          <a:p>
            <a:r>
              <a:rPr lang="en-GB" b="1" dirty="0">
                <a:effectLst>
                  <a:outerShdw blurRad="38100" dist="38100" dir="2700000" algn="tl">
                    <a:srgbClr val="000000">
                      <a:alpha val="43137"/>
                    </a:srgbClr>
                  </a:outerShdw>
                </a:effectLst>
              </a:rPr>
              <a:t>Rent Seeking</a:t>
            </a:r>
            <a:endParaRPr lang="en-GB"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p:txBody>
          <a:bodyPr>
            <a:normAutofit fontScale="92500"/>
          </a:bodyPr>
          <a:lstStyle/>
          <a:p>
            <a:r>
              <a:rPr lang="en-GB" dirty="0"/>
              <a:t>Where economic agents try to get more economic wealth than is necessary to satisfy their existence without creating new wealth. They need to use the political system to achieve this.</a:t>
            </a:r>
          </a:p>
          <a:p>
            <a:r>
              <a:rPr lang="en-GB" dirty="0"/>
              <a:t>For example, London taxi drivers have to spend two to three years learning the road network in London so that they can qualify to drive a black cab. </a:t>
            </a:r>
          </a:p>
          <a:p>
            <a:pPr lvl="1"/>
            <a:r>
              <a:rPr lang="en-GB" dirty="0"/>
              <a:t>What problems do you see with this for society?</a:t>
            </a:r>
          </a:p>
          <a:p>
            <a:endParaRPr lang="en-GB"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rgbClr val="92D050"/>
          </a:solidFill>
        </p:spPr>
        <p:txBody>
          <a:bodyPr>
            <a:normAutofit/>
          </a:bodyPr>
          <a:lstStyle/>
          <a:p>
            <a:r>
              <a:rPr lang="en-GB" b="1" dirty="0">
                <a:effectLst>
                  <a:outerShdw blurRad="38100" dist="38100" dir="2700000" algn="tl">
                    <a:srgbClr val="000000">
                      <a:alpha val="43137"/>
                    </a:srgbClr>
                  </a:outerShdw>
                </a:effectLst>
              </a:rPr>
              <a:t>Immobile Factors of Production</a:t>
            </a:r>
            <a:endParaRPr lang="en-GB"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p:txBody>
          <a:bodyPr>
            <a:normAutofit/>
          </a:bodyPr>
          <a:lstStyle/>
          <a:p>
            <a:r>
              <a:rPr lang="en-GB" dirty="0"/>
              <a:t>Some industries do very well while other industries decline.</a:t>
            </a:r>
          </a:p>
          <a:p>
            <a:r>
              <a:rPr lang="en-GB" dirty="0"/>
              <a:t> There may be cases where an industry is doing very well but they cannot find extra resources.</a:t>
            </a:r>
          </a:p>
          <a:p>
            <a:r>
              <a:rPr lang="en-GB" dirty="0"/>
              <a:t> They need to get them from industries that are declining and need to shed workers.</a:t>
            </a:r>
          </a:p>
          <a:p>
            <a:pPr>
              <a:buNone/>
            </a:pPr>
            <a:endParaRPr lang="en-GB"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rgbClr val="92D050"/>
          </a:solidFill>
        </p:spPr>
        <p:txBody>
          <a:bodyPr/>
          <a:lstStyle/>
          <a:p>
            <a:r>
              <a:rPr lang="en-GB" b="1" dirty="0">
                <a:effectLst>
                  <a:outerShdw blurRad="38100" dist="38100" dir="2700000" algn="tl">
                    <a:srgbClr val="000000">
                      <a:alpha val="43137"/>
                    </a:srgbClr>
                  </a:outerShdw>
                </a:effectLst>
              </a:rPr>
              <a:t>Equity</a:t>
            </a:r>
            <a:endParaRPr lang="en-GB"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p:txBody>
          <a:bodyPr/>
          <a:lstStyle/>
          <a:p>
            <a:r>
              <a:rPr lang="en-GB" dirty="0"/>
              <a:t>Concerns of equity arise where income </a:t>
            </a:r>
            <a:r>
              <a:rPr lang="en-GB"/>
              <a:t>is not distributed </a:t>
            </a:r>
            <a:r>
              <a:rPr lang="en-GB" dirty="0"/>
              <a:t>in a way that is considered ‘fair’ or just. </a:t>
            </a:r>
          </a:p>
          <a:p>
            <a:endParaRPr lang="en-GB" dirty="0"/>
          </a:p>
          <a:p>
            <a:r>
              <a:rPr lang="en-GB" dirty="0"/>
              <a:t>What does ‘fair’ mean? </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rgbClr val="92D050"/>
          </a:solidFill>
        </p:spPr>
        <p:txBody>
          <a:bodyPr/>
          <a:lstStyle/>
          <a:p>
            <a:r>
              <a:rPr lang="en-GB" b="1" dirty="0">
                <a:effectLst>
                  <a:outerShdw blurRad="38100" dist="38100" dir="2700000" algn="tl">
                    <a:srgbClr val="000000">
                      <a:alpha val="43137"/>
                    </a:srgbClr>
                  </a:outerShdw>
                </a:effectLst>
              </a:rPr>
              <a:t>3: Solutions to Market Failure</a:t>
            </a:r>
          </a:p>
        </p:txBody>
      </p:sp>
      <p:sp>
        <p:nvSpPr>
          <p:cNvPr id="3" name="Content Placeholder 2"/>
          <p:cNvSpPr>
            <a:spLocks noGrp="1"/>
          </p:cNvSpPr>
          <p:nvPr>
            <p:ph idx="1"/>
          </p:nvPr>
        </p:nvSpPr>
        <p:spPr/>
        <p:txBody>
          <a:bodyPr>
            <a:normAutofit fontScale="92500" lnSpcReduction="20000"/>
          </a:bodyPr>
          <a:lstStyle/>
          <a:p>
            <a:r>
              <a:rPr lang="en-GB" dirty="0"/>
              <a:t>Self Regulation</a:t>
            </a:r>
          </a:p>
          <a:p>
            <a:endParaRPr lang="en-GB" dirty="0"/>
          </a:p>
          <a:p>
            <a:r>
              <a:rPr lang="en-GB" dirty="0"/>
              <a:t>Legal Restrictions</a:t>
            </a:r>
          </a:p>
          <a:p>
            <a:endParaRPr lang="en-GB" dirty="0"/>
          </a:p>
          <a:p>
            <a:r>
              <a:rPr lang="en-GB" dirty="0"/>
              <a:t>Provision of Information</a:t>
            </a:r>
          </a:p>
          <a:p>
            <a:endParaRPr lang="en-GB" dirty="0"/>
          </a:p>
          <a:p>
            <a:r>
              <a:rPr lang="en-GB" dirty="0"/>
              <a:t>Price Controls</a:t>
            </a:r>
          </a:p>
          <a:p>
            <a:endParaRPr lang="en-GB" dirty="0"/>
          </a:p>
          <a:p>
            <a:r>
              <a:rPr lang="en-GB" dirty="0"/>
              <a:t>Taxes and Subsidies</a:t>
            </a:r>
          </a:p>
        </p:txBody>
      </p:sp>
    </p:spTree>
    <p:extLst>
      <p:ext uri="{BB962C8B-B14F-4D97-AF65-F5344CB8AC3E}">
        <p14:creationId xmlns:p14="http://schemas.microsoft.com/office/powerpoint/2010/main" val="191877062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rgbClr val="92D050"/>
          </a:solidFill>
        </p:spPr>
        <p:txBody>
          <a:bodyPr/>
          <a:lstStyle/>
          <a:p>
            <a:r>
              <a:rPr lang="en-GB" b="1" dirty="0">
                <a:effectLst>
                  <a:outerShdw blurRad="38100" dist="38100" dir="2700000" algn="tl">
                    <a:srgbClr val="000000">
                      <a:alpha val="43137"/>
                    </a:srgbClr>
                  </a:outerShdw>
                </a:effectLst>
              </a:rPr>
              <a:t>Legal Restrictions:</a:t>
            </a:r>
            <a:endParaRPr lang="en-GB"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p:txBody>
          <a:bodyPr/>
          <a:lstStyle/>
          <a:p>
            <a:r>
              <a:rPr lang="en-GB" dirty="0"/>
              <a:t>Laws can be used to regulate externalities (noise pollution for example)</a:t>
            </a:r>
          </a:p>
          <a:p>
            <a:r>
              <a:rPr lang="en-GB" dirty="0"/>
              <a:t>Laws can regulate the type of information that is provided</a:t>
            </a:r>
          </a:p>
          <a:p>
            <a:r>
              <a:rPr lang="en-GB" dirty="0"/>
              <a:t>can regulate against Monopolies.</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rgbClr val="92D050"/>
          </a:solidFill>
        </p:spPr>
        <p:txBody>
          <a:bodyPr/>
          <a:lstStyle/>
          <a:p>
            <a:r>
              <a:rPr lang="en-GB" b="1" dirty="0">
                <a:effectLst>
                  <a:outerShdw blurRad="38100" dist="38100" dir="2700000" algn="tl">
                    <a:srgbClr val="000000">
                      <a:alpha val="43137"/>
                    </a:srgbClr>
                  </a:outerShdw>
                </a:effectLst>
              </a:rPr>
              <a:t>Advantages of legal restrictions</a:t>
            </a:r>
            <a:endParaRPr lang="en-GB"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p:txBody>
          <a:bodyPr>
            <a:normAutofit/>
          </a:bodyPr>
          <a:lstStyle/>
          <a:p>
            <a:r>
              <a:rPr lang="en-GB" dirty="0"/>
              <a:t>as consumers have inadequate information it is usually the best way ensure that sellers do not sell unsafe goods (ban the practice)</a:t>
            </a:r>
          </a:p>
          <a:p>
            <a:r>
              <a:rPr lang="en-GB" dirty="0"/>
              <a:t>It is often quicker in terms of obtaining results or a solution to the problem</a:t>
            </a:r>
          </a:p>
          <a:p>
            <a:r>
              <a:rPr lang="en-GB" dirty="0"/>
              <a:t>If there is immediate or grave danger a ban might be necessary</a:t>
            </a:r>
          </a:p>
          <a:p>
            <a:pPr>
              <a:buNone/>
            </a:pPr>
            <a:endParaRPr lang="en-GB"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rgbClr val="92D050"/>
          </a:solidFill>
        </p:spPr>
        <p:txBody>
          <a:bodyPr/>
          <a:lstStyle/>
          <a:p>
            <a:r>
              <a:rPr lang="en-GB" b="1" dirty="0">
                <a:effectLst>
                  <a:outerShdw blurRad="38100" dist="38100" dir="2700000" algn="tl">
                    <a:srgbClr val="000000">
                      <a:alpha val="43137"/>
                    </a:srgbClr>
                  </a:outerShdw>
                </a:effectLst>
              </a:rPr>
              <a:t>Disadvantage of legal restrictions</a:t>
            </a:r>
            <a:endParaRPr lang="en-GB"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p:txBody>
          <a:bodyPr>
            <a:normAutofit/>
          </a:bodyPr>
          <a:lstStyle/>
          <a:p>
            <a:r>
              <a:rPr lang="en-GB" dirty="0"/>
              <a:t>can be costly to implement, takes away the incentives from the polluter to reduce pollution further.</a:t>
            </a:r>
          </a:p>
          <a:p>
            <a:pPr lvl="1"/>
            <a:r>
              <a:rPr lang="en-GB" dirty="0"/>
              <a:t> For example,  you are currently producing 12 kg of rubbish a week . A new law is passed saying that the maximum you can produce is 10kg. You must reduce the  amount of waste to 10kg but you do not have to reduce it further. What would be better?</a:t>
            </a:r>
          </a:p>
          <a:p>
            <a:endParaRPr lang="en-GB"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rgbClr val="92D050"/>
          </a:solidFill>
        </p:spPr>
        <p:txBody>
          <a:bodyPr/>
          <a:lstStyle/>
          <a:p>
            <a:r>
              <a:rPr lang="en-GB" b="1" dirty="0">
                <a:effectLst>
                  <a:outerShdw blurRad="38100" dist="38100" dir="2700000" algn="tl">
                    <a:srgbClr val="000000">
                      <a:alpha val="43137"/>
                    </a:srgbClr>
                  </a:outerShdw>
                </a:effectLst>
              </a:rPr>
              <a:t>Self Regulation:</a:t>
            </a:r>
            <a:endParaRPr lang="en-GB"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p:txBody>
          <a:bodyPr>
            <a:normAutofit fontScale="85000" lnSpcReduction="10000"/>
          </a:bodyPr>
          <a:lstStyle/>
          <a:p>
            <a:r>
              <a:rPr lang="en-GB" dirty="0"/>
              <a:t>An industry regulates itself.  The advantage of this is that the industry knows more about its own industry than the government. </a:t>
            </a:r>
          </a:p>
          <a:p>
            <a:pPr lvl="1"/>
            <a:r>
              <a:rPr lang="en-GB" dirty="0"/>
              <a:t>What is the obvious disadvantage? </a:t>
            </a:r>
          </a:p>
          <a:p>
            <a:r>
              <a:rPr lang="en-GB" dirty="0"/>
              <a:t>The banking industry has come under a lot of criticism in the last few years as many banks have taken large risks on investments with people’s money and lost, many of the banks needed government assistance to stay in business. </a:t>
            </a:r>
          </a:p>
          <a:p>
            <a:pPr lvl="1"/>
            <a:r>
              <a:rPr lang="en-GB" dirty="0"/>
              <a:t>What should the government do to ensure that the banks are more prudent with peoples money in the future?</a:t>
            </a:r>
          </a:p>
          <a:p>
            <a:endParaRPr lang="en-GB"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C:\Users\PB User\Documents\Sam's Work\PHD\Current Work\Dphil Lecture\City.jpg"/>
          <p:cNvPicPr>
            <a:picLocks noChangeAspect="1" noChangeArrowheads="1"/>
          </p:cNvPicPr>
          <p:nvPr/>
        </p:nvPicPr>
        <p:blipFill>
          <a:blip r:embed="rId3" cstate="print">
            <a:lum bright="-16000" contrast="-10000"/>
          </a:blip>
          <a:srcRect/>
          <a:stretch>
            <a:fillRect/>
          </a:stretch>
        </p:blipFill>
        <p:spPr bwMode="auto">
          <a:xfrm>
            <a:off x="0" y="0"/>
            <a:ext cx="9144000" cy="6889750"/>
          </a:xfrm>
          <a:prstGeom prst="rect">
            <a:avLst/>
          </a:prstGeom>
          <a:noFill/>
          <a:ln w="9525">
            <a:noFill/>
            <a:miter lim="800000"/>
            <a:headEnd/>
            <a:tailEnd/>
          </a:ln>
        </p:spPr>
      </p:pic>
      <p:sp>
        <p:nvSpPr>
          <p:cNvPr id="3075" name="Title 6"/>
          <p:cNvSpPr>
            <a:spLocks noGrp="1"/>
          </p:cNvSpPr>
          <p:nvPr>
            <p:ph type="title"/>
          </p:nvPr>
        </p:nvSpPr>
        <p:spPr>
          <a:xfrm>
            <a:off x="250825" y="0"/>
            <a:ext cx="8642350" cy="1425575"/>
          </a:xfrm>
          <a:solidFill>
            <a:schemeClr val="tx2"/>
          </a:solidFill>
        </p:spPr>
        <p:txBody>
          <a:bodyPr/>
          <a:lstStyle/>
          <a:p>
            <a:pPr eaLnBrk="1" hangingPunct="1"/>
            <a:r>
              <a:rPr lang="en-GB" sz="6000" b="1" i="1" u="sng"/>
              <a:t>UK Financial Investments</a:t>
            </a:r>
            <a:endParaRPr lang="en-GB" b="1" i="1" u="sng"/>
          </a:p>
        </p:txBody>
      </p:sp>
      <p:sp>
        <p:nvSpPr>
          <p:cNvPr id="8" name="Content Placeholder 7"/>
          <p:cNvSpPr>
            <a:spLocks noGrp="1"/>
          </p:cNvSpPr>
          <p:nvPr>
            <p:ph idx="1"/>
          </p:nvPr>
        </p:nvSpPr>
        <p:spPr>
          <a:xfrm>
            <a:off x="0" y="2060575"/>
            <a:ext cx="5843588" cy="4065588"/>
          </a:xfrm>
        </p:spPr>
        <p:txBody>
          <a:bodyPr rtlCol="0">
            <a:noAutofit/>
          </a:bodyPr>
          <a:lstStyle/>
          <a:p>
            <a:pPr eaLnBrk="1" fontAlgn="auto" hangingPunct="1">
              <a:spcAft>
                <a:spcPts val="0"/>
              </a:spcAft>
              <a:buFont typeface="Arial" pitchFamily="34" charset="0"/>
              <a:buNone/>
              <a:defRPr/>
            </a:pPr>
            <a:r>
              <a:rPr lang="en-GB" sz="4000" b="1" u="sng" dirty="0">
                <a:solidFill>
                  <a:schemeClr val="bg1"/>
                </a:solidFill>
                <a:effectLst>
                  <a:outerShdw blurRad="38100" dist="38100" dir="2700000" algn="tl">
                    <a:srgbClr val="000000">
                      <a:alpha val="43137"/>
                    </a:srgbClr>
                  </a:outerShdw>
                </a:effectLst>
              </a:rPr>
              <a:t>Royal Bank of Scotland</a:t>
            </a:r>
          </a:p>
          <a:p>
            <a:pPr eaLnBrk="1" fontAlgn="auto" hangingPunct="1">
              <a:spcAft>
                <a:spcPts val="0"/>
              </a:spcAft>
              <a:buFont typeface="Arial" pitchFamily="34" charset="0"/>
              <a:buNone/>
              <a:defRPr/>
            </a:pPr>
            <a:endParaRPr lang="en-GB" sz="4000" b="1" u="sng" dirty="0">
              <a:effectLst>
                <a:outerShdw blurRad="38100" dist="38100" dir="2700000" algn="tl">
                  <a:srgbClr val="000000">
                    <a:alpha val="43137"/>
                  </a:srgbClr>
                </a:outerShdw>
              </a:effectLst>
            </a:endParaRPr>
          </a:p>
          <a:p>
            <a:pPr eaLnBrk="1" fontAlgn="auto" hangingPunct="1">
              <a:spcAft>
                <a:spcPts val="0"/>
              </a:spcAft>
              <a:buFont typeface="Arial" pitchFamily="34" charset="0"/>
              <a:buNone/>
              <a:defRPr/>
            </a:pPr>
            <a:r>
              <a:rPr lang="en-GB" sz="4000" b="1" u="sng" dirty="0">
                <a:solidFill>
                  <a:schemeClr val="bg1"/>
                </a:solidFill>
                <a:effectLst>
                  <a:outerShdw blurRad="38100" dist="38100" dir="2700000" algn="tl">
                    <a:srgbClr val="000000">
                      <a:alpha val="43137"/>
                    </a:srgbClr>
                  </a:outerShdw>
                </a:effectLst>
              </a:rPr>
              <a:t>Lloyds Banking Group</a:t>
            </a:r>
          </a:p>
          <a:p>
            <a:pPr eaLnBrk="1" fontAlgn="auto" hangingPunct="1">
              <a:spcAft>
                <a:spcPts val="0"/>
              </a:spcAft>
              <a:buFont typeface="Arial" pitchFamily="34" charset="0"/>
              <a:buNone/>
              <a:defRPr/>
            </a:pPr>
            <a:r>
              <a:rPr lang="en-GB" sz="4000" b="1" u="sng" dirty="0">
                <a:solidFill>
                  <a:schemeClr val="bg1"/>
                </a:solidFill>
                <a:effectLst>
                  <a:outerShdw blurRad="38100" dist="38100" dir="2700000" algn="tl">
                    <a:srgbClr val="000000">
                      <a:alpha val="43137"/>
                    </a:srgbClr>
                  </a:outerShdw>
                </a:effectLst>
              </a:rPr>
              <a:t>Northern Rock Asset Mgmt</a:t>
            </a:r>
          </a:p>
          <a:p>
            <a:pPr eaLnBrk="1" fontAlgn="auto" hangingPunct="1">
              <a:spcAft>
                <a:spcPts val="0"/>
              </a:spcAft>
              <a:buFont typeface="Arial" pitchFamily="34" charset="0"/>
              <a:buNone/>
              <a:defRPr/>
            </a:pPr>
            <a:r>
              <a:rPr lang="en-GB" sz="4000" b="1" u="sng" dirty="0">
                <a:solidFill>
                  <a:schemeClr val="bg1"/>
                </a:solidFill>
                <a:effectLst>
                  <a:outerShdw blurRad="38100" dist="38100" dir="2700000" algn="tl">
                    <a:srgbClr val="000000">
                      <a:alpha val="43137"/>
                    </a:srgbClr>
                  </a:outerShdw>
                </a:effectLst>
              </a:rPr>
              <a:t>Bradford &amp; Bingley</a:t>
            </a:r>
          </a:p>
        </p:txBody>
      </p:sp>
      <p:sp>
        <p:nvSpPr>
          <p:cNvPr id="10" name="TextBox 9"/>
          <p:cNvSpPr txBox="1"/>
          <p:nvPr/>
        </p:nvSpPr>
        <p:spPr>
          <a:xfrm>
            <a:off x="4787900" y="2133600"/>
            <a:ext cx="2016125" cy="4708525"/>
          </a:xfrm>
          <a:prstGeom prst="rect">
            <a:avLst/>
          </a:prstGeom>
          <a:noFill/>
        </p:spPr>
        <p:txBody>
          <a:bodyPr>
            <a:spAutoFit/>
          </a:bodyPr>
          <a:lstStyle/>
          <a:p>
            <a:pPr fontAlgn="auto">
              <a:spcBef>
                <a:spcPts val="0"/>
              </a:spcBef>
              <a:spcAft>
                <a:spcPts val="0"/>
              </a:spcAft>
              <a:defRPr/>
            </a:pPr>
            <a:r>
              <a:rPr lang="en-GB" sz="4800" b="1" dirty="0">
                <a:solidFill>
                  <a:srgbClr val="FFC000"/>
                </a:solidFill>
                <a:effectLst>
                  <a:outerShdw blurRad="38100" dist="38100" dir="2700000" algn="tl">
                    <a:srgbClr val="000000">
                      <a:alpha val="43137"/>
                    </a:srgbClr>
                  </a:outerShdw>
                </a:effectLst>
                <a:latin typeface="+mn-lt"/>
                <a:cs typeface="+mn-cs"/>
              </a:rPr>
              <a:t> 83%</a:t>
            </a:r>
          </a:p>
          <a:p>
            <a:pPr fontAlgn="auto">
              <a:spcBef>
                <a:spcPts val="0"/>
              </a:spcBef>
              <a:spcAft>
                <a:spcPts val="0"/>
              </a:spcAft>
              <a:defRPr/>
            </a:pPr>
            <a:endParaRPr lang="en-GB" sz="5400" b="1" dirty="0">
              <a:solidFill>
                <a:srgbClr val="FFC000"/>
              </a:solidFill>
              <a:effectLst>
                <a:outerShdw blurRad="38100" dist="38100" dir="2700000" algn="tl">
                  <a:srgbClr val="000000">
                    <a:alpha val="43137"/>
                  </a:srgbClr>
                </a:outerShdw>
              </a:effectLst>
              <a:latin typeface="+mn-lt"/>
              <a:cs typeface="+mn-cs"/>
            </a:endParaRPr>
          </a:p>
          <a:p>
            <a:pPr fontAlgn="auto">
              <a:spcBef>
                <a:spcPts val="0"/>
              </a:spcBef>
              <a:spcAft>
                <a:spcPts val="0"/>
              </a:spcAft>
              <a:defRPr/>
            </a:pPr>
            <a:r>
              <a:rPr lang="en-GB" sz="5400" b="1" dirty="0">
                <a:solidFill>
                  <a:srgbClr val="FFC000"/>
                </a:solidFill>
                <a:effectLst>
                  <a:outerShdw blurRad="38100" dist="38100" dir="2700000" algn="tl">
                    <a:srgbClr val="000000">
                      <a:alpha val="43137"/>
                    </a:srgbClr>
                  </a:outerShdw>
                </a:effectLst>
                <a:latin typeface="+mn-lt"/>
                <a:cs typeface="+mn-cs"/>
              </a:rPr>
              <a:t>41%</a:t>
            </a:r>
          </a:p>
          <a:p>
            <a:pPr fontAlgn="auto">
              <a:spcBef>
                <a:spcPts val="0"/>
              </a:spcBef>
              <a:spcAft>
                <a:spcPts val="0"/>
              </a:spcAft>
              <a:defRPr/>
            </a:pPr>
            <a:r>
              <a:rPr lang="en-GB" sz="5400" b="1" dirty="0">
                <a:solidFill>
                  <a:srgbClr val="FFC000"/>
                </a:solidFill>
                <a:effectLst>
                  <a:outerShdw blurRad="38100" dist="38100" dir="2700000" algn="tl">
                    <a:srgbClr val="000000">
                      <a:alpha val="43137"/>
                    </a:srgbClr>
                  </a:outerShdw>
                </a:effectLst>
                <a:latin typeface="+mn-lt"/>
                <a:cs typeface="+mn-cs"/>
              </a:rPr>
              <a:t>100%</a:t>
            </a:r>
          </a:p>
          <a:p>
            <a:pPr fontAlgn="auto">
              <a:spcBef>
                <a:spcPts val="0"/>
              </a:spcBef>
              <a:spcAft>
                <a:spcPts val="0"/>
              </a:spcAft>
              <a:defRPr/>
            </a:pPr>
            <a:r>
              <a:rPr lang="en-GB" sz="5400" b="1" dirty="0">
                <a:solidFill>
                  <a:srgbClr val="FFC000"/>
                </a:solidFill>
                <a:effectLst>
                  <a:outerShdw blurRad="38100" dist="38100" dir="2700000" algn="tl">
                    <a:srgbClr val="000000">
                      <a:alpha val="43137"/>
                    </a:srgbClr>
                  </a:outerShdw>
                </a:effectLst>
                <a:latin typeface="+mn-lt"/>
                <a:cs typeface="+mn-cs"/>
              </a:rPr>
              <a:t>100%</a:t>
            </a:r>
            <a:endParaRPr lang="en-GB" sz="1600" b="1" dirty="0">
              <a:solidFill>
                <a:srgbClr val="FFC000"/>
              </a:solidFill>
              <a:effectLst>
                <a:outerShdw blurRad="38100" dist="38100" dir="2700000" algn="tl">
                  <a:srgbClr val="000000">
                    <a:alpha val="43137"/>
                  </a:srgbClr>
                </a:outerShdw>
              </a:effectLst>
              <a:latin typeface="+mn-lt"/>
              <a:cs typeface="+mn-cs"/>
            </a:endParaRPr>
          </a:p>
          <a:p>
            <a:pPr fontAlgn="auto">
              <a:spcBef>
                <a:spcPts val="0"/>
              </a:spcBef>
              <a:spcAft>
                <a:spcPts val="0"/>
              </a:spcAft>
              <a:defRPr/>
            </a:pPr>
            <a:endParaRPr lang="en-GB" dirty="0">
              <a:latin typeface="+mn-lt"/>
              <a:cs typeface="+mn-cs"/>
            </a:endParaRPr>
          </a:p>
          <a:p>
            <a:pPr fontAlgn="auto">
              <a:spcBef>
                <a:spcPts val="0"/>
              </a:spcBef>
              <a:spcAft>
                <a:spcPts val="0"/>
              </a:spcAft>
              <a:defRPr/>
            </a:pPr>
            <a:endParaRPr lang="en-GB" dirty="0">
              <a:latin typeface="+mn-lt"/>
              <a:cs typeface="+mn-cs"/>
            </a:endParaRPr>
          </a:p>
        </p:txBody>
      </p:sp>
      <p:sp>
        <p:nvSpPr>
          <p:cNvPr id="3078" name="TextBox 10"/>
          <p:cNvSpPr txBox="1">
            <a:spLocks noChangeArrowheads="1"/>
          </p:cNvSpPr>
          <p:nvPr/>
        </p:nvSpPr>
        <p:spPr bwMode="auto">
          <a:xfrm>
            <a:off x="6804025" y="1989138"/>
            <a:ext cx="2339975" cy="4324350"/>
          </a:xfrm>
          <a:prstGeom prst="rect">
            <a:avLst/>
          </a:prstGeom>
          <a:noFill/>
          <a:ln w="9525">
            <a:noFill/>
            <a:miter lim="800000"/>
            <a:headEnd/>
            <a:tailEnd/>
          </a:ln>
        </p:spPr>
        <p:txBody>
          <a:bodyPr>
            <a:spAutoFit/>
          </a:bodyPr>
          <a:lstStyle/>
          <a:p>
            <a:r>
              <a:rPr lang="en-GB" sz="8000" b="1">
                <a:solidFill>
                  <a:schemeClr val="bg1"/>
                </a:solidFill>
                <a:latin typeface="Calibri" pitchFamily="34" charset="0"/>
              </a:rPr>
              <a:t>} </a:t>
            </a:r>
            <a:r>
              <a:rPr lang="en-GB" sz="4000" b="1">
                <a:solidFill>
                  <a:schemeClr val="bg1"/>
                </a:solidFill>
                <a:latin typeface="Calibri" pitchFamily="34" charset="0"/>
              </a:rPr>
              <a:t>45.2bn</a:t>
            </a:r>
          </a:p>
          <a:p>
            <a:r>
              <a:rPr lang="en-GB" sz="8000" b="1">
                <a:solidFill>
                  <a:schemeClr val="bg1"/>
                </a:solidFill>
                <a:latin typeface="Calibri" pitchFamily="34" charset="0"/>
              </a:rPr>
              <a:t>}</a:t>
            </a:r>
            <a:r>
              <a:rPr lang="en-GB" sz="4400" b="1">
                <a:solidFill>
                  <a:schemeClr val="bg1"/>
                </a:solidFill>
                <a:latin typeface="Calibri" pitchFamily="34" charset="0"/>
              </a:rPr>
              <a:t>£20.3</a:t>
            </a:r>
          </a:p>
          <a:p>
            <a:r>
              <a:rPr lang="en-GB" sz="11500" b="1">
                <a:solidFill>
                  <a:schemeClr val="bg1"/>
                </a:solidFill>
                <a:latin typeface="Calibri" pitchFamily="34" charset="0"/>
              </a:rPr>
              <a:t>}</a:t>
            </a:r>
            <a:r>
              <a:rPr lang="en-GB" sz="2400" b="1">
                <a:solidFill>
                  <a:schemeClr val="bg1"/>
                </a:solidFill>
                <a:latin typeface="Calibri" pitchFamily="34" charset="0"/>
              </a:rPr>
              <a:t> </a:t>
            </a:r>
            <a:r>
              <a:rPr lang="en-GB" sz="4400" b="1">
                <a:solidFill>
                  <a:schemeClr val="bg1"/>
                </a:solidFill>
                <a:latin typeface="Calibri" pitchFamily="34" charset="0"/>
              </a:rPr>
              <a:t>£77bn</a:t>
            </a:r>
            <a:endParaRPr lang="en-GB" sz="2400" b="1">
              <a:solidFill>
                <a:schemeClr val="bg1"/>
              </a:solidFill>
              <a:latin typeface="Calibri" pitchFamily="34" charset="0"/>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rgbClr val="92D050"/>
          </a:solidFill>
        </p:spPr>
        <p:txBody>
          <a:bodyPr/>
          <a:lstStyle/>
          <a:p>
            <a:r>
              <a:rPr lang="en-GB" b="1" dirty="0">
                <a:effectLst>
                  <a:outerShdw blurRad="38100" dist="38100" dir="2700000" algn="tl">
                    <a:srgbClr val="000000">
                      <a:alpha val="43137"/>
                    </a:srgbClr>
                  </a:outerShdw>
                </a:effectLst>
              </a:rPr>
              <a:t>Price Controls:</a:t>
            </a:r>
            <a:endParaRPr lang="en-GB"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p:txBody>
          <a:bodyPr/>
          <a:lstStyle/>
          <a:p>
            <a:r>
              <a:rPr lang="en-GB" dirty="0"/>
              <a:t>If a monopoly is charging excessive prices, then the government can impose a price ceiling (a maximum amount that they can charge).</a:t>
            </a:r>
          </a:p>
          <a:p>
            <a:r>
              <a:rPr lang="en-GB" dirty="0"/>
              <a:t> This has the advantage of protecting customer’s interest and providing access to goods </a:t>
            </a:r>
          </a:p>
          <a:p>
            <a:pPr lvl="1"/>
            <a:r>
              <a:rPr lang="en-GB" dirty="0"/>
              <a:t>What is the disadvantage?</a:t>
            </a:r>
          </a:p>
          <a:p>
            <a:endParaRPr lang="en-GB"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rgbClr val="92D050"/>
          </a:solidFill>
        </p:spPr>
        <p:txBody>
          <a:bodyPr/>
          <a:lstStyle/>
          <a:p>
            <a:r>
              <a:rPr lang="en-GB" b="1" dirty="0">
                <a:effectLst>
                  <a:outerShdw blurRad="38100" dist="38100" dir="2700000" algn="tl">
                    <a:srgbClr val="000000">
                      <a:alpha val="43137"/>
                    </a:srgbClr>
                  </a:outerShdw>
                </a:effectLst>
              </a:rPr>
              <a:t>Provision of Information:</a:t>
            </a:r>
            <a:endParaRPr lang="en-GB"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457200" y="1600200"/>
            <a:ext cx="8229600" cy="5257800"/>
          </a:xfrm>
        </p:spPr>
        <p:txBody>
          <a:bodyPr>
            <a:normAutofit lnSpcReduction="10000"/>
          </a:bodyPr>
          <a:lstStyle/>
          <a:p>
            <a:r>
              <a:rPr lang="en-GB" dirty="0"/>
              <a:t>Either by the government or by a business (as directed by the government). </a:t>
            </a:r>
          </a:p>
          <a:p>
            <a:r>
              <a:rPr lang="en-GB" dirty="0"/>
              <a:t>Useful for the consumption of merit or demerit goods: available information on the hazards of smoking or the benefits of education may help people to make better decisions.  </a:t>
            </a:r>
          </a:p>
          <a:p>
            <a:r>
              <a:rPr lang="en-GB" dirty="0"/>
              <a:t>Has the benefit of still allowing people to make choices (greater liberty) without the state/government being overwhelming or draconian..</a:t>
            </a:r>
          </a:p>
          <a:p>
            <a:endParaRPr lang="en-GB"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rgbClr val="92D050"/>
          </a:solidFill>
        </p:spPr>
        <p:txBody>
          <a:bodyPr/>
          <a:lstStyle/>
          <a:p>
            <a:r>
              <a:rPr lang="en-GB" b="1" dirty="0">
                <a:effectLst>
                  <a:outerShdw blurRad="38100" dist="38100" dir="2700000" algn="tl">
                    <a:srgbClr val="000000">
                      <a:alpha val="43137"/>
                    </a:srgbClr>
                  </a:outerShdw>
                </a:effectLst>
              </a:rPr>
              <a:t>4: Competition Policy</a:t>
            </a:r>
          </a:p>
        </p:txBody>
      </p:sp>
      <p:sp>
        <p:nvSpPr>
          <p:cNvPr id="3" name="Content Placeholder 2"/>
          <p:cNvSpPr>
            <a:spLocks noGrp="1"/>
          </p:cNvSpPr>
          <p:nvPr>
            <p:ph idx="1"/>
          </p:nvPr>
        </p:nvSpPr>
        <p:spPr/>
        <p:txBody>
          <a:bodyPr/>
          <a:lstStyle/>
          <a:p>
            <a:r>
              <a:rPr lang="en-GB" dirty="0"/>
              <a:t>There are three possible targets of competition policy</a:t>
            </a:r>
          </a:p>
          <a:p>
            <a:pPr marL="0" indent="0">
              <a:buNone/>
            </a:pPr>
            <a:endParaRPr lang="en-GB" dirty="0"/>
          </a:p>
          <a:p>
            <a:pPr marL="914400" lvl="1" indent="-514350">
              <a:buFont typeface="+mj-lt"/>
              <a:buAutoNum type="arabicPeriod"/>
            </a:pPr>
            <a:r>
              <a:rPr lang="en-GB" dirty="0"/>
              <a:t>	Collusion</a:t>
            </a:r>
          </a:p>
          <a:p>
            <a:pPr marL="914400" lvl="1" indent="-514350">
              <a:buFont typeface="+mj-lt"/>
              <a:buAutoNum type="arabicPeriod"/>
            </a:pPr>
            <a:r>
              <a:rPr lang="en-GB" dirty="0"/>
              <a:t>	Mergers &amp; Acquisitions</a:t>
            </a:r>
          </a:p>
          <a:p>
            <a:pPr marL="914400" lvl="1" indent="-514350">
              <a:buFont typeface="+mj-lt"/>
              <a:buAutoNum type="arabicPeriod"/>
            </a:pPr>
            <a:r>
              <a:rPr lang="en-GB" dirty="0"/>
              <a:t>	Monopoly Power	</a:t>
            </a:r>
          </a:p>
        </p:txBody>
      </p:sp>
    </p:spTree>
    <p:extLst>
      <p:ext uri="{BB962C8B-B14F-4D97-AF65-F5344CB8AC3E}">
        <p14:creationId xmlns:p14="http://schemas.microsoft.com/office/powerpoint/2010/main" val="316084177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rgbClr val="92D050"/>
          </a:solidFill>
        </p:spPr>
        <p:txBody>
          <a:bodyPr/>
          <a:lstStyle/>
          <a:p>
            <a:r>
              <a:rPr lang="en-GB" b="1" dirty="0">
                <a:effectLst>
                  <a:outerShdw blurRad="38100" dist="38100" dir="2700000" algn="tl">
                    <a:srgbClr val="000000">
                      <a:alpha val="43137"/>
                    </a:srgbClr>
                  </a:outerShdw>
                </a:effectLst>
              </a:rPr>
              <a:t>Collusion</a:t>
            </a:r>
          </a:p>
        </p:txBody>
      </p:sp>
      <p:sp>
        <p:nvSpPr>
          <p:cNvPr id="3" name="Content Placeholder 2"/>
          <p:cNvSpPr>
            <a:spLocks noGrp="1"/>
          </p:cNvSpPr>
          <p:nvPr>
            <p:ph idx="1"/>
          </p:nvPr>
        </p:nvSpPr>
        <p:spPr/>
        <p:txBody>
          <a:bodyPr/>
          <a:lstStyle/>
          <a:p>
            <a:r>
              <a:rPr lang="en-GB" dirty="0"/>
              <a:t>There are several different types of collusion:</a:t>
            </a:r>
          </a:p>
          <a:p>
            <a:pPr marL="0" indent="0">
              <a:buNone/>
            </a:pPr>
            <a:endParaRPr lang="en-GB" dirty="0"/>
          </a:p>
          <a:p>
            <a:pPr lvl="1"/>
            <a:r>
              <a:rPr lang="en-GB" dirty="0"/>
              <a:t>Price Fixing above competitive levels</a:t>
            </a:r>
          </a:p>
          <a:p>
            <a:pPr lvl="1"/>
            <a:r>
              <a:rPr lang="en-GB" dirty="0"/>
              <a:t>Limit Production</a:t>
            </a:r>
          </a:p>
          <a:p>
            <a:pPr lvl="1"/>
            <a:r>
              <a:rPr lang="en-GB" dirty="0"/>
              <a:t>Divide Markets</a:t>
            </a:r>
          </a:p>
          <a:p>
            <a:pPr lvl="1"/>
            <a:r>
              <a:rPr lang="en-GB" dirty="0"/>
              <a:t>Share sources of supply</a:t>
            </a:r>
          </a:p>
          <a:p>
            <a:pPr lvl="1"/>
            <a:r>
              <a:rPr lang="en-GB" dirty="0"/>
              <a:t>Collusive tendering</a:t>
            </a:r>
          </a:p>
        </p:txBody>
      </p:sp>
    </p:spTree>
    <p:extLst>
      <p:ext uri="{BB962C8B-B14F-4D97-AF65-F5344CB8AC3E}">
        <p14:creationId xmlns:p14="http://schemas.microsoft.com/office/powerpoint/2010/main" val="202376613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rgbClr val="92D050"/>
          </a:solidFill>
        </p:spPr>
        <p:txBody>
          <a:bodyPr/>
          <a:lstStyle/>
          <a:p>
            <a:r>
              <a:rPr lang="en-GB" b="1" dirty="0">
                <a:effectLst>
                  <a:outerShdw blurRad="38100" dist="38100" dir="2700000" algn="tl">
                    <a:srgbClr val="000000">
                      <a:alpha val="43137"/>
                    </a:srgbClr>
                  </a:outerShdw>
                </a:effectLst>
              </a:rPr>
              <a:t>Abuses of Monopoly Power</a:t>
            </a:r>
          </a:p>
        </p:txBody>
      </p:sp>
      <p:sp>
        <p:nvSpPr>
          <p:cNvPr id="3" name="Content Placeholder 2"/>
          <p:cNvSpPr>
            <a:spLocks noGrp="1"/>
          </p:cNvSpPr>
          <p:nvPr>
            <p:ph idx="1"/>
          </p:nvPr>
        </p:nvSpPr>
        <p:spPr/>
        <p:txBody>
          <a:bodyPr/>
          <a:lstStyle/>
          <a:p>
            <a:r>
              <a:rPr lang="en-GB" dirty="0"/>
              <a:t>Charge unfairly high prices</a:t>
            </a:r>
          </a:p>
          <a:p>
            <a:r>
              <a:rPr lang="en-GB" dirty="0"/>
              <a:t>Predatory pricing</a:t>
            </a:r>
          </a:p>
          <a:p>
            <a:r>
              <a:rPr lang="en-GB" dirty="0"/>
              <a:t>Limit output and technical development of the market</a:t>
            </a:r>
          </a:p>
          <a:p>
            <a:r>
              <a:rPr lang="en-GB" dirty="0"/>
              <a:t>Tie-in sales</a:t>
            </a:r>
          </a:p>
        </p:txBody>
      </p:sp>
    </p:spTree>
    <p:extLst>
      <p:ext uri="{BB962C8B-B14F-4D97-AF65-F5344CB8AC3E}">
        <p14:creationId xmlns:p14="http://schemas.microsoft.com/office/powerpoint/2010/main" val="250287903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rgbClr val="92D050"/>
          </a:solidFill>
        </p:spPr>
        <p:txBody>
          <a:bodyPr/>
          <a:lstStyle/>
          <a:p>
            <a:r>
              <a:rPr lang="en-GB" b="1" dirty="0">
                <a:effectLst>
                  <a:outerShdw blurRad="38100" dist="38100" dir="2700000" algn="tl">
                    <a:srgbClr val="000000">
                      <a:alpha val="43137"/>
                    </a:srgbClr>
                  </a:outerShdw>
                </a:effectLst>
              </a:rPr>
              <a:t>Mergers and Acquisitions</a:t>
            </a:r>
          </a:p>
        </p:txBody>
      </p:sp>
      <p:sp>
        <p:nvSpPr>
          <p:cNvPr id="3" name="Content Placeholder 2"/>
          <p:cNvSpPr>
            <a:spLocks noGrp="1"/>
          </p:cNvSpPr>
          <p:nvPr>
            <p:ph idx="1"/>
          </p:nvPr>
        </p:nvSpPr>
        <p:spPr/>
        <p:txBody>
          <a:bodyPr/>
          <a:lstStyle/>
          <a:p>
            <a:r>
              <a:rPr lang="en-GB" dirty="0"/>
              <a:t>Mergers: the combining of two or more companies</a:t>
            </a:r>
          </a:p>
          <a:p>
            <a:endParaRPr lang="en-GB" dirty="0"/>
          </a:p>
          <a:p>
            <a:r>
              <a:rPr lang="en-GB" dirty="0"/>
              <a:t>These are disallowed if:</a:t>
            </a:r>
          </a:p>
          <a:p>
            <a:pPr lvl="1"/>
            <a:r>
              <a:rPr lang="en-GB" dirty="0"/>
              <a:t>they result in a concentration which would significantly impede effective competition</a:t>
            </a:r>
          </a:p>
          <a:p>
            <a:pPr lvl="1"/>
            <a:r>
              <a:rPr lang="en-GB" dirty="0"/>
              <a:t>they strengthen an already dominant position</a:t>
            </a:r>
          </a:p>
        </p:txBody>
      </p:sp>
    </p:spTree>
    <p:extLst>
      <p:ext uri="{BB962C8B-B14F-4D97-AF65-F5344CB8AC3E}">
        <p14:creationId xmlns:p14="http://schemas.microsoft.com/office/powerpoint/2010/main" val="305084189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2809</Words>
  <Application>Microsoft Office PowerPoint</Application>
  <PresentationFormat>On-screen Show (4:3)</PresentationFormat>
  <Paragraphs>268</Paragraphs>
  <Slides>32</Slides>
  <Notes>8</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32</vt:i4>
      </vt:variant>
    </vt:vector>
  </HeadingPairs>
  <TitlesOfParts>
    <vt:vector size="36" baseType="lpstr">
      <vt:lpstr>Arial</vt:lpstr>
      <vt:lpstr>Calibri</vt:lpstr>
      <vt:lpstr>Wingdings</vt:lpstr>
      <vt:lpstr>Office Theme</vt:lpstr>
      <vt:lpstr>Week 3: Politics 2</vt:lpstr>
      <vt:lpstr>1: Nature of Political Activity</vt:lpstr>
      <vt:lpstr>Political Systems</vt:lpstr>
      <vt:lpstr>Political Systems (II)</vt:lpstr>
      <vt:lpstr>Political Risk</vt:lpstr>
      <vt:lpstr>Market Failure</vt:lpstr>
      <vt:lpstr>2: Market Failure</vt:lpstr>
      <vt:lpstr>Externalities</vt:lpstr>
      <vt:lpstr>Externalities</vt:lpstr>
      <vt:lpstr>Externalities and  Supply and Demand Curves</vt:lpstr>
      <vt:lpstr>...</vt:lpstr>
      <vt:lpstr>Another example</vt:lpstr>
      <vt:lpstr>Public Goods</vt:lpstr>
      <vt:lpstr>An Example</vt:lpstr>
      <vt:lpstr>Public Goods</vt:lpstr>
      <vt:lpstr>Asymmetric Information:</vt:lpstr>
      <vt:lpstr>Merit vs. Demerit Goods</vt:lpstr>
      <vt:lpstr>Rent Seeking</vt:lpstr>
      <vt:lpstr>Immobile Factors of Production</vt:lpstr>
      <vt:lpstr>Equity</vt:lpstr>
      <vt:lpstr>3: Solutions to Market Failure</vt:lpstr>
      <vt:lpstr>Legal Restrictions:</vt:lpstr>
      <vt:lpstr>Advantages of legal restrictions</vt:lpstr>
      <vt:lpstr>Disadvantage of legal restrictions</vt:lpstr>
      <vt:lpstr>Self Regulation:</vt:lpstr>
      <vt:lpstr>UK Financial Investments</vt:lpstr>
      <vt:lpstr>Price Controls:</vt:lpstr>
      <vt:lpstr>Provision of Information:</vt:lpstr>
      <vt:lpstr>4: Competition Policy</vt:lpstr>
      <vt:lpstr>Collusion</vt:lpstr>
      <vt:lpstr>Abuses of Monopoly Power</vt:lpstr>
      <vt:lpstr>Mergers and Acquisitions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Business &amp; the Business Environment</dc:title>
  <dc:creator>Your User Name</dc:creator>
  <cp:lastModifiedBy>Amare Desta</cp:lastModifiedBy>
  <cp:revision>24</cp:revision>
  <dcterms:created xsi:type="dcterms:W3CDTF">2016-01-21T19:20:57Z</dcterms:created>
  <dcterms:modified xsi:type="dcterms:W3CDTF">2019-08-11T07:06:09Z</dcterms:modified>
</cp:coreProperties>
</file>