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57" r:id="rId4"/>
    <p:sldId id="258" r:id="rId5"/>
    <p:sldId id="261" r:id="rId6"/>
    <p:sldId id="259" r:id="rId7"/>
    <p:sldId id="260" r:id="rId8"/>
    <p:sldId id="263" r:id="rId9"/>
    <p:sldId id="265" r:id="rId10"/>
    <p:sldId id="266" r:id="rId11"/>
    <p:sldId id="267" r:id="rId12"/>
    <p:sldId id="264"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DCF26E-D5B8-34D6-3F28-33410AB50112}" v="218" dt="2020-01-23T09:37:50.075"/>
    <p1510:client id="{20EA2D6F-B558-D2BD-AC95-3838C7A25E7D}" v="584" dt="2019-12-30T12:52:28.880"/>
    <p1510:client id="{4ABC81BE-35BC-5FCF-1ED7-1F0E4EFD7BE8}" v="4" dt="2020-01-27T09:31:06.4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9" d="100"/>
          <a:sy n="69" d="100"/>
        </p:scale>
        <p:origin x="37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4ABC81BE-35BC-5FCF-1ED7-1F0E4EFD7BE8}"/>
    <pc:docChg chg="modSld">
      <pc:chgData name="Peter Doyle" userId="S::p.doyle@uwtsd.ac.uk::9eb13c6d-8f51-46c9-bcaf-0558aa31b953" providerId="AD" clId="Web-{4ABC81BE-35BC-5FCF-1ED7-1F0E4EFD7BE8}" dt="2020-01-27T09:31:06.357" v="2" actId="20577"/>
      <pc:docMkLst>
        <pc:docMk/>
      </pc:docMkLst>
      <pc:sldChg chg="modSp">
        <pc:chgData name="Peter Doyle" userId="S::p.doyle@uwtsd.ac.uk::9eb13c6d-8f51-46c9-bcaf-0558aa31b953" providerId="AD" clId="Web-{4ABC81BE-35BC-5FCF-1ED7-1F0E4EFD7BE8}" dt="2020-01-27T09:31:03.277" v="0" actId="20577"/>
        <pc:sldMkLst>
          <pc:docMk/>
          <pc:sldMk cId="94058413" sldId="261"/>
        </pc:sldMkLst>
        <pc:spChg chg="mod">
          <ac:chgData name="Peter Doyle" userId="S::p.doyle@uwtsd.ac.uk::9eb13c6d-8f51-46c9-bcaf-0558aa31b953" providerId="AD" clId="Web-{4ABC81BE-35BC-5FCF-1ED7-1F0E4EFD7BE8}" dt="2020-01-27T09:31:03.277" v="0" actId="20577"/>
          <ac:spMkLst>
            <pc:docMk/>
            <pc:sldMk cId="94058413" sldId="261"/>
            <ac:spMk id="3" creationId="{ED241A70-D8EA-4120-A0C8-55638B3415A6}"/>
          </ac:spMkLst>
        </pc:spChg>
      </pc:sldChg>
    </pc:docChg>
  </pc:docChgLst>
  <pc:docChgLst>
    <pc:chgData name="Peter Doyle" userId="S::p.doyle@uwtsd.ac.uk::9eb13c6d-8f51-46c9-bcaf-0558aa31b953" providerId="AD" clId="Web-{1FDCF26E-D5B8-34D6-3F28-33410AB50112}"/>
    <pc:docChg chg="addSld modSld">
      <pc:chgData name="Peter Doyle" userId="S::p.doyle@uwtsd.ac.uk::9eb13c6d-8f51-46c9-bcaf-0558aa31b953" providerId="AD" clId="Web-{1FDCF26E-D5B8-34D6-3F28-33410AB50112}" dt="2020-01-23T09:37:50.075" v="214" actId="20577"/>
      <pc:docMkLst>
        <pc:docMk/>
      </pc:docMkLst>
      <pc:sldChg chg="modSp">
        <pc:chgData name="Peter Doyle" userId="S::p.doyle@uwtsd.ac.uk::9eb13c6d-8f51-46c9-bcaf-0558aa31b953" providerId="AD" clId="Web-{1FDCF26E-D5B8-34D6-3F28-33410AB50112}" dt="2020-01-23T09:24:40.727" v="4" actId="20577"/>
        <pc:sldMkLst>
          <pc:docMk/>
          <pc:sldMk cId="1685941908" sldId="258"/>
        </pc:sldMkLst>
        <pc:spChg chg="mod">
          <ac:chgData name="Peter Doyle" userId="S::p.doyle@uwtsd.ac.uk::9eb13c6d-8f51-46c9-bcaf-0558aa31b953" providerId="AD" clId="Web-{1FDCF26E-D5B8-34D6-3F28-33410AB50112}" dt="2020-01-23T09:24:40.727" v="4" actId="20577"/>
          <ac:spMkLst>
            <pc:docMk/>
            <pc:sldMk cId="1685941908" sldId="258"/>
            <ac:spMk id="3" creationId="{343DF3C2-A174-4E6E-B290-D8BCB4A013BC}"/>
          </ac:spMkLst>
        </pc:spChg>
      </pc:sldChg>
      <pc:sldChg chg="modSp">
        <pc:chgData name="Peter Doyle" userId="S::p.doyle@uwtsd.ac.uk::9eb13c6d-8f51-46c9-bcaf-0558aa31b953" providerId="AD" clId="Web-{1FDCF26E-D5B8-34D6-3F28-33410AB50112}" dt="2020-01-23T09:24:59.649" v="12" actId="20577"/>
        <pc:sldMkLst>
          <pc:docMk/>
          <pc:sldMk cId="94058413" sldId="261"/>
        </pc:sldMkLst>
        <pc:spChg chg="mod">
          <ac:chgData name="Peter Doyle" userId="S::p.doyle@uwtsd.ac.uk::9eb13c6d-8f51-46c9-bcaf-0558aa31b953" providerId="AD" clId="Web-{1FDCF26E-D5B8-34D6-3F28-33410AB50112}" dt="2020-01-23T09:24:59.649" v="12" actId="20577"/>
          <ac:spMkLst>
            <pc:docMk/>
            <pc:sldMk cId="94058413" sldId="261"/>
            <ac:spMk id="3" creationId="{ED241A70-D8EA-4120-A0C8-55638B3415A6}"/>
          </ac:spMkLst>
        </pc:spChg>
      </pc:sldChg>
      <pc:sldChg chg="addSp delSp modSp new">
        <pc:chgData name="Peter Doyle" userId="S::p.doyle@uwtsd.ac.uk::9eb13c6d-8f51-46c9-bcaf-0558aa31b953" providerId="AD" clId="Web-{1FDCF26E-D5B8-34D6-3F28-33410AB50112}" dt="2020-01-23T09:30:23.854" v="41" actId="1076"/>
        <pc:sldMkLst>
          <pc:docMk/>
          <pc:sldMk cId="217456413" sldId="265"/>
        </pc:sldMkLst>
        <pc:spChg chg="mod">
          <ac:chgData name="Peter Doyle" userId="S::p.doyle@uwtsd.ac.uk::9eb13c6d-8f51-46c9-bcaf-0558aa31b953" providerId="AD" clId="Web-{1FDCF26E-D5B8-34D6-3F28-33410AB50112}" dt="2020-01-23T09:30:23.854" v="41" actId="1076"/>
          <ac:spMkLst>
            <pc:docMk/>
            <pc:sldMk cId="217456413" sldId="265"/>
            <ac:spMk id="2" creationId="{66F18513-2D73-43E2-A62A-B93A05642E4D}"/>
          </ac:spMkLst>
        </pc:spChg>
        <pc:spChg chg="del">
          <ac:chgData name="Peter Doyle" userId="S::p.doyle@uwtsd.ac.uk::9eb13c6d-8f51-46c9-bcaf-0558aa31b953" providerId="AD" clId="Web-{1FDCF26E-D5B8-34D6-3F28-33410AB50112}" dt="2020-01-23T09:30:05.838" v="38"/>
          <ac:spMkLst>
            <pc:docMk/>
            <pc:sldMk cId="217456413" sldId="265"/>
            <ac:spMk id="3" creationId="{A60FFD5E-7B66-467D-BC44-0633E52082AD}"/>
          </ac:spMkLst>
        </pc:spChg>
        <pc:spChg chg="add mod">
          <ac:chgData name="Peter Doyle" userId="S::p.doyle@uwtsd.ac.uk::9eb13c6d-8f51-46c9-bcaf-0558aa31b953" providerId="AD" clId="Web-{1FDCF26E-D5B8-34D6-3F28-33410AB50112}" dt="2020-01-23T09:30:17.807" v="40"/>
          <ac:spMkLst>
            <pc:docMk/>
            <pc:sldMk cId="217456413" sldId="265"/>
            <ac:spMk id="7" creationId="{2287CB9D-9844-45B8-9579-3850D6A184FB}"/>
          </ac:spMkLst>
        </pc:spChg>
        <pc:picChg chg="add del mod ord">
          <ac:chgData name="Peter Doyle" userId="S::p.doyle@uwtsd.ac.uk::9eb13c6d-8f51-46c9-bcaf-0558aa31b953" providerId="AD" clId="Web-{1FDCF26E-D5B8-34D6-3F28-33410AB50112}" dt="2020-01-23T09:30:17.807" v="40"/>
          <ac:picMkLst>
            <pc:docMk/>
            <pc:sldMk cId="217456413" sldId="265"/>
            <ac:picMk id="4" creationId="{D2142E6A-C549-409E-A317-3FC86C75B921}"/>
          </ac:picMkLst>
        </pc:picChg>
      </pc:sldChg>
      <pc:sldChg chg="addSp delSp modSp new">
        <pc:chgData name="Peter Doyle" userId="S::p.doyle@uwtsd.ac.uk::9eb13c6d-8f51-46c9-bcaf-0558aa31b953" providerId="AD" clId="Web-{1FDCF26E-D5B8-34D6-3F28-33410AB50112}" dt="2020-01-23T09:30:53.479" v="47" actId="14100"/>
        <pc:sldMkLst>
          <pc:docMk/>
          <pc:sldMk cId="4159527976" sldId="266"/>
        </pc:sldMkLst>
        <pc:spChg chg="del">
          <ac:chgData name="Peter Doyle" userId="S::p.doyle@uwtsd.ac.uk::9eb13c6d-8f51-46c9-bcaf-0558aa31b953" providerId="AD" clId="Web-{1FDCF26E-D5B8-34D6-3F28-33410AB50112}" dt="2020-01-23T09:30:37.510" v="43"/>
          <ac:spMkLst>
            <pc:docMk/>
            <pc:sldMk cId="4159527976" sldId="266"/>
            <ac:spMk id="3" creationId="{9F745D20-92AE-4032-BD72-BE9E22935367}"/>
          </ac:spMkLst>
        </pc:spChg>
        <pc:picChg chg="add mod ord">
          <ac:chgData name="Peter Doyle" userId="S::p.doyle@uwtsd.ac.uk::9eb13c6d-8f51-46c9-bcaf-0558aa31b953" providerId="AD" clId="Web-{1FDCF26E-D5B8-34D6-3F28-33410AB50112}" dt="2020-01-23T09:30:53.479" v="47" actId="14100"/>
          <ac:picMkLst>
            <pc:docMk/>
            <pc:sldMk cId="4159527976" sldId="266"/>
            <ac:picMk id="4" creationId="{3A198E10-F9A7-4E61-ADC1-ACEE459EB486}"/>
          </ac:picMkLst>
        </pc:picChg>
      </pc:sldChg>
      <pc:sldChg chg="modSp new">
        <pc:chgData name="Peter Doyle" userId="S::p.doyle@uwtsd.ac.uk::9eb13c6d-8f51-46c9-bcaf-0558aa31b953" providerId="AD" clId="Web-{1FDCF26E-D5B8-34D6-3F28-33410AB50112}" dt="2020-01-23T09:37:50.075" v="213" actId="20577"/>
        <pc:sldMkLst>
          <pc:docMk/>
          <pc:sldMk cId="1515022156" sldId="267"/>
        </pc:sldMkLst>
        <pc:spChg chg="mod">
          <ac:chgData name="Peter Doyle" userId="S::p.doyle@uwtsd.ac.uk::9eb13c6d-8f51-46c9-bcaf-0558aa31b953" providerId="AD" clId="Web-{1FDCF26E-D5B8-34D6-3F28-33410AB50112}" dt="2020-01-23T09:33:32.417" v="74" actId="20577"/>
          <ac:spMkLst>
            <pc:docMk/>
            <pc:sldMk cId="1515022156" sldId="267"/>
            <ac:spMk id="2" creationId="{81B5A363-0A9D-4375-93E8-E6C1237B16A9}"/>
          </ac:spMkLst>
        </pc:spChg>
        <pc:spChg chg="mod">
          <ac:chgData name="Peter Doyle" userId="S::p.doyle@uwtsd.ac.uk::9eb13c6d-8f51-46c9-bcaf-0558aa31b953" providerId="AD" clId="Web-{1FDCF26E-D5B8-34D6-3F28-33410AB50112}" dt="2020-01-23T09:37:50.075" v="213" actId="20577"/>
          <ac:spMkLst>
            <pc:docMk/>
            <pc:sldMk cId="1515022156" sldId="267"/>
            <ac:spMk id="3" creationId="{6C027E9C-A104-4D9B-816A-C9A7BFDF4BC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8/13/2020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6417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8/13/2020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76722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8/13/2020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84714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8/13/2020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58247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8/13/2020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15135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8/13/2020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3156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8/13/2020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43588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8/13/2020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6564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8/13/2020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89785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8/13/2020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5815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8/13/2020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47653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8/13/2020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99120529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8GWybcZmy_Q?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666830-9A19-4E01-8505-D6C7F9AC56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BDA7B4-A2A4-4359-8460-223151E94AF4}"/>
              </a:ext>
            </a:extLst>
          </p:cNvPr>
          <p:cNvPicPr>
            <a:picLocks noChangeAspect="1"/>
          </p:cNvPicPr>
          <p:nvPr/>
        </p:nvPicPr>
        <p:blipFill rotWithShape="1">
          <a:blip r:embed="rId2"/>
          <a:srcRect r="21452" b="-3"/>
          <a:stretch/>
        </p:blipFill>
        <p:spPr>
          <a:xfrm>
            <a:off x="4110127" y="10"/>
            <a:ext cx="8081873" cy="6857990"/>
          </a:xfrm>
          <a:custGeom>
            <a:avLst/>
            <a:gdLst>
              <a:gd name="connsiteX0" fmla="*/ 0 w 8081873"/>
              <a:gd name="connsiteY0" fmla="*/ 0 h 6858000"/>
              <a:gd name="connsiteX1" fmla="*/ 8081873 w 8081873"/>
              <a:gd name="connsiteY1" fmla="*/ 0 h 6858000"/>
              <a:gd name="connsiteX2" fmla="*/ 8081873 w 8081873"/>
              <a:gd name="connsiteY2" fmla="*/ 6858000 h 6858000"/>
              <a:gd name="connsiteX3" fmla="*/ 0 w 8081873"/>
              <a:gd name="connsiteY3" fmla="*/ 6858000 h 6858000"/>
              <a:gd name="connsiteX4" fmla="*/ 68897 w 8081873"/>
              <a:gd name="connsiteY4" fmla="*/ 6734633 h 6858000"/>
              <a:gd name="connsiteX5" fmla="*/ 848920 w 8081873"/>
              <a:gd name="connsiteY5" fmla="*/ 3429000 h 6858000"/>
              <a:gd name="connsiteX6" fmla="*/ 68897 w 8081873"/>
              <a:gd name="connsiteY6" fmla="*/ 1233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1" name="Freeform: Shape 10">
            <a:extLst>
              <a:ext uri="{FF2B5EF4-FFF2-40B4-BE49-F238E27FC236}">
                <a16:creationId xmlns:a16="http://schemas.microsoft.com/office/drawing/2014/main" id="{AE9FC877-7FB6-4D22-9988-35420644E2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E41809D1-F12E-46BB-B804-5F209D325E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7981" y="1122363"/>
            <a:ext cx="4023360" cy="3204134"/>
          </a:xfrm>
        </p:spPr>
        <p:txBody>
          <a:bodyPr anchor="b">
            <a:normAutofit/>
          </a:bodyPr>
          <a:lstStyle/>
          <a:p>
            <a:r>
              <a:rPr lang="en-GB" sz="3600" b="1" dirty="0">
                <a:latin typeface="Calibri"/>
                <a:cs typeface="Calibri Light"/>
              </a:rPr>
              <a:t>Assignment 1- </a:t>
            </a:r>
            <a:r>
              <a:rPr lang="en-GB" sz="3600" b="1" dirty="0">
                <a:latin typeface="Calibri"/>
                <a:ea typeface="+mj-lt"/>
                <a:cs typeface="+mj-lt"/>
              </a:rPr>
              <a:t>Policing, Powers, Models &amp; Society</a:t>
            </a:r>
            <a:r>
              <a:rPr lang="en-GB" sz="4800" dirty="0">
                <a:cs typeface="Calibri Light"/>
              </a:rPr>
              <a:t/>
            </a:r>
            <a:br>
              <a:rPr lang="en-GB" sz="4800" dirty="0">
                <a:cs typeface="Calibri Light"/>
              </a:rPr>
            </a:br>
            <a:endParaRPr lang="en-GB" sz="4800"/>
          </a:p>
        </p:txBody>
      </p:sp>
      <p:sp>
        <p:nvSpPr>
          <p:cNvPr id="3" name="Subtitle 2"/>
          <p:cNvSpPr>
            <a:spLocks noGrp="1"/>
          </p:cNvSpPr>
          <p:nvPr>
            <p:ph type="subTitle" idx="1"/>
          </p:nvPr>
        </p:nvSpPr>
        <p:spPr>
          <a:xfrm>
            <a:off x="477981" y="4872922"/>
            <a:ext cx="3933306" cy="1208141"/>
          </a:xfrm>
        </p:spPr>
        <p:txBody>
          <a:bodyPr vert="horz" lIns="91440" tIns="45720" rIns="91440" bIns="45720" rtlCol="0" anchor="t">
            <a:normAutofit/>
          </a:bodyPr>
          <a:lstStyle/>
          <a:p>
            <a:endParaRPr lang="en-GB" sz="2000" dirty="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027F9-269E-4BF3-B69F-A95BA56A27CF}"/>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21E76955-1359-46F6-B188-DEB1E2126F89}"/>
              </a:ext>
            </a:extLst>
          </p:cNvPr>
          <p:cNvSpPr>
            <a:spLocks noGrp="1"/>
          </p:cNvSpPr>
          <p:nvPr>
            <p:ph idx="1"/>
          </p:nvPr>
        </p:nvSpPr>
        <p:spPr>
          <a:xfrm>
            <a:off x="858269" y="2111868"/>
            <a:ext cx="10168128" cy="3694176"/>
          </a:xfrm>
        </p:spPr>
        <p:txBody>
          <a:bodyPr vert="horz" lIns="91440" tIns="45720" rIns="91440" bIns="45720" rtlCol="0" anchor="t">
            <a:normAutofit fontScale="70000" lnSpcReduction="20000"/>
          </a:bodyPr>
          <a:lstStyle/>
          <a:p>
            <a:pPr algn="just"/>
            <a:endParaRPr lang="en-GB" b="1" dirty="0">
              <a:ea typeface="+mn-lt"/>
              <a:cs typeface="+mn-lt"/>
            </a:endParaRPr>
          </a:p>
          <a:p>
            <a:pPr marL="0" indent="0" algn="just">
              <a:buNone/>
            </a:pPr>
            <a:r>
              <a:rPr lang="en-GB" b="1" dirty="0">
                <a:ea typeface="+mn-lt"/>
                <a:cs typeface="+mn-lt"/>
              </a:rPr>
              <a:t>Upon the successful completion of this module, the student should be able to: </a:t>
            </a:r>
            <a:endParaRPr lang="en-GB" dirty="0">
              <a:ea typeface="+mn-lt"/>
              <a:cs typeface="+mn-lt"/>
            </a:endParaRPr>
          </a:p>
          <a:p>
            <a:pPr algn="just"/>
            <a:endParaRPr lang="en-GB" dirty="0">
              <a:ea typeface="+mn-lt"/>
              <a:cs typeface="+mn-lt"/>
            </a:endParaRPr>
          </a:p>
          <a:p>
            <a:pPr lvl="1" algn="just"/>
            <a:r>
              <a:rPr lang="en-GB" b="1" dirty="0">
                <a:ea typeface="+mn-lt"/>
                <a:cs typeface="+mn-lt"/>
              </a:rPr>
              <a:t>Understand the historical concepts of crime &amp; punishment </a:t>
            </a:r>
            <a:endParaRPr lang="en-GB" dirty="0">
              <a:ea typeface="+mn-lt"/>
              <a:cs typeface="+mn-lt"/>
            </a:endParaRPr>
          </a:p>
          <a:p>
            <a:pPr lvl="1" algn="just"/>
            <a:endParaRPr lang="en-GB" dirty="0">
              <a:ea typeface="+mn-lt"/>
              <a:cs typeface="+mn-lt"/>
            </a:endParaRPr>
          </a:p>
          <a:p>
            <a:pPr lvl="1" algn="just"/>
            <a:r>
              <a:rPr lang="en-GB" b="1" dirty="0">
                <a:ea typeface="+mn-lt"/>
                <a:cs typeface="+mn-lt"/>
              </a:rPr>
              <a:t>Critically evaluate differing crimes and the policing models in todays’ society and how ‘the police’ can most effectively deliver the service demanded by communities, governments and the media. </a:t>
            </a:r>
            <a:endParaRPr lang="en-GB" dirty="0">
              <a:ea typeface="+mn-lt"/>
              <a:cs typeface="+mn-lt"/>
            </a:endParaRPr>
          </a:p>
          <a:p>
            <a:pPr lvl="1" algn="just"/>
            <a:endParaRPr lang="en-GB" dirty="0">
              <a:ea typeface="+mn-lt"/>
              <a:cs typeface="+mn-lt"/>
            </a:endParaRPr>
          </a:p>
          <a:p>
            <a:pPr lvl="1" algn="just"/>
            <a:r>
              <a:rPr lang="en-GB" b="1" dirty="0">
                <a:ea typeface="+mn-lt"/>
                <a:cs typeface="+mn-lt"/>
              </a:rPr>
              <a:t>Examine the critical issues in contemporary policing, such as the policing of terrorism, policing in times of austerity, dealing with vulnerable and diverse groups, the relationship between the media and the police and the implications of ‘police culture’ </a:t>
            </a:r>
            <a:endParaRPr lang="en-GB" dirty="0">
              <a:ea typeface="+mn-lt"/>
              <a:cs typeface="+mn-lt"/>
            </a:endParaRPr>
          </a:p>
          <a:p>
            <a:endParaRPr lang="en-GB" dirty="0"/>
          </a:p>
        </p:txBody>
      </p:sp>
    </p:spTree>
    <p:extLst>
      <p:ext uri="{BB962C8B-B14F-4D97-AF65-F5344CB8AC3E}">
        <p14:creationId xmlns:p14="http://schemas.microsoft.com/office/powerpoint/2010/main" val="799904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207D2-0365-473E-9987-A01CE81E1FB7}"/>
              </a:ext>
            </a:extLst>
          </p:cNvPr>
          <p:cNvSpPr>
            <a:spLocks noGrp="1"/>
          </p:cNvSpPr>
          <p:nvPr>
            <p:ph type="title"/>
          </p:nvPr>
        </p:nvSpPr>
        <p:spPr/>
        <p:txBody>
          <a:bodyPr/>
          <a:lstStyle/>
          <a:p>
            <a:r>
              <a:rPr lang="en-GB" dirty="0"/>
              <a:t>Assignment Type &amp; Title</a:t>
            </a:r>
          </a:p>
        </p:txBody>
      </p:sp>
      <p:sp>
        <p:nvSpPr>
          <p:cNvPr id="3" name="Content Placeholder 2">
            <a:extLst>
              <a:ext uri="{FF2B5EF4-FFF2-40B4-BE49-F238E27FC236}">
                <a16:creationId xmlns:a16="http://schemas.microsoft.com/office/drawing/2014/main" id="{BF0CED50-D92E-42D4-B119-7D29B68B1C0A}"/>
              </a:ext>
            </a:extLst>
          </p:cNvPr>
          <p:cNvSpPr>
            <a:spLocks noGrp="1"/>
          </p:cNvSpPr>
          <p:nvPr>
            <p:ph idx="1"/>
          </p:nvPr>
        </p:nvSpPr>
        <p:spPr/>
        <p:txBody>
          <a:bodyPr vert="horz" lIns="91440" tIns="45720" rIns="91440" bIns="45720" rtlCol="0" anchor="t">
            <a:normAutofit/>
          </a:bodyPr>
          <a:lstStyle/>
          <a:p>
            <a:r>
              <a:rPr lang="en-GB" b="1" dirty="0" smtClean="0">
                <a:solidFill>
                  <a:srgbClr val="FF0000"/>
                </a:solidFill>
                <a:ea typeface="+mn-lt"/>
                <a:cs typeface="+mn-lt"/>
              </a:rPr>
              <a:t>Essay – 3000 words</a:t>
            </a:r>
            <a:endParaRPr lang="en-GB" b="1" dirty="0">
              <a:solidFill>
                <a:srgbClr val="FF0000"/>
              </a:solidFill>
              <a:ea typeface="+mn-lt"/>
              <a:cs typeface="+mn-lt"/>
            </a:endParaRPr>
          </a:p>
          <a:p>
            <a:pPr fontAlgn="base"/>
            <a:r>
              <a:rPr lang="en-GB" b="1" dirty="0">
                <a:solidFill>
                  <a:srgbClr val="FF0000"/>
                </a:solidFill>
              </a:rPr>
              <a:t>Explain the main historical theories of crime.</a:t>
            </a:r>
            <a:r>
              <a:rPr lang="en-GB" dirty="0">
                <a:solidFill>
                  <a:srgbClr val="FF0000"/>
                </a:solidFill>
              </a:rPr>
              <a:t> </a:t>
            </a:r>
          </a:p>
          <a:p>
            <a:pPr fontAlgn="base"/>
            <a:r>
              <a:rPr lang="en-GB" b="1" dirty="0">
                <a:solidFill>
                  <a:srgbClr val="FF0000"/>
                </a:solidFill>
              </a:rPr>
              <a:t>Apply one or some of the theories to a modern-day context, using a case study of your choice.</a:t>
            </a:r>
            <a:r>
              <a:rPr lang="en-GB" dirty="0">
                <a:solidFill>
                  <a:srgbClr val="FF0000"/>
                </a:solidFill>
              </a:rPr>
              <a:t> </a:t>
            </a:r>
          </a:p>
          <a:p>
            <a:pPr fontAlgn="base"/>
            <a:r>
              <a:rPr lang="en-GB" b="1" dirty="0">
                <a:solidFill>
                  <a:srgbClr val="FF0000"/>
                </a:solidFill>
              </a:rPr>
              <a:t>Critically evaluate which theories appear as most relevant to modern day crime issues. </a:t>
            </a:r>
            <a:r>
              <a:rPr lang="en-GB" dirty="0">
                <a:solidFill>
                  <a:srgbClr val="FF0000"/>
                </a:solidFill>
              </a:rPr>
              <a:t> </a:t>
            </a:r>
          </a:p>
          <a:p>
            <a:endParaRPr lang="en-GB" b="1" dirty="0">
              <a:ea typeface="+mn-lt"/>
              <a:cs typeface="+mn-lt"/>
            </a:endParaRPr>
          </a:p>
        </p:txBody>
      </p:sp>
    </p:spTree>
    <p:extLst>
      <p:ext uri="{BB962C8B-B14F-4D97-AF65-F5344CB8AC3E}">
        <p14:creationId xmlns:p14="http://schemas.microsoft.com/office/powerpoint/2010/main" val="618893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768E3-B8B4-4F55-84FC-B7E7CE84FF26}"/>
              </a:ext>
            </a:extLst>
          </p:cNvPr>
          <p:cNvSpPr>
            <a:spLocks noGrp="1"/>
          </p:cNvSpPr>
          <p:nvPr>
            <p:ph type="title"/>
          </p:nvPr>
        </p:nvSpPr>
        <p:spPr/>
        <p:txBody>
          <a:bodyPr/>
          <a:lstStyle/>
          <a:p>
            <a:r>
              <a:rPr lang="en-GB" dirty="0"/>
              <a:t>Submission Due Date</a:t>
            </a:r>
          </a:p>
        </p:txBody>
      </p:sp>
      <p:sp>
        <p:nvSpPr>
          <p:cNvPr id="3" name="Content Placeholder 2">
            <a:extLst>
              <a:ext uri="{FF2B5EF4-FFF2-40B4-BE49-F238E27FC236}">
                <a16:creationId xmlns:a16="http://schemas.microsoft.com/office/drawing/2014/main" id="{343DF3C2-A174-4E6E-B290-D8BCB4A013BC}"/>
              </a:ext>
            </a:extLst>
          </p:cNvPr>
          <p:cNvSpPr>
            <a:spLocks noGrp="1"/>
          </p:cNvSpPr>
          <p:nvPr>
            <p:ph idx="1"/>
          </p:nvPr>
        </p:nvSpPr>
        <p:spPr/>
        <p:txBody>
          <a:bodyPr vert="horz" lIns="91440" tIns="45720" rIns="91440" bIns="45720" rtlCol="0" anchor="t">
            <a:normAutofit/>
          </a:bodyPr>
          <a:lstStyle/>
          <a:p>
            <a:r>
              <a:rPr lang="en-GB" dirty="0"/>
              <a:t>23:59hrs Friday </a:t>
            </a:r>
            <a:r>
              <a:rPr lang="en-GB" dirty="0" smtClean="0"/>
              <a:t>12th </a:t>
            </a:r>
            <a:r>
              <a:rPr lang="en-GB" dirty="0"/>
              <a:t>March </a:t>
            </a:r>
            <a:r>
              <a:rPr lang="en-GB" dirty="0" smtClean="0"/>
              <a:t>2021</a:t>
            </a:r>
            <a:endParaRPr lang="en-GB" dirty="0"/>
          </a:p>
        </p:txBody>
      </p:sp>
    </p:spTree>
    <p:extLst>
      <p:ext uri="{BB962C8B-B14F-4D97-AF65-F5344CB8AC3E}">
        <p14:creationId xmlns:p14="http://schemas.microsoft.com/office/powerpoint/2010/main" val="1685941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A0A3-891B-4B0F-BEE7-4EC1012221C9}"/>
              </a:ext>
            </a:extLst>
          </p:cNvPr>
          <p:cNvSpPr>
            <a:spLocks noGrp="1"/>
          </p:cNvSpPr>
          <p:nvPr>
            <p:ph type="title"/>
          </p:nvPr>
        </p:nvSpPr>
        <p:spPr/>
        <p:txBody>
          <a:bodyPr/>
          <a:lstStyle/>
          <a:p>
            <a:r>
              <a:rPr lang="en-GB" dirty="0"/>
              <a:t>Results Publication Date</a:t>
            </a:r>
          </a:p>
        </p:txBody>
      </p:sp>
      <p:sp>
        <p:nvSpPr>
          <p:cNvPr id="3" name="Content Placeholder 2">
            <a:extLst>
              <a:ext uri="{FF2B5EF4-FFF2-40B4-BE49-F238E27FC236}">
                <a16:creationId xmlns:a16="http://schemas.microsoft.com/office/drawing/2014/main" id="{ED241A70-D8EA-4120-A0C8-55638B3415A6}"/>
              </a:ext>
            </a:extLst>
          </p:cNvPr>
          <p:cNvSpPr>
            <a:spLocks noGrp="1"/>
          </p:cNvSpPr>
          <p:nvPr>
            <p:ph idx="1"/>
          </p:nvPr>
        </p:nvSpPr>
        <p:spPr/>
        <p:txBody>
          <a:bodyPr vert="horz" lIns="91440" tIns="45720" rIns="91440" bIns="45720" rtlCol="0" anchor="t">
            <a:normAutofit/>
          </a:bodyPr>
          <a:lstStyle/>
          <a:p>
            <a:r>
              <a:rPr lang="en-GB" dirty="0"/>
              <a:t>20 working days</a:t>
            </a:r>
          </a:p>
          <a:p>
            <a:endParaRPr lang="en-GB" dirty="0"/>
          </a:p>
          <a:p>
            <a:r>
              <a:rPr lang="en-GB" dirty="0"/>
              <a:t>10:00hrs </a:t>
            </a:r>
            <a:r>
              <a:rPr lang="en-GB" dirty="0" smtClean="0"/>
              <a:t>12th </a:t>
            </a:r>
            <a:r>
              <a:rPr lang="en-GB" dirty="0"/>
              <a:t>April </a:t>
            </a:r>
            <a:r>
              <a:rPr lang="en-GB" dirty="0" smtClean="0"/>
              <a:t>2021</a:t>
            </a:r>
            <a:endParaRPr lang="en-GB" dirty="0"/>
          </a:p>
        </p:txBody>
      </p:sp>
    </p:spTree>
    <p:extLst>
      <p:ext uri="{BB962C8B-B14F-4D97-AF65-F5344CB8AC3E}">
        <p14:creationId xmlns:p14="http://schemas.microsoft.com/office/powerpoint/2010/main" val="94058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97EC5-8A3C-46E1-BCF3-F78CD3FF77DD}"/>
              </a:ext>
            </a:extLst>
          </p:cNvPr>
          <p:cNvSpPr>
            <a:spLocks noGrp="1"/>
          </p:cNvSpPr>
          <p:nvPr>
            <p:ph type="title"/>
          </p:nvPr>
        </p:nvSpPr>
        <p:spPr/>
        <p:txBody>
          <a:bodyPr/>
          <a:lstStyle/>
          <a:p>
            <a:r>
              <a:rPr lang="en-GB" dirty="0"/>
              <a:t>Word Count</a:t>
            </a:r>
          </a:p>
        </p:txBody>
      </p:sp>
      <p:sp>
        <p:nvSpPr>
          <p:cNvPr id="3" name="Content Placeholder 2">
            <a:extLst>
              <a:ext uri="{FF2B5EF4-FFF2-40B4-BE49-F238E27FC236}">
                <a16:creationId xmlns:a16="http://schemas.microsoft.com/office/drawing/2014/main" id="{E150F38A-F2CE-45F7-B737-0060F3099C5C}"/>
              </a:ext>
            </a:extLst>
          </p:cNvPr>
          <p:cNvSpPr>
            <a:spLocks noGrp="1"/>
          </p:cNvSpPr>
          <p:nvPr>
            <p:ph idx="1"/>
          </p:nvPr>
        </p:nvSpPr>
        <p:spPr/>
        <p:txBody>
          <a:bodyPr vert="horz" lIns="91440" tIns="45720" rIns="91440" bIns="45720" rtlCol="0" anchor="t">
            <a:normAutofit/>
          </a:bodyPr>
          <a:lstStyle/>
          <a:p>
            <a:r>
              <a:rPr lang="en-GB" dirty="0"/>
              <a:t>3000 words+/- 10%</a:t>
            </a:r>
          </a:p>
        </p:txBody>
      </p:sp>
    </p:spTree>
    <p:extLst>
      <p:ext uri="{BB962C8B-B14F-4D97-AF65-F5344CB8AC3E}">
        <p14:creationId xmlns:p14="http://schemas.microsoft.com/office/powerpoint/2010/main" val="1667442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D6767-D12E-4287-90BC-532E355E1AD7}"/>
              </a:ext>
            </a:extLst>
          </p:cNvPr>
          <p:cNvSpPr>
            <a:spLocks noGrp="1"/>
          </p:cNvSpPr>
          <p:nvPr>
            <p:ph type="title"/>
          </p:nvPr>
        </p:nvSpPr>
        <p:spPr/>
        <p:txBody>
          <a:bodyPr/>
          <a:lstStyle/>
          <a:p>
            <a:r>
              <a:rPr lang="en-GB" dirty="0"/>
              <a:t>Assessment Criteria</a:t>
            </a:r>
          </a:p>
        </p:txBody>
      </p:sp>
      <p:sp>
        <p:nvSpPr>
          <p:cNvPr id="3" name="Content Placeholder 2">
            <a:extLst>
              <a:ext uri="{FF2B5EF4-FFF2-40B4-BE49-F238E27FC236}">
                <a16:creationId xmlns:a16="http://schemas.microsoft.com/office/drawing/2014/main" id="{E517916B-2AB2-47A4-A311-1CF11DC38A13}"/>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dirty="0"/>
              <a:t>Engagement with Literature Skills.</a:t>
            </a:r>
            <a:endParaRPr lang="en-US" dirty="0"/>
          </a:p>
          <a:p>
            <a:pPr marL="514350" indent="-514350">
              <a:buAutoNum type="arabicPeriod"/>
            </a:pPr>
            <a:r>
              <a:rPr lang="en-GB" dirty="0"/>
              <a:t>Knowledge &amp; Understanding Skills.</a:t>
            </a:r>
          </a:p>
          <a:p>
            <a:pPr marL="514350" indent="-514350">
              <a:buAutoNum type="arabicPeriod"/>
            </a:pPr>
            <a:r>
              <a:rPr lang="en-GB" dirty="0"/>
              <a:t>Cognitive &amp; Intellectual Skills</a:t>
            </a:r>
          </a:p>
          <a:p>
            <a:pPr marL="514350" indent="-514350">
              <a:buAutoNum type="arabicPeriod"/>
            </a:pPr>
            <a:r>
              <a:rPr lang="en-GB" dirty="0"/>
              <a:t>Practical Skills</a:t>
            </a:r>
          </a:p>
          <a:p>
            <a:pPr marL="514350" indent="-514350">
              <a:buAutoNum type="arabicPeriod"/>
            </a:pPr>
            <a:r>
              <a:rPr lang="en-GB" dirty="0"/>
              <a:t>Transferable Skills for Life &amp; Professional Practice</a:t>
            </a:r>
          </a:p>
          <a:p>
            <a:pPr algn="just"/>
            <a:endParaRPr lang="en-GB" dirty="0">
              <a:ea typeface="+mn-lt"/>
              <a:cs typeface="+mn-lt"/>
            </a:endParaRPr>
          </a:p>
          <a:p>
            <a:pPr marL="0" indent="0" algn="just">
              <a:buNone/>
            </a:pPr>
            <a:endParaRPr lang="en-GB" b="1" dirty="0"/>
          </a:p>
          <a:p>
            <a:pPr marL="514350" indent="-514350">
              <a:buAutoNum type="arabicPeriod"/>
            </a:pPr>
            <a:endParaRPr lang="en-GB" dirty="0"/>
          </a:p>
          <a:p>
            <a:pPr marL="0" indent="0">
              <a:buNone/>
            </a:pPr>
            <a:endParaRPr lang="en-GB" dirty="0"/>
          </a:p>
        </p:txBody>
      </p:sp>
    </p:spTree>
    <p:extLst>
      <p:ext uri="{BB962C8B-B14F-4D97-AF65-F5344CB8AC3E}">
        <p14:creationId xmlns:p14="http://schemas.microsoft.com/office/powerpoint/2010/main" val="1783132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715F-E620-469E-9BC5-6D05961F3D74}"/>
              </a:ext>
            </a:extLst>
          </p:cNvPr>
          <p:cNvSpPr>
            <a:spLocks noGrp="1"/>
          </p:cNvSpPr>
          <p:nvPr>
            <p:ph type="title"/>
          </p:nvPr>
        </p:nvSpPr>
        <p:spPr/>
        <p:txBody>
          <a:bodyPr/>
          <a:lstStyle/>
          <a:p>
            <a:r>
              <a:rPr lang="en-GB" dirty="0"/>
              <a:t>Feedback Methods</a:t>
            </a:r>
          </a:p>
        </p:txBody>
      </p:sp>
      <p:sp>
        <p:nvSpPr>
          <p:cNvPr id="3" name="Content Placeholder 2">
            <a:extLst>
              <a:ext uri="{FF2B5EF4-FFF2-40B4-BE49-F238E27FC236}">
                <a16:creationId xmlns:a16="http://schemas.microsoft.com/office/drawing/2014/main" id="{A49FC41E-A2C5-47B7-9627-1379C27572A3}"/>
              </a:ext>
            </a:extLst>
          </p:cNvPr>
          <p:cNvSpPr>
            <a:spLocks noGrp="1"/>
          </p:cNvSpPr>
          <p:nvPr>
            <p:ph idx="1"/>
          </p:nvPr>
        </p:nvSpPr>
        <p:spPr/>
        <p:txBody>
          <a:bodyPr vert="horz" lIns="91440" tIns="45720" rIns="91440" bIns="45720" rtlCol="0" anchor="t">
            <a:normAutofit/>
          </a:bodyPr>
          <a:lstStyle/>
          <a:p>
            <a:r>
              <a:rPr lang="en-GB" dirty="0"/>
              <a:t>Rubric Marking System</a:t>
            </a:r>
          </a:p>
          <a:p>
            <a:r>
              <a:rPr lang="en-GB" dirty="0"/>
              <a:t>Voice Feedback</a:t>
            </a:r>
          </a:p>
          <a:p>
            <a:r>
              <a:rPr lang="en-GB" dirty="0"/>
              <a:t>1-1 if required</a:t>
            </a:r>
          </a:p>
          <a:p>
            <a:pPr marL="0" indent="0">
              <a:buNone/>
            </a:pPr>
            <a:endParaRPr lang="en-GB" dirty="0"/>
          </a:p>
        </p:txBody>
      </p:sp>
    </p:spTree>
    <p:extLst>
      <p:ext uri="{BB962C8B-B14F-4D97-AF65-F5344CB8AC3E}">
        <p14:creationId xmlns:p14="http://schemas.microsoft.com/office/powerpoint/2010/main" val="1170459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8513-2D73-43E2-A62A-B93A05642E4D}"/>
              </a:ext>
            </a:extLst>
          </p:cNvPr>
          <p:cNvSpPr>
            <a:spLocks noGrp="1"/>
          </p:cNvSpPr>
          <p:nvPr>
            <p:ph type="title"/>
          </p:nvPr>
        </p:nvSpPr>
        <p:spPr>
          <a:xfrm>
            <a:off x="2295439" y="3006705"/>
            <a:ext cx="10168128" cy="1179576"/>
          </a:xfrm>
        </p:spPr>
        <p:txBody>
          <a:bodyPr/>
          <a:lstStyle/>
          <a:p>
            <a:r>
              <a:rPr lang="en-GB" dirty="0"/>
              <a:t>What are the differences at level 7?</a:t>
            </a:r>
          </a:p>
        </p:txBody>
      </p:sp>
      <p:sp>
        <p:nvSpPr>
          <p:cNvPr id="7" name="Content Placeholder 6">
            <a:extLst>
              <a:ext uri="{FF2B5EF4-FFF2-40B4-BE49-F238E27FC236}">
                <a16:creationId xmlns:a16="http://schemas.microsoft.com/office/drawing/2014/main" id="{2287CB9D-9844-45B8-9579-3850D6A184F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7456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8194-63C1-4155-A5A0-2D5A7ADC527C}"/>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3A198E10-F9A7-4E61-ADC1-ACEE459EB486}"/>
              </a:ext>
            </a:extLst>
          </p:cNvPr>
          <p:cNvPicPr>
            <a:picLocks noGrp="1" noRot="1" noChangeAspect="1"/>
          </p:cNvPicPr>
          <p:nvPr>
            <p:ph idx="1"/>
            <a:videoFile r:link="rId1"/>
          </p:nvPr>
        </p:nvPicPr>
        <p:blipFill>
          <a:blip r:embed="rId3"/>
          <a:stretch>
            <a:fillRect/>
          </a:stretch>
        </p:blipFill>
        <p:spPr>
          <a:xfrm>
            <a:off x="3340" y="8343"/>
            <a:ext cx="12191999" cy="6908319"/>
          </a:xfrm>
        </p:spPr>
      </p:pic>
    </p:spTree>
    <p:extLst>
      <p:ext uri="{BB962C8B-B14F-4D97-AF65-F5344CB8AC3E}">
        <p14:creationId xmlns:p14="http://schemas.microsoft.com/office/powerpoint/2010/main" val="4159527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5A363-0A9D-4375-93E8-E6C1237B16A9}"/>
              </a:ext>
            </a:extLst>
          </p:cNvPr>
          <p:cNvSpPr>
            <a:spLocks noGrp="1"/>
          </p:cNvSpPr>
          <p:nvPr>
            <p:ph type="title"/>
          </p:nvPr>
        </p:nvSpPr>
        <p:spPr/>
        <p:txBody>
          <a:bodyPr/>
          <a:lstStyle/>
          <a:p>
            <a:r>
              <a:rPr lang="en-GB" dirty="0"/>
              <a:t>What Now?</a:t>
            </a:r>
          </a:p>
        </p:txBody>
      </p:sp>
      <p:sp>
        <p:nvSpPr>
          <p:cNvPr id="3" name="Content Placeholder 2">
            <a:extLst>
              <a:ext uri="{FF2B5EF4-FFF2-40B4-BE49-F238E27FC236}">
                <a16:creationId xmlns:a16="http://schemas.microsoft.com/office/drawing/2014/main" id="{6C027E9C-A104-4D9B-816A-C9A7BFDF4BCA}"/>
              </a:ext>
            </a:extLst>
          </p:cNvPr>
          <p:cNvSpPr>
            <a:spLocks noGrp="1"/>
          </p:cNvSpPr>
          <p:nvPr>
            <p:ph idx="1"/>
          </p:nvPr>
        </p:nvSpPr>
        <p:spPr/>
        <p:txBody>
          <a:bodyPr vert="horz" lIns="91440" tIns="45720" rIns="91440" bIns="45720" rtlCol="0" anchor="t">
            <a:normAutofit/>
          </a:bodyPr>
          <a:lstStyle/>
          <a:p>
            <a:r>
              <a:rPr lang="en-GB"/>
              <a:t>Go to the library</a:t>
            </a:r>
          </a:p>
          <a:p>
            <a:r>
              <a:rPr lang="en-GB" dirty="0"/>
              <a:t>Source your chosen materials</a:t>
            </a:r>
          </a:p>
          <a:p>
            <a:r>
              <a:rPr lang="en-GB"/>
              <a:t>Begin outlining a basic assignment plan</a:t>
            </a:r>
            <a:endParaRPr lang="en-GB" dirty="0"/>
          </a:p>
          <a:p>
            <a:r>
              <a:rPr lang="en-GB"/>
              <a:t>Start to build your assignment/project</a:t>
            </a:r>
            <a:endParaRPr lang="en-GB" dirty="0"/>
          </a:p>
          <a:p>
            <a:endParaRPr lang="en-GB" dirty="0"/>
          </a:p>
        </p:txBody>
      </p:sp>
    </p:spTree>
    <p:extLst>
      <p:ext uri="{BB962C8B-B14F-4D97-AF65-F5344CB8AC3E}">
        <p14:creationId xmlns:p14="http://schemas.microsoft.com/office/powerpoint/2010/main" val="1515022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C506C-32E1-4146-A29D-50DB510426AD}"/>
              </a:ext>
            </a:extLst>
          </p:cNvPr>
          <p:cNvSpPr>
            <a:spLocks noGrp="1"/>
          </p:cNvSpPr>
          <p:nvPr>
            <p:ph type="title"/>
          </p:nvPr>
        </p:nvSpPr>
        <p:spPr/>
        <p:txBody>
          <a:bodyPr/>
          <a:lstStyle/>
          <a:p>
            <a:r>
              <a:rPr lang="en-GB" dirty="0"/>
              <a:t>Any Questions Please?</a:t>
            </a:r>
          </a:p>
        </p:txBody>
      </p:sp>
      <p:sp>
        <p:nvSpPr>
          <p:cNvPr id="3" name="Content Placeholder 2">
            <a:extLst>
              <a:ext uri="{FF2B5EF4-FFF2-40B4-BE49-F238E27FC236}">
                <a16:creationId xmlns:a16="http://schemas.microsoft.com/office/drawing/2014/main" id="{FA235A6E-0C2B-4538-8C9A-C54A98EF5334}"/>
              </a:ext>
            </a:extLst>
          </p:cNvPr>
          <p:cNvSpPr>
            <a:spLocks noGrp="1"/>
          </p:cNvSpPr>
          <p:nvPr>
            <p:ph idx="1"/>
          </p:nvPr>
        </p:nvSpPr>
        <p:spPr/>
        <p:txBody>
          <a:bodyPr vert="horz" lIns="91440" tIns="45720" rIns="91440" bIns="45720" rtlCol="0" anchor="t">
            <a:normAutofit/>
          </a:bodyPr>
          <a:lstStyle/>
          <a:p>
            <a:pPr marL="0" indent="0" algn="ctr">
              <a:buNone/>
            </a:pPr>
            <a:endParaRPr lang="en-GB" sz="3600" b="1" dirty="0">
              <a:solidFill>
                <a:srgbClr val="FF0000"/>
              </a:solidFill>
            </a:endParaRPr>
          </a:p>
          <a:p>
            <a:pPr marL="0" indent="0" algn="ctr">
              <a:buNone/>
            </a:pPr>
            <a:r>
              <a:rPr lang="en-GB" sz="3600" b="1" dirty="0">
                <a:solidFill>
                  <a:srgbClr val="FF0000"/>
                </a:solidFill>
              </a:rPr>
              <a:t>Good Luck</a:t>
            </a:r>
            <a:endParaRPr lang="en-US" sz="3600" b="1" dirty="0">
              <a:solidFill>
                <a:srgbClr val="FF0000"/>
              </a:solidFill>
            </a:endParaRPr>
          </a:p>
        </p:txBody>
      </p:sp>
    </p:spTree>
    <p:extLst>
      <p:ext uri="{BB962C8B-B14F-4D97-AF65-F5344CB8AC3E}">
        <p14:creationId xmlns:p14="http://schemas.microsoft.com/office/powerpoint/2010/main" val="2598167887"/>
      </p:ext>
    </p:extLst>
  </p:cSld>
  <p:clrMapOvr>
    <a:masterClrMapping/>
  </p:clrMapOvr>
</p:sld>
</file>

<file path=ppt/theme/theme1.xml><?xml version="1.0" encoding="utf-8"?>
<a:theme xmlns:a="http://schemas.openxmlformats.org/drawingml/2006/main" name="AccentBoxVTI">
  <a:themeElements>
    <a:clrScheme name="AnalogousFromRegularSeedLeftStep">
      <a:dk1>
        <a:srgbClr val="000000"/>
      </a:dk1>
      <a:lt1>
        <a:srgbClr val="FFFFFF"/>
      </a:lt1>
      <a:dk2>
        <a:srgbClr val="243341"/>
      </a:dk2>
      <a:lt2>
        <a:srgbClr val="E2E2E8"/>
      </a:lt2>
      <a:accent1>
        <a:srgbClr val="9CA71E"/>
      </a:accent1>
      <a:accent2>
        <a:srgbClr val="D39417"/>
      </a:accent2>
      <a:accent3>
        <a:srgbClr val="E75929"/>
      </a:accent3>
      <a:accent4>
        <a:srgbClr val="D51737"/>
      </a:accent4>
      <a:accent5>
        <a:srgbClr val="E72998"/>
      </a:accent5>
      <a:accent6>
        <a:srgbClr val="D517D5"/>
      </a:accent6>
      <a:hlink>
        <a:srgbClr val="776FC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17</TotalTime>
  <Words>109</Words>
  <Application>Microsoft Office PowerPoint</Application>
  <PresentationFormat>Widescreen</PresentationFormat>
  <Paragraphs>44</Paragraphs>
  <Slides>12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Calibri</vt:lpstr>
      <vt:lpstr>Calibri Light</vt:lpstr>
      <vt:lpstr>AccentBoxVTI</vt:lpstr>
      <vt:lpstr>Assignment 1- Policing, Powers, Models &amp; Society </vt:lpstr>
      <vt:lpstr>Module Learning Outcomes</vt:lpstr>
      <vt:lpstr>Assignment Type &amp; Title</vt:lpstr>
      <vt:lpstr>Submission Due Date</vt:lpstr>
      <vt:lpstr>Results Publication Date</vt:lpstr>
      <vt:lpstr>Word Count</vt:lpstr>
      <vt:lpstr>Assessment Criteria</vt:lpstr>
      <vt:lpstr>Feedback Methods</vt:lpstr>
      <vt:lpstr>What are the differences at level 7?</vt:lpstr>
      <vt:lpstr>PowerPoint Presentation</vt:lpstr>
      <vt:lpstr>What Now?</vt:lpstr>
      <vt:lpstr>Any Questions Please?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Peter Doyle</cp:lastModifiedBy>
  <cp:revision>157</cp:revision>
  <dcterms:created xsi:type="dcterms:W3CDTF">2019-12-30T12:34:27Z</dcterms:created>
  <dcterms:modified xsi:type="dcterms:W3CDTF">2020-08-13T11:47:42Z</dcterms:modified>
</cp:coreProperties>
</file>