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3"/>
  </p:notesMasterIdLst>
  <p:sldIdLst>
    <p:sldId id="256" r:id="rId2"/>
  </p:sldIdLst>
  <p:sldSz cx="20104100" cy="15081250"/>
  <p:notesSz cx="20104100" cy="15081250"/>
  <p:defaultTextStyle>
    <a:defPPr>
      <a:defRPr kern="0"/>
    </a:defPPr>
  </p:defaultTextStyle>
  <p:extLst>
    <p:ext uri="{EFAFB233-063F-42B5-8137-9DF3F51BA10A}">
      <p15:sldGuideLst xmlns:p15="http://schemas.microsoft.com/office/powerpoint/2012/main">
        <p15:guide id="1" orient="horz" pos="2880">
          <p15:clr>
            <a:srgbClr val="A4A3A4"/>
          </p15:clr>
        </p15:guide>
        <p15:guide id="2" pos="216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08FB837D-C827-4EFA-A057-4D05807E0F7C}" styleName="Themed Style 1 - Accent 6">
    <a:tblBg>
      <a:fillRef idx="2">
        <a:schemeClr val="accent6"/>
      </a:fillRef>
      <a:effectRef idx="1">
        <a:schemeClr val="accent6"/>
      </a:effectRef>
    </a:tblBg>
    <a:wholeTbl>
      <a:tcTxStyle>
        <a:fontRef idx="minor">
          <a:scrgbClr r="0" g="0" b="0"/>
        </a:fontRef>
        <a:schemeClr val="dk1"/>
      </a:tcTxStyle>
      <a:tcStyle>
        <a:tcBdr>
          <a:left>
            <a:lnRef idx="1">
              <a:schemeClr val="accent6"/>
            </a:lnRef>
          </a:left>
          <a:right>
            <a:lnRef idx="1">
              <a:schemeClr val="accent6"/>
            </a:lnRef>
          </a:right>
          <a:top>
            <a:lnRef idx="1">
              <a:schemeClr val="accent6"/>
            </a:lnRef>
          </a:top>
          <a:bottom>
            <a:lnRef idx="1">
              <a:schemeClr val="accent6"/>
            </a:lnRef>
          </a:bottom>
          <a:insideH>
            <a:lnRef idx="1">
              <a:schemeClr val="accent6"/>
            </a:lnRef>
          </a:insideH>
          <a:insideV>
            <a:lnRef idx="1">
              <a:schemeClr val="accent6"/>
            </a:lnRef>
          </a:insideV>
        </a:tcBdr>
        <a:fill>
          <a:noFill/>
        </a:fill>
      </a:tcStyle>
    </a:wholeTbl>
    <a:band1H>
      <a:tcStyle>
        <a:tcBdr/>
        <a:fill>
          <a:solidFill>
            <a:schemeClr val="accent6">
              <a:alpha val="40000"/>
            </a:schemeClr>
          </a:solidFill>
        </a:fill>
      </a:tcStyle>
    </a:band1H>
    <a:band2H>
      <a:tcStyle>
        <a:tcBdr/>
      </a:tcStyle>
    </a:band2H>
    <a:band1V>
      <a:tcStyle>
        <a:tcBdr>
          <a:top>
            <a:lnRef idx="1">
              <a:schemeClr val="accent6"/>
            </a:lnRef>
          </a:top>
          <a:bottom>
            <a:lnRef idx="1">
              <a:schemeClr val="accent6"/>
            </a:lnRef>
          </a:bottom>
        </a:tcBdr>
        <a:fill>
          <a:solidFill>
            <a:schemeClr val="accent6">
              <a:alpha val="40000"/>
            </a:schemeClr>
          </a:solidFill>
        </a:fill>
      </a:tcStyle>
    </a:band1V>
    <a:band2V>
      <a:tcStyle>
        <a:tcBdr/>
      </a:tcStyle>
    </a:band2V>
    <a:lastCol>
      <a:tcTxStyle b="on"/>
      <a:tcStyle>
        <a:tcBdr>
          <a:left>
            <a:lnRef idx="2">
              <a:schemeClr val="accent6"/>
            </a:lnRef>
          </a:left>
          <a:right>
            <a:lnRef idx="1">
              <a:schemeClr val="accent6"/>
            </a:lnRef>
          </a:right>
          <a:top>
            <a:lnRef idx="1">
              <a:schemeClr val="accent6"/>
            </a:lnRef>
          </a:top>
          <a:bottom>
            <a:lnRef idx="1">
              <a:schemeClr val="accent6"/>
            </a:lnRef>
          </a:bottom>
          <a:insideH>
            <a:lnRef idx="1">
              <a:schemeClr val="accent6"/>
            </a:lnRef>
          </a:insideH>
          <a:insideV>
            <a:ln>
              <a:noFill/>
            </a:ln>
          </a:insideV>
        </a:tcBdr>
      </a:tcStyle>
    </a:lastCol>
    <a:firstCol>
      <a:tcTxStyle b="on"/>
      <a:tcStyle>
        <a:tcBdr>
          <a:left>
            <a:lnRef idx="1">
              <a:schemeClr val="accent6"/>
            </a:lnRef>
          </a:left>
          <a:right>
            <a:lnRef idx="2">
              <a:schemeClr val="accent6"/>
            </a:lnRef>
          </a:right>
          <a:top>
            <a:lnRef idx="1">
              <a:schemeClr val="accent6"/>
            </a:lnRef>
          </a:top>
          <a:bottom>
            <a:lnRef idx="1">
              <a:schemeClr val="accent6"/>
            </a:lnRef>
          </a:bottom>
          <a:insideH>
            <a:lnRef idx="1">
              <a:schemeClr val="accent6"/>
            </a:lnRef>
          </a:insideH>
          <a:insideV>
            <a:ln>
              <a:noFill/>
            </a:ln>
          </a:insideV>
        </a:tcBdr>
      </a:tcStyle>
    </a:firstCol>
    <a:lastRow>
      <a:tcTxStyle b="on"/>
      <a:tcStyle>
        <a:tcBdr>
          <a:left>
            <a:lnRef idx="1">
              <a:schemeClr val="accent6"/>
            </a:lnRef>
          </a:left>
          <a:right>
            <a:lnRef idx="1">
              <a:schemeClr val="accent6"/>
            </a:lnRef>
          </a:right>
          <a:top>
            <a:lnRef idx="2">
              <a:schemeClr val="accent6"/>
            </a:lnRef>
          </a:top>
          <a:bottom>
            <a:lnRef idx="2">
              <a:schemeClr val="accent6"/>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6"/>
            </a:lnRef>
          </a:left>
          <a:right>
            <a:lnRef idx="1">
              <a:schemeClr val="accent6"/>
            </a:lnRef>
          </a:right>
          <a:top>
            <a:lnRef idx="1">
              <a:schemeClr val="accent6"/>
            </a:lnRef>
          </a:top>
          <a:bottom>
            <a:lnRef idx="2">
              <a:schemeClr val="lt1"/>
            </a:lnRef>
          </a:bottom>
          <a:insideH>
            <a:ln>
              <a:noFill/>
            </a:ln>
          </a:insideH>
          <a:insideV>
            <a:ln>
              <a:noFill/>
            </a:ln>
          </a:insideV>
        </a:tcBdr>
        <a:fill>
          <a:solidFill>
            <a:schemeClr val="accent6"/>
          </a:solidFill>
        </a:fill>
      </a:tcStyle>
    </a:firstRow>
  </a:tblStyle>
  <a:tblStyle styleId="{69C7853C-536D-4A76-A0AE-DD22124D55A5}" styleName="Themed Style 1 - Accent 3">
    <a:tblBg>
      <a:fillRef idx="2">
        <a:schemeClr val="accent3"/>
      </a:fillRef>
      <a:effectRef idx="1">
        <a:schemeClr val="accent3"/>
      </a:effectRef>
    </a:tblBg>
    <a:wholeTbl>
      <a:tcTxStyle>
        <a:fontRef idx="minor">
          <a:scrgbClr r="0" g="0" b="0"/>
        </a:fontRef>
        <a:schemeClr val="dk1"/>
      </a:tcTxStyle>
      <a:tcStyle>
        <a:tcBdr>
          <a:left>
            <a:lnRef idx="1">
              <a:schemeClr val="accent3"/>
            </a:lnRef>
          </a:left>
          <a:right>
            <a:lnRef idx="1">
              <a:schemeClr val="accent3"/>
            </a:lnRef>
          </a:right>
          <a:top>
            <a:lnRef idx="1">
              <a:schemeClr val="accent3"/>
            </a:lnRef>
          </a:top>
          <a:bottom>
            <a:lnRef idx="1">
              <a:schemeClr val="accent3"/>
            </a:lnRef>
          </a:bottom>
          <a:insideH>
            <a:lnRef idx="1">
              <a:schemeClr val="accent3"/>
            </a:lnRef>
          </a:insideH>
          <a:insideV>
            <a:lnRef idx="1">
              <a:schemeClr val="accent3"/>
            </a:lnRef>
          </a:insideV>
        </a:tcBdr>
        <a:fill>
          <a:noFill/>
        </a:fill>
      </a:tcStyle>
    </a:wholeTbl>
    <a:band1H>
      <a:tcStyle>
        <a:tcBdr/>
        <a:fill>
          <a:solidFill>
            <a:schemeClr val="accent3">
              <a:alpha val="40000"/>
            </a:schemeClr>
          </a:solidFill>
        </a:fill>
      </a:tcStyle>
    </a:band1H>
    <a:band2H>
      <a:tcStyle>
        <a:tcBdr/>
      </a:tcStyle>
    </a:band2H>
    <a:band1V>
      <a:tcStyle>
        <a:tcBdr>
          <a:top>
            <a:lnRef idx="1">
              <a:schemeClr val="accent3"/>
            </a:lnRef>
          </a:top>
          <a:bottom>
            <a:lnRef idx="1">
              <a:schemeClr val="accent3"/>
            </a:lnRef>
          </a:bottom>
        </a:tcBdr>
        <a:fill>
          <a:solidFill>
            <a:schemeClr val="accent3">
              <a:alpha val="40000"/>
            </a:schemeClr>
          </a:solidFill>
        </a:fill>
      </a:tcStyle>
    </a:band1V>
    <a:band2V>
      <a:tcStyle>
        <a:tcBdr/>
      </a:tcStyle>
    </a:band2V>
    <a:lastCol>
      <a:tcTxStyle b="on"/>
      <a:tcStyle>
        <a:tcBdr>
          <a:left>
            <a:lnRef idx="2">
              <a:schemeClr val="accent3"/>
            </a:lnRef>
          </a:left>
          <a:right>
            <a:lnRef idx="1">
              <a:schemeClr val="accent3"/>
            </a:lnRef>
          </a:right>
          <a:top>
            <a:lnRef idx="1">
              <a:schemeClr val="accent3"/>
            </a:lnRef>
          </a:top>
          <a:bottom>
            <a:lnRef idx="1">
              <a:schemeClr val="accent3"/>
            </a:lnRef>
          </a:bottom>
          <a:insideH>
            <a:lnRef idx="1">
              <a:schemeClr val="accent3"/>
            </a:lnRef>
          </a:insideH>
          <a:insideV>
            <a:ln>
              <a:noFill/>
            </a:ln>
          </a:insideV>
        </a:tcBdr>
      </a:tcStyle>
    </a:lastCol>
    <a:firstCol>
      <a:tcTxStyle b="on"/>
      <a:tcStyle>
        <a:tcBdr>
          <a:left>
            <a:lnRef idx="1">
              <a:schemeClr val="accent3"/>
            </a:lnRef>
          </a:left>
          <a:right>
            <a:lnRef idx="2">
              <a:schemeClr val="accent3"/>
            </a:lnRef>
          </a:right>
          <a:top>
            <a:lnRef idx="1">
              <a:schemeClr val="accent3"/>
            </a:lnRef>
          </a:top>
          <a:bottom>
            <a:lnRef idx="1">
              <a:schemeClr val="accent3"/>
            </a:lnRef>
          </a:bottom>
          <a:insideH>
            <a:lnRef idx="1">
              <a:schemeClr val="accent3"/>
            </a:lnRef>
          </a:insideH>
          <a:insideV>
            <a:ln>
              <a:noFill/>
            </a:ln>
          </a:insideV>
        </a:tcBdr>
      </a:tcStyle>
    </a:firstCol>
    <a:lastRow>
      <a:tcTxStyle b="on"/>
      <a:tcStyle>
        <a:tcBdr>
          <a:left>
            <a:lnRef idx="1">
              <a:schemeClr val="accent3"/>
            </a:lnRef>
          </a:left>
          <a:right>
            <a:lnRef idx="1">
              <a:schemeClr val="accent3"/>
            </a:lnRef>
          </a:right>
          <a:top>
            <a:lnRef idx="2">
              <a:schemeClr val="accent3"/>
            </a:lnRef>
          </a:top>
          <a:bottom>
            <a:lnRef idx="2">
              <a:schemeClr val="accent3"/>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3"/>
            </a:lnRef>
          </a:left>
          <a:right>
            <a:lnRef idx="1">
              <a:schemeClr val="accent3"/>
            </a:lnRef>
          </a:right>
          <a:top>
            <a:lnRef idx="1">
              <a:schemeClr val="accent3"/>
            </a:lnRef>
          </a:top>
          <a:bottom>
            <a:lnRef idx="2">
              <a:schemeClr val="lt1"/>
            </a:lnRef>
          </a:bottom>
          <a:insideH>
            <a:ln>
              <a:noFill/>
            </a:ln>
          </a:insideH>
          <a:insideV>
            <a:ln>
              <a:noFill/>
            </a:ln>
          </a:insideV>
        </a:tcBdr>
        <a:fill>
          <a:solidFill>
            <a:schemeClr val="accent3"/>
          </a:solidFill>
        </a:fill>
      </a:tcStyle>
    </a:firstRow>
  </a:tblStyle>
  <a:tblStyle styleId="{35758FB7-9AC5-4552-8A53-C91805E547FA}" styleName="Themed Style 1 - Accent 5">
    <a:tblBg>
      <a:fillRef idx="2">
        <a:schemeClr val="accent5"/>
      </a:fillRef>
      <a:effectRef idx="1">
        <a:schemeClr val="accent5"/>
      </a:effectRef>
    </a:tblBg>
    <a:wholeTbl>
      <a:tcTxStyle>
        <a:fontRef idx="minor">
          <a:scrgbClr r="0" g="0" b="0"/>
        </a:fontRef>
        <a:schemeClr val="dk1"/>
      </a:tcTxStyle>
      <a:tcStyle>
        <a:tcBdr>
          <a:left>
            <a:lnRef idx="1">
              <a:schemeClr val="accent5"/>
            </a:lnRef>
          </a:left>
          <a:right>
            <a:lnRef idx="1">
              <a:schemeClr val="accent5"/>
            </a:lnRef>
          </a:right>
          <a:top>
            <a:lnRef idx="1">
              <a:schemeClr val="accent5"/>
            </a:lnRef>
          </a:top>
          <a:bottom>
            <a:lnRef idx="1">
              <a:schemeClr val="accent5"/>
            </a:lnRef>
          </a:bottom>
          <a:insideH>
            <a:lnRef idx="1">
              <a:schemeClr val="accent5"/>
            </a:lnRef>
          </a:insideH>
          <a:insideV>
            <a:lnRef idx="1">
              <a:schemeClr val="accent5"/>
            </a:lnRef>
          </a:insideV>
        </a:tcBdr>
        <a:fill>
          <a:noFill/>
        </a:fill>
      </a:tcStyle>
    </a:wholeTbl>
    <a:band1H>
      <a:tcStyle>
        <a:tcBdr/>
        <a:fill>
          <a:solidFill>
            <a:schemeClr val="accent5">
              <a:alpha val="40000"/>
            </a:schemeClr>
          </a:solidFill>
        </a:fill>
      </a:tcStyle>
    </a:band1H>
    <a:band2H>
      <a:tcStyle>
        <a:tcBdr/>
      </a:tcStyle>
    </a:band2H>
    <a:band1V>
      <a:tcStyle>
        <a:tcBdr>
          <a:top>
            <a:lnRef idx="1">
              <a:schemeClr val="accent5"/>
            </a:lnRef>
          </a:top>
          <a:bottom>
            <a:lnRef idx="1">
              <a:schemeClr val="accent5"/>
            </a:lnRef>
          </a:bottom>
        </a:tcBdr>
        <a:fill>
          <a:solidFill>
            <a:schemeClr val="accent5">
              <a:alpha val="40000"/>
            </a:schemeClr>
          </a:solidFill>
        </a:fill>
      </a:tcStyle>
    </a:band1V>
    <a:band2V>
      <a:tcStyle>
        <a:tcBdr/>
      </a:tcStyle>
    </a:band2V>
    <a:lastCol>
      <a:tcTxStyle b="on"/>
      <a:tcStyle>
        <a:tcBdr>
          <a:left>
            <a:lnRef idx="2">
              <a:schemeClr val="accent5"/>
            </a:lnRef>
          </a:left>
          <a:right>
            <a:lnRef idx="1">
              <a:schemeClr val="accent5"/>
            </a:lnRef>
          </a:right>
          <a:top>
            <a:lnRef idx="1">
              <a:schemeClr val="accent5"/>
            </a:lnRef>
          </a:top>
          <a:bottom>
            <a:lnRef idx="1">
              <a:schemeClr val="accent5"/>
            </a:lnRef>
          </a:bottom>
          <a:insideH>
            <a:lnRef idx="1">
              <a:schemeClr val="accent5"/>
            </a:lnRef>
          </a:insideH>
          <a:insideV>
            <a:ln>
              <a:noFill/>
            </a:ln>
          </a:insideV>
        </a:tcBdr>
      </a:tcStyle>
    </a:lastCol>
    <a:firstCol>
      <a:tcTxStyle b="on"/>
      <a:tcStyle>
        <a:tcBdr>
          <a:left>
            <a:lnRef idx="1">
              <a:schemeClr val="accent5"/>
            </a:lnRef>
          </a:left>
          <a:right>
            <a:lnRef idx="2">
              <a:schemeClr val="accent5"/>
            </a:lnRef>
          </a:right>
          <a:top>
            <a:lnRef idx="1">
              <a:schemeClr val="accent5"/>
            </a:lnRef>
          </a:top>
          <a:bottom>
            <a:lnRef idx="1">
              <a:schemeClr val="accent5"/>
            </a:lnRef>
          </a:bottom>
          <a:insideH>
            <a:lnRef idx="1">
              <a:schemeClr val="accent5"/>
            </a:lnRef>
          </a:insideH>
          <a:insideV>
            <a:ln>
              <a:noFill/>
            </a:ln>
          </a:insideV>
        </a:tcBdr>
      </a:tcStyle>
    </a:firstCol>
    <a:lastRow>
      <a:tcTxStyle b="on"/>
      <a:tcStyle>
        <a:tcBdr>
          <a:left>
            <a:lnRef idx="1">
              <a:schemeClr val="accent5"/>
            </a:lnRef>
          </a:left>
          <a:right>
            <a:lnRef idx="1">
              <a:schemeClr val="accent5"/>
            </a:lnRef>
          </a:right>
          <a:top>
            <a:lnRef idx="2">
              <a:schemeClr val="accent5"/>
            </a:lnRef>
          </a:top>
          <a:bottom>
            <a:lnRef idx="2">
              <a:schemeClr val="accent5"/>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5"/>
            </a:lnRef>
          </a:left>
          <a:right>
            <a:lnRef idx="1">
              <a:schemeClr val="accent5"/>
            </a:lnRef>
          </a:right>
          <a:top>
            <a:lnRef idx="1">
              <a:schemeClr val="accent5"/>
            </a:lnRef>
          </a:top>
          <a:bottom>
            <a:lnRef idx="2">
              <a:schemeClr val="lt1"/>
            </a:lnRef>
          </a:bottom>
          <a:insideH>
            <a:ln>
              <a:noFill/>
            </a:ln>
          </a:insideH>
          <a:insideV>
            <a:ln>
              <a:noFill/>
            </a:ln>
          </a:insideV>
        </a:tcBdr>
        <a:fill>
          <a:solidFill>
            <a:schemeClr val="accent5"/>
          </a:solidFill>
        </a:fill>
      </a:tcStyle>
    </a:firstRow>
  </a:tblStyle>
  <a:tblStyle styleId="{306799F8-075E-4A3A-A7F6-7FBC6576F1A4}" styleName="Themed Style 2 - Accent 3">
    <a:tblBg>
      <a:fillRef idx="3">
        <a:schemeClr val="accent3"/>
      </a:fillRef>
      <a:effectRef idx="3">
        <a:schemeClr val="accent3"/>
      </a:effectRef>
    </a:tblBg>
    <a:wholeTbl>
      <a:tcTxStyle>
        <a:fontRef idx="minor">
          <a:scrgbClr r="0" g="0" b="0"/>
        </a:fontRef>
        <a:schemeClr val="lt1"/>
      </a:tcTxStyle>
      <a:tcStyle>
        <a:tcBdr>
          <a:left>
            <a:lnRef idx="1">
              <a:schemeClr val="accent3">
                <a:tint val="50000"/>
              </a:schemeClr>
            </a:lnRef>
          </a:left>
          <a:right>
            <a:lnRef idx="1">
              <a:schemeClr val="accent3">
                <a:tint val="50000"/>
              </a:schemeClr>
            </a:lnRef>
          </a:right>
          <a:top>
            <a:lnRef idx="1">
              <a:schemeClr val="accent3">
                <a:tint val="50000"/>
              </a:schemeClr>
            </a:lnRef>
          </a:top>
          <a:bottom>
            <a:lnRef idx="1">
              <a:schemeClr val="accent3">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17292A2E-F333-43FB-9621-5CBBE7FDCDCB}" styleName="Light Style 2 - Accent 4">
    <a:wholeTbl>
      <a:tcTxStyle>
        <a:fontRef idx="minor">
          <a:scrgbClr r="0" g="0" b="0"/>
        </a:fontRef>
        <a:schemeClr val="tx1"/>
      </a:tcTxStyle>
      <a:tcStyle>
        <a:tcBdr>
          <a:left>
            <a:lnRef idx="1">
              <a:schemeClr val="accent4"/>
            </a:lnRef>
          </a:left>
          <a:right>
            <a:lnRef idx="1">
              <a:schemeClr val="accent4"/>
            </a:lnRef>
          </a:right>
          <a:top>
            <a:lnRef idx="1">
              <a:schemeClr val="accent4"/>
            </a:lnRef>
          </a:top>
          <a:bottom>
            <a:lnRef idx="1">
              <a:schemeClr val="accent4"/>
            </a:lnRef>
          </a:bottom>
          <a:insideH>
            <a:ln>
              <a:noFill/>
            </a:ln>
          </a:insideH>
          <a:insideV>
            <a:ln>
              <a:noFill/>
            </a:ln>
          </a:insideV>
        </a:tcBdr>
        <a:fill>
          <a:noFill/>
        </a:fill>
      </a:tcStyle>
    </a:wholeTbl>
    <a:band1H>
      <a:tcStyle>
        <a:tcBdr>
          <a:top>
            <a:lnRef idx="1">
              <a:schemeClr val="accent4"/>
            </a:lnRef>
          </a:top>
          <a:bottom>
            <a:lnRef idx="1">
              <a:schemeClr val="accent4"/>
            </a:lnRef>
          </a:bottom>
        </a:tcBdr>
      </a:tcStyle>
    </a:band1H>
    <a:band1V>
      <a:tcStyle>
        <a:tcBdr>
          <a:left>
            <a:lnRef idx="1">
              <a:schemeClr val="accent4"/>
            </a:lnRef>
          </a:left>
          <a:right>
            <a:lnRef idx="1">
              <a:schemeClr val="accent4"/>
            </a:lnRef>
          </a:right>
        </a:tcBdr>
      </a:tcStyle>
    </a:band1V>
    <a:band2V>
      <a:tcStyle>
        <a:tcBdr>
          <a:left>
            <a:lnRef idx="1">
              <a:schemeClr val="accent4"/>
            </a:lnRef>
          </a:left>
          <a:right>
            <a:lnRef idx="1">
              <a:schemeClr val="accent4"/>
            </a:lnRef>
          </a:right>
        </a:tcBdr>
      </a:tcStyle>
    </a:band2V>
    <a:lastCol>
      <a:tcTxStyle b="on"/>
      <a:tcStyle>
        <a:tcBdr/>
      </a:tcStyle>
    </a:lastCol>
    <a:firstCol>
      <a:tcTxStyle b="on"/>
      <a:tcStyle>
        <a:tcBdr/>
      </a:tcStyle>
    </a:firstCol>
    <a:lastRow>
      <a:tcTxStyle b="on"/>
      <a:tcStyle>
        <a:tcBdr>
          <a:top>
            <a:ln w="50800" cmpd="dbl">
              <a:solidFill>
                <a:schemeClr val="accent4"/>
              </a:solidFill>
            </a:ln>
          </a:top>
        </a:tcBdr>
      </a:tcStyle>
    </a:lastRow>
    <a:firstRow>
      <a:tcTxStyle b="on">
        <a:fontRef idx="minor">
          <a:scrgbClr r="0" g="0" b="0"/>
        </a:fontRef>
        <a:schemeClr val="bg1"/>
      </a:tcTxStyle>
      <a:tcStyle>
        <a:tcBdr/>
        <a:fillRef idx="1">
          <a:schemeClr val="accent4"/>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7158" autoAdjust="0"/>
    <p:restoredTop sz="94660"/>
  </p:normalViewPr>
  <p:slideViewPr>
    <p:cSldViewPr>
      <p:cViewPr varScale="1">
        <p:scale>
          <a:sx n="36" d="100"/>
          <a:sy n="36" d="100"/>
        </p:scale>
        <p:origin x="1949" y="48"/>
      </p:cViewPr>
      <p:guideLst>
        <p:guide orient="horz" pos="2880"/>
        <p:guide pos="216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8712200" cy="755650"/>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11387138" y="0"/>
            <a:ext cx="8712200" cy="755650"/>
          </a:xfrm>
          <a:prstGeom prst="rect">
            <a:avLst/>
          </a:prstGeom>
        </p:spPr>
        <p:txBody>
          <a:bodyPr vert="horz" lIns="91440" tIns="45720" rIns="91440" bIns="45720" rtlCol="0"/>
          <a:lstStyle>
            <a:lvl1pPr algn="r">
              <a:defRPr sz="1200"/>
            </a:lvl1pPr>
          </a:lstStyle>
          <a:p>
            <a:fld id="{0634D89F-21C8-4A89-B614-F37F749B762B}" type="datetimeFigureOut">
              <a:rPr lang="en-IN" smtClean="0"/>
              <a:t>05-07-2026</a:t>
            </a:fld>
            <a:endParaRPr lang="en-IN"/>
          </a:p>
        </p:txBody>
      </p:sp>
      <p:sp>
        <p:nvSpPr>
          <p:cNvPr id="4" name="Slide Image Placeholder 3"/>
          <p:cNvSpPr>
            <a:spLocks noGrp="1" noRot="1" noChangeAspect="1"/>
          </p:cNvSpPr>
          <p:nvPr>
            <p:ph type="sldImg" idx="2"/>
          </p:nvPr>
        </p:nvSpPr>
        <p:spPr>
          <a:xfrm>
            <a:off x="6659563" y="1885950"/>
            <a:ext cx="6784975" cy="5089525"/>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2009775" y="7258050"/>
            <a:ext cx="16084550" cy="5938838"/>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14325600"/>
            <a:ext cx="8712200" cy="755650"/>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11387138" y="14325600"/>
            <a:ext cx="8712200" cy="755650"/>
          </a:xfrm>
          <a:prstGeom prst="rect">
            <a:avLst/>
          </a:prstGeom>
        </p:spPr>
        <p:txBody>
          <a:bodyPr vert="horz" lIns="91440" tIns="45720" rIns="91440" bIns="45720" rtlCol="0" anchor="b"/>
          <a:lstStyle>
            <a:lvl1pPr algn="r">
              <a:defRPr sz="1200"/>
            </a:lvl1pPr>
          </a:lstStyle>
          <a:p>
            <a:fld id="{3A082A1A-FED1-4AD1-8542-5A0D1832CB5C}" type="slidenum">
              <a:rPr lang="en-IN" smtClean="0"/>
              <a:t>‹#›</a:t>
            </a:fld>
            <a:endParaRPr lang="en-IN"/>
          </a:p>
        </p:txBody>
      </p:sp>
    </p:spTree>
    <p:extLst>
      <p:ext uri="{BB962C8B-B14F-4D97-AF65-F5344CB8AC3E}">
        <p14:creationId xmlns:p14="http://schemas.microsoft.com/office/powerpoint/2010/main" val="17271937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3A082A1A-FED1-4AD1-8542-5A0D1832CB5C}" type="slidenum">
              <a:rPr lang="en-IN" smtClean="0"/>
              <a:t>1</a:t>
            </a:fld>
            <a:endParaRPr lang="en-IN"/>
          </a:p>
        </p:txBody>
      </p:sp>
    </p:spTree>
    <p:extLst>
      <p:ext uri="{BB962C8B-B14F-4D97-AF65-F5344CB8AC3E}">
        <p14:creationId xmlns:p14="http://schemas.microsoft.com/office/powerpoint/2010/main" val="252338031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obj" preserve="1">
  <p:cSld name="Title Slide">
    <p:spTree>
      <p:nvGrpSpPr>
        <p:cNvPr id="1" name=""/>
        <p:cNvGrpSpPr/>
        <p:nvPr/>
      </p:nvGrpSpPr>
      <p:grpSpPr>
        <a:xfrm>
          <a:off x="0" y="0"/>
          <a:ext cx="0" cy="0"/>
          <a:chOff x="0" y="0"/>
          <a:chExt cx="0" cy="0"/>
        </a:xfrm>
      </p:grpSpPr>
      <p:sp>
        <p:nvSpPr>
          <p:cNvPr id="2" name="Holder 2"/>
          <p:cNvSpPr>
            <a:spLocks noGrp="1"/>
          </p:cNvSpPr>
          <p:nvPr>
            <p:ph type="ctrTitle"/>
          </p:nvPr>
        </p:nvSpPr>
        <p:spPr>
          <a:xfrm>
            <a:off x="1507807" y="4675187"/>
            <a:ext cx="17088486" cy="3167062"/>
          </a:xfrm>
          <a:prstGeom prst="rect">
            <a:avLst/>
          </a:prstGeom>
        </p:spPr>
        <p:txBody>
          <a:bodyPr wrap="square" lIns="0" tIns="0" rIns="0" bIns="0">
            <a:spAutoFit/>
          </a:bodyPr>
          <a:lstStyle>
            <a:lvl1pPr>
              <a:defRPr sz="3900" b="0" i="0">
                <a:solidFill>
                  <a:schemeClr val="tx1"/>
                </a:solidFill>
                <a:latin typeface="Arial Black"/>
                <a:cs typeface="Arial Black"/>
              </a:defRPr>
            </a:lvl1pPr>
          </a:lstStyle>
          <a:p>
            <a:endParaRPr/>
          </a:p>
        </p:txBody>
      </p:sp>
      <p:sp>
        <p:nvSpPr>
          <p:cNvPr id="3" name="Holder 3"/>
          <p:cNvSpPr>
            <a:spLocks noGrp="1"/>
          </p:cNvSpPr>
          <p:nvPr>
            <p:ph type="subTitle" idx="4"/>
          </p:nvPr>
        </p:nvSpPr>
        <p:spPr>
          <a:xfrm>
            <a:off x="3015615" y="8445500"/>
            <a:ext cx="14072870" cy="3770312"/>
          </a:xfrm>
          <a:prstGeom prst="rect">
            <a:avLst/>
          </a:prstGeom>
        </p:spPr>
        <p:txBody>
          <a:bodyPr wrap="square" lIns="0" tIns="0" rIns="0" bIns="0">
            <a:spAutoFit/>
          </a:bodyPr>
          <a:lstStyle>
            <a:lvl1pPr>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7/5/2026</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3900" b="0" i="0">
                <a:solidFill>
                  <a:schemeClr val="tx1"/>
                </a:solidFill>
                <a:latin typeface="Arial Black"/>
                <a:cs typeface="Arial Black"/>
              </a:defRPr>
            </a:lvl1pPr>
          </a:lstStyle>
          <a:p>
            <a:endParaRPr/>
          </a:p>
        </p:txBody>
      </p:sp>
      <p:sp>
        <p:nvSpPr>
          <p:cNvPr id="3" name="Holder 3"/>
          <p:cNvSpPr>
            <a:spLocks noGrp="1"/>
          </p:cNvSpPr>
          <p:nvPr>
            <p:ph type="body" idx="1"/>
          </p:nvPr>
        </p:nvSpPr>
        <p:spPr/>
        <p:txBody>
          <a:bodyPr lIns="0" tIns="0" rIns="0" bIns="0"/>
          <a:lstStyle>
            <a:lvl1pPr>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7/5/2026</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wo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3900" b="0" i="0">
                <a:solidFill>
                  <a:schemeClr val="tx1"/>
                </a:solidFill>
                <a:latin typeface="Arial Black"/>
                <a:cs typeface="Arial Black"/>
              </a:defRPr>
            </a:lvl1pPr>
          </a:lstStyle>
          <a:p>
            <a:endParaRPr/>
          </a:p>
        </p:txBody>
      </p:sp>
      <p:sp>
        <p:nvSpPr>
          <p:cNvPr id="3" name="Holder 3"/>
          <p:cNvSpPr>
            <a:spLocks noGrp="1"/>
          </p:cNvSpPr>
          <p:nvPr>
            <p:ph sz="half" idx="2"/>
          </p:nvPr>
        </p:nvSpPr>
        <p:spPr>
          <a:xfrm>
            <a:off x="1005205" y="3468687"/>
            <a:ext cx="8745284" cy="9953625"/>
          </a:xfrm>
          <a:prstGeom prst="rect">
            <a:avLst/>
          </a:prstGeom>
        </p:spPr>
        <p:txBody>
          <a:bodyPr wrap="square" lIns="0" tIns="0" rIns="0" bIns="0">
            <a:spAutoFit/>
          </a:bodyPr>
          <a:lstStyle>
            <a:lvl1pPr>
              <a:defRPr/>
            </a:lvl1pPr>
          </a:lstStyle>
          <a:p>
            <a:endParaRPr/>
          </a:p>
        </p:txBody>
      </p:sp>
      <p:sp>
        <p:nvSpPr>
          <p:cNvPr id="4" name="Holder 4"/>
          <p:cNvSpPr>
            <a:spLocks noGrp="1"/>
          </p:cNvSpPr>
          <p:nvPr>
            <p:ph sz="half" idx="3"/>
          </p:nvPr>
        </p:nvSpPr>
        <p:spPr>
          <a:xfrm>
            <a:off x="10353611" y="3468687"/>
            <a:ext cx="8745284" cy="9953625"/>
          </a:xfrm>
          <a:prstGeom prst="rect">
            <a:avLst/>
          </a:prstGeom>
        </p:spPr>
        <p:txBody>
          <a:bodyPr wrap="square" lIns="0" tIns="0" rIns="0" bIns="0">
            <a:spAutoFit/>
          </a:bodyPr>
          <a:lstStyle>
            <a:lvl1pPr>
              <a:defRPr/>
            </a:lvl1pPr>
          </a:lstStyle>
          <a:p>
            <a:endParaRPr/>
          </a:p>
        </p:txBody>
      </p:sp>
      <p:sp>
        <p:nvSpPr>
          <p:cNvPr id="5" name="Holder 5"/>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6" name="Holder 6"/>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7/5/2026</a:t>
            </a:fld>
            <a:endParaRPr lang="en-US"/>
          </a:p>
        </p:txBody>
      </p:sp>
      <p:sp>
        <p:nvSpPr>
          <p:cNvPr id="7" name="Holder 7"/>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reserve="1">
  <p:cSld name="Title Only">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3900" b="0" i="0">
                <a:solidFill>
                  <a:schemeClr val="tx1"/>
                </a:solidFill>
                <a:latin typeface="Arial Black"/>
                <a:cs typeface="Arial Black"/>
              </a:defRPr>
            </a:lvl1pPr>
          </a:lstStyle>
          <a:p>
            <a:endParaRPr/>
          </a:p>
        </p:txBody>
      </p:sp>
      <p:sp>
        <p:nvSpPr>
          <p:cNvPr id="3" name="Holder 3"/>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4" name="Holder 4"/>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7/5/2026</a:t>
            </a:fld>
            <a:endParaRPr lang="en-US"/>
          </a:p>
        </p:txBody>
      </p:sp>
      <p:sp>
        <p:nvSpPr>
          <p:cNvPr id="5" name="Holder 5"/>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Blank">
    <p:spTree>
      <p:nvGrpSpPr>
        <p:cNvPr id="1" name=""/>
        <p:cNvGrpSpPr/>
        <p:nvPr/>
      </p:nvGrpSpPr>
      <p:grpSpPr>
        <a:xfrm>
          <a:off x="0" y="0"/>
          <a:ext cx="0" cy="0"/>
          <a:chOff x="0" y="0"/>
          <a:chExt cx="0" cy="0"/>
        </a:xfrm>
      </p:grpSpPr>
      <p:sp>
        <p:nvSpPr>
          <p:cNvPr id="2" name="Holder 2"/>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3" name="Holder 3"/>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7/5/2026</a:t>
            </a:fld>
            <a:endParaRPr lang="en-US"/>
          </a:p>
        </p:txBody>
      </p:sp>
      <p:sp>
        <p:nvSpPr>
          <p:cNvPr id="4" name="Holder 4"/>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7" Type="http://schemas.openxmlformats.org/officeDocument/2006/relationships/image" Target="../media/image1.png"/><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theme" Target="../theme/theme1.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pattFill prst="wdDnDiag">
          <a:fgClr>
            <a:schemeClr val="accent6">
              <a:lumMod val="60000"/>
              <a:lumOff val="40000"/>
            </a:schemeClr>
          </a:fgClr>
          <a:bgClr>
            <a:schemeClr val="bg1"/>
          </a:bgClr>
        </a:pattFill>
        <a:effectLst/>
      </p:bgPr>
    </p:bg>
    <p:spTree>
      <p:nvGrpSpPr>
        <p:cNvPr id="1" name=""/>
        <p:cNvGrpSpPr/>
        <p:nvPr/>
      </p:nvGrpSpPr>
      <p:grpSpPr>
        <a:xfrm>
          <a:off x="0" y="0"/>
          <a:ext cx="0" cy="0"/>
          <a:chOff x="0" y="0"/>
          <a:chExt cx="0" cy="0"/>
        </a:xfrm>
      </p:grpSpPr>
      <p:sp>
        <p:nvSpPr>
          <p:cNvPr id="16" name="bg object 16"/>
          <p:cNvSpPr/>
          <p:nvPr/>
        </p:nvSpPr>
        <p:spPr>
          <a:xfrm>
            <a:off x="698" y="2282652"/>
            <a:ext cx="20104100" cy="12796520"/>
          </a:xfrm>
          <a:custGeom>
            <a:avLst/>
            <a:gdLst/>
            <a:ahLst/>
            <a:cxnLst/>
            <a:rect l="l" t="t" r="r" b="b"/>
            <a:pathLst>
              <a:path w="20104100" h="12796519">
                <a:moveTo>
                  <a:pt x="0" y="12796118"/>
                </a:moveTo>
                <a:lnTo>
                  <a:pt x="20104100" y="12796118"/>
                </a:lnTo>
                <a:lnTo>
                  <a:pt x="20104100" y="0"/>
                </a:lnTo>
                <a:lnTo>
                  <a:pt x="0" y="0"/>
                </a:lnTo>
                <a:lnTo>
                  <a:pt x="0" y="12796118"/>
                </a:lnTo>
                <a:close/>
              </a:path>
            </a:pathLst>
          </a:custGeom>
          <a:solidFill>
            <a:srgbClr val="DFD2EA"/>
          </a:solidFill>
        </p:spPr>
        <p:txBody>
          <a:bodyPr wrap="square" lIns="0" tIns="0" rIns="0" bIns="0" rtlCol="0"/>
          <a:lstStyle/>
          <a:p>
            <a:endParaRPr/>
          </a:p>
        </p:txBody>
      </p:sp>
      <p:sp>
        <p:nvSpPr>
          <p:cNvPr id="17" name="bg object 17"/>
          <p:cNvSpPr/>
          <p:nvPr/>
        </p:nvSpPr>
        <p:spPr>
          <a:xfrm>
            <a:off x="698" y="2269387"/>
            <a:ext cx="20104100" cy="12809855"/>
          </a:xfrm>
          <a:custGeom>
            <a:avLst/>
            <a:gdLst/>
            <a:ahLst/>
            <a:cxnLst/>
            <a:rect l="l" t="t" r="r" b="b"/>
            <a:pathLst>
              <a:path w="20104100" h="12809855">
                <a:moveTo>
                  <a:pt x="0" y="12809383"/>
                </a:moveTo>
                <a:lnTo>
                  <a:pt x="20104100" y="12809383"/>
                </a:lnTo>
                <a:lnTo>
                  <a:pt x="20104100" y="0"/>
                </a:lnTo>
                <a:lnTo>
                  <a:pt x="0" y="0"/>
                </a:lnTo>
                <a:lnTo>
                  <a:pt x="0" y="12809383"/>
                </a:lnTo>
                <a:close/>
              </a:path>
            </a:pathLst>
          </a:custGeom>
          <a:ln w="4188">
            <a:solidFill>
              <a:srgbClr val="000000"/>
            </a:solidFill>
          </a:ln>
        </p:spPr>
        <p:txBody>
          <a:bodyPr wrap="square" lIns="0" tIns="0" rIns="0" bIns="0" rtlCol="0"/>
          <a:lstStyle/>
          <a:p>
            <a:endParaRPr/>
          </a:p>
        </p:txBody>
      </p:sp>
      <p:pic>
        <p:nvPicPr>
          <p:cNvPr id="18" name="bg object 18"/>
          <p:cNvPicPr/>
          <p:nvPr/>
        </p:nvPicPr>
        <p:blipFill>
          <a:blip r:embed="rId7" cstate="print"/>
          <a:stretch>
            <a:fillRect/>
          </a:stretch>
        </p:blipFill>
        <p:spPr>
          <a:xfrm>
            <a:off x="698" y="697"/>
            <a:ext cx="20104100" cy="2184924"/>
          </a:xfrm>
          <a:prstGeom prst="rect">
            <a:avLst/>
          </a:prstGeom>
        </p:spPr>
      </p:pic>
      <p:sp>
        <p:nvSpPr>
          <p:cNvPr id="19" name="bg object 19"/>
          <p:cNvSpPr/>
          <p:nvPr/>
        </p:nvSpPr>
        <p:spPr>
          <a:xfrm>
            <a:off x="698" y="697"/>
            <a:ext cx="20104100" cy="2185035"/>
          </a:xfrm>
          <a:custGeom>
            <a:avLst/>
            <a:gdLst/>
            <a:ahLst/>
            <a:cxnLst/>
            <a:rect l="l" t="t" r="r" b="b"/>
            <a:pathLst>
              <a:path w="20104100" h="2185035">
                <a:moveTo>
                  <a:pt x="0" y="2184924"/>
                </a:moveTo>
                <a:lnTo>
                  <a:pt x="20104100" y="2184924"/>
                </a:lnTo>
                <a:lnTo>
                  <a:pt x="20104100" y="0"/>
                </a:lnTo>
                <a:lnTo>
                  <a:pt x="0" y="0"/>
                </a:lnTo>
                <a:lnTo>
                  <a:pt x="0" y="2184924"/>
                </a:lnTo>
                <a:close/>
              </a:path>
            </a:pathLst>
          </a:custGeom>
          <a:ln w="4188">
            <a:solidFill>
              <a:srgbClr val="000000"/>
            </a:solidFill>
          </a:ln>
        </p:spPr>
        <p:txBody>
          <a:bodyPr wrap="square" lIns="0" tIns="0" rIns="0" bIns="0" rtlCol="0"/>
          <a:lstStyle/>
          <a:p>
            <a:endParaRPr/>
          </a:p>
        </p:txBody>
      </p:sp>
      <p:sp>
        <p:nvSpPr>
          <p:cNvPr id="20" name="bg object 20"/>
          <p:cNvSpPr/>
          <p:nvPr/>
        </p:nvSpPr>
        <p:spPr>
          <a:xfrm>
            <a:off x="0" y="2198885"/>
            <a:ext cx="20104100" cy="83820"/>
          </a:xfrm>
          <a:custGeom>
            <a:avLst/>
            <a:gdLst/>
            <a:ahLst/>
            <a:cxnLst/>
            <a:rect l="l" t="t" r="r" b="b"/>
            <a:pathLst>
              <a:path w="20104100" h="83819">
                <a:moveTo>
                  <a:pt x="20104100" y="0"/>
                </a:moveTo>
                <a:lnTo>
                  <a:pt x="0" y="0"/>
                </a:lnTo>
                <a:lnTo>
                  <a:pt x="0" y="83767"/>
                </a:lnTo>
                <a:lnTo>
                  <a:pt x="20104100" y="83767"/>
                </a:lnTo>
                <a:lnTo>
                  <a:pt x="20104100" y="0"/>
                </a:lnTo>
                <a:close/>
              </a:path>
            </a:pathLst>
          </a:custGeom>
          <a:solidFill>
            <a:srgbClr val="6F2F9F"/>
          </a:solidFill>
        </p:spPr>
        <p:txBody>
          <a:bodyPr wrap="square" lIns="0" tIns="0" rIns="0" bIns="0" rtlCol="0"/>
          <a:lstStyle/>
          <a:p>
            <a:endParaRPr/>
          </a:p>
        </p:txBody>
      </p:sp>
      <p:sp>
        <p:nvSpPr>
          <p:cNvPr id="21" name="bg object 21"/>
          <p:cNvSpPr/>
          <p:nvPr/>
        </p:nvSpPr>
        <p:spPr>
          <a:xfrm>
            <a:off x="314126" y="9398666"/>
            <a:ext cx="4572635" cy="5344795"/>
          </a:xfrm>
          <a:custGeom>
            <a:avLst/>
            <a:gdLst/>
            <a:ahLst/>
            <a:cxnLst/>
            <a:rect l="l" t="t" r="r" b="b"/>
            <a:pathLst>
              <a:path w="4572635" h="5344794">
                <a:moveTo>
                  <a:pt x="0" y="5344340"/>
                </a:moveTo>
                <a:lnTo>
                  <a:pt x="4572286" y="5344340"/>
                </a:lnTo>
                <a:lnTo>
                  <a:pt x="4572286" y="0"/>
                </a:lnTo>
                <a:lnTo>
                  <a:pt x="0" y="0"/>
                </a:lnTo>
                <a:lnTo>
                  <a:pt x="0" y="5344340"/>
                </a:lnTo>
                <a:close/>
              </a:path>
            </a:pathLst>
          </a:custGeom>
          <a:solidFill>
            <a:srgbClr val="EBEBEB"/>
          </a:solidFill>
        </p:spPr>
        <p:txBody>
          <a:bodyPr wrap="square" lIns="0" tIns="0" rIns="0" bIns="0" rtlCol="0"/>
          <a:lstStyle/>
          <a:p>
            <a:endParaRPr/>
          </a:p>
        </p:txBody>
      </p:sp>
      <p:sp>
        <p:nvSpPr>
          <p:cNvPr id="2" name="Holder 2"/>
          <p:cNvSpPr>
            <a:spLocks noGrp="1"/>
          </p:cNvSpPr>
          <p:nvPr>
            <p:ph type="title"/>
          </p:nvPr>
        </p:nvSpPr>
        <p:spPr>
          <a:xfrm>
            <a:off x="5870425" y="501187"/>
            <a:ext cx="8363249" cy="625475"/>
          </a:xfrm>
          <a:prstGeom prst="rect">
            <a:avLst/>
          </a:prstGeom>
        </p:spPr>
        <p:txBody>
          <a:bodyPr wrap="square" lIns="0" tIns="0" rIns="0" bIns="0">
            <a:spAutoFit/>
          </a:bodyPr>
          <a:lstStyle>
            <a:lvl1pPr>
              <a:defRPr sz="3900" b="0" i="0">
                <a:solidFill>
                  <a:schemeClr val="tx1"/>
                </a:solidFill>
                <a:latin typeface="Arial Black"/>
                <a:cs typeface="Arial Black"/>
              </a:defRPr>
            </a:lvl1pPr>
          </a:lstStyle>
          <a:p>
            <a:endParaRPr/>
          </a:p>
        </p:txBody>
      </p:sp>
      <p:sp>
        <p:nvSpPr>
          <p:cNvPr id="3" name="Holder 3"/>
          <p:cNvSpPr>
            <a:spLocks noGrp="1"/>
          </p:cNvSpPr>
          <p:nvPr>
            <p:ph type="body" idx="1"/>
          </p:nvPr>
        </p:nvSpPr>
        <p:spPr>
          <a:xfrm>
            <a:off x="1005205" y="3468687"/>
            <a:ext cx="18093690" cy="9953625"/>
          </a:xfrm>
          <a:prstGeom prst="rect">
            <a:avLst/>
          </a:prstGeom>
        </p:spPr>
        <p:txBody>
          <a:bodyPr wrap="square" lIns="0" tIns="0" rIns="0" bIns="0">
            <a:spAutoFit/>
          </a:bodyPr>
          <a:lstStyle>
            <a:lvl1pPr>
              <a:defRPr/>
            </a:lvl1pPr>
          </a:lstStyle>
          <a:p>
            <a:endParaRPr/>
          </a:p>
        </p:txBody>
      </p:sp>
      <p:sp>
        <p:nvSpPr>
          <p:cNvPr id="4" name="Holder 4"/>
          <p:cNvSpPr>
            <a:spLocks noGrp="1"/>
          </p:cNvSpPr>
          <p:nvPr>
            <p:ph type="ftr" sz="quarter" idx="5"/>
          </p:nvPr>
        </p:nvSpPr>
        <p:spPr>
          <a:xfrm>
            <a:off x="6835394" y="14025563"/>
            <a:ext cx="6433312" cy="754062"/>
          </a:xfrm>
          <a:prstGeom prst="rect">
            <a:avLst/>
          </a:prstGeom>
        </p:spPr>
        <p:txBody>
          <a:bodyPr wrap="square" lIns="0" tIns="0" rIns="0" bIns="0">
            <a:spAutoFit/>
          </a:bodyPr>
          <a:lstStyle>
            <a:lvl1pPr algn="ctr">
              <a:defRPr>
                <a:solidFill>
                  <a:schemeClr val="tx1">
                    <a:tint val="75000"/>
                  </a:schemeClr>
                </a:solidFill>
              </a:defRPr>
            </a:lvl1pPr>
          </a:lstStyle>
          <a:p>
            <a:endParaRPr/>
          </a:p>
        </p:txBody>
      </p:sp>
      <p:sp>
        <p:nvSpPr>
          <p:cNvPr id="5" name="Holder 5"/>
          <p:cNvSpPr>
            <a:spLocks noGrp="1"/>
          </p:cNvSpPr>
          <p:nvPr>
            <p:ph type="dt" sz="half" idx="6"/>
          </p:nvPr>
        </p:nvSpPr>
        <p:spPr>
          <a:xfrm>
            <a:off x="1005205" y="14025563"/>
            <a:ext cx="4623943" cy="754062"/>
          </a:xfrm>
          <a:prstGeom prst="rect">
            <a:avLst/>
          </a:prstGeom>
        </p:spPr>
        <p:txBody>
          <a:bodyPr wrap="square" lIns="0" tIns="0" rIns="0" bIns="0">
            <a:spAutoFit/>
          </a:bodyPr>
          <a:lstStyle>
            <a:lvl1pPr algn="l">
              <a:defRPr>
                <a:solidFill>
                  <a:schemeClr val="tx1">
                    <a:tint val="75000"/>
                  </a:schemeClr>
                </a:solidFill>
              </a:defRPr>
            </a:lvl1pPr>
          </a:lstStyle>
          <a:p>
            <a:fld id="{1D8BD707-D9CF-40AE-B4C6-C98DA3205C09}" type="datetimeFigureOut">
              <a:rPr lang="en-US"/>
              <a:t>7/5/2026</a:t>
            </a:fld>
            <a:endParaRPr lang="en-US"/>
          </a:p>
        </p:txBody>
      </p:sp>
      <p:sp>
        <p:nvSpPr>
          <p:cNvPr id="6" name="Holder 6"/>
          <p:cNvSpPr>
            <a:spLocks noGrp="1"/>
          </p:cNvSpPr>
          <p:nvPr>
            <p:ph type="sldNum" sz="quarter" idx="7"/>
          </p:nvPr>
        </p:nvSpPr>
        <p:spPr>
          <a:xfrm>
            <a:off x="14474953" y="14025563"/>
            <a:ext cx="4623943" cy="754062"/>
          </a:xfrm>
          <a:prstGeom prst="rect">
            <a:avLst/>
          </a:prstGeom>
        </p:spPr>
        <p:txBody>
          <a:bodyPr wrap="square" lIns="0" tIns="0" rIns="0" bIns="0">
            <a:spAutoFit/>
          </a:bodyPr>
          <a:lstStyle>
            <a:lvl1pPr algn="r">
              <a:defRPr>
                <a:solidFill>
                  <a:schemeClr val="tx1">
                    <a:tint val="75000"/>
                  </a:schemeClr>
                </a:solidFill>
              </a:defRPr>
            </a:lvl1pPr>
          </a:lstStyle>
          <a:p>
            <a:fld id="{B6F15528-21DE-4FAA-801E-634DDDAF4B2B}" type="slidenum">
              <a:t>‹#›</a:t>
            </a:fld>
            <a:endParaRPr/>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Lst>
  <p:txStyles>
    <p:titleStyle>
      <a:lvl1pPr>
        <a:defRPr>
          <a:latin typeface="+mj-lt"/>
          <a:ea typeface="+mj-ea"/>
          <a:cs typeface="+mj-cs"/>
        </a:defRPr>
      </a:lvl1pPr>
    </p:titleStyle>
    <p:body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bodyStyle>
    <p:other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hyperlink" Target="https://doi.org/10.1016/j.amjmed.2024.07.005" TargetMode="External"/><Relationship Id="rId13" Type="http://schemas.openxmlformats.org/officeDocument/2006/relationships/hyperlink" Target="https://doi.org/10.1186/s12913-022-08190-0" TargetMode="External"/><Relationship Id="rId18" Type="http://schemas.openxmlformats.org/officeDocument/2006/relationships/hyperlink" Target="https://doi.org/10.1289/EHP10967" TargetMode="External"/><Relationship Id="rId3" Type="http://schemas.openxmlformats.org/officeDocument/2006/relationships/hyperlink" Target="https://verjournal.com/index.php/ver/article/download/1604/1403" TargetMode="External"/><Relationship Id="rId21" Type="http://schemas.openxmlformats.org/officeDocument/2006/relationships/image" Target="../media/image4.png"/><Relationship Id="rId7" Type="http://schemas.openxmlformats.org/officeDocument/2006/relationships/hyperlink" Target="https://doi.org/10.1016/j.puhip.2022.100322" TargetMode="External"/><Relationship Id="rId12" Type="http://schemas.openxmlformats.org/officeDocument/2006/relationships/hyperlink" Target="https://bmjopen.bmj.com/content/bmjopen/12/6/e061671.full.pdf" TargetMode="External"/><Relationship Id="rId17" Type="http://schemas.openxmlformats.org/officeDocument/2006/relationships/hyperlink" Target="https://doi.org/10.4236/wjcd.2023.138040" TargetMode="External"/><Relationship Id="rId2" Type="http://schemas.openxmlformats.org/officeDocument/2006/relationships/notesSlide" Target="../notesSlides/notesSlide1.xml"/><Relationship Id="rId16" Type="http://schemas.openxmlformats.org/officeDocument/2006/relationships/hyperlink" Target="https://www.researchgate.net/profile/Seema-Thakur-6/publication/388583734_Hypertension_A_Comprehensive_Review/links/6a1fa9b12f5a35106e79799d/Hypertension-A-Comprehensive-Review.pdf" TargetMode="External"/><Relationship Id="rId20"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hyperlink" Target="https://www.ahajournals.org/doi/pdf/10.1161/HYPERTENSIONAHA.123.21354" TargetMode="External"/><Relationship Id="rId11" Type="http://schemas.openxmlformats.org/officeDocument/2006/relationships/hyperlink" Target="https://doi.org/10.1186/s12889-023-15247-0" TargetMode="External"/><Relationship Id="rId5" Type="http://schemas.openxmlformats.org/officeDocument/2006/relationships/hyperlink" Target="https://www.ahajournals.org/doi/pdf/10.1161/CIRCRESAHA.122.321762" TargetMode="External"/><Relationship Id="rId15" Type="http://schemas.openxmlformats.org/officeDocument/2006/relationships/hyperlink" Target="https://www.sciencedirect.com/science/article/pii/S014628062400077X" TargetMode="External"/><Relationship Id="rId10" Type="http://schemas.openxmlformats.org/officeDocument/2006/relationships/hyperlink" Target="https://doi.org/10.1038/s41598-024-52009-3" TargetMode="External"/><Relationship Id="rId19" Type="http://schemas.openxmlformats.org/officeDocument/2006/relationships/image" Target="../media/image2.png"/><Relationship Id="rId4" Type="http://schemas.openxmlformats.org/officeDocument/2006/relationships/hyperlink" Target="https://www.bhf.org.uk/informationsupport/risk-factors/high-blood-pressure" TargetMode="External"/><Relationship Id="rId9" Type="http://schemas.openxmlformats.org/officeDocument/2006/relationships/hyperlink" Target="https://doi.org/10.1186/s12889-026-26341-4" TargetMode="External"/><Relationship Id="rId14" Type="http://schemas.openxmlformats.org/officeDocument/2006/relationships/hyperlink" Target="https://doi.org/10.1111/joim.13692" TargetMode="External"/><Relationship Id="rId22" Type="http://schemas.openxmlformats.org/officeDocument/2006/relationships/image" Target="../media/image5.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p:nvPr/>
        </p:nvSpPr>
        <p:spPr>
          <a:xfrm>
            <a:off x="308407" y="14858330"/>
            <a:ext cx="45085" cy="60960"/>
          </a:xfrm>
          <a:prstGeom prst="rect">
            <a:avLst/>
          </a:prstGeom>
        </p:spPr>
        <p:txBody>
          <a:bodyPr vert="horz" wrap="square" lIns="0" tIns="16510" rIns="0" bIns="0" rtlCol="0">
            <a:spAutoFit/>
          </a:bodyPr>
          <a:lstStyle/>
          <a:p>
            <a:pPr marL="12700">
              <a:lnSpc>
                <a:spcPct val="100000"/>
              </a:lnSpc>
              <a:spcBef>
                <a:spcPts val="130"/>
              </a:spcBef>
            </a:pPr>
            <a:r>
              <a:rPr sz="200" b="1" spc="-50" dirty="0">
                <a:solidFill>
                  <a:srgbClr val="808080"/>
                </a:solidFill>
                <a:latin typeface="Arial"/>
                <a:cs typeface="Arial"/>
              </a:rPr>
              <a:t>P</a:t>
            </a:r>
            <a:endParaRPr sz="200">
              <a:latin typeface="Arial"/>
              <a:cs typeface="Arial"/>
            </a:endParaRPr>
          </a:p>
        </p:txBody>
      </p:sp>
      <p:sp>
        <p:nvSpPr>
          <p:cNvPr id="4" name="object 4"/>
          <p:cNvSpPr txBox="1">
            <a:spLocks noGrp="1"/>
          </p:cNvSpPr>
          <p:nvPr>
            <p:ph type="title"/>
          </p:nvPr>
        </p:nvSpPr>
        <p:spPr>
          <a:xfrm>
            <a:off x="1746250" y="201029"/>
            <a:ext cx="16687800" cy="2166940"/>
          </a:xfrm>
          <a:prstGeom prst="rect">
            <a:avLst/>
          </a:prstGeom>
          <a:solidFill>
            <a:schemeClr val="accent3">
              <a:lumMod val="40000"/>
              <a:lumOff val="60000"/>
            </a:schemeClr>
          </a:solidFill>
        </p:spPr>
        <p:txBody>
          <a:bodyPr vert="horz" wrap="square" lIns="0" tIns="17145" rIns="0" bIns="0" rtlCol="0">
            <a:spAutoFit/>
          </a:bodyPr>
          <a:lstStyle/>
          <a:p>
            <a:pPr algn="ctr">
              <a:lnSpc>
                <a:spcPct val="150000"/>
              </a:lnSpc>
            </a:pPr>
            <a:r>
              <a:rPr lang="en-IN" sz="2400" b="1" dirty="0">
                <a:latin typeface="Times New Roman" panose="02020603050405020304" pitchFamily="18" charset="0"/>
                <a:cs typeface="Times New Roman" panose="02020603050405020304" pitchFamily="18" charset="0"/>
              </a:rPr>
              <a:t>A Systematic Literature Review of Socioeconomic Health Inequalities in Hypertension Management Among Adults Aged 40 Years and Over in UK Primary Care Settings</a:t>
            </a:r>
            <a:br>
              <a:rPr lang="en-IN" sz="2400" dirty="0">
                <a:latin typeface="Times New Roman" panose="02020603050405020304" pitchFamily="18" charset="0"/>
                <a:cs typeface="Times New Roman" panose="02020603050405020304" pitchFamily="18" charset="0"/>
              </a:rPr>
            </a:br>
            <a:r>
              <a:rPr lang="en-US" sz="2400" b="1" dirty="0" err="1">
                <a:latin typeface="Times New Roman" panose="02020603050405020304" pitchFamily="18" charset="0"/>
                <a:cs typeface="Times New Roman" panose="02020603050405020304" pitchFamily="18" charset="0"/>
              </a:rPr>
              <a:t>Twinkalben</a:t>
            </a:r>
            <a:r>
              <a:rPr lang="en-US" sz="2400" b="1" dirty="0">
                <a:latin typeface="Times New Roman" panose="02020603050405020304" pitchFamily="18" charset="0"/>
                <a:cs typeface="Times New Roman" panose="02020603050405020304" pitchFamily="18" charset="0"/>
              </a:rPr>
              <a:t> </a:t>
            </a:r>
            <a:r>
              <a:rPr lang="en-US" sz="2400" b="1">
                <a:latin typeface="Times New Roman" panose="02020603050405020304" pitchFamily="18" charset="0"/>
                <a:cs typeface="Times New Roman" panose="02020603050405020304" pitchFamily="18" charset="0"/>
              </a:rPr>
              <a:t>Maheshbhai </a:t>
            </a:r>
            <a:r>
              <a:rPr lang="en-US" sz="2400" b="1" dirty="0">
                <a:latin typeface="Times New Roman" panose="02020603050405020304" pitchFamily="18" charset="0"/>
                <a:cs typeface="Times New Roman" panose="02020603050405020304" pitchFamily="18" charset="0"/>
              </a:rPr>
              <a:t>P</a:t>
            </a:r>
            <a:r>
              <a:rPr lang="en-US" sz="2400" b="1">
                <a:latin typeface="Times New Roman" panose="02020603050405020304" pitchFamily="18" charset="0"/>
                <a:cs typeface="Times New Roman" panose="02020603050405020304" pitchFamily="18" charset="0"/>
              </a:rPr>
              <a:t>atel</a:t>
            </a:r>
            <a:r>
              <a:rPr lang="en-US" sz="2400" b="1" dirty="0">
                <a:latin typeface="Times New Roman" panose="02020603050405020304" pitchFamily="18" charset="0"/>
                <a:cs typeface="Times New Roman" panose="02020603050405020304" pitchFamily="18" charset="0"/>
              </a:rPr>
              <a:t>, 2529441@student.uwtsd.ac.uk,Name of Supervisor: Dr Christopher </a:t>
            </a:r>
            <a:r>
              <a:rPr lang="en-US" sz="2400" b="1" dirty="0" err="1">
                <a:latin typeface="Times New Roman" panose="02020603050405020304" pitchFamily="18" charset="0"/>
                <a:cs typeface="Times New Roman" panose="02020603050405020304" pitchFamily="18" charset="0"/>
              </a:rPr>
              <a:t>Mafuva</a:t>
            </a:r>
            <a:br>
              <a:rPr lang="en-IN" sz="2400" b="1" dirty="0">
                <a:effectLst/>
                <a:latin typeface="Times New Roman" panose="02020603050405020304" pitchFamily="18" charset="0"/>
                <a:ea typeface="Arial" panose="020B0604020202020204" pitchFamily="34" charset="0"/>
                <a:cs typeface="Times New Roman" panose="02020603050405020304" pitchFamily="18" charset="0"/>
              </a:rPr>
            </a:br>
            <a:endParaRPr sz="2400" b="1" spc="-10" dirty="0">
              <a:latin typeface="Times New Roman" panose="02020603050405020304" pitchFamily="18" charset="0"/>
              <a:cs typeface="Times New Roman" panose="02020603050405020304" pitchFamily="18" charset="0"/>
            </a:endParaRPr>
          </a:p>
        </p:txBody>
      </p:sp>
      <p:graphicFrame>
        <p:nvGraphicFramePr>
          <p:cNvPr id="5" name="object 5"/>
          <p:cNvGraphicFramePr>
            <a:graphicFrameLocks noGrp="1"/>
          </p:cNvGraphicFramePr>
          <p:nvPr>
            <p:extLst>
              <p:ext uri="{D42A27DB-BD31-4B8C-83A1-F6EECF244321}">
                <p14:modId xmlns:p14="http://schemas.microsoft.com/office/powerpoint/2010/main" val="294316851"/>
              </p:ext>
            </p:extLst>
          </p:nvPr>
        </p:nvGraphicFramePr>
        <p:xfrm>
          <a:off x="9272657" y="2295207"/>
          <a:ext cx="10831441" cy="9096023"/>
        </p:xfrm>
        <a:graphic>
          <a:graphicData uri="http://schemas.openxmlformats.org/drawingml/2006/table">
            <a:tbl>
              <a:tblPr firstRow="1" bandRow="1">
                <a:tableStyleId>{306799F8-075E-4A3A-A7F6-7FBC6576F1A4}</a:tableStyleId>
              </a:tblPr>
              <a:tblGrid>
                <a:gridCol w="10831441">
                  <a:extLst>
                    <a:ext uri="{9D8B030D-6E8A-4147-A177-3AD203B41FA5}">
                      <a16:colId xmlns:a16="http://schemas.microsoft.com/office/drawing/2014/main" val="20000"/>
                    </a:ext>
                  </a:extLst>
                </a:gridCol>
              </a:tblGrid>
              <a:tr h="6007418">
                <a:tc>
                  <a:txBody>
                    <a:bodyPr/>
                    <a:lstStyle/>
                    <a:p>
                      <a:pPr>
                        <a:lnSpc>
                          <a:spcPct val="100000"/>
                        </a:lnSpc>
                      </a:pPr>
                      <a:r>
                        <a:rPr lang="en-IN" sz="1400" b="1" dirty="0">
                          <a:solidFill>
                            <a:schemeClr val="tx1"/>
                          </a:solidFill>
                          <a:effectLst/>
                          <a:latin typeface="Times New Roman" panose="02020603050405020304" pitchFamily="18" charset="0"/>
                          <a:ea typeface="+mn-ea"/>
                          <a:cs typeface="Times New Roman" panose="02020603050405020304" pitchFamily="18" charset="0"/>
                        </a:rPr>
                        <a:t>2</a:t>
                      </a:r>
                      <a:r>
                        <a:rPr lang="en-IN" sz="1500" b="1" dirty="0">
                          <a:solidFill>
                            <a:schemeClr val="tx1"/>
                          </a:solidFill>
                          <a:effectLst/>
                          <a:latin typeface="Times New Roman" panose="02020603050405020304" pitchFamily="18" charset="0"/>
                          <a:ea typeface="+mn-ea"/>
                          <a:cs typeface="Times New Roman" panose="02020603050405020304" pitchFamily="18" charset="0"/>
                        </a:rPr>
                        <a:t>. Rationale of the Research </a:t>
                      </a:r>
                    </a:p>
                    <a:p>
                      <a:pPr>
                        <a:lnSpc>
                          <a:spcPct val="100000"/>
                        </a:lnSpc>
                      </a:pPr>
                      <a:r>
                        <a:rPr lang="en-IN" sz="1500" b="1" dirty="0">
                          <a:solidFill>
                            <a:schemeClr val="tx1"/>
                          </a:solidFill>
                          <a:effectLst/>
                          <a:latin typeface="Times New Roman" panose="02020603050405020304" pitchFamily="18" charset="0"/>
                          <a:ea typeface="+mn-ea"/>
                          <a:cs typeface="Times New Roman" panose="02020603050405020304" pitchFamily="18" charset="0"/>
                        </a:rPr>
                        <a:t>2.1 Background</a:t>
                      </a:r>
                    </a:p>
                    <a:p>
                      <a:pPr>
                        <a:lnSpc>
                          <a:spcPct val="100000"/>
                        </a:lnSpc>
                      </a:pPr>
                      <a:r>
                        <a:rPr lang="en-IN" sz="1500" b="0" dirty="0">
                          <a:solidFill>
                            <a:schemeClr val="tx1"/>
                          </a:solidFill>
                          <a:effectLst/>
                          <a:latin typeface="Times New Roman" panose="02020603050405020304" pitchFamily="18" charset="0"/>
                          <a:ea typeface="+mn-ea"/>
                          <a:cs typeface="Times New Roman" panose="02020603050405020304" pitchFamily="18" charset="0"/>
                        </a:rPr>
                        <a:t>Hypertension is one of the leading reasons for cardiovascular disease and premature mortality in the UK (Zhang </a:t>
                      </a:r>
                      <a:r>
                        <a:rPr lang="en-IN" sz="1500" b="0" i="1" dirty="0">
                          <a:solidFill>
                            <a:schemeClr val="tx1"/>
                          </a:solidFill>
                          <a:effectLst/>
                          <a:latin typeface="Times New Roman" panose="02020603050405020304" pitchFamily="18" charset="0"/>
                          <a:ea typeface="+mn-ea"/>
                          <a:cs typeface="Times New Roman" panose="02020603050405020304" pitchFamily="18" charset="0"/>
                        </a:rPr>
                        <a:t>et al</a:t>
                      </a:r>
                      <a:r>
                        <a:rPr lang="en-IN" sz="1500" b="0" dirty="0">
                          <a:solidFill>
                            <a:schemeClr val="tx1"/>
                          </a:solidFill>
                          <a:effectLst/>
                          <a:latin typeface="Times New Roman" panose="02020603050405020304" pitchFamily="18" charset="0"/>
                          <a:ea typeface="+mn-ea"/>
                          <a:cs typeface="Times New Roman" panose="02020603050405020304" pitchFamily="18" charset="0"/>
                        </a:rPr>
                        <a:t>. 2023). However, proper screening, treatment and management approaches are available through primary care and health outcomes keeps unequal towards various socioeconomic groups (</a:t>
                      </a:r>
                      <a:r>
                        <a:rPr lang="en-GB" sz="1500" b="0" i="0" u="none" strike="noStrike" dirty="0">
                          <a:solidFill>
                            <a:schemeClr val="tx1"/>
                          </a:solidFill>
                          <a:effectLst/>
                          <a:latin typeface="Times New Roman" panose="02020603050405020304" pitchFamily="18" charset="0"/>
                          <a:ea typeface="+mn-ea"/>
                          <a:cs typeface="Times New Roman" panose="02020603050405020304" pitchFamily="18" charset="0"/>
                        </a:rPr>
                        <a:t>Al </a:t>
                      </a:r>
                      <a:r>
                        <a:rPr lang="en-GB" sz="1500" b="0" i="0" u="none" strike="noStrike" dirty="0" err="1">
                          <a:solidFill>
                            <a:schemeClr val="tx1"/>
                          </a:solidFill>
                          <a:effectLst/>
                          <a:latin typeface="Times New Roman" panose="02020603050405020304" pitchFamily="18" charset="0"/>
                          <a:ea typeface="+mn-ea"/>
                          <a:cs typeface="Times New Roman" panose="02020603050405020304" pitchFamily="18" charset="0"/>
                        </a:rPr>
                        <a:t>Kium</a:t>
                      </a:r>
                      <a:r>
                        <a:rPr lang="en-GB" sz="1500" b="0" i="0" u="none" strike="noStrike" dirty="0">
                          <a:solidFill>
                            <a:schemeClr val="tx1"/>
                          </a:solidFill>
                          <a:effectLst/>
                          <a:latin typeface="Times New Roman" panose="02020603050405020304" pitchFamily="18" charset="0"/>
                          <a:ea typeface="+mn-ea"/>
                          <a:cs typeface="Times New Roman" panose="02020603050405020304" pitchFamily="18" charset="0"/>
                        </a:rPr>
                        <a:t> et al. 2023)</a:t>
                      </a:r>
                      <a:r>
                        <a:rPr lang="en-IN" sz="1500" b="0" dirty="0">
                          <a:solidFill>
                            <a:schemeClr val="tx1"/>
                          </a:solidFill>
                          <a:effectLst/>
                          <a:latin typeface="Times New Roman" panose="02020603050405020304" pitchFamily="18" charset="0"/>
                          <a:ea typeface="+mn-ea"/>
                          <a:cs typeface="Times New Roman" panose="02020603050405020304" pitchFamily="18" charset="0"/>
                        </a:rPr>
                        <a:t>.  </a:t>
                      </a:r>
                    </a:p>
                    <a:p>
                      <a:pPr>
                        <a:lnSpc>
                          <a:spcPct val="100000"/>
                        </a:lnSpc>
                      </a:pPr>
                      <a:r>
                        <a:rPr lang="en-IN" sz="1500" b="1" dirty="0">
                          <a:solidFill>
                            <a:schemeClr val="tx1"/>
                          </a:solidFill>
                          <a:effectLst/>
                          <a:latin typeface="Times New Roman" panose="02020603050405020304" pitchFamily="18" charset="0"/>
                          <a:ea typeface="+mn-ea"/>
                          <a:cs typeface="Times New Roman" panose="02020603050405020304" pitchFamily="18" charset="0"/>
                        </a:rPr>
                        <a:t>2.2 Gap in Existing Research</a:t>
                      </a:r>
                    </a:p>
                    <a:p>
                      <a:pPr>
                        <a:lnSpc>
                          <a:spcPct val="100000"/>
                        </a:lnSpc>
                      </a:pPr>
                      <a:r>
                        <a:rPr lang="en-IN" sz="1500" b="0" dirty="0">
                          <a:solidFill>
                            <a:schemeClr val="tx1"/>
                          </a:solidFill>
                          <a:effectLst/>
                          <a:latin typeface="Times New Roman" panose="02020603050405020304" pitchFamily="18" charset="0"/>
                          <a:ea typeface="+mn-ea"/>
                          <a:cs typeface="Times New Roman" panose="02020603050405020304" pitchFamily="18" charset="0"/>
                        </a:rPr>
                        <a:t>Research has focused on hypertension and health inequalities individually and a limited amount of evidence appears to integrate the socioeconomic inequalities within diagnosis, treatment and management of hypertension specifically for adults aged 40 years and older in primary care settings in the United Kingdom. </a:t>
                      </a:r>
                    </a:p>
                    <a:p>
                      <a:pPr>
                        <a:lnSpc>
                          <a:spcPct val="100000"/>
                        </a:lnSpc>
                      </a:pPr>
                      <a:r>
                        <a:rPr lang="en-IN" sz="1500" b="1" dirty="0">
                          <a:solidFill>
                            <a:schemeClr val="tx1"/>
                          </a:solidFill>
                          <a:effectLst/>
                          <a:latin typeface="Times New Roman" panose="02020603050405020304" pitchFamily="18" charset="0"/>
                          <a:ea typeface="+mn-ea"/>
                          <a:cs typeface="Times New Roman" panose="02020603050405020304" pitchFamily="18" charset="0"/>
                        </a:rPr>
                        <a:t>2.3 Need for the Research</a:t>
                      </a:r>
                    </a:p>
                    <a:p>
                      <a:pPr>
                        <a:lnSpc>
                          <a:spcPct val="100000"/>
                        </a:lnSpc>
                      </a:pPr>
                      <a:r>
                        <a:rPr lang="en-IN" sz="1500" b="0" dirty="0">
                          <a:solidFill>
                            <a:schemeClr val="tx1"/>
                          </a:solidFill>
                          <a:effectLst/>
                          <a:latin typeface="Times New Roman" panose="02020603050405020304" pitchFamily="18" charset="0"/>
                          <a:ea typeface="+mn-ea"/>
                          <a:cs typeface="Times New Roman" panose="02020603050405020304" pitchFamily="18" charset="0"/>
                        </a:rPr>
                        <a:t>As hypertension becomes more common and health disparities continue to exist, more information is needed about the socioeconomic determinants of hypertension care (</a:t>
                      </a:r>
                      <a:r>
                        <a:rPr lang="en-IN" sz="1500" b="0" dirty="0" err="1">
                          <a:solidFill>
                            <a:schemeClr val="tx1"/>
                          </a:solidFill>
                          <a:effectLst/>
                          <a:latin typeface="Times New Roman" panose="02020603050405020304" pitchFamily="18" charset="0"/>
                          <a:ea typeface="+mn-ea"/>
                          <a:cs typeface="Times New Roman" panose="02020603050405020304" pitchFamily="18" charset="0"/>
                        </a:rPr>
                        <a:t>Chaturvedi</a:t>
                      </a:r>
                      <a:r>
                        <a:rPr lang="en-IN" sz="1500" b="0" dirty="0">
                          <a:solidFill>
                            <a:schemeClr val="tx1"/>
                          </a:solidFill>
                          <a:effectLst/>
                          <a:latin typeface="Times New Roman" panose="02020603050405020304" pitchFamily="18" charset="0"/>
                          <a:ea typeface="+mn-ea"/>
                          <a:cs typeface="Times New Roman" panose="02020603050405020304" pitchFamily="18" charset="0"/>
                        </a:rPr>
                        <a:t> </a:t>
                      </a:r>
                      <a:r>
                        <a:rPr lang="en-IN" sz="1500" b="0" i="1" dirty="0">
                          <a:solidFill>
                            <a:schemeClr val="tx1"/>
                          </a:solidFill>
                          <a:effectLst/>
                          <a:latin typeface="Times New Roman" panose="02020603050405020304" pitchFamily="18" charset="0"/>
                          <a:ea typeface="+mn-ea"/>
                          <a:cs typeface="Times New Roman" panose="02020603050405020304" pitchFamily="18" charset="0"/>
                        </a:rPr>
                        <a:t>et al. </a:t>
                      </a:r>
                      <a:r>
                        <a:rPr lang="en-IN" sz="1500" b="0" dirty="0">
                          <a:solidFill>
                            <a:schemeClr val="tx1"/>
                          </a:solidFill>
                          <a:effectLst/>
                          <a:latin typeface="Times New Roman" panose="02020603050405020304" pitchFamily="18" charset="0"/>
                          <a:ea typeface="+mn-ea"/>
                          <a:cs typeface="Times New Roman" panose="02020603050405020304" pitchFamily="18" charset="0"/>
                        </a:rPr>
                        <a:t>2024). A systematic review will give a consolidated finding to enable more equitable care practices and help develop strategies reducing disparities in primary care. </a:t>
                      </a:r>
                    </a:p>
                    <a:p>
                      <a:pPr>
                        <a:lnSpc>
                          <a:spcPct val="100000"/>
                        </a:lnSpc>
                      </a:pPr>
                      <a:r>
                        <a:rPr lang="en-IN" sz="1500" b="1" dirty="0">
                          <a:solidFill>
                            <a:schemeClr val="tx1"/>
                          </a:solidFill>
                          <a:effectLst/>
                          <a:latin typeface="Times New Roman" panose="02020603050405020304" pitchFamily="18" charset="0"/>
                          <a:ea typeface="+mn-ea"/>
                          <a:cs typeface="Times New Roman" panose="02020603050405020304" pitchFamily="18" charset="0"/>
                        </a:rPr>
                        <a:t>2.4 Originality</a:t>
                      </a:r>
                    </a:p>
                    <a:p>
                      <a:pPr>
                        <a:lnSpc>
                          <a:spcPct val="100000"/>
                        </a:lnSpc>
                      </a:pPr>
                      <a:r>
                        <a:rPr lang="en-IN" sz="1500" b="0" dirty="0">
                          <a:solidFill>
                            <a:schemeClr val="tx1"/>
                          </a:solidFill>
                          <a:effectLst/>
                          <a:latin typeface="Times New Roman" panose="02020603050405020304" pitchFamily="18" charset="0"/>
                          <a:ea typeface="+mn-ea"/>
                          <a:cs typeface="Times New Roman" panose="02020603050405020304" pitchFamily="18" charset="0"/>
                        </a:rPr>
                        <a:t>This research is original as it compiles more recent evidence, specifically targeting socioeconomic inequalities, elderly people (aged 40 and over), and UK primary care. The review will bring existing evidence to highlight gaps, and make recommendations to optimize equitable hypertension management and inform future research and healthcare policies. </a:t>
                      </a:r>
                    </a:p>
                    <a:p>
                      <a:pPr>
                        <a:lnSpc>
                          <a:spcPct val="100000"/>
                        </a:lnSpc>
                      </a:pPr>
                      <a:endParaRPr lang="en-GB" sz="1600" b="1" dirty="0">
                        <a:solidFill>
                          <a:schemeClr val="tx1"/>
                        </a:solidFill>
                        <a:effectLst/>
                        <a:latin typeface="Times New Roman" panose="02020603050405020304" pitchFamily="18" charset="0"/>
                        <a:ea typeface="+mn-ea"/>
                        <a:cs typeface="Times New Roman" panose="02020603050405020304" pitchFamily="18" charset="0"/>
                      </a:endParaRPr>
                    </a:p>
                  </a:txBody>
                  <a:tcPr marL="0" marR="0" marT="15240" marB="0">
                    <a:solidFill>
                      <a:schemeClr val="accent6">
                        <a:lumMod val="40000"/>
                        <a:lumOff val="60000"/>
                      </a:schemeClr>
                    </a:solidFill>
                  </a:tcPr>
                </a:tc>
                <a:extLst>
                  <a:ext uri="{0D108BD9-81ED-4DB2-BD59-A6C34878D82A}">
                    <a16:rowId xmlns:a16="http://schemas.microsoft.com/office/drawing/2014/main" val="10000"/>
                  </a:ext>
                </a:extLst>
              </a:tr>
              <a:tr h="3088605">
                <a:tc>
                  <a:txBody>
                    <a:bodyPr/>
                    <a:lstStyle/>
                    <a:p>
                      <a:r>
                        <a:rPr lang="en-IN" sz="1800" b="1" dirty="0">
                          <a:solidFill>
                            <a:schemeClr val="tx1"/>
                          </a:solidFill>
                          <a:effectLst/>
                          <a:latin typeface="Times New Roman" panose="02020603050405020304" pitchFamily="18" charset="0"/>
                          <a:ea typeface="+mn-ea"/>
                          <a:cs typeface="Times New Roman" panose="02020603050405020304" pitchFamily="18" charset="0"/>
                        </a:rPr>
                        <a:t>4. </a:t>
                      </a:r>
                      <a:r>
                        <a:rPr lang="en-IN" sz="1400" b="1" dirty="0">
                          <a:solidFill>
                            <a:schemeClr val="tx1"/>
                          </a:solidFill>
                          <a:effectLst/>
                          <a:latin typeface="Times New Roman" panose="02020603050405020304" pitchFamily="18" charset="0"/>
                          <a:ea typeface="+mn-ea"/>
                          <a:cs typeface="Times New Roman" panose="02020603050405020304" pitchFamily="18" charset="0"/>
                        </a:rPr>
                        <a:t>Research Impact </a:t>
                      </a:r>
                    </a:p>
                    <a:p>
                      <a:pPr marL="285750" indent="-285750">
                        <a:buFont typeface="Arial" panose="020B0604020202020204" pitchFamily="34" charset="0"/>
                        <a:buChar char="•"/>
                      </a:pPr>
                      <a:r>
                        <a:rPr lang="en-IN" sz="1450" dirty="0">
                          <a:solidFill>
                            <a:schemeClr val="tx1"/>
                          </a:solidFill>
                          <a:effectLst/>
                          <a:latin typeface="Times New Roman" panose="02020603050405020304" pitchFamily="18" charset="0"/>
                          <a:ea typeface="+mn-ea"/>
                          <a:cs typeface="Times New Roman" panose="02020603050405020304" pitchFamily="18" charset="0"/>
                        </a:rPr>
                        <a:t>This research has the chance to generate significant advantages for the patients, healthcare providers, policymakers and the future research. </a:t>
                      </a:r>
                    </a:p>
                    <a:p>
                      <a:pPr marL="285750" indent="-285750">
                        <a:buFont typeface="Arial" panose="020B0604020202020204" pitchFamily="34" charset="0"/>
                        <a:buChar char="•"/>
                      </a:pPr>
                      <a:r>
                        <a:rPr lang="en-IN" sz="1450" dirty="0">
                          <a:solidFill>
                            <a:schemeClr val="tx1"/>
                          </a:solidFill>
                          <a:effectLst/>
                          <a:latin typeface="Times New Roman" panose="02020603050405020304" pitchFamily="18" charset="0"/>
                          <a:ea typeface="+mn-ea"/>
                          <a:cs typeface="Times New Roman" panose="02020603050405020304" pitchFamily="18" charset="0"/>
                        </a:rPr>
                        <a:t>By determining the way that socioeconomic inequalities influence the hypertension diagnosis, treatment, and management, the findings could help to enhance access to timely care as well as support better blood pressure control among the adults aged 40 and more than 40 years, especially those from the disadvantaged communities.</a:t>
                      </a:r>
                    </a:p>
                    <a:p>
                      <a:pPr marL="285750" indent="-285750">
                        <a:buFont typeface="Arial" panose="020B0604020202020204" pitchFamily="34" charset="0"/>
                        <a:buChar char="•"/>
                      </a:pPr>
                      <a:r>
                        <a:rPr lang="en-IN" sz="1450" dirty="0">
                          <a:solidFill>
                            <a:schemeClr val="tx1"/>
                          </a:solidFill>
                          <a:effectLst/>
                          <a:latin typeface="Times New Roman" panose="02020603050405020304" pitchFamily="18" charset="0"/>
                          <a:ea typeface="+mn-ea"/>
                          <a:cs typeface="Times New Roman" panose="02020603050405020304" pitchFamily="18" charset="0"/>
                        </a:rPr>
                        <a:t> The review will be a public health effort by informing the public of evidence‐based strategies for closing health inequality gaps and preventing complications like cardiovascular disease, stroke, and chronic kidney disease.</a:t>
                      </a:r>
                    </a:p>
                    <a:p>
                      <a:pPr marL="285750" indent="-285750">
                        <a:buFont typeface="Arial" panose="020B0604020202020204" pitchFamily="34" charset="0"/>
                        <a:buChar char="•"/>
                      </a:pPr>
                      <a:r>
                        <a:rPr lang="en-IN" sz="1450" dirty="0">
                          <a:solidFill>
                            <a:schemeClr val="tx1"/>
                          </a:solidFill>
                          <a:effectLst/>
                          <a:latin typeface="Times New Roman" panose="02020603050405020304" pitchFamily="18" charset="0"/>
                          <a:ea typeface="+mn-ea"/>
                          <a:cs typeface="Times New Roman" panose="02020603050405020304" pitchFamily="18" charset="0"/>
                        </a:rPr>
                        <a:t> The findings could enhance the understanding of the barriers to care for healthcare professionals and facilitate more equitable, patient-centred care in primary care. </a:t>
                      </a:r>
                    </a:p>
                    <a:p>
                      <a:pPr marL="285750" indent="-285750">
                        <a:buFont typeface="Arial" panose="020B0604020202020204" pitchFamily="34" charset="0"/>
                        <a:buChar char="•"/>
                      </a:pPr>
                      <a:r>
                        <a:rPr lang="en-IN" sz="1450" dirty="0">
                          <a:solidFill>
                            <a:schemeClr val="tx1"/>
                          </a:solidFill>
                          <a:effectLst/>
                          <a:latin typeface="Times New Roman" panose="02020603050405020304" pitchFamily="18" charset="0"/>
                          <a:ea typeface="+mn-ea"/>
                          <a:cs typeface="Times New Roman" panose="02020603050405020304" pitchFamily="18" charset="0"/>
                        </a:rPr>
                        <a:t>Evidence produced can also help inform NHS services and policy decision making in planning targeted interventions and allocation of resources to manage inequalities in health (Davey </a:t>
                      </a:r>
                      <a:r>
                        <a:rPr lang="en-IN" sz="1450" i="1" dirty="0">
                          <a:solidFill>
                            <a:schemeClr val="tx1"/>
                          </a:solidFill>
                          <a:effectLst/>
                          <a:latin typeface="Times New Roman" panose="02020603050405020304" pitchFamily="18" charset="0"/>
                          <a:ea typeface="+mn-ea"/>
                          <a:cs typeface="Times New Roman" panose="02020603050405020304" pitchFamily="18" charset="0"/>
                        </a:rPr>
                        <a:t>et al</a:t>
                      </a:r>
                      <a:r>
                        <a:rPr lang="en-IN" sz="1450" dirty="0">
                          <a:solidFill>
                            <a:schemeClr val="tx1"/>
                          </a:solidFill>
                          <a:effectLst/>
                          <a:latin typeface="Times New Roman" panose="02020603050405020304" pitchFamily="18" charset="0"/>
                          <a:ea typeface="+mn-ea"/>
                          <a:cs typeface="Times New Roman" panose="02020603050405020304" pitchFamily="18" charset="0"/>
                        </a:rPr>
                        <a:t>. 2022). </a:t>
                      </a:r>
                    </a:p>
                    <a:p>
                      <a:pPr marL="285750" indent="-285750">
                        <a:buFont typeface="Arial" panose="020B0604020202020204" pitchFamily="34" charset="0"/>
                        <a:buChar char="•"/>
                      </a:pPr>
                      <a:r>
                        <a:rPr lang="en-IN" sz="1450" dirty="0">
                          <a:solidFill>
                            <a:schemeClr val="tx1"/>
                          </a:solidFill>
                          <a:effectLst/>
                          <a:latin typeface="Times New Roman" panose="02020603050405020304" pitchFamily="18" charset="0"/>
                          <a:ea typeface="+mn-ea"/>
                          <a:cs typeface="Times New Roman" panose="02020603050405020304" pitchFamily="18" charset="0"/>
                        </a:rPr>
                        <a:t>In addition, the systematic review will highlight areas of the literature that are missing and inform future research and research-informed policy and practice for managing hypertension in the UK.</a:t>
                      </a:r>
                      <a:endParaRPr sz="1450" dirty="0">
                        <a:solidFill>
                          <a:schemeClr val="tx1"/>
                        </a:solidFill>
                        <a:latin typeface="Times New Roman" panose="02020603050405020304" pitchFamily="18" charset="0"/>
                        <a:cs typeface="Times New Roman" panose="02020603050405020304" pitchFamily="18" charset="0"/>
                      </a:endParaRPr>
                    </a:p>
                  </a:txBody>
                  <a:tcPr marL="0" marR="0" marT="101600" marB="0"/>
                </a:tc>
                <a:extLst>
                  <a:ext uri="{0D108BD9-81ED-4DB2-BD59-A6C34878D82A}">
                    <a16:rowId xmlns:a16="http://schemas.microsoft.com/office/drawing/2014/main" val="10001"/>
                  </a:ext>
                </a:extLst>
              </a:tr>
            </a:tbl>
          </a:graphicData>
        </a:graphic>
      </p:graphicFrame>
      <p:graphicFrame>
        <p:nvGraphicFramePr>
          <p:cNvPr id="7" name="object 7"/>
          <p:cNvGraphicFramePr>
            <a:graphicFrameLocks noGrp="1"/>
          </p:cNvGraphicFramePr>
          <p:nvPr>
            <p:extLst>
              <p:ext uri="{D42A27DB-BD31-4B8C-83A1-F6EECF244321}">
                <p14:modId xmlns:p14="http://schemas.microsoft.com/office/powerpoint/2010/main" val="1777995099"/>
              </p:ext>
            </p:extLst>
          </p:nvPr>
        </p:nvGraphicFramePr>
        <p:xfrm>
          <a:off x="17621" y="2226198"/>
          <a:ext cx="9224138" cy="12801914"/>
        </p:xfrm>
        <a:graphic>
          <a:graphicData uri="http://schemas.openxmlformats.org/drawingml/2006/table">
            <a:tbl>
              <a:tblPr firstRow="1" bandRow="1">
                <a:tableStyleId>{35758FB7-9AC5-4552-8A53-C91805E547FA}</a:tableStyleId>
              </a:tblPr>
              <a:tblGrid>
                <a:gridCol w="9224138">
                  <a:extLst>
                    <a:ext uri="{9D8B030D-6E8A-4147-A177-3AD203B41FA5}">
                      <a16:colId xmlns:a16="http://schemas.microsoft.com/office/drawing/2014/main" val="20000"/>
                    </a:ext>
                  </a:extLst>
                </a:gridCol>
              </a:tblGrid>
              <a:tr h="11927169">
                <a:tc>
                  <a:txBody>
                    <a:bodyPr/>
                    <a:lstStyle/>
                    <a:p>
                      <a:pPr>
                        <a:lnSpc>
                          <a:spcPct val="100000"/>
                        </a:lnSpc>
                      </a:pPr>
                      <a:endParaRPr lang="en-GB" sz="1450" b="0" dirty="0">
                        <a:solidFill>
                          <a:schemeClr val="tx1"/>
                        </a:solidFill>
                        <a:effectLst/>
                        <a:latin typeface="Times New Roman" panose="02020603050405020304" pitchFamily="18" charset="0"/>
                        <a:ea typeface="+mn-ea"/>
                        <a:cs typeface="Times New Roman" panose="02020603050405020304" pitchFamily="18" charset="0"/>
                      </a:endParaRPr>
                    </a:p>
                    <a:p>
                      <a:pPr>
                        <a:lnSpc>
                          <a:spcPct val="100000"/>
                        </a:lnSpc>
                      </a:pPr>
                      <a:r>
                        <a:rPr lang="en-IN" sz="1450" b="1" dirty="0">
                          <a:solidFill>
                            <a:schemeClr val="tx1"/>
                          </a:solidFill>
                          <a:effectLst/>
                          <a:latin typeface="Times New Roman" panose="02020603050405020304" pitchFamily="18" charset="0"/>
                          <a:ea typeface="+mn-ea"/>
                          <a:cs typeface="Times New Roman" panose="02020603050405020304" pitchFamily="18" charset="0"/>
                        </a:rPr>
                        <a:t>1. Prevalence </a:t>
                      </a:r>
                    </a:p>
                    <a:p>
                      <a:pPr>
                        <a:lnSpc>
                          <a:spcPct val="100000"/>
                        </a:lnSpc>
                      </a:pPr>
                      <a:r>
                        <a:rPr lang="en-IN" sz="1450" b="1" dirty="0">
                          <a:solidFill>
                            <a:schemeClr val="tx1"/>
                          </a:solidFill>
                          <a:effectLst/>
                          <a:latin typeface="Times New Roman" panose="02020603050405020304" pitchFamily="18" charset="0"/>
                          <a:ea typeface="+mn-ea"/>
                          <a:cs typeface="Times New Roman" panose="02020603050405020304" pitchFamily="18" charset="0"/>
                        </a:rPr>
                        <a:t>1.1 Overview of Hypertension</a:t>
                      </a:r>
                    </a:p>
                    <a:p>
                      <a:pPr>
                        <a:lnSpc>
                          <a:spcPct val="100000"/>
                        </a:lnSpc>
                      </a:pPr>
                      <a:r>
                        <a:rPr lang="en-IN" sz="1450" b="0" dirty="0">
                          <a:solidFill>
                            <a:schemeClr val="tx1"/>
                          </a:solidFill>
                          <a:effectLst/>
                          <a:latin typeface="Times New Roman" panose="02020603050405020304" pitchFamily="18" charset="0"/>
                          <a:ea typeface="+mn-ea"/>
                          <a:cs typeface="Times New Roman" panose="02020603050405020304" pitchFamily="18" charset="0"/>
                        </a:rPr>
                        <a:t>Hypertension is generally known as the high blood pressure that is a chronic condition in which the force of the blood against the artery walks remains constantly elevated (</a:t>
                      </a:r>
                      <a:r>
                        <a:rPr lang="en-GB" sz="1450" b="0" i="0" u="none" strike="noStrike" dirty="0">
                          <a:solidFill>
                            <a:schemeClr val="tx1"/>
                          </a:solidFill>
                          <a:effectLst/>
                          <a:latin typeface="Times New Roman" panose="02020603050405020304" pitchFamily="18" charset="0"/>
                          <a:ea typeface="+mn-ea"/>
                          <a:cs typeface="Times New Roman" panose="02020603050405020304" pitchFamily="18" charset="0"/>
                        </a:rPr>
                        <a:t>Thakur et al. 2024)</a:t>
                      </a:r>
                      <a:r>
                        <a:rPr lang="en-IN" sz="1450" b="0" dirty="0">
                          <a:solidFill>
                            <a:schemeClr val="tx1"/>
                          </a:solidFill>
                          <a:effectLst/>
                          <a:latin typeface="Times New Roman" panose="02020603050405020304" pitchFamily="18" charset="0"/>
                          <a:ea typeface="+mn-ea"/>
                          <a:cs typeface="Times New Roman" panose="02020603050405020304" pitchFamily="18" charset="0"/>
                        </a:rPr>
                        <a:t>. It is mostly diagnosed when blood pressure is equal to or more than 140/90 mmHg in the clinical setting. Hypertension is sometimes referred to as a "silent killer” as many individuals experience no visible symptoms until serious complications occur (Davis </a:t>
                      </a:r>
                      <a:r>
                        <a:rPr lang="en-IN" sz="1450" b="0" i="1" dirty="0">
                          <a:solidFill>
                            <a:schemeClr val="tx1"/>
                          </a:solidFill>
                          <a:effectLst/>
                          <a:latin typeface="Times New Roman" panose="02020603050405020304" pitchFamily="18" charset="0"/>
                          <a:ea typeface="+mn-ea"/>
                          <a:cs typeface="Times New Roman" panose="02020603050405020304" pitchFamily="18" charset="0"/>
                        </a:rPr>
                        <a:t>et al.</a:t>
                      </a:r>
                      <a:r>
                        <a:rPr lang="en-IN" sz="1450" b="0" dirty="0">
                          <a:solidFill>
                            <a:schemeClr val="tx1"/>
                          </a:solidFill>
                          <a:effectLst/>
                          <a:latin typeface="Times New Roman" panose="02020603050405020304" pitchFamily="18" charset="0"/>
                          <a:ea typeface="+mn-ea"/>
                          <a:cs typeface="Times New Roman" panose="02020603050405020304" pitchFamily="18" charset="0"/>
                        </a:rPr>
                        <a:t> 2024). In cases left untreated, it massively increases the risk of cardiovascular diseases, stroke, heart failure, chronic kidney disease, and premature death (</a:t>
                      </a:r>
                      <a:r>
                        <a:rPr lang="en-GB" sz="1450" b="0" i="0" u="none" strike="noStrike" dirty="0">
                          <a:solidFill>
                            <a:schemeClr val="tx1"/>
                          </a:solidFill>
                          <a:effectLst/>
                          <a:latin typeface="Times New Roman" panose="02020603050405020304" pitchFamily="18" charset="0"/>
                          <a:ea typeface="+mn-ea"/>
                          <a:cs typeface="Times New Roman" panose="02020603050405020304" pitchFamily="18" charset="0"/>
                        </a:rPr>
                        <a:t>Upadhyay, R.K., 2023)</a:t>
                      </a:r>
                      <a:r>
                        <a:rPr lang="en-IN" sz="1450" b="0" dirty="0">
                          <a:solidFill>
                            <a:schemeClr val="tx1"/>
                          </a:solidFill>
                          <a:effectLst/>
                          <a:latin typeface="Times New Roman" panose="02020603050405020304" pitchFamily="18" charset="0"/>
                          <a:ea typeface="+mn-ea"/>
                          <a:cs typeface="Times New Roman" panose="02020603050405020304" pitchFamily="18" charset="0"/>
                        </a:rPr>
                        <a:t>. </a:t>
                      </a:r>
                    </a:p>
                    <a:p>
                      <a:pPr>
                        <a:lnSpc>
                          <a:spcPct val="100000"/>
                        </a:lnSpc>
                      </a:pPr>
                      <a:r>
                        <a:rPr lang="en-IN" sz="1450" b="1" dirty="0">
                          <a:solidFill>
                            <a:schemeClr val="tx1"/>
                          </a:solidFill>
                          <a:effectLst/>
                          <a:latin typeface="Times New Roman" panose="02020603050405020304" pitchFamily="18" charset="0"/>
                          <a:ea typeface="+mn-ea"/>
                          <a:cs typeface="Times New Roman" panose="02020603050405020304" pitchFamily="18" charset="0"/>
                        </a:rPr>
                        <a:t>1.2 Prevalence in the UK</a:t>
                      </a:r>
                    </a:p>
                    <a:p>
                      <a:pPr rtl="0"/>
                      <a:r>
                        <a:rPr lang="en-IN" sz="1450" b="0" dirty="0">
                          <a:solidFill>
                            <a:schemeClr val="tx1"/>
                          </a:solidFill>
                          <a:effectLst/>
                          <a:latin typeface="Times New Roman" panose="02020603050405020304" pitchFamily="18" charset="0"/>
                          <a:ea typeface="+mn-ea"/>
                          <a:cs typeface="Times New Roman" panose="02020603050405020304" pitchFamily="18" charset="0"/>
                        </a:rPr>
                        <a:t>Hypertension impacts nearly 14.4 million adults in the UK that shows nearly one in three adults </a:t>
                      </a:r>
                      <a:r>
                        <a:rPr lang="en-GB" sz="1450" b="0" i="0" u="none" strike="noStrike" dirty="0">
                          <a:solidFill>
                            <a:schemeClr val="tx1"/>
                          </a:solidFill>
                          <a:effectLst/>
                          <a:latin typeface="Times New Roman" panose="02020603050405020304" pitchFamily="18" charset="0"/>
                          <a:ea typeface="+mn-ea"/>
                          <a:cs typeface="Times New Roman" panose="02020603050405020304" pitchFamily="18" charset="0"/>
                        </a:rPr>
                        <a:t>(Feng</a:t>
                      </a:r>
                      <a:r>
                        <a:rPr lang="en-GB" sz="1450" b="0" i="1" u="none" strike="noStrike" dirty="0">
                          <a:solidFill>
                            <a:schemeClr val="tx1"/>
                          </a:solidFill>
                          <a:effectLst/>
                          <a:latin typeface="Times New Roman" panose="02020603050405020304" pitchFamily="18" charset="0"/>
                          <a:ea typeface="+mn-ea"/>
                          <a:cs typeface="Times New Roman" panose="02020603050405020304" pitchFamily="18" charset="0"/>
                        </a:rPr>
                        <a:t> et al.</a:t>
                      </a:r>
                      <a:r>
                        <a:rPr lang="en-GB" sz="1450" b="0" i="0" u="none" strike="noStrike" dirty="0">
                          <a:solidFill>
                            <a:schemeClr val="tx1"/>
                          </a:solidFill>
                          <a:effectLst/>
                          <a:latin typeface="Times New Roman" panose="02020603050405020304" pitchFamily="18" charset="0"/>
                          <a:ea typeface="+mn-ea"/>
                          <a:cs typeface="Times New Roman" panose="02020603050405020304" pitchFamily="18" charset="0"/>
                        </a:rPr>
                        <a:t> 2026)</a:t>
                      </a:r>
                      <a:endParaRPr lang="en-GB" sz="1450" b="0" dirty="0">
                        <a:solidFill>
                          <a:schemeClr val="tx1"/>
                        </a:solidFill>
                        <a:effectLst/>
                        <a:latin typeface="Times New Roman" panose="02020603050405020304" pitchFamily="18" charset="0"/>
                        <a:cs typeface="Times New Roman" panose="02020603050405020304" pitchFamily="18" charset="0"/>
                      </a:endParaRPr>
                    </a:p>
                    <a:p>
                      <a:r>
                        <a:rPr lang="en-IN" sz="1450" b="0" dirty="0">
                          <a:solidFill>
                            <a:schemeClr val="tx1"/>
                          </a:solidFill>
                          <a:effectLst/>
                          <a:latin typeface="Times New Roman" panose="02020603050405020304" pitchFamily="18" charset="0"/>
                          <a:ea typeface="+mn-ea"/>
                          <a:cs typeface="Times New Roman" panose="02020603050405020304" pitchFamily="18" charset="0"/>
                        </a:rPr>
                        <a:t>. The situation becomes common with age, with the prevalence gains among the adults aged 40 years and more. The middle aged and older people are the largest group at risk of hypertension, with only about 45% of adults above 65 years old not expected to have hypertension (</a:t>
                      </a:r>
                      <a:r>
                        <a:rPr lang="en-IN" sz="1450" b="0" dirty="0" err="1">
                          <a:solidFill>
                            <a:schemeClr val="tx1"/>
                          </a:solidFill>
                          <a:effectLst/>
                          <a:latin typeface="Times New Roman" panose="02020603050405020304" pitchFamily="18" charset="0"/>
                          <a:ea typeface="+mn-ea"/>
                          <a:cs typeface="Times New Roman" panose="02020603050405020304" pitchFamily="18" charset="0"/>
                        </a:rPr>
                        <a:t>Leszczak</a:t>
                      </a:r>
                      <a:r>
                        <a:rPr lang="en-IN" sz="1450" b="0" dirty="0">
                          <a:solidFill>
                            <a:schemeClr val="tx1"/>
                          </a:solidFill>
                          <a:effectLst/>
                          <a:latin typeface="Times New Roman" panose="02020603050405020304" pitchFamily="18" charset="0"/>
                          <a:ea typeface="+mn-ea"/>
                          <a:cs typeface="Times New Roman" panose="02020603050405020304" pitchFamily="18" charset="0"/>
                        </a:rPr>
                        <a:t> </a:t>
                      </a:r>
                      <a:r>
                        <a:rPr lang="en-IN" sz="1450" b="0" i="1" dirty="0">
                          <a:solidFill>
                            <a:schemeClr val="tx1"/>
                          </a:solidFill>
                          <a:effectLst/>
                          <a:latin typeface="Times New Roman" panose="02020603050405020304" pitchFamily="18" charset="0"/>
                          <a:ea typeface="+mn-ea"/>
                          <a:cs typeface="Times New Roman" panose="02020603050405020304" pitchFamily="18" charset="0"/>
                        </a:rPr>
                        <a:t>et al</a:t>
                      </a:r>
                      <a:r>
                        <a:rPr lang="en-IN" sz="1450" b="0" dirty="0">
                          <a:solidFill>
                            <a:schemeClr val="tx1"/>
                          </a:solidFill>
                          <a:effectLst/>
                          <a:latin typeface="Times New Roman" panose="02020603050405020304" pitchFamily="18" charset="0"/>
                          <a:ea typeface="+mn-ea"/>
                          <a:cs typeface="Times New Roman" panose="02020603050405020304" pitchFamily="18" charset="0"/>
                        </a:rPr>
                        <a:t>. 2024). Although there are screening programmes in place throughout primary care, many people are not screened or have poor controlled blood pressure (</a:t>
                      </a:r>
                      <a:r>
                        <a:rPr lang="en-GB" sz="1450" b="0" i="0" u="none" strike="noStrike" dirty="0" err="1">
                          <a:solidFill>
                            <a:schemeClr val="tx1"/>
                          </a:solidFill>
                          <a:effectLst/>
                          <a:latin typeface="Times New Roman" panose="02020603050405020304" pitchFamily="18" charset="0"/>
                          <a:ea typeface="+mn-ea"/>
                          <a:cs typeface="Times New Roman" panose="02020603050405020304" pitchFamily="18" charset="0"/>
                        </a:rPr>
                        <a:t>Nainani</a:t>
                      </a:r>
                      <a:r>
                        <a:rPr lang="en-GB" sz="1450" b="0" i="0" u="none" strike="noStrike" dirty="0">
                          <a:solidFill>
                            <a:schemeClr val="tx1"/>
                          </a:solidFill>
                          <a:effectLst/>
                          <a:latin typeface="Times New Roman" panose="02020603050405020304" pitchFamily="18" charset="0"/>
                          <a:ea typeface="+mn-ea"/>
                          <a:cs typeface="Times New Roman" panose="02020603050405020304" pitchFamily="18" charset="0"/>
                        </a:rPr>
                        <a:t> et al. 2022)</a:t>
                      </a:r>
                      <a:r>
                        <a:rPr lang="en-IN" sz="1450" b="0" dirty="0">
                          <a:solidFill>
                            <a:schemeClr val="tx1"/>
                          </a:solidFill>
                          <a:effectLst/>
                          <a:latin typeface="Times New Roman" panose="02020603050405020304" pitchFamily="18" charset="0"/>
                          <a:ea typeface="+mn-ea"/>
                          <a:cs typeface="Times New Roman" panose="02020603050405020304" pitchFamily="18" charset="0"/>
                        </a:rPr>
                        <a:t>. The British Heart Foundation and NHS England say that high blood pressure remains the major cause of cardiovascular diseases that kill and disable people in the UK (British Heart Foundation, 2023). </a:t>
                      </a:r>
                    </a:p>
                    <a:p>
                      <a:pPr>
                        <a:lnSpc>
                          <a:spcPct val="100000"/>
                        </a:lnSpc>
                      </a:pPr>
                      <a:r>
                        <a:rPr lang="en-IN" sz="1450" b="1" dirty="0">
                          <a:solidFill>
                            <a:schemeClr val="tx1"/>
                          </a:solidFill>
                          <a:effectLst/>
                          <a:latin typeface="Times New Roman" panose="02020603050405020304" pitchFamily="18" charset="0"/>
                          <a:ea typeface="+mn-ea"/>
                          <a:cs typeface="Times New Roman" panose="02020603050405020304" pitchFamily="18" charset="0"/>
                        </a:rPr>
                        <a:t>1.3 Socioeconomic Inequalities</a:t>
                      </a:r>
                    </a:p>
                    <a:p>
                      <a:pPr rtl="0"/>
                      <a:r>
                        <a:rPr lang="en-IN" sz="1450" b="0" dirty="0">
                          <a:solidFill>
                            <a:schemeClr val="tx1"/>
                          </a:solidFill>
                          <a:effectLst/>
                          <a:latin typeface="Times New Roman" panose="02020603050405020304" pitchFamily="18" charset="0"/>
                          <a:ea typeface="+mn-ea"/>
                          <a:cs typeface="Times New Roman" panose="02020603050405020304" pitchFamily="18" charset="0"/>
                        </a:rPr>
                        <a:t>Poorly socio-economic issues have a marked impact on the burden of hypertension (</a:t>
                      </a:r>
                      <a:r>
                        <a:rPr lang="en-IN" sz="1450" b="0" dirty="0" err="1">
                          <a:solidFill>
                            <a:schemeClr val="tx1"/>
                          </a:solidFill>
                          <a:effectLst/>
                          <a:latin typeface="Times New Roman" panose="02020603050405020304" pitchFamily="18" charset="0"/>
                          <a:ea typeface="+mn-ea"/>
                          <a:cs typeface="Times New Roman" panose="02020603050405020304" pitchFamily="18" charset="0"/>
                        </a:rPr>
                        <a:t>Madela</a:t>
                      </a:r>
                      <a:r>
                        <a:rPr lang="en-IN" sz="1450" b="0" dirty="0">
                          <a:solidFill>
                            <a:schemeClr val="tx1"/>
                          </a:solidFill>
                          <a:effectLst/>
                          <a:latin typeface="Times New Roman" panose="02020603050405020304" pitchFamily="18" charset="0"/>
                          <a:ea typeface="+mn-ea"/>
                          <a:cs typeface="Times New Roman" panose="02020603050405020304" pitchFamily="18" charset="0"/>
                        </a:rPr>
                        <a:t> </a:t>
                      </a:r>
                      <a:r>
                        <a:rPr lang="en-IN" sz="1450" b="0" i="1" dirty="0">
                          <a:solidFill>
                            <a:schemeClr val="tx1"/>
                          </a:solidFill>
                          <a:effectLst/>
                          <a:latin typeface="Times New Roman" panose="02020603050405020304" pitchFamily="18" charset="0"/>
                          <a:ea typeface="+mn-ea"/>
                          <a:cs typeface="Times New Roman" panose="02020603050405020304" pitchFamily="18" charset="0"/>
                        </a:rPr>
                        <a:t>et al.</a:t>
                      </a:r>
                      <a:r>
                        <a:rPr lang="en-IN" sz="1450" b="0" dirty="0">
                          <a:solidFill>
                            <a:schemeClr val="tx1"/>
                          </a:solidFill>
                          <a:effectLst/>
                          <a:latin typeface="Times New Roman" panose="02020603050405020304" pitchFamily="18" charset="0"/>
                          <a:ea typeface="+mn-ea"/>
                          <a:cs typeface="Times New Roman" panose="02020603050405020304" pitchFamily="18" charset="0"/>
                        </a:rPr>
                        <a:t> 2023). There is a variation for hypertension among adults in the most deprived communities compared to those living in least deprived communities (</a:t>
                      </a:r>
                      <a:r>
                        <a:rPr lang="en-GB" sz="1450" b="0" i="0" u="none" strike="noStrike" dirty="0">
                          <a:solidFill>
                            <a:schemeClr val="tx1"/>
                          </a:solidFill>
                          <a:effectLst/>
                          <a:latin typeface="Times New Roman" panose="02020603050405020304" pitchFamily="18" charset="0"/>
                          <a:ea typeface="+mn-ea"/>
                          <a:cs typeface="Times New Roman" panose="02020603050405020304" pitchFamily="18" charset="0"/>
                        </a:rPr>
                        <a:t>Satapathy et al. 2024)</a:t>
                      </a:r>
                      <a:r>
                        <a:rPr lang="en-IN" sz="1450" b="0" dirty="0">
                          <a:solidFill>
                            <a:schemeClr val="tx1"/>
                          </a:solidFill>
                          <a:effectLst/>
                          <a:latin typeface="Times New Roman" panose="02020603050405020304" pitchFamily="18" charset="0"/>
                          <a:ea typeface="+mn-ea"/>
                          <a:cs typeface="Times New Roman" panose="02020603050405020304" pitchFamily="18" charset="0"/>
                        </a:rPr>
                        <a:t>. People who are poor, lack education, and are unemployed tend to be at a greater risk for developing hypertensive since they are less likely to have a healthy lifestyle, healthier stressors and less likely to have access to healthy foods or quality healthcare </a:t>
                      </a:r>
                      <a:r>
                        <a:rPr lang="en-GB" sz="1450" b="0" i="0" u="none" strike="noStrike" dirty="0">
                          <a:solidFill>
                            <a:schemeClr val="tx1"/>
                          </a:solidFill>
                          <a:effectLst/>
                          <a:latin typeface="Times New Roman" panose="02020603050405020304" pitchFamily="18" charset="0"/>
                          <a:ea typeface="+mn-ea"/>
                          <a:cs typeface="Times New Roman" panose="02020603050405020304" pitchFamily="18" charset="0"/>
                        </a:rPr>
                        <a:t>(Peters</a:t>
                      </a:r>
                      <a:r>
                        <a:rPr lang="en-GB" sz="1450" b="0" i="1" u="none" strike="noStrike" dirty="0">
                          <a:solidFill>
                            <a:schemeClr val="tx1"/>
                          </a:solidFill>
                          <a:effectLst/>
                          <a:latin typeface="Times New Roman" panose="02020603050405020304" pitchFamily="18" charset="0"/>
                          <a:ea typeface="+mn-ea"/>
                          <a:cs typeface="Times New Roman" panose="02020603050405020304" pitchFamily="18" charset="0"/>
                        </a:rPr>
                        <a:t> et al.</a:t>
                      </a:r>
                      <a:r>
                        <a:rPr lang="en-GB" sz="1450" b="0" i="0" u="none" strike="noStrike" dirty="0">
                          <a:solidFill>
                            <a:schemeClr val="tx1"/>
                          </a:solidFill>
                          <a:effectLst/>
                          <a:latin typeface="Times New Roman" panose="02020603050405020304" pitchFamily="18" charset="0"/>
                          <a:ea typeface="+mn-ea"/>
                          <a:cs typeface="Times New Roman" panose="02020603050405020304" pitchFamily="18" charset="0"/>
                        </a:rPr>
                        <a:t> 2022)</a:t>
                      </a:r>
                      <a:r>
                        <a:rPr lang="en-IN" sz="1450" b="0" dirty="0">
                          <a:solidFill>
                            <a:schemeClr val="tx1"/>
                          </a:solidFill>
                          <a:effectLst/>
                          <a:latin typeface="Times New Roman" panose="02020603050405020304" pitchFamily="18" charset="0"/>
                          <a:ea typeface="+mn-ea"/>
                          <a:cs typeface="Times New Roman" panose="02020603050405020304" pitchFamily="18" charset="0"/>
                        </a:rPr>
                        <a:t>. </a:t>
                      </a:r>
                    </a:p>
                    <a:p>
                      <a:pPr>
                        <a:lnSpc>
                          <a:spcPct val="100000"/>
                        </a:lnSpc>
                      </a:pPr>
                      <a:r>
                        <a:rPr lang="en-IN" sz="1450" b="1" dirty="0">
                          <a:solidFill>
                            <a:schemeClr val="tx1"/>
                          </a:solidFill>
                          <a:effectLst/>
                          <a:latin typeface="Times New Roman" panose="02020603050405020304" pitchFamily="18" charset="0"/>
                          <a:ea typeface="+mn-ea"/>
                          <a:cs typeface="Times New Roman" panose="02020603050405020304" pitchFamily="18" charset="0"/>
                        </a:rPr>
                        <a:t>1.4 Why this is a Public Health Concern</a:t>
                      </a:r>
                    </a:p>
                    <a:p>
                      <a:pPr>
                        <a:lnSpc>
                          <a:spcPct val="100000"/>
                        </a:lnSpc>
                      </a:pPr>
                      <a:r>
                        <a:rPr lang="en-IN" sz="1450" b="0" dirty="0">
                          <a:solidFill>
                            <a:schemeClr val="tx1"/>
                          </a:solidFill>
                          <a:effectLst/>
                          <a:latin typeface="Times New Roman" panose="02020603050405020304" pitchFamily="18" charset="0"/>
                          <a:ea typeface="+mn-ea"/>
                          <a:cs typeface="Times New Roman" panose="02020603050405020304" pitchFamily="18" charset="0"/>
                        </a:rPr>
                        <a:t>Hypertension places a major pressure on the NHS through higher primary care consultations, medication costs, hospital admissions, and long-term management of cardiovascular complications (</a:t>
                      </a:r>
                      <a:r>
                        <a:rPr lang="en-GB" sz="1450" b="0" i="0" u="none" strike="noStrike" dirty="0">
                          <a:solidFill>
                            <a:schemeClr val="tx1"/>
                          </a:solidFill>
                          <a:effectLst/>
                          <a:latin typeface="Times New Roman" panose="02020603050405020304" pitchFamily="18" charset="0"/>
                          <a:ea typeface="+mn-ea"/>
                          <a:cs typeface="Times New Roman" panose="02020603050405020304" pitchFamily="18" charset="0"/>
                        </a:rPr>
                        <a:t>Mancia et al. 2023)</a:t>
                      </a:r>
                      <a:r>
                        <a:rPr lang="en-IN" sz="1450" b="0" dirty="0">
                          <a:solidFill>
                            <a:schemeClr val="tx1"/>
                          </a:solidFill>
                          <a:effectLst/>
                          <a:latin typeface="Times New Roman" panose="02020603050405020304" pitchFamily="18" charset="0"/>
                          <a:ea typeface="+mn-ea"/>
                          <a:cs typeface="Times New Roman" panose="02020603050405020304" pitchFamily="18" charset="0"/>
                        </a:rPr>
                        <a:t>. Therefore, poorly controlled hypertension is a significant risk factor for heart disease, stroke, chronic kidney disease, and vascular dementia that leads to less life quality and higher mortality (</a:t>
                      </a:r>
                      <a:r>
                        <a:rPr lang="en-GB" sz="1450" b="0" i="0" u="none" strike="noStrike" dirty="0" err="1">
                          <a:solidFill>
                            <a:schemeClr val="tx1"/>
                          </a:solidFill>
                          <a:effectLst/>
                          <a:latin typeface="Times New Roman" panose="02020603050405020304" pitchFamily="18" charset="0"/>
                          <a:ea typeface="+mn-ea"/>
                          <a:cs typeface="Times New Roman" panose="02020603050405020304" pitchFamily="18" charset="0"/>
                        </a:rPr>
                        <a:t>Burnier</a:t>
                      </a:r>
                      <a:r>
                        <a:rPr lang="en-GB" sz="1450" b="0" i="0" u="none" strike="noStrike" dirty="0">
                          <a:solidFill>
                            <a:schemeClr val="tx1"/>
                          </a:solidFill>
                          <a:effectLst/>
                          <a:latin typeface="Times New Roman" panose="02020603050405020304" pitchFamily="18" charset="0"/>
                          <a:ea typeface="+mn-ea"/>
                          <a:cs typeface="Times New Roman" panose="02020603050405020304" pitchFamily="18" charset="0"/>
                        </a:rPr>
                        <a:t> and </a:t>
                      </a:r>
                      <a:r>
                        <a:rPr lang="en-GB" sz="1450" b="0" i="0" u="none" strike="noStrike" dirty="0" err="1">
                          <a:solidFill>
                            <a:schemeClr val="tx1"/>
                          </a:solidFill>
                          <a:effectLst/>
                          <a:latin typeface="Times New Roman" panose="02020603050405020304" pitchFamily="18" charset="0"/>
                          <a:ea typeface="+mn-ea"/>
                          <a:cs typeface="Times New Roman" panose="02020603050405020304" pitchFamily="18" charset="0"/>
                        </a:rPr>
                        <a:t>Damianaki</a:t>
                      </a:r>
                      <a:r>
                        <a:rPr lang="en-GB" sz="1450" b="0" i="0" u="none" strike="noStrike" dirty="0">
                          <a:solidFill>
                            <a:schemeClr val="tx1"/>
                          </a:solidFill>
                          <a:effectLst/>
                          <a:latin typeface="Times New Roman" panose="02020603050405020304" pitchFamily="18" charset="0"/>
                          <a:ea typeface="+mn-ea"/>
                          <a:cs typeface="Times New Roman" panose="02020603050405020304" pitchFamily="18" charset="0"/>
                        </a:rPr>
                        <a:t>,, 2023)</a:t>
                      </a:r>
                      <a:r>
                        <a:rPr lang="en-IN" sz="1450" b="0" dirty="0">
                          <a:solidFill>
                            <a:schemeClr val="tx1"/>
                          </a:solidFill>
                          <a:effectLst/>
                          <a:latin typeface="Times New Roman" panose="02020603050405020304" pitchFamily="18" charset="0"/>
                          <a:ea typeface="+mn-ea"/>
                          <a:cs typeface="Times New Roman" panose="02020603050405020304" pitchFamily="18" charset="0"/>
                        </a:rPr>
                        <a:t>. </a:t>
                      </a:r>
                    </a:p>
                    <a:p>
                      <a:pPr>
                        <a:lnSpc>
                          <a:spcPct val="150000"/>
                        </a:lnSpc>
                      </a:pPr>
                      <a:endParaRPr lang="en-IN" sz="2400" b="1" dirty="0">
                        <a:solidFill>
                          <a:schemeClr val="tx1"/>
                        </a:solidFill>
                        <a:effectLst/>
                        <a:latin typeface="Times New Roman" panose="02020603050405020304" pitchFamily="18" charset="0"/>
                        <a:ea typeface="+mn-ea"/>
                        <a:cs typeface="Times New Roman" panose="02020603050405020304" pitchFamily="18" charset="0"/>
                      </a:endParaRPr>
                    </a:p>
                  </a:txBody>
                  <a:tcPr marL="0" marR="0" marT="16510" marB="0">
                    <a:solidFill>
                      <a:schemeClr val="bg1">
                        <a:lumMod val="85000"/>
                      </a:schemeClr>
                    </a:solidFill>
                  </a:tcPr>
                </a:tc>
                <a:extLst>
                  <a:ext uri="{0D108BD9-81ED-4DB2-BD59-A6C34878D82A}">
                    <a16:rowId xmlns:a16="http://schemas.microsoft.com/office/drawing/2014/main" val="10002"/>
                  </a:ext>
                </a:extLst>
              </a:tr>
              <a:tr h="874745">
                <a:tc>
                  <a:txBody>
                    <a:bodyPr/>
                    <a:lstStyle/>
                    <a:p>
                      <a:pPr>
                        <a:lnSpc>
                          <a:spcPct val="100000"/>
                        </a:lnSpc>
                      </a:pPr>
                      <a:endParaRPr sz="1400" dirty="0">
                        <a:latin typeface="Times New Roman"/>
                        <a:cs typeface="Times New Roman"/>
                      </a:endParaRPr>
                    </a:p>
                  </a:txBody>
                  <a:tcPr marL="0" marR="0" marT="0" marB="0"/>
                </a:tc>
                <a:extLst>
                  <a:ext uri="{0D108BD9-81ED-4DB2-BD59-A6C34878D82A}">
                    <a16:rowId xmlns:a16="http://schemas.microsoft.com/office/drawing/2014/main" val="10003"/>
                  </a:ext>
                </a:extLst>
              </a:tr>
            </a:tbl>
          </a:graphicData>
        </a:graphic>
      </p:graphicFrame>
      <p:sp>
        <p:nvSpPr>
          <p:cNvPr id="3" name="TextBox 2"/>
          <p:cNvSpPr txBox="1"/>
          <p:nvPr/>
        </p:nvSpPr>
        <p:spPr>
          <a:xfrm>
            <a:off x="48519" y="10893425"/>
            <a:ext cx="9224138" cy="3877985"/>
          </a:xfrm>
          <a:prstGeom prst="rect">
            <a:avLst/>
          </a:prstGeom>
          <a:solidFill>
            <a:schemeClr val="tx2">
              <a:lumMod val="40000"/>
              <a:lumOff val="60000"/>
            </a:schemeClr>
          </a:solidFill>
        </p:spPr>
        <p:txBody>
          <a:bodyPr wrap="square" rtlCol="0">
            <a:spAutoFit/>
          </a:bodyPr>
          <a:lstStyle/>
          <a:p>
            <a:r>
              <a:rPr lang="en-IN" sz="1450" b="1" dirty="0">
                <a:solidFill>
                  <a:schemeClr val="tx1"/>
                </a:solidFill>
                <a:latin typeface="Times New Roman" panose="02020603050405020304" pitchFamily="18" charset="0"/>
                <a:cs typeface="Times New Roman" panose="02020603050405020304" pitchFamily="18" charset="0"/>
              </a:rPr>
              <a:t>3. Research Question, Aim and Objectives </a:t>
            </a:r>
          </a:p>
          <a:p>
            <a:r>
              <a:rPr lang="en-IN" sz="1450" b="1" dirty="0">
                <a:solidFill>
                  <a:schemeClr val="tx1"/>
                </a:solidFill>
                <a:latin typeface="Times New Roman" panose="02020603050405020304" pitchFamily="18" charset="0"/>
                <a:cs typeface="Times New Roman" panose="02020603050405020304" pitchFamily="18" charset="0"/>
              </a:rPr>
              <a:t>3.1 Research Question</a:t>
            </a:r>
          </a:p>
          <a:p>
            <a:pPr marL="285750" indent="-285750">
              <a:buFont typeface="Arial" panose="020B0604020202020204" pitchFamily="34" charset="0"/>
              <a:buChar char="•"/>
            </a:pPr>
            <a:r>
              <a:rPr lang="en-IN" sz="1450" dirty="0">
                <a:solidFill>
                  <a:schemeClr val="tx1"/>
                </a:solidFill>
                <a:latin typeface="Times New Roman" panose="02020603050405020304" pitchFamily="18" charset="0"/>
                <a:cs typeface="Times New Roman" panose="02020603050405020304" pitchFamily="18" charset="0"/>
              </a:rPr>
              <a:t>"How do socioeconomic inequalities influence the diagnosis, treatment, and management outcomes of hypertension among adults aged 40 years and over in UK primary care settings?"</a:t>
            </a:r>
          </a:p>
          <a:p>
            <a:r>
              <a:rPr lang="en-IN" sz="1450" b="1" dirty="0">
                <a:solidFill>
                  <a:schemeClr val="tx1"/>
                </a:solidFill>
                <a:latin typeface="Times New Roman" panose="02020603050405020304" pitchFamily="18" charset="0"/>
                <a:cs typeface="Times New Roman" panose="02020603050405020304" pitchFamily="18" charset="0"/>
              </a:rPr>
              <a:t>3.2 Aim</a:t>
            </a:r>
          </a:p>
          <a:p>
            <a:pPr marL="285750" indent="-285750">
              <a:buFont typeface="Arial" panose="020B0604020202020204" pitchFamily="34" charset="0"/>
              <a:buChar char="•"/>
            </a:pPr>
            <a:r>
              <a:rPr lang="en-IN" sz="1450" dirty="0">
                <a:solidFill>
                  <a:schemeClr val="tx1"/>
                </a:solidFill>
                <a:latin typeface="Times New Roman" panose="02020603050405020304" pitchFamily="18" charset="0"/>
                <a:cs typeface="Times New Roman" panose="02020603050405020304" pitchFamily="18" charset="0"/>
              </a:rPr>
              <a:t>To systematically review and synthesise the existing evidence on the impact of socioeconomic inequalities on the diagnosis, treatment, and management outcomes of hypertension among adults aged 40 years and over in UK primary care settings.</a:t>
            </a:r>
          </a:p>
          <a:p>
            <a:r>
              <a:rPr lang="en-IN" sz="1450" b="1" dirty="0">
                <a:solidFill>
                  <a:schemeClr val="tx1"/>
                </a:solidFill>
                <a:latin typeface="Times New Roman" panose="02020603050405020304" pitchFamily="18" charset="0"/>
                <a:cs typeface="Times New Roman" panose="02020603050405020304" pitchFamily="18" charset="0"/>
              </a:rPr>
              <a:t>3.3 Objectives</a:t>
            </a:r>
          </a:p>
          <a:p>
            <a:pPr marL="285750" lvl="0" indent="-285750">
              <a:buFont typeface="Arial" panose="020B0604020202020204" pitchFamily="34" charset="0"/>
              <a:buChar char="•"/>
            </a:pPr>
            <a:r>
              <a:rPr lang="en-IN" sz="1450" dirty="0">
                <a:solidFill>
                  <a:schemeClr val="tx1"/>
                </a:solidFill>
                <a:latin typeface="Times New Roman" panose="02020603050405020304" pitchFamily="18" charset="0"/>
                <a:cs typeface="Times New Roman" panose="02020603050405020304" pitchFamily="18" charset="0"/>
              </a:rPr>
              <a:t>To identify the impact of socioeconomic inequalities on the diagnosis of hypertension among adults aged 40 years and over in UK primary care.</a:t>
            </a:r>
          </a:p>
          <a:p>
            <a:pPr marL="285750" lvl="0" indent="-285750">
              <a:buFont typeface="Arial" panose="020B0604020202020204" pitchFamily="34" charset="0"/>
              <a:buChar char="•"/>
            </a:pPr>
            <a:r>
              <a:rPr lang="en-IN" sz="1450" dirty="0">
                <a:solidFill>
                  <a:schemeClr val="tx1"/>
                </a:solidFill>
                <a:latin typeface="Times New Roman" panose="02020603050405020304" pitchFamily="18" charset="0"/>
                <a:cs typeface="Times New Roman" panose="02020603050405020304" pitchFamily="18" charset="0"/>
              </a:rPr>
              <a:t>To explore how socioeconomic status affects access to and treatment of hypertension in UK primary care settings.</a:t>
            </a:r>
          </a:p>
          <a:p>
            <a:pPr marL="285750" lvl="0" indent="-285750">
              <a:buFont typeface="Arial" panose="020B0604020202020204" pitchFamily="34" charset="0"/>
              <a:buChar char="•"/>
            </a:pPr>
            <a:r>
              <a:rPr lang="en-IN" sz="1450" dirty="0">
                <a:solidFill>
                  <a:schemeClr val="tx1"/>
                </a:solidFill>
                <a:latin typeface="Times New Roman" panose="02020603050405020304" pitchFamily="18" charset="0"/>
                <a:cs typeface="Times New Roman" panose="02020603050405020304" pitchFamily="18" charset="0"/>
              </a:rPr>
              <a:t>To assess the relationship between socioeconomic inequalities and hypertension management outcomes, including blood pressure control.</a:t>
            </a:r>
          </a:p>
          <a:p>
            <a:pPr marL="285750" lvl="0" indent="-285750">
              <a:buFont typeface="Arial" panose="020B0604020202020204" pitchFamily="34" charset="0"/>
              <a:buChar char="•"/>
            </a:pPr>
            <a:r>
              <a:rPr lang="en-IN" sz="1450" dirty="0">
                <a:solidFill>
                  <a:schemeClr val="tx1"/>
                </a:solidFill>
                <a:latin typeface="Times New Roman" panose="02020603050405020304" pitchFamily="18" charset="0"/>
                <a:cs typeface="Times New Roman" panose="02020603050405020304" pitchFamily="18" charset="0"/>
              </a:rPr>
              <a:t>To identify recommendations from the literature for reducing socioeconomic inequalities in hypertension management.</a:t>
            </a:r>
          </a:p>
          <a:p>
            <a:endParaRPr lang="en-IN" sz="1400" dirty="0"/>
          </a:p>
        </p:txBody>
      </p:sp>
      <p:sp>
        <p:nvSpPr>
          <p:cNvPr id="6" name="TextBox 5"/>
          <p:cNvSpPr txBox="1"/>
          <p:nvPr/>
        </p:nvSpPr>
        <p:spPr>
          <a:xfrm>
            <a:off x="9210861" y="11479013"/>
            <a:ext cx="10782923" cy="3570208"/>
          </a:xfrm>
          <a:prstGeom prst="rect">
            <a:avLst/>
          </a:prstGeom>
          <a:noFill/>
        </p:spPr>
        <p:txBody>
          <a:bodyPr wrap="square" rtlCol="0">
            <a:spAutoFit/>
          </a:bodyPr>
          <a:lstStyle/>
          <a:p>
            <a:pPr algn="ctr"/>
            <a:r>
              <a:rPr lang="en-IN" sz="1600" b="1" dirty="0">
                <a:latin typeface="Times New Roman" panose="02020603050405020304" pitchFamily="18" charset="0"/>
                <a:cs typeface="Times New Roman" panose="02020603050405020304" pitchFamily="18" charset="0"/>
              </a:rPr>
              <a:t>References </a:t>
            </a:r>
          </a:p>
          <a:p>
            <a:endParaRPr lang="en-IN" sz="1600" b="1" dirty="0">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GB" sz="700" dirty="0">
                <a:latin typeface="Times New Roman" panose="02020603050405020304" pitchFamily="18" charset="0"/>
                <a:cs typeface="Times New Roman" panose="02020603050405020304" pitchFamily="18" charset="0"/>
              </a:rPr>
              <a:t>Al </a:t>
            </a:r>
            <a:r>
              <a:rPr lang="en-GB" sz="700" dirty="0" err="1">
                <a:latin typeface="Times New Roman" panose="02020603050405020304" pitchFamily="18" charset="0"/>
                <a:cs typeface="Times New Roman" panose="02020603050405020304" pitchFamily="18" charset="0"/>
              </a:rPr>
              <a:t>Kium</a:t>
            </a:r>
            <a:r>
              <a:rPr lang="en-GB" sz="700" dirty="0">
                <a:latin typeface="Times New Roman" panose="02020603050405020304" pitchFamily="18" charset="0"/>
                <a:cs typeface="Times New Roman" panose="02020603050405020304" pitchFamily="18" charset="0"/>
              </a:rPr>
              <a:t>, A., Sarker, S., Shikha, S.A., Kamal, M.A.T., </a:t>
            </a:r>
            <a:r>
              <a:rPr lang="en-GB" sz="700" dirty="0" err="1">
                <a:latin typeface="Times New Roman" panose="02020603050405020304" pitchFamily="18" charset="0"/>
                <a:cs typeface="Times New Roman" panose="02020603050405020304" pitchFamily="18" charset="0"/>
              </a:rPr>
              <a:t>Jabed</a:t>
            </a:r>
            <a:r>
              <a:rPr lang="en-GB" sz="700" dirty="0">
                <a:latin typeface="Times New Roman" panose="02020603050405020304" pitchFamily="18" charset="0"/>
                <a:cs typeface="Times New Roman" panose="02020603050405020304" pitchFamily="18" charset="0"/>
              </a:rPr>
              <a:t>, M.I.K., </a:t>
            </a:r>
            <a:r>
              <a:rPr lang="en-GB" sz="700" dirty="0" err="1">
                <a:latin typeface="Times New Roman" panose="02020603050405020304" pitchFamily="18" charset="0"/>
                <a:cs typeface="Times New Roman" panose="02020603050405020304" pitchFamily="18" charset="0"/>
              </a:rPr>
              <a:t>Munifa</a:t>
            </a:r>
            <a:r>
              <a:rPr lang="en-GB" sz="700" dirty="0">
                <a:latin typeface="Times New Roman" panose="02020603050405020304" pitchFamily="18" charset="0"/>
                <a:cs typeface="Times New Roman" panose="02020603050405020304" pitchFamily="18" charset="0"/>
              </a:rPr>
              <a:t>, N.K., Mitu, M.A., </a:t>
            </a:r>
            <a:r>
              <a:rPr lang="en-GB" sz="700" dirty="0" err="1">
                <a:latin typeface="Times New Roman" panose="02020603050405020304" pitchFamily="18" charset="0"/>
                <a:cs typeface="Times New Roman" panose="02020603050405020304" pitchFamily="18" charset="0"/>
              </a:rPr>
              <a:t>Pritom</a:t>
            </a:r>
            <a:r>
              <a:rPr lang="en-GB" sz="700" dirty="0">
                <a:latin typeface="Times New Roman" panose="02020603050405020304" pitchFamily="18" charset="0"/>
                <a:cs typeface="Times New Roman" panose="02020603050405020304" pitchFamily="18" charset="0"/>
              </a:rPr>
              <a:t>, M.H., Sharmin, F. and John, D.B., 2023. Health equity and digital disparities in cancer screening and cardiovascular care across socioeconomic and ethnic groups: a systematic review. </a:t>
            </a:r>
            <a:r>
              <a:rPr lang="en-GB" sz="700" i="1" dirty="0">
                <a:latin typeface="Times New Roman" panose="02020603050405020304" pitchFamily="18" charset="0"/>
                <a:cs typeface="Times New Roman" panose="02020603050405020304" pitchFamily="18" charset="0"/>
              </a:rPr>
              <a:t>Vascular and Endovascular Review</a:t>
            </a:r>
            <a:r>
              <a:rPr lang="en-GB" sz="700" dirty="0">
                <a:latin typeface="Times New Roman" panose="02020603050405020304" pitchFamily="18" charset="0"/>
                <a:cs typeface="Times New Roman" panose="02020603050405020304" pitchFamily="18" charset="0"/>
              </a:rPr>
              <a:t>, </a:t>
            </a:r>
            <a:r>
              <a:rPr lang="en-GB" sz="700" i="1" dirty="0">
                <a:latin typeface="Times New Roman" panose="02020603050405020304" pitchFamily="18" charset="0"/>
                <a:cs typeface="Times New Roman" panose="02020603050405020304" pitchFamily="18" charset="0"/>
              </a:rPr>
              <a:t>6</a:t>
            </a:r>
            <a:r>
              <a:rPr lang="en-GB" sz="700" dirty="0">
                <a:latin typeface="Times New Roman" panose="02020603050405020304" pitchFamily="18" charset="0"/>
                <a:cs typeface="Times New Roman" panose="02020603050405020304" pitchFamily="18" charset="0"/>
              </a:rPr>
              <a:t>(2), pp.35-44.  </a:t>
            </a:r>
            <a:r>
              <a:rPr lang="en-GB" sz="700" u="sng" dirty="0">
                <a:latin typeface="Times New Roman" panose="02020603050405020304" pitchFamily="18" charset="0"/>
                <a:cs typeface="Times New Roman" panose="02020603050405020304" pitchFamily="18" charset="0"/>
                <a:hlinkClick r:id="rId3"/>
              </a:rPr>
              <a:t>https://verjournal.com/index.php/ver/article/download/1604/1403</a:t>
            </a:r>
            <a:endParaRPr lang="en-GB" sz="700" dirty="0">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GB" sz="700" dirty="0">
                <a:latin typeface="Times New Roman" panose="02020603050405020304" pitchFamily="18" charset="0"/>
                <a:cs typeface="Times New Roman" panose="02020603050405020304" pitchFamily="18" charset="0"/>
              </a:rPr>
              <a:t>British Heart Foundation., 2023. </a:t>
            </a:r>
            <a:r>
              <a:rPr lang="en-GB" sz="700" i="1" dirty="0">
                <a:latin typeface="Times New Roman" panose="02020603050405020304" pitchFamily="18" charset="0"/>
                <a:cs typeface="Times New Roman" panose="02020603050405020304" pitchFamily="18" charset="0"/>
              </a:rPr>
              <a:t>High Blood Pressure</a:t>
            </a:r>
            <a:r>
              <a:rPr lang="en-GB" sz="700" dirty="0">
                <a:latin typeface="Times New Roman" panose="02020603050405020304" pitchFamily="18" charset="0"/>
                <a:cs typeface="Times New Roman" panose="02020603050405020304" pitchFamily="18" charset="0"/>
              </a:rPr>
              <a:t>. [online] British Heart Foundation. Available at:</a:t>
            </a:r>
            <a:r>
              <a:rPr lang="en-GB" sz="700" u="sng" dirty="0">
                <a:latin typeface="Times New Roman" panose="02020603050405020304" pitchFamily="18" charset="0"/>
                <a:cs typeface="Times New Roman" panose="02020603050405020304" pitchFamily="18" charset="0"/>
                <a:hlinkClick r:id="rId4"/>
              </a:rPr>
              <a:t> https://www.bhf.org.uk/informationsupport/risk-factors/high-blood-pressure</a:t>
            </a:r>
            <a:endParaRPr lang="en-GB" sz="700" dirty="0">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GB" sz="700" dirty="0" err="1">
                <a:latin typeface="Times New Roman" panose="02020603050405020304" pitchFamily="18" charset="0"/>
                <a:cs typeface="Times New Roman" panose="02020603050405020304" pitchFamily="18" charset="0"/>
              </a:rPr>
              <a:t>Burnier</a:t>
            </a:r>
            <a:r>
              <a:rPr lang="en-GB" sz="700" dirty="0">
                <a:latin typeface="Times New Roman" panose="02020603050405020304" pitchFamily="18" charset="0"/>
                <a:cs typeface="Times New Roman" panose="02020603050405020304" pitchFamily="18" charset="0"/>
              </a:rPr>
              <a:t>, M. and </a:t>
            </a:r>
            <a:r>
              <a:rPr lang="en-GB" sz="700" dirty="0" err="1">
                <a:latin typeface="Times New Roman" panose="02020603050405020304" pitchFamily="18" charset="0"/>
                <a:cs typeface="Times New Roman" panose="02020603050405020304" pitchFamily="18" charset="0"/>
              </a:rPr>
              <a:t>Damianaki</a:t>
            </a:r>
            <a:r>
              <a:rPr lang="en-GB" sz="700" dirty="0">
                <a:latin typeface="Times New Roman" panose="02020603050405020304" pitchFamily="18" charset="0"/>
                <a:cs typeface="Times New Roman" panose="02020603050405020304" pitchFamily="18" charset="0"/>
              </a:rPr>
              <a:t>, A., 2023. Hypertension as cardiovascular risk factor in chronic kidney disease. </a:t>
            </a:r>
            <a:r>
              <a:rPr lang="en-GB" sz="700" i="1" dirty="0">
                <a:latin typeface="Times New Roman" panose="02020603050405020304" pitchFamily="18" charset="0"/>
                <a:cs typeface="Times New Roman" panose="02020603050405020304" pitchFamily="18" charset="0"/>
              </a:rPr>
              <a:t>Circulation research</a:t>
            </a:r>
            <a:r>
              <a:rPr lang="en-GB" sz="700" dirty="0">
                <a:latin typeface="Times New Roman" panose="02020603050405020304" pitchFamily="18" charset="0"/>
                <a:cs typeface="Times New Roman" panose="02020603050405020304" pitchFamily="18" charset="0"/>
              </a:rPr>
              <a:t>, </a:t>
            </a:r>
            <a:r>
              <a:rPr lang="en-GB" sz="700" i="1" dirty="0">
                <a:latin typeface="Times New Roman" panose="02020603050405020304" pitchFamily="18" charset="0"/>
                <a:cs typeface="Times New Roman" panose="02020603050405020304" pitchFamily="18" charset="0"/>
              </a:rPr>
              <a:t>132</a:t>
            </a:r>
            <a:r>
              <a:rPr lang="en-GB" sz="700" dirty="0">
                <a:latin typeface="Times New Roman" panose="02020603050405020304" pitchFamily="18" charset="0"/>
                <a:cs typeface="Times New Roman" panose="02020603050405020304" pitchFamily="18" charset="0"/>
              </a:rPr>
              <a:t>(8), pp.1050-1063. </a:t>
            </a:r>
            <a:r>
              <a:rPr lang="en-GB" sz="700" u="sng" dirty="0">
                <a:latin typeface="Times New Roman" panose="02020603050405020304" pitchFamily="18" charset="0"/>
                <a:cs typeface="Times New Roman" panose="02020603050405020304" pitchFamily="18" charset="0"/>
                <a:hlinkClick r:id="rId5"/>
              </a:rPr>
              <a:t>https://www.ahajournals.org/doi/pdf/10.1161/CIRCRESAHA.122.321762</a:t>
            </a:r>
            <a:endParaRPr lang="en-GB" sz="700" dirty="0">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GB" sz="700" dirty="0">
                <a:latin typeface="Times New Roman" panose="02020603050405020304" pitchFamily="18" charset="0"/>
                <a:cs typeface="Times New Roman" panose="02020603050405020304" pitchFamily="18" charset="0"/>
              </a:rPr>
              <a:t>Chaturvedi, A., Zhu, A., </a:t>
            </a:r>
            <a:r>
              <a:rPr lang="en-GB" sz="700" dirty="0" err="1">
                <a:latin typeface="Times New Roman" panose="02020603050405020304" pitchFamily="18" charset="0"/>
                <a:cs typeface="Times New Roman" panose="02020603050405020304" pitchFamily="18" charset="0"/>
              </a:rPr>
              <a:t>Gadela</a:t>
            </a:r>
            <a:r>
              <a:rPr lang="en-GB" sz="700" dirty="0">
                <a:latin typeface="Times New Roman" panose="02020603050405020304" pitchFamily="18" charset="0"/>
                <a:cs typeface="Times New Roman" panose="02020603050405020304" pitchFamily="18" charset="0"/>
              </a:rPr>
              <a:t>, N.V., Prabhakaran, D. and Jafar, T.H., 2024. Social determinants of health and disparities in hypertension and cardiovascular diseases. </a:t>
            </a:r>
            <a:r>
              <a:rPr lang="en-GB" sz="700" i="1" dirty="0">
                <a:latin typeface="Times New Roman" panose="02020603050405020304" pitchFamily="18" charset="0"/>
                <a:cs typeface="Times New Roman" panose="02020603050405020304" pitchFamily="18" charset="0"/>
              </a:rPr>
              <a:t>Hypertension</a:t>
            </a:r>
            <a:r>
              <a:rPr lang="en-GB" sz="700" dirty="0">
                <a:latin typeface="Times New Roman" panose="02020603050405020304" pitchFamily="18" charset="0"/>
                <a:cs typeface="Times New Roman" panose="02020603050405020304" pitchFamily="18" charset="0"/>
              </a:rPr>
              <a:t>, </a:t>
            </a:r>
            <a:r>
              <a:rPr lang="en-GB" sz="700" i="1" dirty="0">
                <a:latin typeface="Times New Roman" panose="02020603050405020304" pitchFamily="18" charset="0"/>
                <a:cs typeface="Times New Roman" panose="02020603050405020304" pitchFamily="18" charset="0"/>
              </a:rPr>
              <a:t>81</a:t>
            </a:r>
            <a:r>
              <a:rPr lang="en-GB" sz="700" dirty="0">
                <a:latin typeface="Times New Roman" panose="02020603050405020304" pitchFamily="18" charset="0"/>
                <a:cs typeface="Times New Roman" panose="02020603050405020304" pitchFamily="18" charset="0"/>
              </a:rPr>
              <a:t>(3), pp.387-399. </a:t>
            </a:r>
            <a:r>
              <a:rPr lang="en-GB" sz="700" u="sng" dirty="0">
                <a:latin typeface="Times New Roman" panose="02020603050405020304" pitchFamily="18" charset="0"/>
                <a:cs typeface="Times New Roman" panose="02020603050405020304" pitchFamily="18" charset="0"/>
                <a:hlinkClick r:id="rId6"/>
              </a:rPr>
              <a:t> https://www.ahajournals.org/doi/pdf/10.1161/HYPERTENSIONAHA.123.21354</a:t>
            </a:r>
            <a:endParaRPr lang="en-GB" sz="700" dirty="0">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GB" sz="700" dirty="0">
                <a:latin typeface="Times New Roman" panose="02020603050405020304" pitchFamily="18" charset="0"/>
                <a:cs typeface="Times New Roman" panose="02020603050405020304" pitchFamily="18" charset="0"/>
              </a:rPr>
              <a:t>Davey, F., McGowan, V., Birch, J., Kuhn, I., Lahiri, A., </a:t>
            </a:r>
            <a:r>
              <a:rPr lang="en-GB" sz="700" dirty="0" err="1">
                <a:latin typeface="Times New Roman" panose="02020603050405020304" pitchFamily="18" charset="0"/>
                <a:cs typeface="Times New Roman" panose="02020603050405020304" pitchFamily="18" charset="0"/>
              </a:rPr>
              <a:t>Gkiouleka</a:t>
            </a:r>
            <a:r>
              <a:rPr lang="en-GB" sz="700" dirty="0">
                <a:latin typeface="Times New Roman" panose="02020603050405020304" pitchFamily="18" charset="0"/>
                <a:cs typeface="Times New Roman" panose="02020603050405020304" pitchFamily="18" charset="0"/>
              </a:rPr>
              <a:t>, A., Arora, A., Sowden, S., Bambra, C. and Ford, J., 2022. Levelling up health: a practical, evidence-based framework for reducing health inequalities. </a:t>
            </a:r>
            <a:r>
              <a:rPr lang="en-GB" sz="700" i="1" dirty="0">
                <a:latin typeface="Times New Roman" panose="02020603050405020304" pitchFamily="18" charset="0"/>
                <a:cs typeface="Times New Roman" panose="02020603050405020304" pitchFamily="18" charset="0"/>
              </a:rPr>
              <a:t>Public health in practice</a:t>
            </a:r>
            <a:r>
              <a:rPr lang="en-GB" sz="700" dirty="0">
                <a:latin typeface="Times New Roman" panose="02020603050405020304" pitchFamily="18" charset="0"/>
                <a:cs typeface="Times New Roman" panose="02020603050405020304" pitchFamily="18" charset="0"/>
              </a:rPr>
              <a:t>, </a:t>
            </a:r>
            <a:r>
              <a:rPr lang="en-GB" sz="700" i="1" dirty="0">
                <a:latin typeface="Times New Roman" panose="02020603050405020304" pitchFamily="18" charset="0"/>
                <a:cs typeface="Times New Roman" panose="02020603050405020304" pitchFamily="18" charset="0"/>
              </a:rPr>
              <a:t>4</a:t>
            </a:r>
            <a:r>
              <a:rPr lang="en-GB" sz="700" dirty="0">
                <a:latin typeface="Times New Roman" panose="02020603050405020304" pitchFamily="18" charset="0"/>
                <a:cs typeface="Times New Roman" panose="02020603050405020304" pitchFamily="18" charset="0"/>
              </a:rPr>
              <a:t>, p.100322. </a:t>
            </a:r>
            <a:r>
              <a:rPr lang="en-GB" sz="700" u="sng" dirty="0">
                <a:latin typeface="Times New Roman" panose="02020603050405020304" pitchFamily="18" charset="0"/>
                <a:cs typeface="Times New Roman" panose="02020603050405020304" pitchFamily="18" charset="0"/>
                <a:hlinkClick r:id="rId7"/>
              </a:rPr>
              <a:t> https://doi.org/10.1016/j.puhip.2022.100322</a:t>
            </a:r>
            <a:endParaRPr lang="en-GB" sz="700" dirty="0">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GB" sz="700" dirty="0">
                <a:latin typeface="Times New Roman" panose="02020603050405020304" pitchFamily="18" charset="0"/>
                <a:cs typeface="Times New Roman" panose="02020603050405020304" pitchFamily="18" charset="0"/>
              </a:rPr>
              <a:t>Davis, B.R., </a:t>
            </a:r>
            <a:r>
              <a:rPr lang="en-GB" sz="700" dirty="0" err="1">
                <a:latin typeface="Times New Roman" panose="02020603050405020304" pitchFamily="18" charset="0"/>
                <a:cs typeface="Times New Roman" panose="02020603050405020304" pitchFamily="18" charset="0"/>
              </a:rPr>
              <a:t>Hennekens</a:t>
            </a:r>
            <a:r>
              <a:rPr lang="en-GB" sz="700" dirty="0">
                <a:latin typeface="Times New Roman" panose="02020603050405020304" pitchFamily="18" charset="0"/>
                <a:cs typeface="Times New Roman" panose="02020603050405020304" pitchFamily="18" charset="0"/>
              </a:rPr>
              <a:t>, C.H., Greenwald, J., Dunn, J., Matarazzo, A., Benson, K., </a:t>
            </a:r>
            <a:r>
              <a:rPr lang="en-GB" sz="700" dirty="0" err="1">
                <a:latin typeface="Times New Roman" panose="02020603050405020304" pitchFamily="18" charset="0"/>
                <a:cs typeface="Times New Roman" panose="02020603050405020304" pitchFamily="18" charset="0"/>
              </a:rPr>
              <a:t>Kitsantas</a:t>
            </a:r>
            <a:r>
              <a:rPr lang="en-GB" sz="700" dirty="0">
                <a:latin typeface="Times New Roman" panose="02020603050405020304" pitchFamily="18" charset="0"/>
                <a:cs typeface="Times New Roman" panose="02020603050405020304" pitchFamily="18" charset="0"/>
              </a:rPr>
              <a:t>, P. and Rubin, S., 2024. New Clinical Challenges in Hypertension Management: </a:t>
            </a:r>
            <a:r>
              <a:rPr lang="en-GB" sz="700" dirty="0" err="1">
                <a:latin typeface="Times New Roman" panose="02020603050405020304" pitchFamily="18" charset="0"/>
                <a:cs typeface="Times New Roman" panose="02020603050405020304" pitchFamily="18" charset="0"/>
              </a:rPr>
              <a:t>The'Old</a:t>
            </a:r>
            <a:r>
              <a:rPr lang="en-GB" sz="700" dirty="0">
                <a:latin typeface="Times New Roman" panose="02020603050405020304" pitchFamily="18" charset="0"/>
                <a:cs typeface="Times New Roman" panose="02020603050405020304" pitchFamily="18" charset="0"/>
              </a:rPr>
              <a:t> Silent </a:t>
            </a:r>
            <a:r>
              <a:rPr lang="en-GB" sz="700" dirty="0" err="1">
                <a:latin typeface="Times New Roman" panose="02020603050405020304" pitchFamily="18" charset="0"/>
                <a:cs typeface="Times New Roman" panose="02020603050405020304" pitchFamily="18" charset="0"/>
              </a:rPr>
              <a:t>Killer'Is</a:t>
            </a:r>
            <a:r>
              <a:rPr lang="en-GB" sz="700" dirty="0">
                <a:latin typeface="Times New Roman" panose="02020603050405020304" pitchFamily="18" charset="0"/>
                <a:cs typeface="Times New Roman" panose="02020603050405020304" pitchFamily="18" charset="0"/>
              </a:rPr>
              <a:t> Alive and Well. </a:t>
            </a:r>
            <a:r>
              <a:rPr lang="en-GB" sz="700" i="1" dirty="0">
                <a:latin typeface="Times New Roman" panose="02020603050405020304" pitchFamily="18" charset="0"/>
                <a:cs typeface="Times New Roman" panose="02020603050405020304" pitchFamily="18" charset="0"/>
              </a:rPr>
              <a:t>The American Journal of Medicine</a:t>
            </a:r>
            <a:r>
              <a:rPr lang="en-GB" sz="700" dirty="0">
                <a:latin typeface="Times New Roman" panose="02020603050405020304" pitchFamily="18" charset="0"/>
                <a:cs typeface="Times New Roman" panose="02020603050405020304" pitchFamily="18" charset="0"/>
              </a:rPr>
              <a:t>, </a:t>
            </a:r>
            <a:r>
              <a:rPr lang="en-GB" sz="700" i="1" dirty="0">
                <a:latin typeface="Times New Roman" panose="02020603050405020304" pitchFamily="18" charset="0"/>
                <a:cs typeface="Times New Roman" panose="02020603050405020304" pitchFamily="18" charset="0"/>
              </a:rPr>
              <a:t>137</a:t>
            </a:r>
            <a:r>
              <a:rPr lang="en-GB" sz="700" dirty="0">
                <a:latin typeface="Times New Roman" panose="02020603050405020304" pitchFamily="18" charset="0"/>
                <a:cs typeface="Times New Roman" panose="02020603050405020304" pitchFamily="18" charset="0"/>
              </a:rPr>
              <a:t>(12), pp.1154-1156. </a:t>
            </a:r>
            <a:r>
              <a:rPr lang="en-GB" sz="700" u="sng" dirty="0">
                <a:latin typeface="Times New Roman" panose="02020603050405020304" pitchFamily="18" charset="0"/>
                <a:cs typeface="Times New Roman" panose="02020603050405020304" pitchFamily="18" charset="0"/>
                <a:hlinkClick r:id="rId8"/>
              </a:rPr>
              <a:t> https://doi.org/10.1016/j.amjmed.2024.07.005</a:t>
            </a:r>
            <a:endParaRPr lang="en-GB" sz="700" dirty="0">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GB" sz="700" dirty="0">
                <a:latin typeface="Times New Roman" panose="02020603050405020304" pitchFamily="18" charset="0"/>
                <a:cs typeface="Times New Roman" panose="02020603050405020304" pitchFamily="18" charset="0"/>
              </a:rPr>
              <a:t>Feng, Y., Wang, M., Shi, J., Li, S., Jin, Y. and Zheng, Z.J., 2026. Unmet needs for hypertension care cascade in older adults and socioeconomic disparities: evidence from five national cohorts. </a:t>
            </a:r>
            <a:r>
              <a:rPr lang="en-GB" sz="700" i="1" dirty="0">
                <a:latin typeface="Times New Roman" panose="02020603050405020304" pitchFamily="18" charset="0"/>
                <a:cs typeface="Times New Roman" panose="02020603050405020304" pitchFamily="18" charset="0"/>
              </a:rPr>
              <a:t>BMC Public Health</a:t>
            </a:r>
            <a:r>
              <a:rPr lang="en-GB" sz="700" dirty="0">
                <a:latin typeface="Times New Roman" panose="02020603050405020304" pitchFamily="18" charset="0"/>
                <a:cs typeface="Times New Roman" panose="02020603050405020304" pitchFamily="18" charset="0"/>
              </a:rPr>
              <a:t>. </a:t>
            </a:r>
            <a:r>
              <a:rPr lang="en-GB" sz="700" u="sng" dirty="0">
                <a:latin typeface="Times New Roman" panose="02020603050405020304" pitchFamily="18" charset="0"/>
                <a:cs typeface="Times New Roman" panose="02020603050405020304" pitchFamily="18" charset="0"/>
                <a:hlinkClick r:id="rId9"/>
              </a:rPr>
              <a:t>https://doi.org/10.1186/s12889-026-26341-4</a:t>
            </a:r>
            <a:r>
              <a:rPr lang="en-GB" sz="700" dirty="0">
                <a:latin typeface="Times New Roman" panose="02020603050405020304" pitchFamily="18" charset="0"/>
                <a:cs typeface="Times New Roman" panose="02020603050405020304" pitchFamily="18" charset="0"/>
              </a:rPr>
              <a:t> (3)</a:t>
            </a:r>
          </a:p>
          <a:p>
            <a:pPr marL="285750" indent="-285750">
              <a:buFont typeface="Arial" panose="020B0604020202020204" pitchFamily="34" charset="0"/>
              <a:buChar char="•"/>
            </a:pPr>
            <a:r>
              <a:rPr lang="en-GB" sz="700" dirty="0" err="1">
                <a:latin typeface="Times New Roman" panose="02020603050405020304" pitchFamily="18" charset="0"/>
                <a:cs typeface="Times New Roman" panose="02020603050405020304" pitchFamily="18" charset="0"/>
              </a:rPr>
              <a:t>Leszczak</a:t>
            </a:r>
            <a:r>
              <a:rPr lang="en-GB" sz="700" dirty="0">
                <a:latin typeface="Times New Roman" panose="02020603050405020304" pitchFamily="18" charset="0"/>
                <a:cs typeface="Times New Roman" panose="02020603050405020304" pitchFamily="18" charset="0"/>
              </a:rPr>
              <a:t>, J., </a:t>
            </a:r>
            <a:r>
              <a:rPr lang="en-GB" sz="700" dirty="0" err="1">
                <a:latin typeface="Times New Roman" panose="02020603050405020304" pitchFamily="18" charset="0"/>
                <a:cs typeface="Times New Roman" panose="02020603050405020304" pitchFamily="18" charset="0"/>
              </a:rPr>
              <a:t>Czenczek</a:t>
            </a:r>
            <a:r>
              <a:rPr lang="en-GB" sz="700" dirty="0">
                <a:latin typeface="Times New Roman" panose="02020603050405020304" pitchFamily="18" charset="0"/>
                <a:cs typeface="Times New Roman" panose="02020603050405020304" pitchFamily="18" charset="0"/>
              </a:rPr>
              <a:t>-Lewandowska, E., Asif, M., Baran, J., Mazur, A. and Wyszyńska, J., 2024. Risk factors and prevalence of hypertension in older adults from south-eastern Poland: an observational study. </a:t>
            </a:r>
            <a:r>
              <a:rPr lang="en-GB" sz="700" i="1" dirty="0">
                <a:latin typeface="Times New Roman" panose="02020603050405020304" pitchFamily="18" charset="0"/>
                <a:cs typeface="Times New Roman" panose="02020603050405020304" pitchFamily="18" charset="0"/>
              </a:rPr>
              <a:t>Scientific Reports</a:t>
            </a:r>
            <a:r>
              <a:rPr lang="en-GB" sz="700" dirty="0">
                <a:latin typeface="Times New Roman" panose="02020603050405020304" pitchFamily="18" charset="0"/>
                <a:cs typeface="Times New Roman" panose="02020603050405020304" pitchFamily="18" charset="0"/>
              </a:rPr>
              <a:t>, [online] 14(1), p.1450. </a:t>
            </a:r>
            <a:r>
              <a:rPr lang="en-GB" sz="700" dirty="0" err="1">
                <a:latin typeface="Times New Roman" panose="02020603050405020304" pitchFamily="18" charset="0"/>
                <a:cs typeface="Times New Roman" panose="02020603050405020304" pitchFamily="18" charset="0"/>
              </a:rPr>
              <a:t>doi:</a:t>
            </a:r>
            <a:r>
              <a:rPr lang="en-GB" sz="700" u="sng" dirty="0" err="1">
                <a:latin typeface="Times New Roman" panose="02020603050405020304" pitchFamily="18" charset="0"/>
                <a:cs typeface="Times New Roman" panose="02020603050405020304" pitchFamily="18" charset="0"/>
                <a:hlinkClick r:id="rId10"/>
              </a:rPr>
              <a:t>https</a:t>
            </a:r>
            <a:r>
              <a:rPr lang="en-GB" sz="700" u="sng" dirty="0">
                <a:latin typeface="Times New Roman" panose="02020603050405020304" pitchFamily="18" charset="0"/>
                <a:cs typeface="Times New Roman" panose="02020603050405020304" pitchFamily="18" charset="0"/>
                <a:hlinkClick r:id="rId10"/>
              </a:rPr>
              <a:t>://doi.org/10.1038/s41598-024-52009-3</a:t>
            </a:r>
            <a:r>
              <a:rPr lang="en-GB" sz="700" dirty="0">
                <a:latin typeface="Times New Roman" panose="02020603050405020304" pitchFamily="18" charset="0"/>
                <a:cs typeface="Times New Roman" panose="02020603050405020304" pitchFamily="18" charset="0"/>
              </a:rPr>
              <a:t>.</a:t>
            </a:r>
          </a:p>
          <a:p>
            <a:pPr marL="285750" indent="-285750">
              <a:buFont typeface="Arial" panose="020B0604020202020204" pitchFamily="34" charset="0"/>
              <a:buChar char="•"/>
            </a:pPr>
            <a:r>
              <a:rPr lang="en-GB" sz="700" dirty="0">
                <a:latin typeface="Times New Roman" panose="02020603050405020304" pitchFamily="18" charset="0"/>
                <a:cs typeface="Times New Roman" panose="02020603050405020304" pitchFamily="18" charset="0"/>
              </a:rPr>
              <a:t>Madela, S.L.M., Harriman, N.W., </a:t>
            </a:r>
            <a:r>
              <a:rPr lang="en-GB" sz="700" dirty="0" err="1">
                <a:latin typeface="Times New Roman" panose="02020603050405020304" pitchFamily="18" charset="0"/>
                <a:cs typeface="Times New Roman" panose="02020603050405020304" pitchFamily="18" charset="0"/>
              </a:rPr>
              <a:t>Sewpaul</a:t>
            </a:r>
            <a:r>
              <a:rPr lang="en-GB" sz="700" dirty="0">
                <a:latin typeface="Times New Roman" panose="02020603050405020304" pitchFamily="18" charset="0"/>
                <a:cs typeface="Times New Roman" panose="02020603050405020304" pitchFamily="18" charset="0"/>
              </a:rPr>
              <a:t>, R., </a:t>
            </a:r>
            <a:r>
              <a:rPr lang="en-GB" sz="700" dirty="0" err="1">
                <a:latin typeface="Times New Roman" panose="02020603050405020304" pitchFamily="18" charset="0"/>
                <a:cs typeface="Times New Roman" panose="02020603050405020304" pitchFamily="18" charset="0"/>
              </a:rPr>
              <a:t>Mbewu</a:t>
            </a:r>
            <a:r>
              <a:rPr lang="en-GB" sz="700" dirty="0">
                <a:latin typeface="Times New Roman" panose="02020603050405020304" pitchFamily="18" charset="0"/>
                <a:cs typeface="Times New Roman" panose="02020603050405020304" pitchFamily="18" charset="0"/>
              </a:rPr>
              <a:t>, A.D., Williams, D.R., </a:t>
            </a:r>
            <a:r>
              <a:rPr lang="en-GB" sz="700" dirty="0" err="1">
                <a:latin typeface="Times New Roman" panose="02020603050405020304" pitchFamily="18" charset="0"/>
                <a:cs typeface="Times New Roman" panose="02020603050405020304" pitchFamily="18" charset="0"/>
              </a:rPr>
              <a:t>Sifunda</a:t>
            </a:r>
            <a:r>
              <a:rPr lang="en-GB" sz="700" dirty="0">
                <a:latin typeface="Times New Roman" panose="02020603050405020304" pitchFamily="18" charset="0"/>
                <a:cs typeface="Times New Roman" panose="02020603050405020304" pitchFamily="18" charset="0"/>
              </a:rPr>
              <a:t>, S., </a:t>
            </a:r>
            <a:r>
              <a:rPr lang="en-GB" sz="700" dirty="0" err="1">
                <a:latin typeface="Times New Roman" panose="02020603050405020304" pitchFamily="18" charset="0"/>
                <a:cs typeface="Times New Roman" panose="02020603050405020304" pitchFamily="18" charset="0"/>
              </a:rPr>
              <a:t>Manyaapelo</a:t>
            </a:r>
            <a:r>
              <a:rPr lang="en-GB" sz="700" dirty="0">
                <a:latin typeface="Times New Roman" panose="02020603050405020304" pitchFamily="18" charset="0"/>
                <a:cs typeface="Times New Roman" panose="02020603050405020304" pitchFamily="18" charset="0"/>
              </a:rPr>
              <a:t>, T., </a:t>
            </a:r>
            <a:r>
              <a:rPr lang="en-GB" sz="700" dirty="0" err="1">
                <a:latin typeface="Times New Roman" panose="02020603050405020304" pitchFamily="18" charset="0"/>
                <a:cs typeface="Times New Roman" panose="02020603050405020304" pitchFamily="18" charset="0"/>
              </a:rPr>
              <a:t>Nyembezi</a:t>
            </a:r>
            <a:r>
              <a:rPr lang="en-GB" sz="700" dirty="0">
                <a:latin typeface="Times New Roman" panose="02020603050405020304" pitchFamily="18" charset="0"/>
                <a:cs typeface="Times New Roman" panose="02020603050405020304" pitchFamily="18" charset="0"/>
              </a:rPr>
              <a:t>, A. and Reddy, S.P., 2023. Individual and area-level socioeconomic correlates of hypertension prevalence, awareness, treatment, and control in uMgungundlovu, KwaZulu-Natal, South Africa. </a:t>
            </a:r>
            <a:r>
              <a:rPr lang="en-GB" sz="700" i="1" dirty="0">
                <a:latin typeface="Times New Roman" panose="02020603050405020304" pitchFamily="18" charset="0"/>
                <a:cs typeface="Times New Roman" panose="02020603050405020304" pitchFamily="18" charset="0"/>
              </a:rPr>
              <a:t>BMC Public Health</a:t>
            </a:r>
            <a:r>
              <a:rPr lang="en-GB" sz="700" dirty="0">
                <a:latin typeface="Times New Roman" panose="02020603050405020304" pitchFamily="18" charset="0"/>
                <a:cs typeface="Times New Roman" panose="02020603050405020304" pitchFamily="18" charset="0"/>
              </a:rPr>
              <a:t>, </a:t>
            </a:r>
            <a:r>
              <a:rPr lang="en-GB" sz="700" i="1" dirty="0">
                <a:latin typeface="Times New Roman" panose="02020603050405020304" pitchFamily="18" charset="0"/>
                <a:cs typeface="Times New Roman" panose="02020603050405020304" pitchFamily="18" charset="0"/>
              </a:rPr>
              <a:t>23</a:t>
            </a:r>
            <a:r>
              <a:rPr lang="en-GB" sz="700" dirty="0">
                <a:latin typeface="Times New Roman" panose="02020603050405020304" pitchFamily="18" charset="0"/>
                <a:cs typeface="Times New Roman" panose="02020603050405020304" pitchFamily="18" charset="0"/>
              </a:rPr>
              <a:t>(1), p.417. </a:t>
            </a:r>
            <a:r>
              <a:rPr lang="en-GB" sz="700" u="sng" dirty="0">
                <a:latin typeface="Times New Roman" panose="02020603050405020304" pitchFamily="18" charset="0"/>
                <a:cs typeface="Times New Roman" panose="02020603050405020304" pitchFamily="18" charset="0"/>
                <a:hlinkClick r:id="rId11"/>
              </a:rPr>
              <a:t> https://doi.org/10.1186/s12889-023-15247-0</a:t>
            </a:r>
            <a:endParaRPr lang="en-GB" sz="700" dirty="0">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GB" sz="700" dirty="0" err="1">
                <a:latin typeface="Times New Roman" panose="02020603050405020304" pitchFamily="18" charset="0"/>
                <a:cs typeface="Times New Roman" panose="02020603050405020304" pitchFamily="18" charset="0"/>
              </a:rPr>
              <a:t>Nainani</a:t>
            </a:r>
            <a:r>
              <a:rPr lang="en-GB" sz="700" dirty="0">
                <a:latin typeface="Times New Roman" panose="02020603050405020304" pitchFamily="18" charset="0"/>
                <a:cs typeface="Times New Roman" panose="02020603050405020304" pitchFamily="18" charset="0"/>
              </a:rPr>
              <a:t>, A.K., Yang, J., Peters, S. and Russell, G., 2022. ‘I can’t understand why others don’t screen more’: a qualitative study exploring why Australian general practitioners screen for primary aldosteronism. </a:t>
            </a:r>
            <a:r>
              <a:rPr lang="en-GB" sz="700" i="1" dirty="0">
                <a:latin typeface="Times New Roman" panose="02020603050405020304" pitchFamily="18" charset="0"/>
                <a:cs typeface="Times New Roman" panose="02020603050405020304" pitchFamily="18" charset="0"/>
              </a:rPr>
              <a:t>BMJ open</a:t>
            </a:r>
            <a:r>
              <a:rPr lang="en-GB" sz="700" dirty="0">
                <a:latin typeface="Times New Roman" panose="02020603050405020304" pitchFamily="18" charset="0"/>
                <a:cs typeface="Times New Roman" panose="02020603050405020304" pitchFamily="18" charset="0"/>
              </a:rPr>
              <a:t>, </a:t>
            </a:r>
            <a:r>
              <a:rPr lang="en-GB" sz="700" i="1" dirty="0">
                <a:latin typeface="Times New Roman" panose="02020603050405020304" pitchFamily="18" charset="0"/>
                <a:cs typeface="Times New Roman" panose="02020603050405020304" pitchFamily="18" charset="0"/>
              </a:rPr>
              <a:t>12</a:t>
            </a:r>
            <a:r>
              <a:rPr lang="en-GB" sz="700" dirty="0">
                <a:latin typeface="Times New Roman" panose="02020603050405020304" pitchFamily="18" charset="0"/>
                <a:cs typeface="Times New Roman" panose="02020603050405020304" pitchFamily="18" charset="0"/>
              </a:rPr>
              <a:t>(6), p.e061671.  </a:t>
            </a:r>
            <a:r>
              <a:rPr lang="en-GB" sz="700" u="sng" dirty="0">
                <a:latin typeface="Times New Roman" panose="02020603050405020304" pitchFamily="18" charset="0"/>
                <a:cs typeface="Times New Roman" panose="02020603050405020304" pitchFamily="18" charset="0"/>
                <a:hlinkClick r:id="rId12"/>
              </a:rPr>
              <a:t>https://bmjopen.bmj.com/content/bmjopen/12/6/e061671.full.pdf</a:t>
            </a:r>
            <a:endParaRPr lang="en-GB" sz="700" dirty="0">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GB" sz="700" dirty="0">
                <a:latin typeface="Times New Roman" panose="02020603050405020304" pitchFamily="18" charset="0"/>
                <a:cs typeface="Times New Roman" panose="02020603050405020304" pitchFamily="18" charset="0"/>
              </a:rPr>
              <a:t>Peters, M.A., Noonan, C.M., Rao, K.D., Edward, A. and Alonge, O.O., 2022. Evidence for an expanded hypertension care cascade in low-and middle-income countries: a scoping review. </a:t>
            </a:r>
            <a:r>
              <a:rPr lang="en-GB" sz="700" i="1" dirty="0">
                <a:latin typeface="Times New Roman" panose="02020603050405020304" pitchFamily="18" charset="0"/>
                <a:cs typeface="Times New Roman" panose="02020603050405020304" pitchFamily="18" charset="0"/>
              </a:rPr>
              <a:t>BMC health services research</a:t>
            </a:r>
            <a:r>
              <a:rPr lang="en-GB" sz="700" dirty="0">
                <a:latin typeface="Times New Roman" panose="02020603050405020304" pitchFamily="18" charset="0"/>
                <a:cs typeface="Times New Roman" panose="02020603050405020304" pitchFamily="18" charset="0"/>
              </a:rPr>
              <a:t>, </a:t>
            </a:r>
            <a:r>
              <a:rPr lang="en-GB" sz="700" i="1" dirty="0">
                <a:latin typeface="Times New Roman" panose="02020603050405020304" pitchFamily="18" charset="0"/>
                <a:cs typeface="Times New Roman" panose="02020603050405020304" pitchFamily="18" charset="0"/>
              </a:rPr>
              <a:t>22</a:t>
            </a:r>
            <a:r>
              <a:rPr lang="en-GB" sz="700" dirty="0">
                <a:latin typeface="Times New Roman" panose="02020603050405020304" pitchFamily="18" charset="0"/>
                <a:cs typeface="Times New Roman" panose="02020603050405020304" pitchFamily="18" charset="0"/>
              </a:rPr>
              <a:t>(1), p.827.  </a:t>
            </a:r>
            <a:r>
              <a:rPr lang="en-GB" sz="700" u="sng" dirty="0">
                <a:latin typeface="Times New Roman" panose="02020603050405020304" pitchFamily="18" charset="0"/>
                <a:cs typeface="Times New Roman" panose="02020603050405020304" pitchFamily="18" charset="0"/>
                <a:hlinkClick r:id="rId13"/>
              </a:rPr>
              <a:t>https://doi.org/10.1186/s12913-022-08190-0</a:t>
            </a:r>
            <a:br>
              <a:rPr lang="en-GB" sz="700" u="sng" dirty="0">
                <a:latin typeface="Times New Roman" panose="02020603050405020304" pitchFamily="18" charset="0"/>
                <a:cs typeface="Times New Roman" panose="02020603050405020304" pitchFamily="18" charset="0"/>
                <a:hlinkClick r:id="rId13"/>
              </a:rPr>
            </a:br>
            <a:r>
              <a:rPr lang="en-GB" sz="700" dirty="0">
                <a:latin typeface="Times New Roman" panose="02020603050405020304" pitchFamily="18" charset="0"/>
                <a:cs typeface="Times New Roman" panose="02020603050405020304" pitchFamily="18" charset="0"/>
              </a:rPr>
              <a:t>Mancia, G., Cappuccio, F.P., </a:t>
            </a:r>
            <a:r>
              <a:rPr lang="en-GB" sz="700" dirty="0" err="1">
                <a:latin typeface="Times New Roman" panose="02020603050405020304" pitchFamily="18" charset="0"/>
                <a:cs typeface="Times New Roman" panose="02020603050405020304" pitchFamily="18" charset="0"/>
              </a:rPr>
              <a:t>Burnier</a:t>
            </a:r>
            <a:r>
              <a:rPr lang="en-GB" sz="700" dirty="0">
                <a:latin typeface="Times New Roman" panose="02020603050405020304" pitchFamily="18" charset="0"/>
                <a:cs typeface="Times New Roman" panose="02020603050405020304" pitchFamily="18" charset="0"/>
              </a:rPr>
              <a:t>, M., Coca, A., </a:t>
            </a:r>
            <a:r>
              <a:rPr lang="en-GB" sz="700" dirty="0" err="1">
                <a:latin typeface="Times New Roman" panose="02020603050405020304" pitchFamily="18" charset="0"/>
                <a:cs typeface="Times New Roman" panose="02020603050405020304" pitchFamily="18" charset="0"/>
              </a:rPr>
              <a:t>Persu</a:t>
            </a:r>
            <a:r>
              <a:rPr lang="en-GB" sz="700" dirty="0">
                <a:latin typeface="Times New Roman" panose="02020603050405020304" pitchFamily="18" charset="0"/>
                <a:cs typeface="Times New Roman" panose="02020603050405020304" pitchFamily="18" charset="0"/>
              </a:rPr>
              <a:t>, A., Borghi, C., Kreutz, R. and Sanner, B., 2023. Perspectives on improving blood pressure control to reduce the clinical and economic burden of hypertension. </a:t>
            </a:r>
            <a:r>
              <a:rPr lang="en-GB" sz="700" i="1" dirty="0">
                <a:latin typeface="Times New Roman" panose="02020603050405020304" pitchFamily="18" charset="0"/>
                <a:cs typeface="Times New Roman" panose="02020603050405020304" pitchFamily="18" charset="0"/>
              </a:rPr>
              <a:t>Journal of internal medicine</a:t>
            </a:r>
            <a:r>
              <a:rPr lang="en-GB" sz="700" dirty="0">
                <a:latin typeface="Times New Roman" panose="02020603050405020304" pitchFamily="18" charset="0"/>
                <a:cs typeface="Times New Roman" panose="02020603050405020304" pitchFamily="18" charset="0"/>
              </a:rPr>
              <a:t>, </a:t>
            </a:r>
            <a:r>
              <a:rPr lang="en-GB" sz="700" i="1" dirty="0">
                <a:latin typeface="Times New Roman" panose="02020603050405020304" pitchFamily="18" charset="0"/>
                <a:cs typeface="Times New Roman" panose="02020603050405020304" pitchFamily="18" charset="0"/>
              </a:rPr>
              <a:t>294</a:t>
            </a:r>
            <a:r>
              <a:rPr lang="en-GB" sz="700" dirty="0">
                <a:latin typeface="Times New Roman" panose="02020603050405020304" pitchFamily="18" charset="0"/>
                <a:cs typeface="Times New Roman" panose="02020603050405020304" pitchFamily="18" charset="0"/>
              </a:rPr>
              <a:t>(3), pp.251-268.  </a:t>
            </a:r>
            <a:r>
              <a:rPr lang="en-GB" sz="700" u="sng" dirty="0">
                <a:latin typeface="Times New Roman" panose="02020603050405020304" pitchFamily="18" charset="0"/>
                <a:cs typeface="Times New Roman" panose="02020603050405020304" pitchFamily="18" charset="0"/>
                <a:hlinkClick r:id="rId14"/>
              </a:rPr>
              <a:t>https://doi.org/10.1111/joim.13692</a:t>
            </a:r>
            <a:endParaRPr lang="en-GB" sz="700" dirty="0">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GB" sz="700" dirty="0">
                <a:latin typeface="Times New Roman" panose="02020603050405020304" pitchFamily="18" charset="0"/>
                <a:cs typeface="Times New Roman" panose="02020603050405020304" pitchFamily="18" charset="0"/>
              </a:rPr>
              <a:t>Satapathy, P., Khatib, M.N., </a:t>
            </a:r>
            <a:r>
              <a:rPr lang="en-GB" sz="700" dirty="0" err="1">
                <a:latin typeface="Times New Roman" panose="02020603050405020304" pitchFamily="18" charset="0"/>
                <a:cs typeface="Times New Roman" panose="02020603050405020304" pitchFamily="18" charset="0"/>
              </a:rPr>
              <a:t>Gaidhane</a:t>
            </a:r>
            <a:r>
              <a:rPr lang="en-GB" sz="700" dirty="0">
                <a:latin typeface="Times New Roman" panose="02020603050405020304" pitchFamily="18" charset="0"/>
                <a:cs typeface="Times New Roman" panose="02020603050405020304" pitchFamily="18" charset="0"/>
              </a:rPr>
              <a:t>, S., Zahiruddin, Q.S., </a:t>
            </a:r>
            <a:r>
              <a:rPr lang="en-GB" sz="700" dirty="0" err="1">
                <a:latin typeface="Times New Roman" panose="02020603050405020304" pitchFamily="18" charset="0"/>
                <a:cs typeface="Times New Roman" panose="02020603050405020304" pitchFamily="18" charset="0"/>
              </a:rPr>
              <a:t>Gaidhane</a:t>
            </a:r>
            <a:r>
              <a:rPr lang="en-GB" sz="700" dirty="0">
                <a:latin typeface="Times New Roman" panose="02020603050405020304" pitchFamily="18" charset="0"/>
                <a:cs typeface="Times New Roman" panose="02020603050405020304" pitchFamily="18" charset="0"/>
              </a:rPr>
              <a:t>, A.M., Rustagi, S., Serhan, H.A. and Padhi, B.K., 2024. Association of </a:t>
            </a:r>
            <a:r>
              <a:rPr lang="en-GB" sz="700" dirty="0" err="1">
                <a:latin typeface="Times New Roman" panose="02020603050405020304" pitchFamily="18" charset="0"/>
                <a:cs typeface="Times New Roman" panose="02020603050405020304" pitchFamily="18" charset="0"/>
              </a:rPr>
              <a:t>neighborhood</a:t>
            </a:r>
            <a:r>
              <a:rPr lang="en-GB" sz="700" dirty="0">
                <a:latin typeface="Times New Roman" panose="02020603050405020304" pitchFamily="18" charset="0"/>
                <a:cs typeface="Times New Roman" panose="02020603050405020304" pitchFamily="18" charset="0"/>
              </a:rPr>
              <a:t> deprivation and hypertension: A systematic review and meta-analysis. </a:t>
            </a:r>
            <a:r>
              <a:rPr lang="en-GB" sz="700" i="1" dirty="0">
                <a:latin typeface="Times New Roman" panose="02020603050405020304" pitchFamily="18" charset="0"/>
                <a:cs typeface="Times New Roman" panose="02020603050405020304" pitchFamily="18" charset="0"/>
              </a:rPr>
              <a:t>Current Problems in Cardiology</a:t>
            </a:r>
            <a:r>
              <a:rPr lang="en-GB" sz="700" dirty="0">
                <a:latin typeface="Times New Roman" panose="02020603050405020304" pitchFamily="18" charset="0"/>
                <a:cs typeface="Times New Roman" panose="02020603050405020304" pitchFamily="18" charset="0"/>
              </a:rPr>
              <a:t>, </a:t>
            </a:r>
            <a:r>
              <a:rPr lang="en-GB" sz="700" i="1" dirty="0">
                <a:latin typeface="Times New Roman" panose="02020603050405020304" pitchFamily="18" charset="0"/>
                <a:cs typeface="Times New Roman" panose="02020603050405020304" pitchFamily="18" charset="0"/>
              </a:rPr>
              <a:t>49</a:t>
            </a:r>
            <a:r>
              <a:rPr lang="en-GB" sz="700" dirty="0">
                <a:latin typeface="Times New Roman" panose="02020603050405020304" pitchFamily="18" charset="0"/>
                <a:cs typeface="Times New Roman" panose="02020603050405020304" pitchFamily="18" charset="0"/>
              </a:rPr>
              <a:t>(4), p.102438.  </a:t>
            </a:r>
            <a:r>
              <a:rPr lang="en-GB" sz="700" u="sng" dirty="0">
                <a:latin typeface="Times New Roman" panose="02020603050405020304" pitchFamily="18" charset="0"/>
                <a:cs typeface="Times New Roman" panose="02020603050405020304" pitchFamily="18" charset="0"/>
                <a:hlinkClick r:id="rId15"/>
              </a:rPr>
              <a:t>https://www.sciencedirect.com/science/article/pii/S014628062400077X</a:t>
            </a:r>
            <a:endParaRPr lang="en-GB" sz="700" dirty="0">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GB" sz="700" dirty="0">
                <a:latin typeface="Times New Roman" panose="02020603050405020304" pitchFamily="18" charset="0"/>
                <a:cs typeface="Times New Roman" panose="02020603050405020304" pitchFamily="18" charset="0"/>
              </a:rPr>
              <a:t>Thakur, S., Singh, B. and Srivastava, N., 2024. Hypertension: A Comprehensive Review. </a:t>
            </a:r>
            <a:r>
              <a:rPr lang="en-GB" sz="700" i="1" dirty="0">
                <a:latin typeface="Times New Roman" panose="02020603050405020304" pitchFamily="18" charset="0"/>
                <a:cs typeface="Times New Roman" panose="02020603050405020304" pitchFamily="18" charset="0"/>
              </a:rPr>
              <a:t>Journal of Cardiology Research Reviews &amp; Reports</a:t>
            </a:r>
            <a:r>
              <a:rPr lang="en-GB" sz="700" dirty="0">
                <a:latin typeface="Times New Roman" panose="02020603050405020304" pitchFamily="18" charset="0"/>
                <a:cs typeface="Times New Roman" panose="02020603050405020304" pitchFamily="18" charset="0"/>
              </a:rPr>
              <a:t>, </a:t>
            </a:r>
            <a:r>
              <a:rPr lang="en-GB" sz="700" i="1" dirty="0">
                <a:latin typeface="Times New Roman" panose="02020603050405020304" pitchFamily="18" charset="0"/>
                <a:cs typeface="Times New Roman" panose="02020603050405020304" pitchFamily="18" charset="0"/>
              </a:rPr>
              <a:t>5</a:t>
            </a:r>
            <a:r>
              <a:rPr lang="en-GB" sz="700" dirty="0">
                <a:latin typeface="Times New Roman" panose="02020603050405020304" pitchFamily="18" charset="0"/>
                <a:cs typeface="Times New Roman" panose="02020603050405020304" pitchFamily="18" charset="0"/>
              </a:rPr>
              <a:t>(6), pp.1-8.  </a:t>
            </a:r>
            <a:r>
              <a:rPr lang="en-GB" sz="700" u="sng" dirty="0">
                <a:latin typeface="Times New Roman" panose="02020603050405020304" pitchFamily="18" charset="0"/>
                <a:cs typeface="Times New Roman" panose="02020603050405020304" pitchFamily="18" charset="0"/>
                <a:hlinkClick r:id="rId16"/>
              </a:rPr>
              <a:t>https://www.researchgate.net/profile/Seema-Thakur-6/publication/388583734_Hypertension_A_Comprehensive_Review/links/6a1fa9b12f5a35106e79799d/Hypertension-A-Comprehensive-Review.pdf</a:t>
            </a:r>
            <a:endParaRPr lang="en-GB" sz="700" dirty="0">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GB" sz="700" dirty="0">
                <a:latin typeface="Times New Roman" panose="02020603050405020304" pitchFamily="18" charset="0"/>
                <a:cs typeface="Times New Roman" panose="02020603050405020304" pitchFamily="18" charset="0"/>
              </a:rPr>
              <a:t>Upadhyay, R.K., 2023. High cholesterol disorders, myocardial infarction and its therapeutics. </a:t>
            </a:r>
            <a:r>
              <a:rPr lang="en-GB" sz="700" i="1" dirty="0">
                <a:latin typeface="Times New Roman" panose="02020603050405020304" pitchFamily="18" charset="0"/>
                <a:cs typeface="Times New Roman" panose="02020603050405020304" pitchFamily="18" charset="0"/>
              </a:rPr>
              <a:t>World J Cardiovasc Dis</a:t>
            </a:r>
            <a:r>
              <a:rPr lang="en-GB" sz="700" dirty="0">
                <a:latin typeface="Times New Roman" panose="02020603050405020304" pitchFamily="18" charset="0"/>
                <a:cs typeface="Times New Roman" panose="02020603050405020304" pitchFamily="18" charset="0"/>
              </a:rPr>
              <a:t>, </a:t>
            </a:r>
            <a:r>
              <a:rPr lang="en-GB" sz="700" i="1" dirty="0">
                <a:latin typeface="Times New Roman" panose="02020603050405020304" pitchFamily="18" charset="0"/>
                <a:cs typeface="Times New Roman" panose="02020603050405020304" pitchFamily="18" charset="0"/>
              </a:rPr>
              <a:t>13</a:t>
            </a:r>
            <a:r>
              <a:rPr lang="en-GB" sz="700" dirty="0">
                <a:latin typeface="Times New Roman" panose="02020603050405020304" pitchFamily="18" charset="0"/>
                <a:cs typeface="Times New Roman" panose="02020603050405020304" pitchFamily="18" charset="0"/>
              </a:rPr>
              <a:t>(8), pp.433-469.  </a:t>
            </a:r>
            <a:r>
              <a:rPr lang="en-GB" sz="700" u="sng" dirty="0">
                <a:latin typeface="Times New Roman" panose="02020603050405020304" pitchFamily="18" charset="0"/>
                <a:cs typeface="Times New Roman" panose="02020603050405020304" pitchFamily="18" charset="0"/>
                <a:hlinkClick r:id="rId17"/>
              </a:rPr>
              <a:t>https://doi.org/10.4236/wjcd.2023.138040</a:t>
            </a:r>
            <a:endParaRPr lang="en-GB" sz="700" dirty="0">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GB" sz="700" dirty="0">
                <a:latin typeface="Times New Roman" panose="02020603050405020304" pitchFamily="18" charset="0"/>
                <a:cs typeface="Times New Roman" panose="02020603050405020304" pitchFamily="18" charset="0"/>
              </a:rPr>
              <a:t>Zhang, S., Qian, Z.M., Chen, L., Zhao, X., Cai, M., Wang, C., Zou, H., Wu, Y., Zhang, Z., Li, H. and Lin, H., 2023. Exposure to air pollution during pre-hypertension and subsequent hypertension, cardiovascular disease, and death: a trajectory analysis of the UK biobank cohort. </a:t>
            </a:r>
            <a:r>
              <a:rPr lang="en-GB" sz="700" i="1" dirty="0">
                <a:latin typeface="Times New Roman" panose="02020603050405020304" pitchFamily="18" charset="0"/>
                <a:cs typeface="Times New Roman" panose="02020603050405020304" pitchFamily="18" charset="0"/>
              </a:rPr>
              <a:t>Environmental health perspectives</a:t>
            </a:r>
            <a:r>
              <a:rPr lang="en-GB" sz="700" dirty="0">
                <a:latin typeface="Times New Roman" panose="02020603050405020304" pitchFamily="18" charset="0"/>
                <a:cs typeface="Times New Roman" panose="02020603050405020304" pitchFamily="18" charset="0"/>
              </a:rPr>
              <a:t>, </a:t>
            </a:r>
            <a:r>
              <a:rPr lang="en-GB" sz="700" i="1" dirty="0">
                <a:latin typeface="Times New Roman" panose="02020603050405020304" pitchFamily="18" charset="0"/>
                <a:cs typeface="Times New Roman" panose="02020603050405020304" pitchFamily="18" charset="0"/>
              </a:rPr>
              <a:t>131</a:t>
            </a:r>
            <a:r>
              <a:rPr lang="en-GB" sz="700" dirty="0">
                <a:latin typeface="Times New Roman" panose="02020603050405020304" pitchFamily="18" charset="0"/>
                <a:cs typeface="Times New Roman" panose="02020603050405020304" pitchFamily="18" charset="0"/>
              </a:rPr>
              <a:t>(1), p.017008. </a:t>
            </a:r>
            <a:r>
              <a:rPr lang="en-GB" sz="700" u="sng" dirty="0">
                <a:latin typeface="Times New Roman" panose="02020603050405020304" pitchFamily="18" charset="0"/>
                <a:cs typeface="Times New Roman" panose="02020603050405020304" pitchFamily="18" charset="0"/>
                <a:hlinkClick r:id="rId18"/>
              </a:rPr>
              <a:t> https://doi.org/10.1289/EHP10967</a:t>
            </a:r>
            <a:endParaRPr lang="en-GB" sz="700" dirty="0">
              <a:latin typeface="Times New Roman" panose="02020603050405020304" pitchFamily="18" charset="0"/>
              <a:cs typeface="Times New Roman" panose="02020603050405020304" pitchFamily="18" charset="0"/>
            </a:endParaRPr>
          </a:p>
          <a:p>
            <a:endParaRPr lang="en-IN" sz="1200" dirty="0">
              <a:latin typeface="Times New Roman" panose="02020603050405020304" pitchFamily="18" charset="0"/>
              <a:cs typeface="Times New Roman" panose="02020603050405020304" pitchFamily="18" charset="0"/>
            </a:endParaRPr>
          </a:p>
        </p:txBody>
      </p:sp>
      <p:pic>
        <p:nvPicPr>
          <p:cNvPr id="9" name="Picture 8"/>
          <p:cNvPicPr>
            <a:picLocks noChangeAspect="1"/>
          </p:cNvPicPr>
          <p:nvPr/>
        </p:nvPicPr>
        <p:blipFill>
          <a:blip r:embed="rId19"/>
          <a:stretch>
            <a:fillRect/>
          </a:stretch>
        </p:blipFill>
        <p:spPr>
          <a:xfrm>
            <a:off x="111551" y="8578541"/>
            <a:ext cx="3996898" cy="185961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11" name="Picture 10"/>
          <p:cNvPicPr>
            <a:picLocks noChangeAspect="1"/>
          </p:cNvPicPr>
          <p:nvPr/>
        </p:nvPicPr>
        <p:blipFill>
          <a:blip r:embed="rId20"/>
          <a:stretch>
            <a:fillRect/>
          </a:stretch>
        </p:blipFill>
        <p:spPr>
          <a:xfrm>
            <a:off x="4515865" y="8578541"/>
            <a:ext cx="4456778" cy="1816782"/>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10" name="TextBox 9">
            <a:extLst>
              <a:ext uri="{FF2B5EF4-FFF2-40B4-BE49-F238E27FC236}">
                <a16:creationId xmlns:a16="http://schemas.microsoft.com/office/drawing/2014/main" id="{724DA8AA-FAF7-F93C-6D52-49A38FE8CF29}"/>
              </a:ext>
            </a:extLst>
          </p:cNvPr>
          <p:cNvSpPr txBox="1"/>
          <p:nvPr/>
        </p:nvSpPr>
        <p:spPr>
          <a:xfrm>
            <a:off x="184150" y="10523281"/>
            <a:ext cx="2857500" cy="369332"/>
          </a:xfrm>
          <a:prstGeom prst="rect">
            <a:avLst/>
          </a:prstGeom>
          <a:noFill/>
        </p:spPr>
        <p:txBody>
          <a:bodyPr wrap="square" rtlCol="0">
            <a:spAutoFit/>
          </a:bodyPr>
          <a:lstStyle/>
          <a:p>
            <a:pPr algn="ctr"/>
            <a:r>
              <a:rPr lang="en-GB" dirty="0">
                <a:latin typeface="Times New Roman" panose="02020603050405020304" pitchFamily="18" charset="0"/>
                <a:cs typeface="Times New Roman" panose="02020603050405020304" pitchFamily="18" charset="0"/>
              </a:rPr>
              <a:t>(Source: </a:t>
            </a:r>
            <a:r>
              <a:rPr lang="en-GB" sz="1800" dirty="0">
                <a:latin typeface="Times New Roman" panose="02020603050405020304" pitchFamily="18" charset="0"/>
                <a:cs typeface="Times New Roman" panose="02020603050405020304" pitchFamily="18" charset="0"/>
              </a:rPr>
              <a:t>Feng </a:t>
            </a:r>
            <a:r>
              <a:rPr lang="en-GB" sz="1800" i="1" dirty="0">
                <a:latin typeface="Times New Roman" panose="02020603050405020304" pitchFamily="18" charset="0"/>
                <a:cs typeface="Times New Roman" panose="02020603050405020304" pitchFamily="18" charset="0"/>
              </a:rPr>
              <a:t>et al. </a:t>
            </a:r>
            <a:r>
              <a:rPr lang="en-GB" sz="1800" dirty="0">
                <a:latin typeface="Times New Roman" panose="02020603050405020304" pitchFamily="18" charset="0"/>
                <a:cs typeface="Times New Roman" panose="02020603050405020304" pitchFamily="18" charset="0"/>
              </a:rPr>
              <a:t>2026)</a:t>
            </a:r>
            <a:endParaRPr lang="en-GB" dirty="0">
              <a:latin typeface="Times New Roman" panose="02020603050405020304" pitchFamily="18" charset="0"/>
              <a:cs typeface="Times New Roman" panose="02020603050405020304" pitchFamily="18" charset="0"/>
            </a:endParaRPr>
          </a:p>
        </p:txBody>
      </p:sp>
      <p:sp>
        <p:nvSpPr>
          <p:cNvPr id="13" name="TextBox 12">
            <a:extLst>
              <a:ext uri="{FF2B5EF4-FFF2-40B4-BE49-F238E27FC236}">
                <a16:creationId xmlns:a16="http://schemas.microsoft.com/office/drawing/2014/main" id="{24EDE346-F266-58B7-2033-1D7A76EC09A4}"/>
              </a:ext>
            </a:extLst>
          </p:cNvPr>
          <p:cNvSpPr txBox="1"/>
          <p:nvPr/>
        </p:nvSpPr>
        <p:spPr>
          <a:xfrm>
            <a:off x="5398252" y="10492134"/>
            <a:ext cx="2601994" cy="646331"/>
          </a:xfrm>
          <a:prstGeom prst="rect">
            <a:avLst/>
          </a:prstGeom>
          <a:noFill/>
        </p:spPr>
        <p:txBody>
          <a:bodyPr wrap="none" rtlCol="0">
            <a:spAutoFit/>
          </a:bodyPr>
          <a:lstStyle/>
          <a:p>
            <a:pPr algn="ctr"/>
            <a:r>
              <a:rPr lang="en-GB" dirty="0">
                <a:latin typeface="Times New Roman" panose="02020603050405020304" pitchFamily="18" charset="0"/>
                <a:cs typeface="Times New Roman" panose="02020603050405020304" pitchFamily="18" charset="0"/>
              </a:rPr>
              <a:t>(Source: </a:t>
            </a:r>
            <a:r>
              <a:rPr lang="en-GB" sz="1800" dirty="0">
                <a:latin typeface="Times New Roman" panose="02020603050405020304" pitchFamily="18" charset="0"/>
                <a:cs typeface="Times New Roman" panose="02020603050405020304" pitchFamily="18" charset="0"/>
              </a:rPr>
              <a:t>Feng </a:t>
            </a:r>
            <a:r>
              <a:rPr lang="en-GB" sz="1800" i="1" dirty="0">
                <a:latin typeface="Times New Roman" panose="02020603050405020304" pitchFamily="18" charset="0"/>
                <a:cs typeface="Times New Roman" panose="02020603050405020304" pitchFamily="18" charset="0"/>
              </a:rPr>
              <a:t>et al. </a:t>
            </a:r>
            <a:r>
              <a:rPr lang="en-GB" sz="1800" dirty="0">
                <a:latin typeface="Times New Roman" panose="02020603050405020304" pitchFamily="18" charset="0"/>
                <a:cs typeface="Times New Roman" panose="02020603050405020304" pitchFamily="18" charset="0"/>
              </a:rPr>
              <a:t>2026)</a:t>
            </a:r>
            <a:endParaRPr lang="en-GB" dirty="0">
              <a:latin typeface="Times New Roman" panose="02020603050405020304" pitchFamily="18" charset="0"/>
              <a:cs typeface="Times New Roman" panose="02020603050405020304" pitchFamily="18" charset="0"/>
            </a:endParaRPr>
          </a:p>
          <a:p>
            <a:endParaRPr lang="en-GB" dirty="0"/>
          </a:p>
        </p:txBody>
      </p:sp>
      <p:pic>
        <p:nvPicPr>
          <p:cNvPr id="15" name="Picture 14">
            <a:extLst>
              <a:ext uri="{FF2B5EF4-FFF2-40B4-BE49-F238E27FC236}">
                <a16:creationId xmlns:a16="http://schemas.microsoft.com/office/drawing/2014/main" id="{7279121C-A0C5-80AE-119F-C9E024BB10E6}"/>
              </a:ext>
            </a:extLst>
          </p:cNvPr>
          <p:cNvPicPr>
            <a:picLocks noChangeAspect="1"/>
          </p:cNvPicPr>
          <p:nvPr/>
        </p:nvPicPr>
        <p:blipFill>
          <a:blip r:embed="rId21"/>
          <a:stretch>
            <a:fillRect/>
          </a:stretch>
        </p:blipFill>
        <p:spPr>
          <a:xfrm>
            <a:off x="10257984" y="6320618"/>
            <a:ext cx="4191000" cy="1523809"/>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18" name="TextBox 17">
            <a:extLst>
              <a:ext uri="{FF2B5EF4-FFF2-40B4-BE49-F238E27FC236}">
                <a16:creationId xmlns:a16="http://schemas.microsoft.com/office/drawing/2014/main" id="{FAC4A0DA-4CAF-F415-2127-D7A09DB61BF5}"/>
              </a:ext>
            </a:extLst>
          </p:cNvPr>
          <p:cNvSpPr txBox="1"/>
          <p:nvPr/>
        </p:nvSpPr>
        <p:spPr>
          <a:xfrm>
            <a:off x="11019984" y="7893453"/>
            <a:ext cx="2667000" cy="646331"/>
          </a:xfrm>
          <a:prstGeom prst="rect">
            <a:avLst/>
          </a:prstGeom>
          <a:noFill/>
        </p:spPr>
        <p:txBody>
          <a:bodyPr wrap="square" rtlCol="0">
            <a:spAutoFit/>
          </a:bodyPr>
          <a:lstStyle/>
          <a:p>
            <a:pPr algn="ctr"/>
            <a:r>
              <a:rPr lang="en-GB" dirty="0">
                <a:latin typeface="Times New Roman" panose="02020603050405020304" pitchFamily="18" charset="0"/>
                <a:cs typeface="Times New Roman" panose="02020603050405020304" pitchFamily="18" charset="0"/>
              </a:rPr>
              <a:t>(Source: </a:t>
            </a:r>
            <a:r>
              <a:rPr lang="en-GB" sz="1800" dirty="0">
                <a:latin typeface="Times New Roman" panose="02020603050405020304" pitchFamily="18" charset="0"/>
                <a:cs typeface="Times New Roman" panose="02020603050405020304" pitchFamily="18" charset="0"/>
              </a:rPr>
              <a:t>Feng </a:t>
            </a:r>
            <a:r>
              <a:rPr lang="en-GB" sz="1800" i="1" dirty="0">
                <a:latin typeface="Times New Roman" panose="02020603050405020304" pitchFamily="18" charset="0"/>
                <a:cs typeface="Times New Roman" panose="02020603050405020304" pitchFamily="18" charset="0"/>
              </a:rPr>
              <a:t>et al. </a:t>
            </a:r>
            <a:r>
              <a:rPr lang="en-GB" sz="1800" dirty="0">
                <a:latin typeface="Times New Roman" panose="02020603050405020304" pitchFamily="18" charset="0"/>
                <a:cs typeface="Times New Roman" panose="02020603050405020304" pitchFamily="18" charset="0"/>
              </a:rPr>
              <a:t>2026)</a:t>
            </a:r>
            <a:endParaRPr lang="en-GB" dirty="0">
              <a:latin typeface="Times New Roman" panose="02020603050405020304" pitchFamily="18" charset="0"/>
              <a:cs typeface="Times New Roman" panose="02020603050405020304" pitchFamily="18" charset="0"/>
            </a:endParaRPr>
          </a:p>
          <a:p>
            <a:endParaRPr lang="en-GB" dirty="0"/>
          </a:p>
        </p:txBody>
      </p:sp>
      <p:pic>
        <p:nvPicPr>
          <p:cNvPr id="21" name="Picture 20">
            <a:extLst>
              <a:ext uri="{FF2B5EF4-FFF2-40B4-BE49-F238E27FC236}">
                <a16:creationId xmlns:a16="http://schemas.microsoft.com/office/drawing/2014/main" id="{CDEBB63C-4A3E-DFEB-FD52-21C702028097}"/>
              </a:ext>
            </a:extLst>
          </p:cNvPr>
          <p:cNvPicPr>
            <a:picLocks noChangeAspect="1"/>
          </p:cNvPicPr>
          <p:nvPr/>
        </p:nvPicPr>
        <p:blipFill>
          <a:blip r:embed="rId22"/>
          <a:stretch>
            <a:fillRect/>
          </a:stretch>
        </p:blipFill>
        <p:spPr>
          <a:xfrm>
            <a:off x="15462250" y="6321616"/>
            <a:ext cx="2503245" cy="1530142"/>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22" name="TextBox 21">
            <a:extLst>
              <a:ext uri="{FF2B5EF4-FFF2-40B4-BE49-F238E27FC236}">
                <a16:creationId xmlns:a16="http://schemas.microsoft.com/office/drawing/2014/main" id="{EF2EF4D0-01D3-7DA2-2BD3-DAC445FAFDEB}"/>
              </a:ext>
            </a:extLst>
          </p:cNvPr>
          <p:cNvSpPr txBox="1"/>
          <p:nvPr/>
        </p:nvSpPr>
        <p:spPr>
          <a:xfrm>
            <a:off x="15472833" y="7893453"/>
            <a:ext cx="2704587" cy="369332"/>
          </a:xfrm>
          <a:prstGeom prst="rect">
            <a:avLst/>
          </a:prstGeom>
          <a:noFill/>
        </p:spPr>
        <p:txBody>
          <a:bodyPr wrap="none" rtlCol="0">
            <a:spAutoFit/>
          </a:bodyPr>
          <a:lstStyle/>
          <a:p>
            <a:r>
              <a:rPr lang="en-GB" dirty="0">
                <a:latin typeface="Times New Roman" panose="02020603050405020304" pitchFamily="18" charset="0"/>
                <a:cs typeface="Times New Roman" panose="02020603050405020304" pitchFamily="18" charset="0"/>
              </a:rPr>
              <a:t>(Source: </a:t>
            </a:r>
            <a:r>
              <a:rPr lang="en-GB" sz="1800" dirty="0">
                <a:latin typeface="Times New Roman" panose="02020603050405020304" pitchFamily="18" charset="0"/>
                <a:cs typeface="Times New Roman" panose="02020603050405020304" pitchFamily="18" charset="0"/>
              </a:rPr>
              <a:t>Peters </a:t>
            </a:r>
            <a:r>
              <a:rPr lang="en-GB" sz="1800" i="1" dirty="0">
                <a:latin typeface="Times New Roman" panose="02020603050405020304" pitchFamily="18" charset="0"/>
                <a:cs typeface="Times New Roman" panose="02020603050405020304" pitchFamily="18" charset="0"/>
              </a:rPr>
              <a:t>et al. </a:t>
            </a:r>
            <a:r>
              <a:rPr lang="en-GB" sz="1800" dirty="0">
                <a:latin typeface="Times New Roman" panose="02020603050405020304" pitchFamily="18" charset="0"/>
                <a:cs typeface="Times New Roman" panose="02020603050405020304" pitchFamily="18" charset="0"/>
              </a:rPr>
              <a:t>2022)</a:t>
            </a:r>
            <a:endParaRPr lang="en-GB" dirty="0">
              <a:latin typeface="Times New Roman" panose="02020603050405020304" pitchFamily="18" charset="0"/>
              <a:cs typeface="Times New Roman" panose="02020603050405020304" pitchFamily="18" charset="0"/>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6</TotalTime>
  <Words>2280</Words>
  <Application>Microsoft Office PowerPoint</Application>
  <PresentationFormat>Custom</PresentationFormat>
  <Paragraphs>61</Paragraphs>
  <Slides>1</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Arial</vt:lpstr>
      <vt:lpstr>Arial Black</vt:lpstr>
      <vt:lpstr>Calibri</vt:lpstr>
      <vt:lpstr>Times New Roman</vt:lpstr>
      <vt:lpstr>Office Theme</vt:lpstr>
      <vt:lpstr>A Systematic Literature Review of Socioeconomic Health Inequalities in Hypertension Management Among Adults Aged 40 Years and Over in UK Primary Care Settings Twinkalben Maheshbhai Patel, 2529441@student.uwtsd.ac.uk,Name of Supervisor: Dr Christopher Mafuva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Twinkal Patel</cp:lastModifiedBy>
  <cp:revision>2</cp:revision>
  <dcterms:created xsi:type="dcterms:W3CDTF">2026-06-27T10:21:06Z</dcterms:created>
  <dcterms:modified xsi:type="dcterms:W3CDTF">2026-07-05T06:56:08Z</dcterms:modified>
</cp:coreProperties>
</file>