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56" r:id="rId3"/>
    <p:sldId id="346" r:id="rId4"/>
    <p:sldId id="347" r:id="rId5"/>
    <p:sldId id="348" r:id="rId6"/>
    <p:sldId id="349" r:id="rId7"/>
    <p:sldId id="350" r:id="rId8"/>
    <p:sldId id="35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4" d="100"/>
          <a:sy n="104" d="100"/>
        </p:scale>
        <p:origin x="126" y="3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theme" Target="theme/theme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9DC49E8-46A3-4A16-8CA8-4F2D22C14FEC}" type="datetimeFigureOut">
              <a:rPr lang="en-GB" smtClean="0"/>
              <a:t>14/06/2019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2372794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DC49E8-46A3-4A16-8CA8-4F2D22C14FEC}" type="datetimeFigureOut">
              <a:rPr lang="en-GB" smtClean="0"/>
              <a:t>14/06/2019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16676115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DC49E8-46A3-4A16-8CA8-4F2D22C14FEC}" type="datetimeFigureOut">
              <a:rPr lang="en-GB" smtClean="0"/>
              <a:t>14/06/2019</a:t>
            </a:fld>
            <a:endParaRPr lang="en-GB"/>
          </a:p>
        </p:txBody>
      </p:sp>
      <p:sp>
        <p:nvSpPr>
          <p:cNvPr id="6" name="Slide Number Placeholder 5"/>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2000194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9DC49E8-46A3-4A16-8CA8-4F2D22C14FEC}" type="datetimeFigureOut">
              <a:rPr lang="en-GB" smtClean="0"/>
              <a:t>14/06/2019</a:t>
            </a:fld>
            <a:endParaRPr lang="en-GB"/>
          </a:p>
        </p:txBody>
      </p:sp>
      <p:sp>
        <p:nvSpPr>
          <p:cNvPr id="7" name="Slide Number Placeholder 6"/>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2986864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9DC49E8-46A3-4A16-8CA8-4F2D22C14FEC}" type="datetimeFigureOut">
              <a:rPr lang="en-GB" smtClean="0"/>
              <a:t>14/06/2019</a:t>
            </a:fld>
            <a:endParaRPr lang="en-GB"/>
          </a:p>
        </p:txBody>
      </p:sp>
      <p:sp>
        <p:nvSpPr>
          <p:cNvPr id="9" name="Slide Number Placeholder 8"/>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3918271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9DC49E8-46A3-4A16-8CA8-4F2D22C14FEC}" type="datetimeFigureOut">
              <a:rPr lang="en-GB" smtClean="0"/>
              <a:t>14/06/2019</a:t>
            </a:fld>
            <a:endParaRPr lang="en-GB"/>
          </a:p>
        </p:txBody>
      </p:sp>
      <p:sp>
        <p:nvSpPr>
          <p:cNvPr id="5" name="Slide Number Placeholder 4"/>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37268579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DC49E8-46A3-4A16-8CA8-4F2D22C14FEC}" type="datetimeFigureOut">
              <a:rPr lang="en-GB" smtClean="0"/>
              <a:t>14/06/2019</a:t>
            </a:fld>
            <a:endParaRPr lang="en-GB"/>
          </a:p>
        </p:txBody>
      </p:sp>
      <p:sp>
        <p:nvSpPr>
          <p:cNvPr id="4" name="Slide Number Placeholder 3"/>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567357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DC49E8-46A3-4A16-8CA8-4F2D22C14FEC}" type="datetimeFigureOut">
              <a:rPr lang="en-GB" smtClean="0"/>
              <a:t>14/06/2019</a:t>
            </a:fld>
            <a:endParaRPr lang="en-GB"/>
          </a:p>
        </p:txBody>
      </p:sp>
      <p:sp>
        <p:nvSpPr>
          <p:cNvPr id="7" name="Slide Number Placeholder 6"/>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2277817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DC49E8-46A3-4A16-8CA8-4F2D22C14FEC}" type="datetimeFigureOut">
              <a:rPr lang="en-GB" smtClean="0"/>
              <a:t>14/06/2019</a:t>
            </a:fld>
            <a:endParaRPr lang="en-GB"/>
          </a:p>
        </p:txBody>
      </p:sp>
      <p:sp>
        <p:nvSpPr>
          <p:cNvPr id="7" name="Slide Number Placeholder 6"/>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8667306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DC49E8-46A3-4A16-8CA8-4F2D22C14FEC}" type="datetimeFigureOut">
              <a:rPr lang="en-GB" smtClean="0"/>
              <a:t>14/06/2019</a:t>
            </a:fld>
            <a:endParaRPr lang="en-GB"/>
          </a:p>
        </p:txBody>
      </p:sp>
      <p:sp>
        <p:nvSpPr>
          <p:cNvPr id="6" name="Slide Number Placeholder 5"/>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17015395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DC49E8-46A3-4A16-8CA8-4F2D22C14FEC}" type="datetimeFigureOut">
              <a:rPr lang="en-GB" smtClean="0"/>
              <a:t>14/06/2019</a:t>
            </a:fld>
            <a:endParaRPr lang="en-GB"/>
          </a:p>
        </p:txBody>
      </p:sp>
      <p:sp>
        <p:nvSpPr>
          <p:cNvPr id="6" name="Slide Number Placeholder 5"/>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30084269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9DC49E8-46A3-4A16-8CA8-4F2D22C14FEC}" type="datetimeFigureOut">
              <a:rPr lang="en-GB" smtClean="0"/>
              <a:t>14/06/2019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8399398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DC49E8-46A3-4A16-8CA8-4F2D22C14FEC}" type="datetimeFigureOut">
              <a:rPr lang="en-GB" smtClean="0"/>
              <a:t>14/06/2019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33417833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DC49E8-46A3-4A16-8CA8-4F2D22C14FEC}" type="datetimeFigureOut">
              <a:rPr lang="en-GB" smtClean="0"/>
              <a:t>14/06/2019</a:t>
            </a:fld>
            <a:endParaRPr lang="en-GB"/>
          </a:p>
        </p:txBody>
      </p:sp>
      <p:sp>
        <p:nvSpPr>
          <p:cNvPr id="6" name="Slide Number Placeholder 5"/>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12185621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9DC49E8-46A3-4A16-8CA8-4F2D22C14FEC}" type="datetimeFigureOut">
              <a:rPr lang="en-GB" smtClean="0"/>
              <a:t>14/06/2019</a:t>
            </a:fld>
            <a:endParaRPr lang="en-GB"/>
          </a:p>
        </p:txBody>
      </p:sp>
      <p:sp>
        <p:nvSpPr>
          <p:cNvPr id="7" name="Slide Number Placeholder 6"/>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28999354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9DC49E8-46A3-4A16-8CA8-4F2D22C14FEC}" type="datetimeFigureOut">
              <a:rPr lang="en-GB" smtClean="0"/>
              <a:t>14/06/2019</a:t>
            </a:fld>
            <a:endParaRPr lang="en-GB"/>
          </a:p>
        </p:txBody>
      </p:sp>
      <p:sp>
        <p:nvSpPr>
          <p:cNvPr id="9" name="Slide Number Placeholder 8"/>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19181164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9DC49E8-46A3-4A16-8CA8-4F2D22C14FEC}" type="datetimeFigureOut">
              <a:rPr lang="en-GB" smtClean="0"/>
              <a:t>14/06/2019</a:t>
            </a:fld>
            <a:endParaRPr lang="en-GB"/>
          </a:p>
        </p:txBody>
      </p:sp>
      <p:sp>
        <p:nvSpPr>
          <p:cNvPr id="5" name="Slide Number Placeholder 4"/>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37983932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DC49E8-46A3-4A16-8CA8-4F2D22C14FEC}" type="datetimeFigureOut">
              <a:rPr lang="en-GB" smtClean="0"/>
              <a:t>14/06/2019</a:t>
            </a:fld>
            <a:endParaRPr lang="en-GB"/>
          </a:p>
        </p:txBody>
      </p:sp>
      <p:sp>
        <p:nvSpPr>
          <p:cNvPr id="4" name="Slide Number Placeholder 3"/>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3846563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DC49E8-46A3-4A16-8CA8-4F2D22C14FEC}" type="datetimeFigureOut">
              <a:rPr lang="en-GB" smtClean="0"/>
              <a:t>14/06/2019</a:t>
            </a:fld>
            <a:endParaRPr lang="en-GB"/>
          </a:p>
        </p:txBody>
      </p:sp>
      <p:sp>
        <p:nvSpPr>
          <p:cNvPr id="7" name="Slide Number Placeholder 6"/>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4622681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DC49E8-46A3-4A16-8CA8-4F2D22C14FEC}" type="datetimeFigureOut">
              <a:rPr lang="en-GB" smtClean="0"/>
              <a:t>14/06/2019</a:t>
            </a:fld>
            <a:endParaRPr lang="en-GB"/>
          </a:p>
        </p:txBody>
      </p:sp>
      <p:sp>
        <p:nvSpPr>
          <p:cNvPr id="7" name="Slide Number Placeholder 6"/>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20252536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DC49E8-46A3-4A16-8CA8-4F2D22C14FEC}" type="datetimeFigureOut">
              <a:rPr lang="en-GB" smtClean="0"/>
              <a:t>14/06/2019</a:t>
            </a:fld>
            <a:endParaRPr lang="en-GB"/>
          </a:p>
        </p:txBody>
      </p:sp>
      <p:sp>
        <p:nvSpPr>
          <p:cNvPr id="6" name="Slide Number Placeholder 5"/>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4765851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DC49E8-46A3-4A16-8CA8-4F2D22C14FEC}" type="datetimeFigureOut">
              <a:rPr lang="en-GB" smtClean="0"/>
              <a:t>14/06/2019</a:t>
            </a:fld>
            <a:endParaRPr lang="en-GB"/>
          </a:p>
        </p:txBody>
      </p:sp>
      <p:sp>
        <p:nvSpPr>
          <p:cNvPr id="6" name="Slide Number Placeholder 5"/>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3516386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69DC49E8-46A3-4A16-8CA8-4F2D22C14FEC}" type="datetimeFigureOut">
              <a:rPr lang="en-GB" smtClean="0"/>
              <a:t>14/06/2019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F83295F-A1CD-4C23-8AD1-9357CF68B77B}" type="slidenum">
              <a:rPr lang="en-GB" smtClean="0"/>
              <a:t>‹#›</a:t>
            </a:fld>
            <a:endParaRPr lang="en-GB"/>
          </a:p>
        </p:txBody>
      </p:sp>
    </p:spTree>
    <p:extLst>
      <p:ext uri="{BB962C8B-B14F-4D97-AF65-F5344CB8AC3E}">
        <p14:creationId xmlns:p14="http://schemas.microsoft.com/office/powerpoint/2010/main" val="36706866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69DC49E8-46A3-4A16-8CA8-4F2D22C14FEC}" type="datetimeFigureOut">
              <a:rPr lang="en-GB" smtClean="0"/>
              <a:t>14/06/2019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F83295F-A1CD-4C23-8AD1-9357CF68B77B}" type="slidenum">
              <a:rPr lang="en-GB" smtClean="0"/>
              <a:t>‹#›</a:t>
            </a:fld>
            <a:endParaRPr lang="en-GB"/>
          </a:p>
        </p:txBody>
      </p:sp>
    </p:spTree>
    <p:extLst>
      <p:ext uri="{BB962C8B-B14F-4D97-AF65-F5344CB8AC3E}">
        <p14:creationId xmlns:p14="http://schemas.microsoft.com/office/powerpoint/2010/main" val="217192205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D8E13-B64F-4818-8F60-359A45E6F3B5}"/>
              </a:ext>
            </a:extLst>
          </p:cNvPr>
          <p:cNvSpPr>
            <a:spLocks noGrp="1"/>
          </p:cNvSpPr>
          <p:nvPr>
            <p:ph type="ctrTitle"/>
          </p:nvPr>
        </p:nvSpPr>
        <p:spPr/>
        <p:txBody>
          <a:bodyPr/>
          <a:lstStyle/>
          <a:p>
            <a:r>
              <a:rPr lang="en-GB" dirty="0"/>
              <a:t>Assignment Two Guidance</a:t>
            </a:r>
          </a:p>
        </p:txBody>
      </p:sp>
      <p:sp>
        <p:nvSpPr>
          <p:cNvPr id="3" name="Subtitle 2">
            <a:extLst>
              <a:ext uri="{FF2B5EF4-FFF2-40B4-BE49-F238E27FC236}">
                <a16:creationId xmlns:a16="http://schemas.microsoft.com/office/drawing/2014/main" id="{2C5590CF-8F05-43F5-BA73-51E1AFCADA42}"/>
              </a:ext>
            </a:extLst>
          </p:cNvPr>
          <p:cNvSpPr>
            <a:spLocks noGrp="1"/>
          </p:cNvSpPr>
          <p:nvPr>
            <p:ph type="subTitle" idx="1"/>
          </p:nvPr>
        </p:nvSpPr>
        <p:spPr/>
        <p:txBody>
          <a:bodyPr/>
          <a:lstStyle/>
          <a:p>
            <a:r>
              <a:rPr lang="en-GB" dirty="0"/>
              <a:t>Julie Thomas</a:t>
            </a:r>
          </a:p>
        </p:txBody>
      </p:sp>
    </p:spTree>
    <p:extLst>
      <p:ext uri="{BB962C8B-B14F-4D97-AF65-F5344CB8AC3E}">
        <p14:creationId xmlns:p14="http://schemas.microsoft.com/office/powerpoint/2010/main" val="22010464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17855-2323-45EA-9774-0DB8D510A68E}"/>
              </a:ext>
            </a:extLst>
          </p:cNvPr>
          <p:cNvSpPr>
            <a:spLocks noGrp="1"/>
          </p:cNvSpPr>
          <p:nvPr>
            <p:ph type="title"/>
          </p:nvPr>
        </p:nvSpPr>
        <p:spPr/>
        <p:txBody>
          <a:bodyPr/>
          <a:lstStyle/>
          <a:p>
            <a:r>
              <a:rPr lang="en-GB" dirty="0"/>
              <a:t>Assignment Two</a:t>
            </a:r>
          </a:p>
        </p:txBody>
      </p:sp>
      <p:sp>
        <p:nvSpPr>
          <p:cNvPr id="3" name="Content Placeholder 2">
            <a:extLst>
              <a:ext uri="{FF2B5EF4-FFF2-40B4-BE49-F238E27FC236}">
                <a16:creationId xmlns:a16="http://schemas.microsoft.com/office/drawing/2014/main" id="{38216316-A64F-4992-913F-56B553582A14}"/>
              </a:ext>
            </a:extLst>
          </p:cNvPr>
          <p:cNvSpPr>
            <a:spLocks noGrp="1"/>
          </p:cNvSpPr>
          <p:nvPr>
            <p:ph idx="1"/>
          </p:nvPr>
        </p:nvSpPr>
        <p:spPr>
          <a:xfrm>
            <a:off x="722489" y="1577623"/>
            <a:ext cx="10972800" cy="3917032"/>
          </a:xfrm>
        </p:spPr>
        <p:txBody>
          <a:bodyPr>
            <a:normAutofit/>
          </a:bodyPr>
          <a:lstStyle/>
          <a:p>
            <a:pPr marL="0" indent="0">
              <a:buNone/>
            </a:pPr>
            <a:r>
              <a:rPr lang="en-GB" dirty="0"/>
              <a:t>Your task is to produce a 3000 word academic essay that demonstrates your detailed understanding of the workplace culture and context of the organisation you work for (or UWTSD if you do not work). </a:t>
            </a:r>
          </a:p>
        </p:txBody>
      </p:sp>
    </p:spTree>
    <p:extLst>
      <p:ext uri="{BB962C8B-B14F-4D97-AF65-F5344CB8AC3E}">
        <p14:creationId xmlns:p14="http://schemas.microsoft.com/office/powerpoint/2010/main" val="4715937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55180-C052-4693-A97D-CF4B41FAC7AC}"/>
              </a:ext>
            </a:extLst>
          </p:cNvPr>
          <p:cNvSpPr>
            <a:spLocks noGrp="1"/>
          </p:cNvSpPr>
          <p:nvPr>
            <p:ph type="title"/>
          </p:nvPr>
        </p:nvSpPr>
        <p:spPr>
          <a:xfrm>
            <a:off x="609600" y="141316"/>
            <a:ext cx="10972800" cy="798022"/>
          </a:xfrm>
        </p:spPr>
        <p:txBody>
          <a:bodyPr/>
          <a:lstStyle/>
          <a:p>
            <a:r>
              <a:rPr lang="en-GB" dirty="0"/>
              <a:t>Tasks 1 and 2</a:t>
            </a:r>
          </a:p>
        </p:txBody>
      </p:sp>
      <p:sp>
        <p:nvSpPr>
          <p:cNvPr id="3" name="Content Placeholder 2">
            <a:extLst>
              <a:ext uri="{FF2B5EF4-FFF2-40B4-BE49-F238E27FC236}">
                <a16:creationId xmlns:a16="http://schemas.microsoft.com/office/drawing/2014/main" id="{DBE961F6-28EB-4111-9209-E5172DF857E2}"/>
              </a:ext>
            </a:extLst>
          </p:cNvPr>
          <p:cNvSpPr>
            <a:spLocks noGrp="1"/>
          </p:cNvSpPr>
          <p:nvPr>
            <p:ph idx="1"/>
          </p:nvPr>
        </p:nvSpPr>
        <p:spPr>
          <a:xfrm>
            <a:off x="609600" y="997526"/>
            <a:ext cx="10972800" cy="4646816"/>
          </a:xfrm>
        </p:spPr>
        <p:txBody>
          <a:bodyPr>
            <a:normAutofit fontScale="70000" lnSpcReduction="20000"/>
          </a:bodyPr>
          <a:lstStyle/>
          <a:p>
            <a:pPr marL="0" indent="0">
              <a:buNone/>
            </a:pPr>
            <a:r>
              <a:rPr lang="en-GB" dirty="0"/>
              <a:t>An environmental analysis of the organisation using PESTLE.</a:t>
            </a:r>
          </a:p>
          <a:p>
            <a:r>
              <a:rPr lang="en-GB" dirty="0"/>
              <a:t>How do external factors affect the organisation and your area of work?</a:t>
            </a:r>
          </a:p>
          <a:p>
            <a:r>
              <a:rPr lang="en-GB" dirty="0"/>
              <a:t>Can put in a table</a:t>
            </a:r>
          </a:p>
          <a:p>
            <a:r>
              <a:rPr lang="en-GB" dirty="0"/>
              <a:t>Summarise at end</a:t>
            </a:r>
          </a:p>
          <a:p>
            <a:pPr marL="0" indent="0">
              <a:buNone/>
            </a:pPr>
            <a:endParaRPr lang="en-GB" dirty="0"/>
          </a:p>
          <a:p>
            <a:pPr marL="0" indent="0">
              <a:buNone/>
            </a:pPr>
            <a:r>
              <a:rPr lang="en-GB" dirty="0"/>
              <a:t>An </a:t>
            </a:r>
            <a:r>
              <a:rPr lang="en-GB" i="1" dirty="0"/>
              <a:t>analysis</a:t>
            </a:r>
            <a:r>
              <a:rPr lang="en-GB" dirty="0"/>
              <a:t> of the internal context of your organisation, including its culture using the Cultural Web. </a:t>
            </a:r>
          </a:p>
          <a:p>
            <a:r>
              <a:rPr lang="en-GB" dirty="0"/>
              <a:t>Briefly describe the Cultural Web and other models. </a:t>
            </a:r>
          </a:p>
          <a:p>
            <a:r>
              <a:rPr lang="en-GB" dirty="0"/>
              <a:t>Include how size, sector, structure affects how the organisation operates.</a:t>
            </a:r>
          </a:p>
          <a:p>
            <a:r>
              <a:rPr lang="en-GB" dirty="0"/>
              <a:t>For example, a large public sector organisation with a hierarchical structure may have a long-winded decision making process, many rules and control mechanisms. Managers may not have the freedom to make many decisions. Employees may not feel empowered. </a:t>
            </a:r>
          </a:p>
          <a:p>
            <a:endParaRPr lang="en-GB" dirty="0"/>
          </a:p>
        </p:txBody>
      </p:sp>
    </p:spTree>
    <p:extLst>
      <p:ext uri="{BB962C8B-B14F-4D97-AF65-F5344CB8AC3E}">
        <p14:creationId xmlns:p14="http://schemas.microsoft.com/office/powerpoint/2010/main" val="417330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E2E4B-1683-4966-A779-952198BFC351}"/>
              </a:ext>
            </a:extLst>
          </p:cNvPr>
          <p:cNvSpPr>
            <a:spLocks noGrp="1"/>
          </p:cNvSpPr>
          <p:nvPr>
            <p:ph type="title"/>
          </p:nvPr>
        </p:nvSpPr>
        <p:spPr/>
        <p:txBody>
          <a:bodyPr/>
          <a:lstStyle/>
          <a:p>
            <a:r>
              <a:rPr lang="en-GB" dirty="0"/>
              <a:t>Tasks 3 and 4</a:t>
            </a:r>
          </a:p>
        </p:txBody>
      </p:sp>
      <p:sp>
        <p:nvSpPr>
          <p:cNvPr id="3" name="Content Placeholder 2">
            <a:extLst>
              <a:ext uri="{FF2B5EF4-FFF2-40B4-BE49-F238E27FC236}">
                <a16:creationId xmlns:a16="http://schemas.microsoft.com/office/drawing/2014/main" id="{3ABC8B50-8D9A-4BB6-8C48-D70B790E772D}"/>
              </a:ext>
            </a:extLst>
          </p:cNvPr>
          <p:cNvSpPr>
            <a:spLocks noGrp="1"/>
          </p:cNvSpPr>
          <p:nvPr>
            <p:ph idx="1"/>
          </p:nvPr>
        </p:nvSpPr>
        <p:spPr/>
        <p:txBody>
          <a:bodyPr>
            <a:normAutofit fontScale="77500" lnSpcReduction="20000"/>
          </a:bodyPr>
          <a:lstStyle/>
          <a:p>
            <a:pPr marL="0" indent="0">
              <a:buNone/>
            </a:pPr>
            <a:r>
              <a:rPr lang="en-GB" dirty="0"/>
              <a:t>An analysis of the organisation’s ethical stance.</a:t>
            </a:r>
          </a:p>
          <a:p>
            <a:r>
              <a:rPr lang="en-GB" i="1" dirty="0"/>
              <a:t>Cover corporate responsibility, business case for managing ethically. Describe ethical stance and whether their actions reflect this. </a:t>
            </a:r>
          </a:p>
          <a:p>
            <a:pPr marL="0" indent="0">
              <a:buNone/>
            </a:pPr>
            <a:endParaRPr lang="en-GB" dirty="0"/>
          </a:p>
          <a:p>
            <a:pPr marL="0" indent="0">
              <a:buNone/>
            </a:pPr>
            <a:r>
              <a:rPr lang="en-GB" dirty="0"/>
              <a:t>An explanation of how your beliefs, values and attitudes align with those of the organisation and how this influences your performance and that of the organisation.</a:t>
            </a:r>
          </a:p>
          <a:p>
            <a:r>
              <a:rPr lang="en-GB" i="1" dirty="0"/>
              <a:t>Underpin this section with sources that demonstrate the need for employees to understand cultural norms in order to perform at their best. You could also discuss person-organisation fit here or how values-led organisations tend to be more successful. </a:t>
            </a:r>
          </a:p>
        </p:txBody>
      </p:sp>
    </p:spTree>
    <p:extLst>
      <p:ext uri="{BB962C8B-B14F-4D97-AF65-F5344CB8AC3E}">
        <p14:creationId xmlns:p14="http://schemas.microsoft.com/office/powerpoint/2010/main" val="3289558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EE13C-026D-4195-B7AE-A5D4C1427105}"/>
              </a:ext>
            </a:extLst>
          </p:cNvPr>
          <p:cNvSpPr>
            <a:spLocks noGrp="1"/>
          </p:cNvSpPr>
          <p:nvPr>
            <p:ph type="title"/>
          </p:nvPr>
        </p:nvSpPr>
        <p:spPr>
          <a:xfrm>
            <a:off x="609600" y="274638"/>
            <a:ext cx="10972800" cy="639762"/>
          </a:xfrm>
        </p:spPr>
        <p:txBody>
          <a:bodyPr>
            <a:normAutofit fontScale="90000"/>
          </a:bodyPr>
          <a:lstStyle/>
          <a:p>
            <a:r>
              <a:rPr lang="en-GB" dirty="0"/>
              <a:t>Task 5</a:t>
            </a:r>
          </a:p>
        </p:txBody>
      </p:sp>
      <p:sp>
        <p:nvSpPr>
          <p:cNvPr id="3" name="Content Placeholder 2">
            <a:extLst>
              <a:ext uri="{FF2B5EF4-FFF2-40B4-BE49-F238E27FC236}">
                <a16:creationId xmlns:a16="http://schemas.microsoft.com/office/drawing/2014/main" id="{F0FA1A07-89DD-4BBA-B47E-406864C0B2F3}"/>
              </a:ext>
            </a:extLst>
          </p:cNvPr>
          <p:cNvSpPr>
            <a:spLocks noGrp="1"/>
          </p:cNvSpPr>
          <p:nvPr>
            <p:ph idx="1"/>
          </p:nvPr>
        </p:nvSpPr>
        <p:spPr>
          <a:xfrm>
            <a:off x="609600" y="1128889"/>
            <a:ext cx="10972800" cy="4388344"/>
          </a:xfrm>
        </p:spPr>
        <p:txBody>
          <a:bodyPr>
            <a:normAutofit fontScale="85000" lnSpcReduction="20000"/>
          </a:bodyPr>
          <a:lstStyle/>
          <a:p>
            <a:pPr marL="0" indent="0">
              <a:buNone/>
            </a:pPr>
            <a:r>
              <a:rPr lang="en-GB" dirty="0"/>
              <a:t>Recommendations to further enhance your organisation’s workplace culture in the future. </a:t>
            </a:r>
          </a:p>
          <a:p>
            <a:pPr marL="0" indent="0">
              <a:buNone/>
            </a:pPr>
            <a:r>
              <a:rPr lang="en-GB" i="1" dirty="0"/>
              <a:t>Identify good practice from a similar organisation and say how it might improve your organisation’s culture/climate. Make sure you focus on culture, not operational costs/sales etc. An example might be to change the layout to have break-out areas like Innocent/Google. Underpin your recommendations with research that demonstrates that such changes are likely to be effective. </a:t>
            </a:r>
          </a:p>
          <a:p>
            <a:pPr marL="0" indent="0">
              <a:buNone/>
            </a:pPr>
            <a:r>
              <a:rPr lang="en-GB" i="1" dirty="0"/>
              <a:t>Include an action plan in a table – who, what, when, how, cost.</a:t>
            </a:r>
          </a:p>
          <a:p>
            <a:pPr marL="0" indent="0">
              <a:buNone/>
            </a:pPr>
            <a:endParaRPr lang="en-GB" dirty="0"/>
          </a:p>
          <a:p>
            <a:pPr marL="0" indent="0">
              <a:buNone/>
            </a:pPr>
            <a:r>
              <a:rPr lang="en-GB" dirty="0"/>
              <a:t>The essay should contain a title, introduction, findings, conclusions, recommendations and reference list</a:t>
            </a:r>
          </a:p>
          <a:p>
            <a:endParaRPr lang="en-GB" dirty="0"/>
          </a:p>
        </p:txBody>
      </p:sp>
    </p:spTree>
    <p:extLst>
      <p:ext uri="{BB962C8B-B14F-4D97-AF65-F5344CB8AC3E}">
        <p14:creationId xmlns:p14="http://schemas.microsoft.com/office/powerpoint/2010/main" val="2460433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B70BF-A0CA-454D-8382-67E91F20E35E}"/>
              </a:ext>
            </a:extLst>
          </p:cNvPr>
          <p:cNvSpPr>
            <a:spLocks noGrp="1"/>
          </p:cNvSpPr>
          <p:nvPr>
            <p:ph type="title"/>
          </p:nvPr>
        </p:nvSpPr>
        <p:spPr>
          <a:xfrm>
            <a:off x="609600" y="127423"/>
            <a:ext cx="10972800" cy="1114355"/>
          </a:xfrm>
        </p:spPr>
        <p:txBody>
          <a:bodyPr>
            <a:normAutofit fontScale="90000"/>
          </a:bodyPr>
          <a:lstStyle/>
          <a:p>
            <a:r>
              <a:rPr lang="en-GB" dirty="0"/>
              <a:t>Guidance specific to this assessment</a:t>
            </a:r>
            <a:br>
              <a:rPr lang="en-GB" dirty="0"/>
            </a:br>
            <a:endParaRPr lang="en-GB" dirty="0"/>
          </a:p>
        </p:txBody>
      </p:sp>
      <p:sp>
        <p:nvSpPr>
          <p:cNvPr id="3" name="Content Placeholder 2">
            <a:extLst>
              <a:ext uri="{FF2B5EF4-FFF2-40B4-BE49-F238E27FC236}">
                <a16:creationId xmlns:a16="http://schemas.microsoft.com/office/drawing/2014/main" id="{01ECF25A-A1A7-4115-8048-4BE414D88A21}"/>
              </a:ext>
            </a:extLst>
          </p:cNvPr>
          <p:cNvSpPr>
            <a:spLocks noGrp="1"/>
          </p:cNvSpPr>
          <p:nvPr>
            <p:ph idx="1"/>
          </p:nvPr>
        </p:nvSpPr>
        <p:spPr>
          <a:xfrm>
            <a:off x="609600" y="1013179"/>
            <a:ext cx="10972800" cy="4563532"/>
          </a:xfrm>
        </p:spPr>
        <p:txBody>
          <a:bodyPr>
            <a:normAutofit fontScale="85000" lnSpcReduction="10000"/>
          </a:bodyPr>
          <a:lstStyle/>
          <a:p>
            <a:r>
              <a:rPr lang="en-GB" dirty="0"/>
              <a:t>You should include at least </a:t>
            </a:r>
            <a:r>
              <a:rPr lang="en-GB" b="1" dirty="0"/>
              <a:t>20</a:t>
            </a:r>
            <a:r>
              <a:rPr lang="en-GB" dirty="0"/>
              <a:t> references. These should be taken from appropriate journals, textbooks and reliable websites. A reference list should be provided using Harvard referencing conventions.</a:t>
            </a:r>
          </a:p>
          <a:p>
            <a:endParaRPr lang="en-GB" dirty="0"/>
          </a:p>
          <a:p>
            <a:r>
              <a:rPr lang="en-GB" dirty="0"/>
              <a:t>You should provide appropriate definitions and should demonstrate your knowledge of environmental and cultural analysis tools and models such as PESTLE and the Cultural Web. You should demonstrate your knowledge of how culture affects organisational efficiency. Furthermore you should demonstrate your understanding of business ethics and corporate social responsibility. </a:t>
            </a:r>
          </a:p>
        </p:txBody>
      </p:sp>
    </p:spTree>
    <p:extLst>
      <p:ext uri="{BB962C8B-B14F-4D97-AF65-F5344CB8AC3E}">
        <p14:creationId xmlns:p14="http://schemas.microsoft.com/office/powerpoint/2010/main" val="31193799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060F4-1D05-4C58-BFF4-E7C45F2232A2}"/>
              </a:ext>
            </a:extLst>
          </p:cNvPr>
          <p:cNvSpPr>
            <a:spLocks noGrp="1"/>
          </p:cNvSpPr>
          <p:nvPr>
            <p:ph type="title"/>
          </p:nvPr>
        </p:nvSpPr>
        <p:spPr>
          <a:xfrm>
            <a:off x="609600" y="274638"/>
            <a:ext cx="10972800" cy="651051"/>
          </a:xfrm>
        </p:spPr>
        <p:txBody>
          <a:bodyPr>
            <a:normAutofit fontScale="90000"/>
          </a:bodyPr>
          <a:lstStyle/>
          <a:p>
            <a:r>
              <a:rPr lang="en-GB" dirty="0"/>
              <a:t>Guidance continued</a:t>
            </a:r>
          </a:p>
        </p:txBody>
      </p:sp>
      <p:sp>
        <p:nvSpPr>
          <p:cNvPr id="3" name="Content Placeholder 2">
            <a:extLst>
              <a:ext uri="{FF2B5EF4-FFF2-40B4-BE49-F238E27FC236}">
                <a16:creationId xmlns:a16="http://schemas.microsoft.com/office/drawing/2014/main" id="{88C77610-E2C5-4F4F-98DD-70BB0A753720}"/>
              </a:ext>
            </a:extLst>
          </p:cNvPr>
          <p:cNvSpPr>
            <a:spLocks noGrp="1"/>
          </p:cNvSpPr>
          <p:nvPr>
            <p:ph idx="1"/>
          </p:nvPr>
        </p:nvSpPr>
        <p:spPr>
          <a:xfrm>
            <a:off x="609600" y="1140178"/>
            <a:ext cx="10972800" cy="4377055"/>
          </a:xfrm>
        </p:spPr>
        <p:txBody>
          <a:bodyPr>
            <a:normAutofit fontScale="92500" lnSpcReduction="20000"/>
          </a:bodyPr>
          <a:lstStyle/>
          <a:p>
            <a:r>
              <a:rPr lang="en-GB" dirty="0"/>
              <a:t>You should demonstrate your ability to analyse the culture and context of your organisation and evaluate how your beliefs, values and attitudes align with those of the organisation. You should provide logical recommendations for the organisation, based on comparisons with another organisations or based on previous research. </a:t>
            </a:r>
          </a:p>
          <a:p>
            <a:r>
              <a:rPr lang="en-GB" dirty="0"/>
              <a:t>You should effectively apply models of environmental analysis and culture to an organisation.</a:t>
            </a:r>
          </a:p>
          <a:p>
            <a:r>
              <a:rPr lang="en-GB" dirty="0"/>
              <a:t>You should demonstrate appropriate written skills – your essay should be structured appropriately and be well written</a:t>
            </a:r>
          </a:p>
          <a:p>
            <a:endParaRPr lang="en-GB" dirty="0"/>
          </a:p>
        </p:txBody>
      </p:sp>
    </p:spTree>
    <p:extLst>
      <p:ext uri="{BB962C8B-B14F-4D97-AF65-F5344CB8AC3E}">
        <p14:creationId xmlns:p14="http://schemas.microsoft.com/office/powerpoint/2010/main" val="1492725470"/>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1_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docProps/app.xml><?xml version="1.0" encoding="utf-8"?>
<Properties xmlns="http://schemas.openxmlformats.org/officeDocument/2006/extended-properties" xmlns:vt="http://schemas.openxmlformats.org/officeDocument/2006/docPropsVTypes">
  <TotalTime>64</TotalTime>
  <Words>548</Words>
  <Application>Microsoft Office PowerPoint</Application>
  <PresentationFormat>Widescreen</PresentationFormat>
  <Paragraphs>34</Paragraphs>
  <Slides>7</Slides>
  <Notes>0</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7</vt:i4>
      </vt:variant>
    </vt:vector>
  </HeadingPairs>
  <TitlesOfParts>
    <vt:vector size="11" baseType="lpstr">
      <vt:lpstr>Arial</vt:lpstr>
      <vt:lpstr>Myriad Pro</vt:lpstr>
      <vt:lpstr>ThemeUWTSD</vt:lpstr>
      <vt:lpstr>1_ThemeUWTSD</vt:lpstr>
      <vt:lpstr>Assignment Two Guidance</vt:lpstr>
      <vt:lpstr>Assignment Two</vt:lpstr>
      <vt:lpstr>Tasks 1 and 2</vt:lpstr>
      <vt:lpstr>Tasks 3 and 4</vt:lpstr>
      <vt:lpstr>Task 5</vt:lpstr>
      <vt:lpstr>Guidance specific to this assessment </vt:lpstr>
      <vt:lpstr>Guidance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Two Guidance</dc:title>
  <dc:creator>Julie Thomas</dc:creator>
  <cp:lastModifiedBy>Julie Thomas</cp:lastModifiedBy>
  <cp:revision>8</cp:revision>
  <dcterms:created xsi:type="dcterms:W3CDTF">2019-03-20T15:12:52Z</dcterms:created>
  <dcterms:modified xsi:type="dcterms:W3CDTF">2019-06-14T17:25:35Z</dcterms:modified>
</cp:coreProperties>
</file>