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6858000" cy="9144000"/>
  <p:embeddedFontLst>
    <p:embeddedFont>
      <p:font typeface="Montserrat" panose="00000500000000000000" pitchFamily="2" charset="0"/>
      <p:regular r:id="rId12"/>
      <p:bold r:id="rId13"/>
      <p:italic r:id="rId14"/>
      <p:boldItalic r:id="rId15"/>
    </p:embeddedFont>
    <p:embeddedFont>
      <p:font typeface="Oswald" panose="00000500000000000000" pitchFamily="2" charset="0"/>
      <p:regular r:id="rId16"/>
      <p:bold r:id="rId17"/>
    </p:embeddedFont>
    <p:embeddedFont>
      <p:font typeface="Playfair Display" panose="00000500000000000000" pitchFamily="2" charset="0"/>
      <p:regular r:id="rId18"/>
      <p:bold r:id="rId19"/>
      <p:italic r:id="rId20"/>
      <p:boldItalic r:id="rId2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770" autoAdjust="0"/>
  </p:normalViewPr>
  <p:slideViewPr>
    <p:cSldViewPr snapToGrid="0">
      <p:cViewPr varScale="1">
        <p:scale>
          <a:sx n="45" d="100"/>
          <a:sy n="45" d="100"/>
        </p:scale>
        <p:origin x="1084" y="4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2292a89bf6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2292a89bf6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The goal of the SOSTAC marketing strategy I'm about to propose for "EcoEscape" is to promote this innovative idea to the niche market of eco-friendly vacationers. Let's dig in and figure out how to attract their attention while also giving them a unique and environmentally responsible experience they won't soon forget.</a:t>
            </a:r>
            <a:endParaRPr sz="1200" dirty="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2292a89bf68_0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2292a89bf68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The interest in eco-friendly vacations has increased dramatically recently. Today's eco-conscious vacationers are looking for experiences that won't leave a negative mark on the planet. The targeted target market comprises of eco-conscious adventurers keen to see the world and make a difference. </a:t>
            </a:r>
            <a:endParaRPr sz="1200" dirty="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2292a89bf68_0_1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2292a89bf68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There is little ambiguity about the marketing goal: to increase "EcoEscape" brand recognition and bookings among eco-tourists. A rise of twenty percent in reservations over the following six months will serve as a concrete indicator of success. Setting this lofty objective allows us to monitor our progress and adjust our actions as needed to get the desired results. </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2292a89bf68_0_1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2292a89bf68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Our advertising campaign is on establishing "EcoEscape" as the go-to eco-resort for conscientious vacationers. We'll talk about the special things it has to offer, such as eco-friendly lodgings, in-depth wildlife tours, and chances to become involved in the local community. To ensure that "EcoEscape" is the first name that comes to mind when people think of sustainable vacations, we want to highlight its many unique features in promotional materials.</a:t>
            </a:r>
            <a:endParaRPr sz="1200" dirty="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292a89bf68_0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292a89bf68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We plan to use the following strategies to attract eco-friendly vacationers:</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Marketing using Content:</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Engaging content on "EcoEscape's" eco-friendly projects, animal encounters, and community service will be produced in the form of blog entries, social media postings, and films.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Collaborations with Influencers:</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We'll team up with famous eco-travel advocates who share our beliefs. We may harness their authority and popularity by using their genuine articles, reviews, and suggestions to promote "EcoEscape."</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PR Effort: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We want to network with travel and environmental magazines to get coverage and interviews highlighting "EcoEscape's" eco-friendly business model and distinctive amenities. </a:t>
            </a: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2292a89bf68_0_2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292a89bf68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Let's go into our strategy, which lays out the campaign's most crucial steps:</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In the first month, we'll be putting all of our energy into content production, making engaging posts, videos, and online postings.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In the second month, we will begin our public relations effort by gaining interviews and being featured in green and vacation magazines. </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In the third month, we'll examine the results of our campaign by looking at data like website visits, social media shares, and bookings.</a:t>
            </a: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2292a89bf68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2292a89bf68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What follows is a discussion of the metrics by which we will judge the efficacy of our advertising effort. Here are some of the strategies we'll use:</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Keeping tabs on things like website visits, reservations made, and conversion rates can provide us insight into how successful our campaign has been in generating interest and bookings.</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We can assess the audience's reaction to our message and the degree of interest and excitement by tracking interaction, reach, and sentiment across social media.</a:t>
            </a:r>
            <a:endParaRPr sz="1200">
              <a:solidFill>
                <a:schemeClr val="dk1"/>
              </a:solidFill>
              <a:latin typeface="Times New Roman"/>
              <a:ea typeface="Times New Roman"/>
              <a:cs typeface="Times New Roman"/>
              <a:sym typeface="Times New Roman"/>
            </a:endParaRPr>
          </a:p>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To better understand our target audience, their needs, and how we can best serve them, we should conduct customer surveys and collect feedback.</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2292a89bf68_0_4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2292a89bf68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chemeClr val="dk1"/>
                </a:solidFill>
                <a:latin typeface="Times New Roman"/>
                <a:ea typeface="Times New Roman"/>
                <a:cs typeface="Times New Roman"/>
                <a:sym typeface="Times New Roman"/>
              </a:rPr>
              <a:t>Finally, by implementing a well-thought-out advertising campaign, we can promote "EcoEscape" as the best option for eco-friendly vacationers and increase our brand recognition, visitor numbers, and revenue.</a:t>
            </a:r>
            <a:endParaRPr sz="1200">
              <a:solidFill>
                <a:schemeClr val="dk1"/>
              </a:solidFill>
              <a:latin typeface="Times New Roman"/>
              <a:ea typeface="Times New Roman"/>
              <a:cs typeface="Times New Roman"/>
              <a:sym typeface="Times New Roman"/>
            </a:endParaRPr>
          </a:p>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4358475" y="0"/>
            <a:ext cx="38532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6800"/>
              <a:buFont typeface="Playfair Display"/>
              <a:buNone/>
              <a:defRPr sz="6800" b="1">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sz="6800" b="1">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sz="6800" b="1">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sz="6800" b="1">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sz="6800" b="1">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sz="6800" b="1">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sz="6800" b="1">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sz="6800" b="1">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sz="6800" b="1">
                <a:latin typeface="Playfair Display"/>
                <a:ea typeface="Playfair Display"/>
                <a:cs typeface="Playfair Display"/>
                <a:sym typeface="Playfair Display"/>
              </a:defRPr>
            </a:lvl9pPr>
          </a:lstStyle>
          <a:p>
            <a:endParaRPr/>
          </a:p>
        </p:txBody>
      </p:sp>
      <p:sp>
        <p:nvSpPr>
          <p:cNvPr id="13" name="Google Shape;13;p2"/>
          <p:cNvSpPr txBox="1">
            <a:spLocks noGrp="1"/>
          </p:cNvSpPr>
          <p:nvPr>
            <p:ph type="subTitle" idx="1"/>
          </p:nvPr>
        </p:nvSpPr>
        <p:spPr>
          <a:xfrm>
            <a:off x="344250" y="3550650"/>
            <a:ext cx="4910100" cy="577800"/>
          </a:xfrm>
          <a:prstGeom prst="rect">
            <a:avLst/>
          </a:prstGeom>
          <a:solidFill>
            <a:schemeClr val="dk2"/>
          </a:solidFill>
        </p:spPr>
        <p:txBody>
          <a:bodyPr spcFirstLastPara="1" wrap="square" lIns="91425" tIns="91425" rIns="91425" bIns="91425" anchor="ctr" anchorCtr="0">
            <a:normAutofit/>
          </a:bodyPr>
          <a:lstStyle>
            <a:lvl1pPr lvl="0">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14" name="Google Shape;14;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3"/>
          <p:cNvSpPr txBox="1">
            <a:spLocks noGrp="1"/>
          </p:cNvSpPr>
          <p:nvPr>
            <p:ph type="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18" name="Google Shape;18;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1" name="Google Shape;21;p4"/>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5"/>
          <p:cNvSpPr txBox="1">
            <a:spLocks noGrp="1"/>
          </p:cNvSpPr>
          <p:nvPr>
            <p:ph type="body" idx="1"/>
          </p:nvPr>
        </p:nvSpPr>
        <p:spPr>
          <a:xfrm>
            <a:off x="3117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0" name="Google Shape;30;p6"/>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37" name="Google Shape;3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9"/>
          <p:cNvSpPr txBox="1">
            <a:spLocks noGrp="1"/>
          </p:cNvSpPr>
          <p:nvPr>
            <p:ph type="title"/>
          </p:nvPr>
        </p:nvSpPr>
        <p:spPr>
          <a:xfrm>
            <a:off x="265500" y="1081675"/>
            <a:ext cx="4045200" cy="178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9214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highlight>
                  <a:schemeClr val="lt1"/>
                </a:highlight>
              </a:defRPr>
            </a:lvl1pPr>
            <a:lvl2pPr marL="914400" lvl="1" indent="-317500">
              <a:spcBef>
                <a:spcPts val="0"/>
              </a:spcBef>
              <a:spcAft>
                <a:spcPts val="0"/>
              </a:spcAft>
              <a:buSzPts val="1400"/>
              <a:buChar char="○"/>
              <a:defRPr>
                <a:highlight>
                  <a:schemeClr val="lt1"/>
                </a:highlight>
              </a:defRPr>
            </a:lvl2pPr>
            <a:lvl3pPr marL="1371600" lvl="2" indent="-317500">
              <a:spcBef>
                <a:spcPts val="0"/>
              </a:spcBef>
              <a:spcAft>
                <a:spcPts val="0"/>
              </a:spcAft>
              <a:buSzPts val="1400"/>
              <a:buChar char="■"/>
              <a:defRPr>
                <a:highlight>
                  <a:schemeClr val="lt1"/>
                </a:highlight>
              </a:defRPr>
            </a:lvl3pPr>
            <a:lvl4pPr marL="1828800" lvl="3" indent="-317500">
              <a:spcBef>
                <a:spcPts val="0"/>
              </a:spcBef>
              <a:spcAft>
                <a:spcPts val="0"/>
              </a:spcAft>
              <a:buSzPts val="1400"/>
              <a:buChar char="●"/>
              <a:defRPr>
                <a:highlight>
                  <a:schemeClr val="lt1"/>
                </a:highlight>
              </a:defRPr>
            </a:lvl4pPr>
            <a:lvl5pPr marL="2286000" lvl="4" indent="-317500">
              <a:spcBef>
                <a:spcPts val="0"/>
              </a:spcBef>
              <a:spcAft>
                <a:spcPts val="0"/>
              </a:spcAft>
              <a:buSzPts val="1400"/>
              <a:buChar char="○"/>
              <a:defRPr>
                <a:highlight>
                  <a:schemeClr val="lt1"/>
                </a:highlight>
              </a:defRPr>
            </a:lvl5pPr>
            <a:lvl6pPr marL="2743200" lvl="5" indent="-317500">
              <a:spcBef>
                <a:spcPts val="0"/>
              </a:spcBef>
              <a:spcAft>
                <a:spcPts val="0"/>
              </a:spcAft>
              <a:buSzPts val="1400"/>
              <a:buChar char="■"/>
              <a:defRPr>
                <a:highlight>
                  <a:schemeClr val="lt1"/>
                </a:highlight>
              </a:defRPr>
            </a:lvl6pPr>
            <a:lvl7pPr marL="3200400" lvl="6" indent="-317500">
              <a:spcBef>
                <a:spcPts val="0"/>
              </a:spcBef>
              <a:spcAft>
                <a:spcPts val="0"/>
              </a:spcAft>
              <a:buSzPts val="1400"/>
              <a:buChar char="●"/>
              <a:defRPr>
                <a:highlight>
                  <a:schemeClr val="lt1"/>
                </a:highlight>
              </a:defRPr>
            </a:lvl7pPr>
            <a:lvl8pPr marL="3657600" lvl="7" indent="-317500">
              <a:spcBef>
                <a:spcPts val="0"/>
              </a:spcBef>
              <a:spcAft>
                <a:spcPts val="0"/>
              </a:spcAft>
              <a:buSzPts val="1400"/>
              <a:buChar char="○"/>
              <a:defRPr>
                <a:highlight>
                  <a:schemeClr val="lt1"/>
                </a:highlight>
              </a:defRPr>
            </a:lvl8pPr>
            <a:lvl9pPr marL="4114800" lvl="8" indent="-317500">
              <a:spcBef>
                <a:spcPts val="0"/>
              </a:spcBef>
              <a:spcAft>
                <a:spcPts val="0"/>
              </a:spcAft>
              <a:buSzPts val="1400"/>
              <a:buChar char="■"/>
              <a:defRPr>
                <a:highlight>
                  <a:schemeClr val="lt1"/>
                </a:highlight>
              </a:defRPr>
            </a:lvl9pPr>
          </a:lstStyle>
          <a:p>
            <a:endParaRPr/>
          </a:p>
        </p:txBody>
      </p:sp>
      <p:sp>
        <p:nvSpPr>
          <p:cNvPr id="44" name="Google Shape;4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highlight>
                  <a:schemeClr val="dk1"/>
                </a:highlight>
              </a:defRPr>
            </a:lvl1pPr>
          </a:lstStyle>
          <a:p>
            <a:endParaRPr/>
          </a:p>
        </p:txBody>
      </p:sp>
      <p:sp>
        <p:nvSpPr>
          <p:cNvPr id="47" name="Google Shape;47;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txBox="1">
            <a:spLocks noGrp="1"/>
          </p:cNvSpPr>
          <p:nvPr>
            <p:ph type="title" hasCustomPrompt="1"/>
          </p:nvPr>
        </p:nvSpPr>
        <p:spPr>
          <a:xfrm>
            <a:off x="311700" y="999925"/>
            <a:ext cx="8520600" cy="214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highlight>
                  <a:schemeClr val="dk1"/>
                </a:highlight>
              </a:defRPr>
            </a:lvl1pPr>
            <a:lvl2pPr marL="914400" lvl="1" indent="-317500" algn="ctr">
              <a:spcBef>
                <a:spcPts val="0"/>
              </a:spcBef>
              <a:spcAft>
                <a:spcPts val="0"/>
              </a:spcAft>
              <a:buSzPts val="1400"/>
              <a:buChar char="○"/>
              <a:defRPr>
                <a:highlight>
                  <a:schemeClr val="dk1"/>
                </a:highlight>
              </a:defRPr>
            </a:lvl2pPr>
            <a:lvl3pPr marL="1371600" lvl="2" indent="-317500" algn="ctr">
              <a:spcBef>
                <a:spcPts val="0"/>
              </a:spcBef>
              <a:spcAft>
                <a:spcPts val="0"/>
              </a:spcAft>
              <a:buSzPts val="1400"/>
              <a:buChar char="■"/>
              <a:defRPr>
                <a:highlight>
                  <a:schemeClr val="dk1"/>
                </a:highlight>
              </a:defRPr>
            </a:lvl3pPr>
            <a:lvl4pPr marL="1828800" lvl="3" indent="-317500" algn="ctr">
              <a:spcBef>
                <a:spcPts val="0"/>
              </a:spcBef>
              <a:spcAft>
                <a:spcPts val="0"/>
              </a:spcAft>
              <a:buSzPts val="1400"/>
              <a:buChar char="●"/>
              <a:defRPr>
                <a:highlight>
                  <a:schemeClr val="dk1"/>
                </a:highlight>
              </a:defRPr>
            </a:lvl4pPr>
            <a:lvl5pPr marL="2286000" lvl="4" indent="-317500" algn="ctr">
              <a:spcBef>
                <a:spcPts val="0"/>
              </a:spcBef>
              <a:spcAft>
                <a:spcPts val="0"/>
              </a:spcAft>
              <a:buSzPts val="1400"/>
              <a:buChar char="○"/>
              <a:defRPr>
                <a:highlight>
                  <a:schemeClr val="dk1"/>
                </a:highlight>
              </a:defRPr>
            </a:lvl5pPr>
            <a:lvl6pPr marL="2743200" lvl="5" indent="-317500" algn="ctr">
              <a:spcBef>
                <a:spcPts val="0"/>
              </a:spcBef>
              <a:spcAft>
                <a:spcPts val="0"/>
              </a:spcAft>
              <a:buSzPts val="1400"/>
              <a:buChar char="■"/>
              <a:defRPr>
                <a:highlight>
                  <a:schemeClr val="dk1"/>
                </a:highlight>
              </a:defRPr>
            </a:lvl6pPr>
            <a:lvl7pPr marL="3200400" lvl="6" indent="-317500" algn="ctr">
              <a:spcBef>
                <a:spcPts val="0"/>
              </a:spcBef>
              <a:spcAft>
                <a:spcPts val="0"/>
              </a:spcAft>
              <a:buSzPts val="1400"/>
              <a:buChar char="●"/>
              <a:defRPr>
                <a:highlight>
                  <a:schemeClr val="dk1"/>
                </a:highlight>
              </a:defRPr>
            </a:lvl7pPr>
            <a:lvl8pPr marL="3657600" lvl="7" indent="-317500" algn="ctr">
              <a:spcBef>
                <a:spcPts val="0"/>
              </a:spcBef>
              <a:spcAft>
                <a:spcPts val="0"/>
              </a:spcAft>
              <a:buSzPts val="1400"/>
              <a:buChar char="○"/>
              <a:defRPr>
                <a:highlight>
                  <a:schemeClr val="dk1"/>
                </a:highlight>
              </a:defRPr>
            </a:lvl8pPr>
            <a:lvl9pPr marL="4114800" lvl="8" indent="-317500" algn="ctr">
              <a:spcBef>
                <a:spcPts val="0"/>
              </a:spcBef>
              <a:spcAft>
                <a:spcPts val="0"/>
              </a:spcAft>
              <a:buSzPts val="1400"/>
              <a:buChar char="■"/>
              <a:defRPr>
                <a:highlight>
                  <a:schemeClr val="dk1"/>
                </a:highlight>
              </a:defRPr>
            </a:lvl9pPr>
          </a:lstStyle>
          <a:p>
            <a:endParaRPr/>
          </a:p>
        </p:txBody>
      </p:sp>
      <p:sp>
        <p:nvSpPr>
          <p:cNvPr id="51" name="Google Shape;51;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marL="914400" lvl="1"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marL="1371600" lvl="2"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marL="1828800" lvl="3"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marL="2286000" lvl="4"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marL="2743200" lvl="5"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marL="3200400" lvl="6"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marL="3657600" lvl="7"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marL="4114800" lvl="8"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3"/>
          <p:cNvSpPr txBox="1">
            <a:spLocks noGrp="1"/>
          </p:cNvSpPr>
          <p:nvPr>
            <p:ph type="ctrTitle"/>
          </p:nvPr>
        </p:nvSpPr>
        <p:spPr>
          <a:xfrm>
            <a:off x="344250" y="1403850"/>
            <a:ext cx="8455500" cy="2146800"/>
          </a:xfrm>
          <a:prstGeom prst="rect">
            <a:avLst/>
          </a:prstGeom>
        </p:spPr>
        <p:txBody>
          <a:bodyPr spcFirstLastPara="1" wrap="square" lIns="91425" tIns="91425" rIns="91425" bIns="91425" anchor="ctr" anchorCtr="0">
            <a:normAutofit fontScale="90000"/>
          </a:bodyPr>
          <a:lstStyle/>
          <a:p>
            <a:pPr marL="0" lvl="0" indent="0" algn="ctr" rtl="0">
              <a:spcBef>
                <a:spcPts val="0"/>
              </a:spcBef>
              <a:spcAft>
                <a:spcPts val="0"/>
              </a:spcAft>
              <a:buNone/>
            </a:pPr>
            <a:r>
              <a:rPr lang="en"/>
              <a:t>Marketing Essentials</a:t>
            </a:r>
            <a:endParaRPr/>
          </a:p>
        </p:txBody>
      </p:sp>
      <p:sp>
        <p:nvSpPr>
          <p:cNvPr id="59" name="Google Shape;59;p13"/>
          <p:cNvSpPr txBox="1">
            <a:spLocks noGrp="1"/>
          </p:cNvSpPr>
          <p:nvPr>
            <p:ph type="subTitle" idx="1"/>
          </p:nvPr>
        </p:nvSpPr>
        <p:spPr>
          <a:xfrm>
            <a:off x="344250" y="3550650"/>
            <a:ext cx="4910100" cy="577800"/>
          </a:xfrm>
          <a:prstGeom prst="rect">
            <a:avLst/>
          </a:prstGeom>
        </p:spPr>
        <p:txBody>
          <a:bodyPr spcFirstLastPara="1" wrap="square" lIns="91425" tIns="91425" rIns="91425" bIns="91425" anchor="ctr" anchorCtr="0">
            <a:normAutofit fontScale="40000" lnSpcReduction="20000"/>
          </a:bodyPr>
          <a:lstStyle/>
          <a:p>
            <a:pPr marL="0" lvl="0" indent="0" algn="l" rtl="0">
              <a:spcBef>
                <a:spcPts val="0"/>
              </a:spcBef>
              <a:spcAft>
                <a:spcPts val="0"/>
              </a:spcAft>
              <a:buNone/>
            </a:pPr>
            <a:r>
              <a:rPr lang="en" dirty="0"/>
              <a:t>Student name: </a:t>
            </a:r>
            <a:r>
              <a:rPr lang="en-GB" dirty="0"/>
              <a:t>Anna Piotrowska</a:t>
            </a:r>
          </a:p>
          <a:p>
            <a:pPr marL="0" lvl="0" indent="0" algn="l" rtl="0">
              <a:spcBef>
                <a:spcPts val="0"/>
              </a:spcBef>
              <a:spcAft>
                <a:spcPts val="0"/>
              </a:spcAft>
              <a:buNone/>
            </a:pPr>
            <a:r>
              <a:rPr lang="en-US" dirty="0"/>
              <a:t>BMIH4005</a:t>
            </a:r>
          </a:p>
          <a:p>
            <a:pPr marL="0" lvl="0" indent="0" algn="l" rtl="0">
              <a:spcBef>
                <a:spcPts val="0"/>
              </a:spcBef>
              <a:spcAft>
                <a:spcPts val="0"/>
              </a:spcAft>
              <a:buNone/>
            </a:pPr>
            <a:r>
              <a:rPr lang="en-US" dirty="0"/>
              <a:t>STUDENT ID: 2244683</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344250" y="1403850"/>
            <a:ext cx="8455500" cy="21468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a:t>Introduction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Overview of the Market &amp; Customer Segmentation</a:t>
            </a:r>
            <a:endParaRPr/>
          </a:p>
        </p:txBody>
      </p:sp>
      <p:pic>
        <p:nvPicPr>
          <p:cNvPr id="70" name="Google Shape;70;p15"/>
          <p:cNvPicPr preferRelativeResize="0"/>
          <p:nvPr/>
        </p:nvPicPr>
        <p:blipFill>
          <a:blip r:embed="rId3">
            <a:alphaModFix/>
          </a:blip>
          <a:stretch>
            <a:fillRect/>
          </a:stretch>
        </p:blipFill>
        <p:spPr>
          <a:xfrm>
            <a:off x="2237350" y="1140350"/>
            <a:ext cx="3542600" cy="572700"/>
          </a:xfrm>
          <a:prstGeom prst="rect">
            <a:avLst/>
          </a:prstGeom>
          <a:noFill/>
          <a:ln>
            <a:noFill/>
          </a:ln>
        </p:spPr>
      </p:pic>
      <p:sp>
        <p:nvSpPr>
          <p:cNvPr id="71" name="Google Shape;71;p15"/>
          <p:cNvSpPr txBox="1"/>
          <p:nvPr/>
        </p:nvSpPr>
        <p:spPr>
          <a:xfrm>
            <a:off x="3054625" y="1188200"/>
            <a:ext cx="2472300" cy="477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900" b="1">
                <a:latin typeface="Playfair Display"/>
                <a:ea typeface="Playfair Display"/>
                <a:cs typeface="Playfair Display"/>
                <a:sym typeface="Playfair Display"/>
              </a:rPr>
              <a:t>Market Condition</a:t>
            </a:r>
            <a:endParaRPr sz="1900" b="1">
              <a:latin typeface="Playfair Display"/>
              <a:ea typeface="Playfair Display"/>
              <a:cs typeface="Playfair Display"/>
              <a:sym typeface="Playfair Display"/>
            </a:endParaRPr>
          </a:p>
        </p:txBody>
      </p:sp>
      <p:pic>
        <p:nvPicPr>
          <p:cNvPr id="72" name="Google Shape;72;p15"/>
          <p:cNvPicPr preferRelativeResize="0"/>
          <p:nvPr/>
        </p:nvPicPr>
        <p:blipFill>
          <a:blip r:embed="rId3">
            <a:alphaModFix/>
          </a:blip>
          <a:stretch>
            <a:fillRect/>
          </a:stretch>
        </p:blipFill>
        <p:spPr>
          <a:xfrm>
            <a:off x="2237350" y="3050075"/>
            <a:ext cx="3542600" cy="572700"/>
          </a:xfrm>
          <a:prstGeom prst="rect">
            <a:avLst/>
          </a:prstGeom>
          <a:noFill/>
          <a:ln>
            <a:noFill/>
          </a:ln>
        </p:spPr>
      </p:pic>
      <p:sp>
        <p:nvSpPr>
          <p:cNvPr id="73" name="Google Shape;73;p15"/>
          <p:cNvSpPr txBox="1"/>
          <p:nvPr/>
        </p:nvSpPr>
        <p:spPr>
          <a:xfrm>
            <a:off x="2488650" y="3050075"/>
            <a:ext cx="3291300" cy="4770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900" b="1">
                <a:latin typeface="Playfair Display"/>
                <a:ea typeface="Playfair Display"/>
                <a:cs typeface="Playfair Display"/>
                <a:sym typeface="Playfair Display"/>
              </a:rPr>
              <a:t>Customer Segmentation</a:t>
            </a:r>
            <a:endParaRPr sz="1900" b="1">
              <a:latin typeface="Playfair Display"/>
              <a:ea typeface="Playfair Display"/>
              <a:cs typeface="Playfair Display"/>
              <a:sym typeface="Playfair Display"/>
            </a:endParaRPr>
          </a:p>
        </p:txBody>
      </p:sp>
      <p:sp>
        <p:nvSpPr>
          <p:cNvPr id="74" name="Google Shape;74;p15"/>
          <p:cNvSpPr txBox="1"/>
          <p:nvPr/>
        </p:nvSpPr>
        <p:spPr>
          <a:xfrm>
            <a:off x="1878100" y="1775525"/>
            <a:ext cx="4601700" cy="1262100"/>
          </a:xfrm>
          <a:prstGeom prst="rect">
            <a:avLst/>
          </a:prstGeom>
          <a:noFill/>
          <a:ln>
            <a:noFill/>
          </a:ln>
        </p:spPr>
        <p:txBody>
          <a:bodyPr spcFirstLastPara="1" wrap="square" lIns="91425" tIns="91425" rIns="91425" bIns="91425" anchor="t" anchorCtr="0">
            <a:spAutoFit/>
          </a:bodyPr>
          <a:lstStyle/>
          <a:p>
            <a:pPr marL="457200" lvl="0" indent="-317500" algn="l" rtl="0">
              <a:spcBef>
                <a:spcPts val="0"/>
              </a:spcBef>
              <a:spcAft>
                <a:spcPts val="0"/>
              </a:spcAft>
              <a:buSzPts val="1400"/>
              <a:buFont typeface="Playfair Display"/>
              <a:buChar char="●"/>
            </a:pPr>
            <a:r>
              <a:rPr lang="en">
                <a:latin typeface="Playfair Display"/>
                <a:ea typeface="Playfair Display"/>
                <a:cs typeface="Playfair Display"/>
                <a:sym typeface="Playfair Display"/>
              </a:rPr>
              <a:t>Demand for sustainable vacations continues to rise.</a:t>
            </a:r>
            <a:endParaRPr>
              <a:latin typeface="Playfair Display"/>
              <a:ea typeface="Playfair Display"/>
              <a:cs typeface="Playfair Display"/>
              <a:sym typeface="Playfair Display"/>
            </a:endParaRPr>
          </a:p>
          <a:p>
            <a:pPr marL="457200" lvl="0" indent="-317500" algn="l" rtl="0">
              <a:spcBef>
                <a:spcPts val="0"/>
              </a:spcBef>
              <a:spcAft>
                <a:spcPts val="0"/>
              </a:spcAft>
              <a:buSzPts val="1400"/>
              <a:buFont typeface="Playfair Display"/>
              <a:buChar char="●"/>
            </a:pPr>
            <a:r>
              <a:rPr lang="en">
                <a:latin typeface="Playfair Display"/>
                <a:ea typeface="Playfair Display"/>
                <a:cs typeface="Playfair Display"/>
                <a:sym typeface="Playfair Display"/>
              </a:rPr>
              <a:t>Travelers becoming more aware of their influence on the environment</a:t>
            </a:r>
            <a:endParaRPr>
              <a:latin typeface="Playfair Display"/>
              <a:ea typeface="Playfair Display"/>
              <a:cs typeface="Playfair Display"/>
              <a:sym typeface="Playfair Display"/>
            </a:endParaRPr>
          </a:p>
          <a:p>
            <a:pPr marL="0" lvl="0" indent="0" algn="l" rtl="0">
              <a:spcBef>
                <a:spcPts val="0"/>
              </a:spcBef>
              <a:spcAft>
                <a:spcPts val="0"/>
              </a:spcAft>
              <a:buNone/>
            </a:pPr>
            <a:endParaRPr>
              <a:latin typeface="Playfair Display"/>
              <a:ea typeface="Playfair Display"/>
              <a:cs typeface="Playfair Display"/>
              <a:sym typeface="Playfair Display"/>
            </a:endParaRPr>
          </a:p>
        </p:txBody>
      </p:sp>
      <p:sp>
        <p:nvSpPr>
          <p:cNvPr id="75" name="Google Shape;75;p15"/>
          <p:cNvSpPr txBox="1"/>
          <p:nvPr/>
        </p:nvSpPr>
        <p:spPr>
          <a:xfrm>
            <a:off x="2116400" y="3815800"/>
            <a:ext cx="4393500" cy="831300"/>
          </a:xfrm>
          <a:prstGeom prst="rect">
            <a:avLst/>
          </a:prstGeom>
          <a:noFill/>
          <a:ln>
            <a:noFill/>
          </a:ln>
        </p:spPr>
        <p:txBody>
          <a:bodyPr spcFirstLastPara="1" wrap="square" lIns="91425" tIns="91425" rIns="91425" bIns="91425" anchor="t" anchorCtr="0">
            <a:spAutoFit/>
          </a:bodyPr>
          <a:lstStyle/>
          <a:p>
            <a:pPr marL="457200" lvl="0" indent="-317500" algn="l" rtl="0">
              <a:spcBef>
                <a:spcPts val="0"/>
              </a:spcBef>
              <a:spcAft>
                <a:spcPts val="0"/>
              </a:spcAft>
              <a:buSzPts val="1400"/>
              <a:buFont typeface="Playfair Display"/>
              <a:buChar char="●"/>
            </a:pPr>
            <a:r>
              <a:rPr lang="en">
                <a:latin typeface="Playfair Display"/>
                <a:ea typeface="Playfair Display"/>
                <a:cs typeface="Playfair Display"/>
                <a:sym typeface="Playfair Display"/>
              </a:rPr>
              <a:t>Enthusiasts of Eco-Friendly Vacations</a:t>
            </a:r>
            <a:endParaRPr>
              <a:latin typeface="Playfair Display"/>
              <a:ea typeface="Playfair Display"/>
              <a:cs typeface="Playfair Display"/>
              <a:sym typeface="Playfair Display"/>
            </a:endParaRPr>
          </a:p>
          <a:p>
            <a:pPr marL="457200" lvl="0" indent="-317500" algn="l" rtl="0">
              <a:spcBef>
                <a:spcPts val="0"/>
              </a:spcBef>
              <a:spcAft>
                <a:spcPts val="0"/>
              </a:spcAft>
              <a:buSzPts val="1400"/>
              <a:buFont typeface="Playfair Display"/>
              <a:buChar char="●"/>
            </a:pPr>
            <a:r>
              <a:rPr lang="en">
                <a:latin typeface="Playfair Display"/>
                <a:ea typeface="Playfair Display"/>
                <a:cs typeface="Playfair Display"/>
                <a:sym typeface="Playfair Display"/>
              </a:rPr>
              <a:t>wants experiences that will have a lasting impact</a:t>
            </a:r>
            <a:endParaRPr>
              <a:latin typeface="Playfair Display"/>
              <a:ea typeface="Playfair Display"/>
              <a:cs typeface="Playfair Display"/>
              <a:sym typeface="Playfair Display"/>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Objectives</a:t>
            </a:r>
            <a:endParaRPr/>
          </a:p>
        </p:txBody>
      </p:sp>
      <p:sp>
        <p:nvSpPr>
          <p:cNvPr id="81" name="Google Shape;81;p16"/>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p>
            <a:pPr marL="457200" lvl="0" indent="-342900" algn="l" rtl="0">
              <a:lnSpc>
                <a:spcPct val="200000"/>
              </a:lnSpc>
              <a:spcBef>
                <a:spcPts val="0"/>
              </a:spcBef>
              <a:spcAft>
                <a:spcPts val="0"/>
              </a:spcAft>
              <a:buSzPts val="1800"/>
              <a:buChar char="❖"/>
            </a:pPr>
            <a:r>
              <a:rPr lang="en"/>
              <a:t>Promote "EcoEscape" to eco-friendly vacationers and encourage them to book trips.</a:t>
            </a:r>
            <a:endParaRPr/>
          </a:p>
          <a:p>
            <a:pPr marL="457200" lvl="0" indent="-342900" algn="l" rtl="0">
              <a:lnSpc>
                <a:spcPct val="200000"/>
              </a:lnSpc>
              <a:spcBef>
                <a:spcPts val="0"/>
              </a:spcBef>
              <a:spcAft>
                <a:spcPts val="0"/>
              </a:spcAft>
              <a:buSzPts val="1800"/>
              <a:buChar char="❖"/>
            </a:pPr>
            <a:r>
              <a:rPr lang="en"/>
              <a:t>The goal for the six months that follow is to boost reservations by 20%.</a:t>
            </a:r>
            <a:endParaRPr/>
          </a:p>
          <a:p>
            <a:pPr marL="0" lvl="0" indent="0" algn="l" rtl="0">
              <a:spcBef>
                <a:spcPts val="1200"/>
              </a:spcBef>
              <a:spcAft>
                <a:spcPts val="0"/>
              </a:spcAft>
              <a:buClr>
                <a:schemeClr val="dk2"/>
              </a:buClr>
              <a:buSzPts val="1100"/>
              <a:buFont typeface="Arial"/>
              <a:buNone/>
            </a:pPr>
            <a:endParaRPr/>
          </a:p>
          <a:p>
            <a:pPr marL="0" lvl="0" indent="0" algn="l" rtl="0">
              <a:spcBef>
                <a:spcPts val="1200"/>
              </a:spcBef>
              <a:spcAft>
                <a:spcPts val="120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Strategy</a:t>
            </a:r>
            <a:endParaRPr/>
          </a:p>
        </p:txBody>
      </p:sp>
      <p:sp>
        <p:nvSpPr>
          <p:cNvPr id="87" name="Google Shape;87;p17"/>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p>
            <a:pPr marL="457200" lvl="0" indent="-342900" algn="l" rtl="0">
              <a:lnSpc>
                <a:spcPct val="200000"/>
              </a:lnSpc>
              <a:spcBef>
                <a:spcPts val="0"/>
              </a:spcBef>
              <a:spcAft>
                <a:spcPts val="0"/>
              </a:spcAft>
              <a:buSzPts val="1800"/>
              <a:buChar char="❖"/>
            </a:pPr>
            <a:r>
              <a:rPr lang="en"/>
              <a:t>Market "EcoEscape" as the most sustainable vacation spot for environmentally aware tourists.</a:t>
            </a:r>
            <a:endParaRPr/>
          </a:p>
          <a:p>
            <a:pPr marL="457200" lvl="0" indent="-342900" algn="l" rtl="0">
              <a:lnSpc>
                <a:spcPct val="200000"/>
              </a:lnSpc>
              <a:spcBef>
                <a:spcPts val="0"/>
              </a:spcBef>
              <a:spcAft>
                <a:spcPts val="0"/>
              </a:spcAft>
              <a:buSzPts val="1800"/>
              <a:buChar char="❖"/>
            </a:pPr>
            <a:r>
              <a:rPr lang="en"/>
              <a:t>Features such as eco-friendly lodgings, extensive chances for outdoor recreation, and involvement in the local community should be highlighted.</a:t>
            </a:r>
            <a:endParaRPr/>
          </a:p>
          <a:p>
            <a:pPr marL="0" lvl="0" indent="0" algn="l" rtl="0">
              <a:spcBef>
                <a:spcPts val="1200"/>
              </a:spcBef>
              <a:spcAft>
                <a:spcPts val="120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Tactics</a:t>
            </a:r>
            <a:endParaRPr/>
          </a:p>
        </p:txBody>
      </p:sp>
      <p:sp>
        <p:nvSpPr>
          <p:cNvPr id="93" name="Google Shape;93;p18"/>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p>
            <a:pPr marL="457200" lvl="0" indent="-342900" algn="l" rtl="0">
              <a:lnSpc>
                <a:spcPct val="200000"/>
              </a:lnSpc>
              <a:spcBef>
                <a:spcPts val="0"/>
              </a:spcBef>
              <a:spcAft>
                <a:spcPts val="0"/>
              </a:spcAft>
              <a:buSzPts val="1800"/>
              <a:buChar char="❖"/>
            </a:pPr>
            <a:r>
              <a:rPr lang="en"/>
              <a:t>Marketing using Content</a:t>
            </a:r>
            <a:endParaRPr/>
          </a:p>
          <a:p>
            <a:pPr marL="457200" lvl="0" indent="-342900" algn="l" rtl="0">
              <a:lnSpc>
                <a:spcPct val="200000"/>
              </a:lnSpc>
              <a:spcBef>
                <a:spcPts val="0"/>
              </a:spcBef>
              <a:spcAft>
                <a:spcPts val="0"/>
              </a:spcAft>
              <a:buSzPts val="1800"/>
              <a:buChar char="❖"/>
            </a:pPr>
            <a:r>
              <a:rPr lang="en"/>
              <a:t>Collaborations with Influencers</a:t>
            </a:r>
            <a:endParaRPr/>
          </a:p>
          <a:p>
            <a:pPr marL="457200" lvl="0" indent="-342900" algn="l" rtl="0">
              <a:lnSpc>
                <a:spcPct val="200000"/>
              </a:lnSpc>
              <a:spcBef>
                <a:spcPts val="0"/>
              </a:spcBef>
              <a:spcAft>
                <a:spcPts val="0"/>
              </a:spcAft>
              <a:buSzPts val="1800"/>
              <a:buChar char="❖"/>
            </a:pPr>
            <a:r>
              <a:rPr lang="en"/>
              <a:t>Better PR Effort</a:t>
            </a:r>
            <a:endParaRPr/>
          </a:p>
          <a:p>
            <a:pPr marL="0" lvl="0" indent="0" algn="l" rtl="0">
              <a:spcBef>
                <a:spcPts val="1200"/>
              </a:spcBef>
              <a:spcAft>
                <a:spcPts val="1200"/>
              </a:spcAft>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Action Plan</a:t>
            </a:r>
            <a:endParaRPr/>
          </a:p>
        </p:txBody>
      </p:sp>
      <p:sp>
        <p:nvSpPr>
          <p:cNvPr id="99" name="Google Shape;99;p19"/>
          <p:cNvSpPr txBox="1"/>
          <p:nvPr/>
        </p:nvSpPr>
        <p:spPr>
          <a:xfrm>
            <a:off x="359075" y="1224500"/>
            <a:ext cx="8520600" cy="2893800"/>
          </a:xfrm>
          <a:prstGeom prst="rect">
            <a:avLst/>
          </a:prstGeom>
          <a:noFill/>
          <a:ln>
            <a:noFill/>
          </a:ln>
        </p:spPr>
        <p:txBody>
          <a:bodyPr spcFirstLastPara="1" wrap="square" lIns="91425" tIns="91425" rIns="91425" bIns="91425" anchor="t" anchorCtr="0">
            <a:spAutoFit/>
          </a:bodyPr>
          <a:lstStyle/>
          <a:p>
            <a:pPr marL="457200" lvl="0" indent="-342900" algn="just" rtl="0">
              <a:lnSpc>
                <a:spcPct val="150000"/>
              </a:lnSpc>
              <a:spcBef>
                <a:spcPts val="0"/>
              </a:spcBef>
              <a:spcAft>
                <a:spcPts val="0"/>
              </a:spcAft>
              <a:buClr>
                <a:schemeClr val="dk2"/>
              </a:buClr>
              <a:buSzPts val="1800"/>
              <a:buFont typeface="Playfair Display"/>
              <a:buChar char="●"/>
            </a:pPr>
            <a:r>
              <a:rPr lang="en" sz="1800">
                <a:solidFill>
                  <a:schemeClr val="dk2"/>
                </a:solidFill>
                <a:latin typeface="Playfair Display"/>
                <a:ea typeface="Playfair Display"/>
                <a:cs typeface="Playfair Display"/>
                <a:sym typeface="Playfair Display"/>
              </a:rPr>
              <a:t>In the first month, we'll be putting all of our energy into content production, making engaging posts, videos, and online postings. </a:t>
            </a:r>
            <a:endParaRPr sz="1800">
              <a:solidFill>
                <a:schemeClr val="dk2"/>
              </a:solidFill>
              <a:latin typeface="Playfair Display"/>
              <a:ea typeface="Playfair Display"/>
              <a:cs typeface="Playfair Display"/>
              <a:sym typeface="Playfair Display"/>
            </a:endParaRPr>
          </a:p>
          <a:p>
            <a:pPr marL="457200" lvl="0" indent="-342900" algn="just" rtl="0">
              <a:lnSpc>
                <a:spcPct val="150000"/>
              </a:lnSpc>
              <a:spcBef>
                <a:spcPts val="0"/>
              </a:spcBef>
              <a:spcAft>
                <a:spcPts val="0"/>
              </a:spcAft>
              <a:buClr>
                <a:schemeClr val="dk2"/>
              </a:buClr>
              <a:buSzPts val="1800"/>
              <a:buFont typeface="Playfair Display"/>
              <a:buChar char="●"/>
            </a:pPr>
            <a:r>
              <a:rPr lang="en" sz="1800">
                <a:solidFill>
                  <a:schemeClr val="dk2"/>
                </a:solidFill>
                <a:latin typeface="Playfair Display"/>
                <a:ea typeface="Playfair Display"/>
                <a:cs typeface="Playfair Display"/>
                <a:sym typeface="Playfair Display"/>
              </a:rPr>
              <a:t>In the second month, we will begin our public relations effort by gaining interviews and being featured in green and vacation magazines. </a:t>
            </a:r>
            <a:endParaRPr sz="1800">
              <a:solidFill>
                <a:schemeClr val="dk2"/>
              </a:solidFill>
              <a:latin typeface="Playfair Display"/>
              <a:ea typeface="Playfair Display"/>
              <a:cs typeface="Playfair Display"/>
              <a:sym typeface="Playfair Display"/>
            </a:endParaRPr>
          </a:p>
          <a:p>
            <a:pPr marL="457200" lvl="0" indent="-342900" algn="just" rtl="0">
              <a:lnSpc>
                <a:spcPct val="150000"/>
              </a:lnSpc>
              <a:spcBef>
                <a:spcPts val="0"/>
              </a:spcBef>
              <a:spcAft>
                <a:spcPts val="0"/>
              </a:spcAft>
              <a:buClr>
                <a:schemeClr val="dk2"/>
              </a:buClr>
              <a:buSzPts val="1800"/>
              <a:buFont typeface="Playfair Display"/>
              <a:buChar char="●"/>
            </a:pPr>
            <a:r>
              <a:rPr lang="en" sz="1800">
                <a:solidFill>
                  <a:schemeClr val="dk2"/>
                </a:solidFill>
                <a:latin typeface="Playfair Display"/>
                <a:ea typeface="Playfair Display"/>
                <a:cs typeface="Playfair Display"/>
                <a:sym typeface="Playfair Display"/>
              </a:rPr>
              <a:t>In the third month, we'll examine the results of our campaign by looking at data like website visits, social media shares, and bookings.</a:t>
            </a:r>
            <a:endParaRPr sz="1700">
              <a:solidFill>
                <a:schemeClr val="dk2"/>
              </a:solidFill>
              <a:latin typeface="Playfair Display"/>
              <a:ea typeface="Playfair Display"/>
              <a:cs typeface="Playfair Display"/>
              <a:sym typeface="Playfair Display"/>
            </a:endParaRPr>
          </a:p>
          <a:p>
            <a:pPr marL="0" lvl="0" indent="0" algn="l" rtl="0">
              <a:spcBef>
                <a:spcPts val="0"/>
              </a:spcBef>
              <a:spcAft>
                <a:spcPts val="0"/>
              </a:spcAft>
              <a:buNone/>
            </a:pPr>
            <a:endParaRPr>
              <a:latin typeface="Playfair Display"/>
              <a:ea typeface="Playfair Display"/>
              <a:cs typeface="Playfair Display"/>
              <a:sym typeface="Playfair Display"/>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Control &amp; Evaluation</a:t>
            </a:r>
            <a:endParaRPr/>
          </a:p>
        </p:txBody>
      </p:sp>
      <p:sp>
        <p:nvSpPr>
          <p:cNvPr id="105" name="Google Shape;105;p20"/>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lnSpcReduction="10000"/>
          </a:bodyPr>
          <a:lstStyle/>
          <a:p>
            <a:pPr marL="457200" lvl="0" indent="-342900" algn="just" rtl="0">
              <a:lnSpc>
                <a:spcPct val="150000"/>
              </a:lnSpc>
              <a:spcBef>
                <a:spcPts val="0"/>
              </a:spcBef>
              <a:spcAft>
                <a:spcPts val="0"/>
              </a:spcAft>
              <a:buSzPts val="1800"/>
              <a:buChar char="❖"/>
            </a:pPr>
            <a:r>
              <a:rPr lang="en"/>
              <a:t>Keeping tabs on things like website visits, reservations made, and conversion rates can provide us insight into how successful our campaign has been in generating interest and bookings.</a:t>
            </a:r>
            <a:endParaRPr/>
          </a:p>
          <a:p>
            <a:pPr marL="457200" lvl="0" indent="-342900" algn="just" rtl="0">
              <a:lnSpc>
                <a:spcPct val="150000"/>
              </a:lnSpc>
              <a:spcBef>
                <a:spcPts val="0"/>
              </a:spcBef>
              <a:spcAft>
                <a:spcPts val="0"/>
              </a:spcAft>
              <a:buSzPts val="1800"/>
              <a:buChar char="❖"/>
            </a:pPr>
            <a:r>
              <a:rPr lang="en"/>
              <a:t>We can assess the audience's reaction to our message and the degree of interest and excitement by tracking interaction, reach, and sentiment across social media.</a:t>
            </a:r>
            <a:endParaRPr/>
          </a:p>
          <a:p>
            <a:pPr marL="457200" lvl="0" indent="-342900" algn="just" rtl="0">
              <a:lnSpc>
                <a:spcPct val="150000"/>
              </a:lnSpc>
              <a:spcBef>
                <a:spcPts val="0"/>
              </a:spcBef>
              <a:spcAft>
                <a:spcPts val="0"/>
              </a:spcAft>
              <a:buSzPts val="1800"/>
              <a:buChar char="❖"/>
            </a:pPr>
            <a:r>
              <a:rPr lang="en"/>
              <a:t>To better understand our target audience, their needs, and how we can best serve them, we should conduct customer surveys and collect feedback.</a:t>
            </a:r>
            <a:endParaRPr/>
          </a:p>
          <a:p>
            <a:pPr marL="457200" lvl="0" indent="0" algn="l" rtl="0">
              <a:lnSpc>
                <a:spcPct val="100000"/>
              </a:lnSpc>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1"/>
          <p:cNvSpPr txBox="1">
            <a:spLocks noGrp="1"/>
          </p:cNvSpPr>
          <p:nvPr>
            <p:ph type="title"/>
          </p:nvPr>
        </p:nvSpPr>
        <p:spPr>
          <a:xfrm>
            <a:off x="344250" y="1403850"/>
            <a:ext cx="8455500" cy="2146800"/>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en"/>
              <a:t>Conclusion</a:t>
            </a:r>
            <a:endParaRPr/>
          </a:p>
        </p:txBody>
      </p:sp>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TotalTime>
  <Words>900</Words>
  <Application>Microsoft Office PowerPoint</Application>
  <PresentationFormat>On-screen Show (16:9)</PresentationFormat>
  <Paragraphs>51</Paragraphs>
  <Slides>9</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Playfair Display</vt:lpstr>
      <vt:lpstr>Montserrat</vt:lpstr>
      <vt:lpstr>Times New Roman</vt:lpstr>
      <vt:lpstr>Oswald</vt:lpstr>
      <vt:lpstr>Arial</vt:lpstr>
      <vt:lpstr>Pop</vt:lpstr>
      <vt:lpstr>Marketing Essentials</vt:lpstr>
      <vt:lpstr>Introduction</vt:lpstr>
      <vt:lpstr>Overview of the Market &amp; Customer Segmentation</vt:lpstr>
      <vt:lpstr>Objectives</vt:lpstr>
      <vt:lpstr>Strategy</vt:lpstr>
      <vt:lpstr>Tactics</vt:lpstr>
      <vt:lpstr>Action Plan</vt:lpstr>
      <vt:lpstr>Control &amp; Evaluation</vt:lpstr>
      <vt:lpstr>Conclusion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Essentials</dc:title>
  <cp:lastModifiedBy>Anna</cp:lastModifiedBy>
  <cp:revision>3</cp:revision>
  <dcterms:modified xsi:type="dcterms:W3CDTF">2023-06-13T21:00:33Z</dcterms:modified>
</cp:coreProperties>
</file>