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648" r:id="rId4"/>
  </p:sldMasterIdLst>
  <p:notesMasterIdLst>
    <p:notesMasterId r:id="rId37"/>
  </p:notesMasterIdLst>
  <p:sldIdLst>
    <p:sldId id="256" r:id="rId5"/>
    <p:sldId id="257" r:id="rId6"/>
    <p:sldId id="258" r:id="rId7"/>
    <p:sldId id="259" r:id="rId8"/>
    <p:sldId id="262" r:id="rId9"/>
    <p:sldId id="267" r:id="rId10"/>
    <p:sldId id="269" r:id="rId11"/>
    <p:sldId id="270" r:id="rId12"/>
    <p:sldId id="271" r:id="rId13"/>
    <p:sldId id="266" r:id="rId14"/>
    <p:sldId id="275" r:id="rId15"/>
    <p:sldId id="276" r:id="rId16"/>
    <p:sldId id="277" r:id="rId17"/>
    <p:sldId id="278" r:id="rId18"/>
    <p:sldId id="265" r:id="rId19"/>
    <p:sldId id="260" r:id="rId20"/>
    <p:sldId id="279" r:id="rId21"/>
    <p:sldId id="280" r:id="rId22"/>
    <p:sldId id="281" r:id="rId23"/>
    <p:sldId id="282" r:id="rId24"/>
    <p:sldId id="283" r:id="rId25"/>
    <p:sldId id="284" r:id="rId26"/>
    <p:sldId id="285" r:id="rId27"/>
    <p:sldId id="286" r:id="rId28"/>
    <p:sldId id="287" r:id="rId29"/>
    <p:sldId id="288" r:id="rId30"/>
    <p:sldId id="289" r:id="rId31"/>
    <p:sldId id="292" r:id="rId32"/>
    <p:sldId id="290" r:id="rId33"/>
    <p:sldId id="291" r:id="rId34"/>
    <p:sldId id="293" r:id="rId35"/>
    <p:sldId id="294" r:id="rId3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1260" autoAdjust="0"/>
  </p:normalViewPr>
  <p:slideViewPr>
    <p:cSldViewPr snapToGrid="0">
      <p:cViewPr varScale="1">
        <p:scale>
          <a:sx n="72" d="100"/>
          <a:sy n="72" d="100"/>
        </p:scale>
        <p:origin x="420" y="64"/>
      </p:cViewPr>
      <p:guideLst/>
    </p:cSldViewPr>
  </p:slideViewPr>
  <p:notesTextViewPr>
    <p:cViewPr>
      <p:scale>
        <a:sx n="1" d="1"/>
        <a:sy n="1" d="1"/>
      </p:scale>
      <p:origin x="0" y="0"/>
    </p:cViewPr>
  </p:notesTextViewPr>
  <p:sorterViewPr>
    <p:cViewPr varScale="1">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commentAuthors" Target="commen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5AE3C21-C3CB-4B8D-9033-56C1B3CE75FA}" type="datetimeFigureOut">
              <a:rPr lang="en-US" smtClean="0"/>
              <a:t>3/25/2020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7732C3C-A191-48C2-A7E8-9C96AF841A7A}" type="slidenum">
              <a:rPr lang="en-US" smtClean="0"/>
              <a:t>‹#›</a:t>
            </a:fld>
            <a:endParaRPr lang="en-US" dirty="0"/>
          </a:p>
        </p:txBody>
      </p:sp>
    </p:spTree>
    <p:extLst>
      <p:ext uri="{BB962C8B-B14F-4D97-AF65-F5344CB8AC3E}">
        <p14:creationId xmlns:p14="http://schemas.microsoft.com/office/powerpoint/2010/main" val="18563942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Hello, this presentation is going to be on how the set-up act for wings and ride height of a gp2 race car effect its performance on track using the base performance simulator and conducting relevant simulator test in groups and onto individual analysis of the collected data.</a:t>
            </a:r>
          </a:p>
        </p:txBody>
      </p:sp>
      <p:sp>
        <p:nvSpPr>
          <p:cNvPr id="4" name="Slide Number Placeholder 3"/>
          <p:cNvSpPr>
            <a:spLocks noGrp="1"/>
          </p:cNvSpPr>
          <p:nvPr>
            <p:ph type="sldNum" sz="quarter" idx="5"/>
          </p:nvPr>
        </p:nvSpPr>
        <p:spPr/>
        <p:txBody>
          <a:bodyPr/>
          <a:lstStyle/>
          <a:p>
            <a:fld id="{17732C3C-A191-48C2-A7E8-9C96AF841A7A}" type="slidenum">
              <a:rPr lang="en-US" smtClean="0"/>
              <a:t>1</a:t>
            </a:fld>
            <a:endParaRPr lang="en-US" dirty="0"/>
          </a:p>
        </p:txBody>
      </p:sp>
    </p:spTree>
    <p:extLst>
      <p:ext uri="{BB962C8B-B14F-4D97-AF65-F5344CB8AC3E}">
        <p14:creationId xmlns:p14="http://schemas.microsoft.com/office/powerpoint/2010/main" val="144527986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 are the learning outcomes and task for the assignment.</a:t>
            </a:r>
          </a:p>
        </p:txBody>
      </p:sp>
      <p:sp>
        <p:nvSpPr>
          <p:cNvPr id="4" name="Slide Number Placeholder 3"/>
          <p:cNvSpPr>
            <a:spLocks noGrp="1"/>
          </p:cNvSpPr>
          <p:nvPr>
            <p:ph type="sldNum" sz="quarter" idx="5"/>
          </p:nvPr>
        </p:nvSpPr>
        <p:spPr/>
        <p:txBody>
          <a:bodyPr/>
          <a:lstStyle/>
          <a:p>
            <a:fld id="{17732C3C-A191-48C2-A7E8-9C96AF841A7A}" type="slidenum">
              <a:rPr lang="en-US" smtClean="0"/>
              <a:t>2</a:t>
            </a:fld>
            <a:endParaRPr lang="en-US" dirty="0"/>
          </a:p>
        </p:txBody>
      </p:sp>
    </p:spTree>
    <p:extLst>
      <p:ext uri="{BB962C8B-B14F-4D97-AF65-F5344CB8AC3E}">
        <p14:creationId xmlns:p14="http://schemas.microsoft.com/office/powerpoint/2010/main" val="274565342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read wants on the slide, no added notes)</a:t>
            </a:r>
          </a:p>
        </p:txBody>
      </p:sp>
      <p:sp>
        <p:nvSpPr>
          <p:cNvPr id="4" name="Slide Number Placeholder 3"/>
          <p:cNvSpPr>
            <a:spLocks noGrp="1"/>
          </p:cNvSpPr>
          <p:nvPr>
            <p:ph type="sldNum" sz="quarter" idx="5"/>
          </p:nvPr>
        </p:nvSpPr>
        <p:spPr/>
        <p:txBody>
          <a:bodyPr/>
          <a:lstStyle/>
          <a:p>
            <a:fld id="{17732C3C-A191-48C2-A7E8-9C96AF841A7A}" type="slidenum">
              <a:rPr lang="en-US" smtClean="0"/>
              <a:t>4</a:t>
            </a:fld>
            <a:endParaRPr lang="en-US" dirty="0"/>
          </a:p>
        </p:txBody>
      </p:sp>
    </p:spTree>
    <p:extLst>
      <p:ext uri="{BB962C8B-B14F-4D97-AF65-F5344CB8AC3E}">
        <p14:creationId xmlns:p14="http://schemas.microsoft.com/office/powerpoint/2010/main" val="28750926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was an over sight not thought about during the test, following this test having spoken to the other group, who mention they nearly made the same mistake if it wasn’t for one of them mentioning “change the max going to for each run is more than one variable that has been </a:t>
            </a:r>
            <a:r>
              <a:rPr lang="en-GB" dirty="0" err="1"/>
              <a:t>inbetween</a:t>
            </a:r>
            <a:r>
              <a:rPr lang="en-GB" dirty="0"/>
              <a:t> runs therefor making the test null and void”</a:t>
            </a:r>
          </a:p>
        </p:txBody>
      </p:sp>
      <p:sp>
        <p:nvSpPr>
          <p:cNvPr id="4" name="Slide Number Placeholder 3"/>
          <p:cNvSpPr>
            <a:spLocks noGrp="1"/>
          </p:cNvSpPr>
          <p:nvPr>
            <p:ph type="sldNum" sz="quarter" idx="5"/>
          </p:nvPr>
        </p:nvSpPr>
        <p:spPr/>
        <p:txBody>
          <a:bodyPr/>
          <a:lstStyle/>
          <a:p>
            <a:fld id="{17732C3C-A191-48C2-A7E8-9C96AF841A7A}" type="slidenum">
              <a:rPr lang="en-US" smtClean="0"/>
              <a:t>5</a:t>
            </a:fld>
            <a:endParaRPr lang="en-US" dirty="0"/>
          </a:p>
        </p:txBody>
      </p:sp>
    </p:spTree>
    <p:extLst>
      <p:ext uri="{BB962C8B-B14F-4D97-AF65-F5344CB8AC3E}">
        <p14:creationId xmlns:p14="http://schemas.microsoft.com/office/powerpoint/2010/main" val="12236006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proof by compare the exact same set-up and what happens in the different gears.</a:t>
            </a:r>
          </a:p>
        </p:txBody>
      </p:sp>
      <p:sp>
        <p:nvSpPr>
          <p:cNvPr id="4" name="Slide Number Placeholder 3"/>
          <p:cNvSpPr>
            <a:spLocks noGrp="1"/>
          </p:cNvSpPr>
          <p:nvPr>
            <p:ph type="sldNum" sz="quarter" idx="5"/>
          </p:nvPr>
        </p:nvSpPr>
        <p:spPr/>
        <p:txBody>
          <a:bodyPr/>
          <a:lstStyle/>
          <a:p>
            <a:fld id="{17732C3C-A191-48C2-A7E8-9C96AF841A7A}" type="slidenum">
              <a:rPr lang="en-US" smtClean="0"/>
              <a:t>6</a:t>
            </a:fld>
            <a:endParaRPr lang="en-US" dirty="0"/>
          </a:p>
        </p:txBody>
      </p:sp>
    </p:spTree>
    <p:extLst>
      <p:ext uri="{BB962C8B-B14F-4D97-AF65-F5344CB8AC3E}">
        <p14:creationId xmlns:p14="http://schemas.microsoft.com/office/powerpoint/2010/main" val="192879825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data collected from the test and you’ll see at the back of the presentation, was then used to fill in the table with all the titles as seen above and then made small matrixes to produce graphs with the data.</a:t>
            </a:r>
          </a:p>
        </p:txBody>
      </p:sp>
      <p:sp>
        <p:nvSpPr>
          <p:cNvPr id="4" name="Slide Number Placeholder 3"/>
          <p:cNvSpPr>
            <a:spLocks noGrp="1"/>
          </p:cNvSpPr>
          <p:nvPr>
            <p:ph type="sldNum" sz="quarter" idx="5"/>
          </p:nvPr>
        </p:nvSpPr>
        <p:spPr/>
        <p:txBody>
          <a:bodyPr/>
          <a:lstStyle/>
          <a:p>
            <a:fld id="{17732C3C-A191-48C2-A7E8-9C96AF841A7A}" type="slidenum">
              <a:rPr lang="en-US" smtClean="0"/>
              <a:t>7</a:t>
            </a:fld>
            <a:endParaRPr lang="en-US" dirty="0"/>
          </a:p>
        </p:txBody>
      </p:sp>
    </p:spTree>
    <p:extLst>
      <p:ext uri="{BB962C8B-B14F-4D97-AF65-F5344CB8AC3E}">
        <p14:creationId xmlns:p14="http://schemas.microsoft.com/office/powerpoint/2010/main" val="3583254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Total aero when it comes to coast down is the more drag would in theory mean more </a:t>
            </a:r>
            <a:r>
              <a:rPr lang="en-GB" dirty="0" err="1"/>
              <a:t>drage</a:t>
            </a:r>
            <a:r>
              <a:rPr lang="en-GB" dirty="0"/>
              <a:t> and there fore the vehicle would slow quicker, the set-up with the most wing angle implemented has the highest aero figure.</a:t>
            </a:r>
          </a:p>
        </p:txBody>
      </p:sp>
      <p:sp>
        <p:nvSpPr>
          <p:cNvPr id="4" name="Slide Number Placeholder 3"/>
          <p:cNvSpPr>
            <a:spLocks noGrp="1"/>
          </p:cNvSpPr>
          <p:nvPr>
            <p:ph type="sldNum" sz="quarter" idx="5"/>
          </p:nvPr>
        </p:nvSpPr>
        <p:spPr/>
        <p:txBody>
          <a:bodyPr/>
          <a:lstStyle/>
          <a:p>
            <a:fld id="{17732C3C-A191-48C2-A7E8-9C96AF841A7A}" type="slidenum">
              <a:rPr lang="en-US" smtClean="0"/>
              <a:t>8</a:t>
            </a:fld>
            <a:endParaRPr lang="en-US" dirty="0"/>
          </a:p>
        </p:txBody>
      </p:sp>
    </p:spTree>
    <p:extLst>
      <p:ext uri="{BB962C8B-B14F-4D97-AF65-F5344CB8AC3E}">
        <p14:creationId xmlns:p14="http://schemas.microsoft.com/office/powerpoint/2010/main" val="199629515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on from the previous slide, the same date just in graph format.</a:t>
            </a:r>
          </a:p>
        </p:txBody>
      </p:sp>
      <p:sp>
        <p:nvSpPr>
          <p:cNvPr id="4" name="Slide Number Placeholder 3"/>
          <p:cNvSpPr>
            <a:spLocks noGrp="1"/>
          </p:cNvSpPr>
          <p:nvPr>
            <p:ph type="sldNum" sz="quarter" idx="5"/>
          </p:nvPr>
        </p:nvSpPr>
        <p:spPr/>
        <p:txBody>
          <a:bodyPr/>
          <a:lstStyle/>
          <a:p>
            <a:fld id="{17732C3C-A191-48C2-A7E8-9C96AF841A7A}" type="slidenum">
              <a:rPr lang="en-US" smtClean="0"/>
              <a:t>9</a:t>
            </a:fld>
            <a:endParaRPr lang="en-US" dirty="0"/>
          </a:p>
        </p:txBody>
      </p:sp>
    </p:spTree>
    <p:extLst>
      <p:ext uri="{BB962C8B-B14F-4D97-AF65-F5344CB8AC3E}">
        <p14:creationId xmlns:p14="http://schemas.microsoft.com/office/powerpoint/2010/main" val="962332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From all the set-ups </a:t>
            </a:r>
            <a:r>
              <a:rPr lang="en-GB" dirty="0" err="1"/>
              <a:t>runin</a:t>
            </a:r>
            <a:r>
              <a:rPr lang="en-GB" dirty="0"/>
              <a:t> the first test, I myself found the most positive rake and most negative rake really interest to look at, with the most rake reminding me of the red bull formula one car as seen above, but the negative rake set-up being very confusing to visualise and car being like this because there isn’t a known motorsport where a team run positive rake especially that much extreme negative rake.</a:t>
            </a:r>
          </a:p>
        </p:txBody>
      </p:sp>
      <p:sp>
        <p:nvSpPr>
          <p:cNvPr id="4" name="Slide Number Placeholder 3"/>
          <p:cNvSpPr>
            <a:spLocks noGrp="1"/>
          </p:cNvSpPr>
          <p:nvPr>
            <p:ph type="sldNum" sz="quarter" idx="5"/>
          </p:nvPr>
        </p:nvSpPr>
        <p:spPr/>
        <p:txBody>
          <a:bodyPr/>
          <a:lstStyle/>
          <a:p>
            <a:fld id="{17732C3C-A191-48C2-A7E8-9C96AF841A7A}" type="slidenum">
              <a:rPr lang="en-US" smtClean="0"/>
              <a:t>10</a:t>
            </a:fld>
            <a:endParaRPr lang="en-US" dirty="0"/>
          </a:p>
        </p:txBody>
      </p:sp>
    </p:spTree>
    <p:extLst>
      <p:ext uri="{BB962C8B-B14F-4D97-AF65-F5344CB8AC3E}">
        <p14:creationId xmlns:p14="http://schemas.microsoft.com/office/powerpoint/2010/main" val="42054910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car with the highest wing angles and there for more drag coefficient too. Same as the most rake gives the car a higher drag coefficient.</a:t>
            </a:r>
          </a:p>
        </p:txBody>
      </p:sp>
      <p:sp>
        <p:nvSpPr>
          <p:cNvPr id="4" name="Slide Number Placeholder 3"/>
          <p:cNvSpPr>
            <a:spLocks noGrp="1"/>
          </p:cNvSpPr>
          <p:nvPr>
            <p:ph type="sldNum" sz="quarter" idx="5"/>
          </p:nvPr>
        </p:nvSpPr>
        <p:spPr/>
        <p:txBody>
          <a:bodyPr/>
          <a:lstStyle/>
          <a:p>
            <a:fld id="{17732C3C-A191-48C2-A7E8-9C96AF841A7A}" type="slidenum">
              <a:rPr lang="en-US" smtClean="0"/>
              <a:t>11</a:t>
            </a:fld>
            <a:endParaRPr lang="en-US" dirty="0"/>
          </a:p>
        </p:txBody>
      </p:sp>
    </p:spTree>
    <p:extLst>
      <p:ext uri="{BB962C8B-B14F-4D97-AF65-F5344CB8AC3E}">
        <p14:creationId xmlns:p14="http://schemas.microsoft.com/office/powerpoint/2010/main" val="352668300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Just reiterating the previous points using a graph.</a:t>
            </a:r>
          </a:p>
        </p:txBody>
      </p:sp>
      <p:sp>
        <p:nvSpPr>
          <p:cNvPr id="4" name="Slide Number Placeholder 3"/>
          <p:cNvSpPr>
            <a:spLocks noGrp="1"/>
          </p:cNvSpPr>
          <p:nvPr>
            <p:ph type="sldNum" sz="quarter" idx="5"/>
          </p:nvPr>
        </p:nvSpPr>
        <p:spPr/>
        <p:txBody>
          <a:bodyPr/>
          <a:lstStyle/>
          <a:p>
            <a:fld id="{17732C3C-A191-48C2-A7E8-9C96AF841A7A}" type="slidenum">
              <a:rPr lang="en-US" smtClean="0"/>
              <a:t>12</a:t>
            </a:fld>
            <a:endParaRPr lang="en-US" dirty="0"/>
          </a:p>
        </p:txBody>
      </p:sp>
    </p:spTree>
    <p:extLst>
      <p:ext uri="{BB962C8B-B14F-4D97-AF65-F5344CB8AC3E}">
        <p14:creationId xmlns:p14="http://schemas.microsoft.com/office/powerpoint/2010/main" val="26179619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also similar to </a:t>
            </a:r>
            <a:r>
              <a:rPr lang="en-GB" dirty="0" err="1"/>
              <a:t>prevoiu</a:t>
            </a:r>
            <a:r>
              <a:rPr lang="en-GB" dirty="0"/>
              <a:t> couple slides but using real figure rather than coefficients.</a:t>
            </a:r>
          </a:p>
        </p:txBody>
      </p:sp>
      <p:sp>
        <p:nvSpPr>
          <p:cNvPr id="4" name="Slide Number Placeholder 3"/>
          <p:cNvSpPr>
            <a:spLocks noGrp="1"/>
          </p:cNvSpPr>
          <p:nvPr>
            <p:ph type="sldNum" sz="quarter" idx="5"/>
          </p:nvPr>
        </p:nvSpPr>
        <p:spPr/>
        <p:txBody>
          <a:bodyPr/>
          <a:lstStyle/>
          <a:p>
            <a:fld id="{17732C3C-A191-48C2-A7E8-9C96AF841A7A}" type="slidenum">
              <a:rPr lang="en-US" smtClean="0"/>
              <a:t>13</a:t>
            </a:fld>
            <a:endParaRPr lang="en-US" dirty="0"/>
          </a:p>
        </p:txBody>
      </p:sp>
    </p:spTree>
    <p:extLst>
      <p:ext uri="{BB962C8B-B14F-4D97-AF65-F5344CB8AC3E}">
        <p14:creationId xmlns:p14="http://schemas.microsoft.com/office/powerpoint/2010/main" val="35887954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Same again.</a:t>
            </a:r>
          </a:p>
        </p:txBody>
      </p:sp>
      <p:sp>
        <p:nvSpPr>
          <p:cNvPr id="4" name="Slide Number Placeholder 3"/>
          <p:cNvSpPr>
            <a:spLocks noGrp="1"/>
          </p:cNvSpPr>
          <p:nvPr>
            <p:ph type="sldNum" sz="quarter" idx="5"/>
          </p:nvPr>
        </p:nvSpPr>
        <p:spPr/>
        <p:txBody>
          <a:bodyPr/>
          <a:lstStyle/>
          <a:p>
            <a:fld id="{17732C3C-A191-48C2-A7E8-9C96AF841A7A}" type="slidenum">
              <a:rPr lang="en-US" smtClean="0"/>
              <a:t>14</a:t>
            </a:fld>
            <a:endParaRPr lang="en-US" dirty="0"/>
          </a:p>
        </p:txBody>
      </p:sp>
    </p:spTree>
    <p:extLst>
      <p:ext uri="{BB962C8B-B14F-4D97-AF65-F5344CB8AC3E}">
        <p14:creationId xmlns:p14="http://schemas.microsoft.com/office/powerpoint/2010/main" val="393763500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Would read </a:t>
            </a:r>
            <a:r>
              <a:rPr lang="en-GB" dirty="0" err="1"/>
              <a:t>whats</a:t>
            </a:r>
            <a:r>
              <a:rPr lang="en-GB" dirty="0"/>
              <a:t> on </a:t>
            </a:r>
            <a:r>
              <a:rPr lang="en-GB" dirty="0" err="1"/>
              <a:t>th</a:t>
            </a:r>
            <a:r>
              <a:rPr lang="en-GB" dirty="0"/>
              <a:t> </a:t>
            </a:r>
            <a:r>
              <a:rPr lang="en-GB" dirty="0" err="1"/>
              <a:t>eslide</a:t>
            </a:r>
            <a:r>
              <a:rPr lang="en-GB" dirty="0"/>
              <a:t> and then would mention that both test plans are in the appendices.</a:t>
            </a:r>
          </a:p>
        </p:txBody>
      </p:sp>
      <p:sp>
        <p:nvSpPr>
          <p:cNvPr id="4" name="Slide Number Placeholder 3"/>
          <p:cNvSpPr>
            <a:spLocks noGrp="1"/>
          </p:cNvSpPr>
          <p:nvPr>
            <p:ph type="sldNum" sz="quarter" idx="5"/>
          </p:nvPr>
        </p:nvSpPr>
        <p:spPr/>
        <p:txBody>
          <a:bodyPr/>
          <a:lstStyle/>
          <a:p>
            <a:fld id="{17732C3C-A191-48C2-A7E8-9C96AF841A7A}" type="slidenum">
              <a:rPr lang="en-US" smtClean="0"/>
              <a:t>15</a:t>
            </a:fld>
            <a:endParaRPr lang="en-US" dirty="0"/>
          </a:p>
        </p:txBody>
      </p:sp>
    </p:spTree>
    <p:extLst>
      <p:ext uri="{BB962C8B-B14F-4D97-AF65-F5344CB8AC3E}">
        <p14:creationId xmlns:p14="http://schemas.microsoft.com/office/powerpoint/2010/main" val="262619034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track was chosen for it being short and having everything we needed, slow rights and lefts, high speed rights and lefts and long straights, </a:t>
            </a:r>
            <a:r>
              <a:rPr lang="en-GB" dirty="0" err="1"/>
              <a:t>silversotne</a:t>
            </a:r>
            <a:r>
              <a:rPr lang="en-GB" dirty="0"/>
              <a:t> national circuit is perfect for our second test.</a:t>
            </a:r>
          </a:p>
        </p:txBody>
      </p:sp>
      <p:sp>
        <p:nvSpPr>
          <p:cNvPr id="4" name="Slide Number Placeholder 3"/>
          <p:cNvSpPr>
            <a:spLocks noGrp="1"/>
          </p:cNvSpPr>
          <p:nvPr>
            <p:ph type="sldNum" sz="quarter" idx="5"/>
          </p:nvPr>
        </p:nvSpPr>
        <p:spPr/>
        <p:txBody>
          <a:bodyPr/>
          <a:lstStyle/>
          <a:p>
            <a:fld id="{17732C3C-A191-48C2-A7E8-9C96AF841A7A}" type="slidenum">
              <a:rPr lang="en-US" smtClean="0"/>
              <a:t>16</a:t>
            </a:fld>
            <a:endParaRPr lang="en-US" dirty="0"/>
          </a:p>
        </p:txBody>
      </p:sp>
    </p:spTree>
    <p:extLst>
      <p:ext uri="{BB962C8B-B14F-4D97-AF65-F5344CB8AC3E}">
        <p14:creationId xmlns:p14="http://schemas.microsoft.com/office/powerpoint/2010/main" val="40685613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being the best set-ups to help show and express my point in the following slides.</a:t>
            </a:r>
          </a:p>
        </p:txBody>
      </p:sp>
      <p:sp>
        <p:nvSpPr>
          <p:cNvPr id="4" name="Slide Number Placeholder 3"/>
          <p:cNvSpPr>
            <a:spLocks noGrp="1"/>
          </p:cNvSpPr>
          <p:nvPr>
            <p:ph type="sldNum" sz="quarter" idx="5"/>
          </p:nvPr>
        </p:nvSpPr>
        <p:spPr/>
        <p:txBody>
          <a:bodyPr/>
          <a:lstStyle/>
          <a:p>
            <a:fld id="{17732C3C-A191-48C2-A7E8-9C96AF841A7A}" type="slidenum">
              <a:rPr lang="en-US" smtClean="0"/>
              <a:t>17</a:t>
            </a:fld>
            <a:endParaRPr lang="en-US" dirty="0"/>
          </a:p>
        </p:txBody>
      </p:sp>
    </p:spTree>
    <p:extLst>
      <p:ext uri="{BB962C8B-B14F-4D97-AF65-F5344CB8AC3E}">
        <p14:creationId xmlns:p14="http://schemas.microsoft.com/office/powerpoint/2010/main" val="110100165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quote is talking about the lotus 78 designed by colin chapman. About using the main body of the lotus as a theoretical wing and having it close to the ground with skirts to cause ground effect and higher levels of lift. With the same principal being used for normal wings.</a:t>
            </a:r>
          </a:p>
        </p:txBody>
      </p:sp>
      <p:sp>
        <p:nvSpPr>
          <p:cNvPr id="4" name="Slide Number Placeholder 3"/>
          <p:cNvSpPr>
            <a:spLocks noGrp="1"/>
          </p:cNvSpPr>
          <p:nvPr>
            <p:ph type="sldNum" sz="quarter" idx="5"/>
          </p:nvPr>
        </p:nvSpPr>
        <p:spPr/>
        <p:txBody>
          <a:bodyPr/>
          <a:lstStyle/>
          <a:p>
            <a:fld id="{17732C3C-A191-48C2-A7E8-9C96AF841A7A}" type="slidenum">
              <a:rPr lang="en-US" smtClean="0"/>
              <a:t>18</a:t>
            </a:fld>
            <a:endParaRPr lang="en-US" dirty="0"/>
          </a:p>
        </p:txBody>
      </p:sp>
    </p:spTree>
    <p:extLst>
      <p:ext uri="{BB962C8B-B14F-4D97-AF65-F5344CB8AC3E}">
        <p14:creationId xmlns:p14="http://schemas.microsoft.com/office/powerpoint/2010/main" val="35583747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For example when formula one head to Monza, the track requires little downforce because the most advantage to be gained is in the straights, so formula one teams run low wing angles as possible to help this fact. Hence why the black and green set-ups cause more drag, one has highest wing set-up possible and the other has a combination of high wing set-up and high rake.</a:t>
            </a:r>
          </a:p>
        </p:txBody>
      </p:sp>
      <p:sp>
        <p:nvSpPr>
          <p:cNvPr id="4" name="Slide Number Placeholder 3"/>
          <p:cNvSpPr>
            <a:spLocks noGrp="1"/>
          </p:cNvSpPr>
          <p:nvPr>
            <p:ph type="sldNum" sz="quarter" idx="5"/>
          </p:nvPr>
        </p:nvSpPr>
        <p:spPr/>
        <p:txBody>
          <a:bodyPr/>
          <a:lstStyle/>
          <a:p>
            <a:fld id="{17732C3C-A191-48C2-A7E8-9C96AF841A7A}" type="slidenum">
              <a:rPr lang="en-US" smtClean="0"/>
              <a:t>19</a:t>
            </a:fld>
            <a:endParaRPr lang="en-US" dirty="0"/>
          </a:p>
        </p:txBody>
      </p:sp>
    </p:spTree>
    <p:extLst>
      <p:ext uri="{BB962C8B-B14F-4D97-AF65-F5344CB8AC3E}">
        <p14:creationId xmlns:p14="http://schemas.microsoft.com/office/powerpoint/2010/main" val="99568959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Lift decreases the faster you go, with the lift tending to follow the trajectory of the curved scatter points as shown in the slide.</a:t>
            </a:r>
          </a:p>
        </p:txBody>
      </p:sp>
      <p:sp>
        <p:nvSpPr>
          <p:cNvPr id="4" name="Slide Number Placeholder 3"/>
          <p:cNvSpPr>
            <a:spLocks noGrp="1"/>
          </p:cNvSpPr>
          <p:nvPr>
            <p:ph type="sldNum" sz="quarter" idx="5"/>
          </p:nvPr>
        </p:nvSpPr>
        <p:spPr/>
        <p:txBody>
          <a:bodyPr/>
          <a:lstStyle/>
          <a:p>
            <a:fld id="{17732C3C-A191-48C2-A7E8-9C96AF841A7A}" type="slidenum">
              <a:rPr lang="en-US" smtClean="0"/>
              <a:t>20</a:t>
            </a:fld>
            <a:endParaRPr lang="en-US" dirty="0"/>
          </a:p>
        </p:txBody>
      </p:sp>
    </p:spTree>
    <p:extLst>
      <p:ext uri="{BB962C8B-B14F-4D97-AF65-F5344CB8AC3E}">
        <p14:creationId xmlns:p14="http://schemas.microsoft.com/office/powerpoint/2010/main" val="246060534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viewing the G Force lateral acceleration, and using track position, was able to determine that at high speed, the top half of this scatter graph, the fluctuations heavily left and a bit to the right are high speed corners around Silverstone being the first turn (copse) and the little kink the track being maggots, the slower speed corners are kicking up high G because of sharp turn ins from the driver, with the corners being quite sharp and coming from a long straight into heavy braking zone.</a:t>
            </a:r>
          </a:p>
        </p:txBody>
      </p:sp>
      <p:sp>
        <p:nvSpPr>
          <p:cNvPr id="4" name="Slide Number Placeholder 3"/>
          <p:cNvSpPr>
            <a:spLocks noGrp="1"/>
          </p:cNvSpPr>
          <p:nvPr>
            <p:ph type="sldNum" sz="quarter" idx="5"/>
          </p:nvPr>
        </p:nvSpPr>
        <p:spPr/>
        <p:txBody>
          <a:bodyPr/>
          <a:lstStyle/>
          <a:p>
            <a:fld id="{17732C3C-A191-48C2-A7E8-9C96AF841A7A}" type="slidenum">
              <a:rPr lang="en-US" smtClean="0"/>
              <a:t>21</a:t>
            </a:fld>
            <a:endParaRPr lang="en-US" dirty="0"/>
          </a:p>
        </p:txBody>
      </p:sp>
    </p:spTree>
    <p:extLst>
      <p:ext uri="{BB962C8B-B14F-4D97-AF65-F5344CB8AC3E}">
        <p14:creationId xmlns:p14="http://schemas.microsoft.com/office/powerpoint/2010/main" val="276921866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With the car with the highest wing angles having the higher drag coefficient and the cars front cross sectional area not changing, the set-up with high aero has more drag force.</a:t>
            </a:r>
          </a:p>
        </p:txBody>
      </p:sp>
      <p:sp>
        <p:nvSpPr>
          <p:cNvPr id="4" name="Slide Number Placeholder 3"/>
          <p:cNvSpPr>
            <a:spLocks noGrp="1"/>
          </p:cNvSpPr>
          <p:nvPr>
            <p:ph type="sldNum" sz="quarter" idx="5"/>
          </p:nvPr>
        </p:nvSpPr>
        <p:spPr/>
        <p:txBody>
          <a:bodyPr/>
          <a:lstStyle/>
          <a:p>
            <a:fld id="{17732C3C-A191-48C2-A7E8-9C96AF841A7A}" type="slidenum">
              <a:rPr lang="en-US" smtClean="0"/>
              <a:t>22</a:t>
            </a:fld>
            <a:endParaRPr lang="en-US" dirty="0"/>
          </a:p>
        </p:txBody>
      </p:sp>
    </p:spTree>
    <p:extLst>
      <p:ext uri="{BB962C8B-B14F-4D97-AF65-F5344CB8AC3E}">
        <p14:creationId xmlns:p14="http://schemas.microsoft.com/office/powerpoint/2010/main" val="134323220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reviewing the data of the chosen set-ups, the green lap has a big spike around the 500m mark and after looking at the exact point and going through other methods of reviewing data on motec, was determined in was an anomaly in a calculation of filtering somewhere.</a:t>
            </a:r>
          </a:p>
        </p:txBody>
      </p:sp>
      <p:sp>
        <p:nvSpPr>
          <p:cNvPr id="4" name="Slide Number Placeholder 3"/>
          <p:cNvSpPr>
            <a:spLocks noGrp="1"/>
          </p:cNvSpPr>
          <p:nvPr>
            <p:ph type="sldNum" sz="quarter" idx="5"/>
          </p:nvPr>
        </p:nvSpPr>
        <p:spPr/>
        <p:txBody>
          <a:bodyPr/>
          <a:lstStyle/>
          <a:p>
            <a:fld id="{17732C3C-A191-48C2-A7E8-9C96AF841A7A}" type="slidenum">
              <a:rPr lang="en-US" smtClean="0"/>
              <a:t>23</a:t>
            </a:fld>
            <a:endParaRPr lang="en-US" dirty="0"/>
          </a:p>
        </p:txBody>
      </p:sp>
    </p:spTree>
    <p:extLst>
      <p:ext uri="{BB962C8B-B14F-4D97-AF65-F5344CB8AC3E}">
        <p14:creationId xmlns:p14="http://schemas.microsoft.com/office/powerpoint/2010/main" val="1415698480"/>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some different graphs, showing the worst rake set-up, with the nose of the car as high as possible and the rear as low as possible. And the most rake possible as the red set coloured data set on the graph. With also some diver comments on the negative rake set-up (black data set).</a:t>
            </a:r>
          </a:p>
        </p:txBody>
      </p:sp>
      <p:sp>
        <p:nvSpPr>
          <p:cNvPr id="4" name="Slide Number Placeholder 3"/>
          <p:cNvSpPr>
            <a:spLocks noGrp="1"/>
          </p:cNvSpPr>
          <p:nvPr>
            <p:ph type="sldNum" sz="quarter" idx="5"/>
          </p:nvPr>
        </p:nvSpPr>
        <p:spPr/>
        <p:txBody>
          <a:bodyPr/>
          <a:lstStyle/>
          <a:p>
            <a:fld id="{17732C3C-A191-48C2-A7E8-9C96AF841A7A}" type="slidenum">
              <a:rPr lang="en-US" smtClean="0"/>
              <a:t>24</a:t>
            </a:fld>
            <a:endParaRPr lang="en-US" dirty="0"/>
          </a:p>
        </p:txBody>
      </p:sp>
    </p:spTree>
    <p:extLst>
      <p:ext uri="{BB962C8B-B14F-4D97-AF65-F5344CB8AC3E}">
        <p14:creationId xmlns:p14="http://schemas.microsoft.com/office/powerpoint/2010/main" val="246493881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Here’s some example data from the run that you the driver said was the best set up during the test.</a:t>
            </a:r>
          </a:p>
        </p:txBody>
      </p:sp>
      <p:sp>
        <p:nvSpPr>
          <p:cNvPr id="4" name="Slide Number Placeholder 3"/>
          <p:cNvSpPr>
            <a:spLocks noGrp="1"/>
          </p:cNvSpPr>
          <p:nvPr>
            <p:ph type="sldNum" sz="quarter" idx="5"/>
          </p:nvPr>
        </p:nvSpPr>
        <p:spPr/>
        <p:txBody>
          <a:bodyPr/>
          <a:lstStyle/>
          <a:p>
            <a:fld id="{17732C3C-A191-48C2-A7E8-9C96AF841A7A}" type="slidenum">
              <a:rPr lang="en-US" smtClean="0"/>
              <a:t>25</a:t>
            </a:fld>
            <a:endParaRPr lang="en-US" dirty="0"/>
          </a:p>
        </p:txBody>
      </p:sp>
    </p:spTree>
    <p:extLst>
      <p:ext uri="{BB962C8B-B14F-4D97-AF65-F5344CB8AC3E}">
        <p14:creationId xmlns:p14="http://schemas.microsoft.com/office/powerpoint/2010/main" val="372610849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These are the combined graphs from test one separated into wing and ride height for each category.</a:t>
            </a:r>
          </a:p>
        </p:txBody>
      </p:sp>
      <p:sp>
        <p:nvSpPr>
          <p:cNvPr id="4" name="Slide Number Placeholder 3"/>
          <p:cNvSpPr>
            <a:spLocks noGrp="1"/>
          </p:cNvSpPr>
          <p:nvPr>
            <p:ph type="sldNum" sz="quarter" idx="5"/>
          </p:nvPr>
        </p:nvSpPr>
        <p:spPr/>
        <p:txBody>
          <a:bodyPr/>
          <a:lstStyle/>
          <a:p>
            <a:fld id="{17732C3C-A191-48C2-A7E8-9C96AF841A7A}" type="slidenum">
              <a:rPr lang="en-US" smtClean="0"/>
              <a:t>30</a:t>
            </a:fld>
            <a:endParaRPr lang="en-US" dirty="0"/>
          </a:p>
        </p:txBody>
      </p:sp>
    </p:spTree>
    <p:extLst>
      <p:ext uri="{BB962C8B-B14F-4D97-AF65-F5344CB8AC3E}">
        <p14:creationId xmlns:p14="http://schemas.microsoft.com/office/powerpoint/2010/main" val="8773354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1EE9517-8E69-4FF1-9294-E1E54A394BAE}"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C1A8E48-174D-4FEB-9E49-805E25B6E4DE}"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3F78E718-7869-4C6F-963F-37646651C408}"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AC8F81-CFCC-4380-95A1-3EA40326D83F}"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4F3D059-B916-4F7C-A4ED-4054F320AB5E}" type="datetime1">
              <a:rPr lang="en-US" smtClean="0"/>
              <a:t>3/25/2020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7DC09DA-8BB6-47A9-8041-F86B534ABC44}" type="datetime1">
              <a:rPr lang="en-US" smtClean="0"/>
              <a:t>3/25/2020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AED52A-4DB9-477E-8FA6-EFA1723225C0}" type="datetime1">
              <a:rPr lang="en-US" smtClean="0"/>
              <a:t>3/25/2020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76395BC2-041D-4BFD-90E5-0281AA95C4F8}"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99882C83-E2E7-4E14-8989-44350B9DDE3D}" type="datetime1">
              <a:rPr lang="en-US" smtClean="0"/>
              <a:t>3/25/2020</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502DEFFE-95A2-43FF-99D5-6E7D22FB0B88}" type="datetime1">
              <a:rPr lang="en-US" smtClean="0"/>
              <a:t>3/25/2020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B028F6ED-3CC4-4AFC-845E-EA395F55A80F}"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2E898A29-D8FB-46E0-94ED-76B45654629F}" type="datetime1">
              <a:rPr lang="en-US" smtClean="0"/>
              <a:t>3/25/2020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A8BF942-E3E4-447D-BFAE-5B5B25F76F4C}"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B54C4CE-C594-4506-B364-99EFEEFBB023}" type="datetime1">
              <a:rPr lang="en-US" smtClean="0"/>
              <a:t>3/25/2020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86F7BD38-A805-4B2C-9BDF-D56E94387879}" type="datetime1">
              <a:rPr lang="en-US" smtClean="0"/>
              <a:t>3/25/2020</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0.PNG"/></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_Toc36083752"/><Relationship Id="rId2" Type="http://schemas.openxmlformats.org/officeDocument/2006/relationships/hyperlink" Target="#_Toc36083753"/><Relationship Id="rId1" Type="http://schemas.openxmlformats.org/officeDocument/2006/relationships/slideLayout" Target="../slideLayouts/slideLayout2.xml"/><Relationship Id="rId6" Type="http://schemas.openxmlformats.org/officeDocument/2006/relationships/hyperlink" Target="https://www.one2one.uk.net/race-circuit-notes/silverstone-national/" TargetMode="External"/><Relationship Id="rId5" Type="http://schemas.openxmlformats.org/officeDocument/2006/relationships/hyperlink" Target="#_Toc36083751"/><Relationship Id="rId4" Type="http://schemas.openxmlformats.org/officeDocument/2006/relationships/hyperlink" Target="https://www.bbc.co.uk/sport/formula1/47838557" TargetMode="External"/></Relationships>
</file>

<file path=ppt/slides/_rels/slide2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8" Type="http://schemas.openxmlformats.org/officeDocument/2006/relationships/image" Target="../media/image31.PNG"/><Relationship Id="rId3" Type="http://schemas.openxmlformats.org/officeDocument/2006/relationships/image" Target="../media/image26.PNG"/><Relationship Id="rId7" Type="http://schemas.openxmlformats.org/officeDocument/2006/relationships/image" Target="../media/image30.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29.PNG"/><Relationship Id="rId5" Type="http://schemas.openxmlformats.org/officeDocument/2006/relationships/image" Target="../media/image28.PNG"/><Relationship Id="rId10" Type="http://schemas.openxmlformats.org/officeDocument/2006/relationships/image" Target="../media/image33.PNG"/><Relationship Id="rId4" Type="http://schemas.openxmlformats.org/officeDocument/2006/relationships/image" Target="../media/image27.PNG"/><Relationship Id="rId9" Type="http://schemas.openxmlformats.org/officeDocument/2006/relationships/image" Target="../media/image32.PNG"/></Relationships>
</file>

<file path=ppt/slides/_rels/slide31.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12839A1C-34CB-4C3C-8531-CA67525FDE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24" name="Freeform: Shape 23">
            <a:extLst>
              <a:ext uri="{FF2B5EF4-FFF2-40B4-BE49-F238E27FC236}">
                <a16:creationId xmlns:a16="http://schemas.microsoft.com/office/drawing/2014/main" id="{FAC94EAF-F7F7-4727-AE69-A7036B4A51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4="http://schemas.microsoft.com/office/drawing/2010/main" xmlns:p14="http://schemas.microsoft.com/office/powerpoint/2010/main" xmlns:a16="http://schemas.microsoft.com/office/drawing/2014/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3" name="Subtitle 2">
            <a:extLst>
              <a:ext uri="{FF2B5EF4-FFF2-40B4-BE49-F238E27FC236}">
                <a16:creationId xmlns:a16="http://schemas.microsoft.com/office/drawing/2014/main" id="{F0FC7E44-4828-47E6-A083-C1E389988E20}"/>
              </a:ext>
            </a:extLst>
          </p:cNvPr>
          <p:cNvSpPr>
            <a:spLocks noGrp="1"/>
          </p:cNvSpPr>
          <p:nvPr>
            <p:ph type="subTitle" idx="1"/>
          </p:nvPr>
        </p:nvSpPr>
        <p:spPr>
          <a:xfrm>
            <a:off x="643466" y="2281574"/>
            <a:ext cx="3994015" cy="2294852"/>
          </a:xfrm>
          <a:effectLst/>
        </p:spPr>
        <p:txBody>
          <a:bodyPr anchor="ctr">
            <a:normAutofit/>
          </a:bodyPr>
          <a:lstStyle/>
          <a:p>
            <a:pPr algn="ctr"/>
            <a:r>
              <a:rPr lang="en-US" sz="2800" dirty="0"/>
              <a:t>Presentation by Oliver Gordon</a:t>
            </a:r>
          </a:p>
        </p:txBody>
      </p:sp>
      <p:sp>
        <p:nvSpPr>
          <p:cNvPr id="2" name="Title 1">
            <a:extLst>
              <a:ext uri="{FF2B5EF4-FFF2-40B4-BE49-F238E27FC236}">
                <a16:creationId xmlns:a16="http://schemas.microsoft.com/office/drawing/2014/main" id="{B68617FD-A3DD-4B1B-A618-8B7F44A2DD42}"/>
              </a:ext>
            </a:extLst>
          </p:cNvPr>
          <p:cNvSpPr>
            <a:spLocks noGrp="1"/>
          </p:cNvSpPr>
          <p:nvPr>
            <p:ph type="ctrTitle"/>
          </p:nvPr>
        </p:nvSpPr>
        <p:spPr>
          <a:xfrm>
            <a:off x="6095999" y="1032918"/>
            <a:ext cx="5452533" cy="4792165"/>
          </a:xfrm>
          <a:effectLst/>
        </p:spPr>
        <p:txBody>
          <a:bodyPr anchor="ctr">
            <a:normAutofit/>
          </a:bodyPr>
          <a:lstStyle/>
          <a:p>
            <a:r>
              <a:rPr lang="en-US" sz="4400" dirty="0">
                <a:solidFill>
                  <a:schemeClr val="bg1"/>
                </a:solidFill>
              </a:rPr>
              <a:t>Aerodynamics simulation testing</a:t>
            </a:r>
          </a:p>
        </p:txBody>
      </p:sp>
    </p:spTree>
    <p:extLst>
      <p:ext uri="{BB962C8B-B14F-4D97-AF65-F5344CB8AC3E}">
        <p14:creationId xmlns:p14="http://schemas.microsoft.com/office/powerpoint/2010/main" val="40547745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72F0E-1F23-4605-A360-8DD777B96560}"/>
              </a:ext>
            </a:extLst>
          </p:cNvPr>
          <p:cNvSpPr>
            <a:spLocks noGrp="1"/>
          </p:cNvSpPr>
          <p:nvPr>
            <p:ph type="title"/>
          </p:nvPr>
        </p:nvSpPr>
        <p:spPr>
          <a:xfrm>
            <a:off x="810000" y="447188"/>
            <a:ext cx="10571998" cy="970450"/>
          </a:xfrm>
        </p:spPr>
        <p:txBody>
          <a:bodyPr>
            <a:normAutofit/>
          </a:bodyPr>
          <a:lstStyle/>
          <a:p>
            <a:r>
              <a:rPr lang="en-US" dirty="0">
                <a:solidFill>
                  <a:schemeClr val="bg1"/>
                </a:solidFill>
              </a:rPr>
              <a:t>The task at hand and learning outcomes</a:t>
            </a:r>
          </a:p>
        </p:txBody>
      </p:sp>
      <p:sp>
        <p:nvSpPr>
          <p:cNvPr id="3" name="Content Placeholder 2">
            <a:extLst>
              <a:ext uri="{FF2B5EF4-FFF2-40B4-BE49-F238E27FC236}">
                <a16:creationId xmlns:a16="http://schemas.microsoft.com/office/drawing/2014/main" id="{7865C668-F9D6-4666-B73C-6D43F8433993}"/>
              </a:ext>
            </a:extLst>
          </p:cNvPr>
          <p:cNvSpPr>
            <a:spLocks noGrp="1"/>
          </p:cNvSpPr>
          <p:nvPr>
            <p:ph idx="1"/>
          </p:nvPr>
        </p:nvSpPr>
        <p:spPr>
          <a:xfrm>
            <a:off x="6256560" y="2295115"/>
            <a:ext cx="5056106" cy="3636511"/>
          </a:xfrm>
        </p:spPr>
        <p:txBody>
          <a:bodyPr/>
          <a:lstStyle/>
          <a:p>
            <a:pPr marL="0" lvl="0" indent="0">
              <a:buNone/>
            </a:pPr>
            <a:r>
              <a:rPr lang="en-GB" dirty="0"/>
              <a:t>Learning Outcomes</a:t>
            </a:r>
          </a:p>
          <a:p>
            <a:pPr lvl="0"/>
            <a:r>
              <a:rPr lang="en-GB" dirty="0"/>
              <a:t>Critically analyse and assess a race vehicle’s aerodynamic and handling performance.</a:t>
            </a:r>
          </a:p>
          <a:p>
            <a:pPr marL="0" indent="0">
              <a:buNone/>
            </a:pPr>
            <a:endParaRPr lang="en-GB" dirty="0"/>
          </a:p>
          <a:p>
            <a:pPr lvl="0"/>
            <a:r>
              <a:rPr lang="en-GB" dirty="0"/>
              <a:t>Plan, conduct and collate data from a vehicle performance test and deploy established analysis techniques to critically evaluate the resulting data. </a:t>
            </a:r>
          </a:p>
          <a:p>
            <a:pPr marL="0" indent="0">
              <a:buNone/>
            </a:pPr>
            <a:endParaRPr lang="en-GB" dirty="0"/>
          </a:p>
        </p:txBody>
      </p:sp>
      <p:sp>
        <p:nvSpPr>
          <p:cNvPr id="4" name="Content Placeholder 2">
            <a:extLst>
              <a:ext uri="{FF2B5EF4-FFF2-40B4-BE49-F238E27FC236}">
                <a16:creationId xmlns:a16="http://schemas.microsoft.com/office/drawing/2014/main" id="{94D2FD14-A6C2-4003-86E3-285B58513A81}"/>
              </a:ext>
            </a:extLst>
          </p:cNvPr>
          <p:cNvSpPr txBox="1">
            <a:spLocks/>
          </p:cNvSpPr>
          <p:nvPr/>
        </p:nvSpPr>
        <p:spPr>
          <a:xfrm>
            <a:off x="879335" y="2295114"/>
            <a:ext cx="5056106" cy="3636511"/>
          </a:xfrm>
          <a:prstGeom prst="rect">
            <a:avLst/>
          </a:prstGeom>
          <a:effectLst>
            <a:outerShdw blurRad="50800" dir="14400000">
              <a:srgbClr val="000000">
                <a:alpha val="40000"/>
              </a:srgbClr>
            </a:outerShdw>
          </a:effectLst>
        </p:spPr>
        <p:txBody>
          <a:bodyPr vert="horz" lIns="91440" tIns="45720" rIns="91440" bIns="45720" rtlCol="0" anchor="ctr">
            <a:normAutofit/>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GB" dirty="0"/>
              <a:t>Understanding the effects that vehicle set-up has on the vehicle balance for a given track. </a:t>
            </a:r>
          </a:p>
        </p:txBody>
      </p:sp>
    </p:spTree>
    <p:extLst>
      <p:ext uri="{BB962C8B-B14F-4D97-AF65-F5344CB8AC3E}">
        <p14:creationId xmlns:p14="http://schemas.microsoft.com/office/powerpoint/2010/main" val="317145087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4EF116-6D0F-43BE-8732-5DDCEACC51E5}"/>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The gp2 car</a:t>
            </a:r>
          </a:p>
        </p:txBody>
      </p:sp>
      <p:sp>
        <p:nvSpPr>
          <p:cNvPr id="3" name="Content Placeholder 2">
            <a:extLst>
              <a:ext uri="{FF2B5EF4-FFF2-40B4-BE49-F238E27FC236}">
                <a16:creationId xmlns:a16="http://schemas.microsoft.com/office/drawing/2014/main" id="{51251D04-770F-4DE6-8110-70E2326E851B}"/>
              </a:ext>
            </a:extLst>
          </p:cNvPr>
          <p:cNvSpPr>
            <a:spLocks noGrp="1"/>
          </p:cNvSpPr>
          <p:nvPr>
            <p:ph idx="1"/>
          </p:nvPr>
        </p:nvSpPr>
        <p:spPr>
          <a:xfrm>
            <a:off x="818713" y="2413000"/>
            <a:ext cx="3835583" cy="3632200"/>
          </a:xfrm>
        </p:spPr>
        <p:txBody>
          <a:bodyPr>
            <a:normAutofit/>
          </a:bodyPr>
          <a:lstStyle/>
          <a:p>
            <a:r>
              <a:rPr lang="en-GB" sz="1600" dirty="0"/>
              <a:t>On Base Performance Simulator, the GP2 racecar used was the dallara GP2/08.</a:t>
            </a:r>
          </a:p>
          <a:p>
            <a:r>
              <a:rPr lang="en-GB" sz="1600" dirty="0"/>
              <a:t>This is Michael Schumacher taking the car for a demo run before preseason testing.</a:t>
            </a:r>
          </a:p>
        </p:txBody>
      </p:sp>
      <p:pic>
        <p:nvPicPr>
          <p:cNvPr id="4" name="Picture 3">
            <a:extLst>
              <a:ext uri="{FF2B5EF4-FFF2-40B4-BE49-F238E27FC236}">
                <a16:creationId xmlns:a16="http://schemas.microsoft.com/office/drawing/2014/main" id="{5E2022AD-BF0E-4BBA-A204-A7DDE1070102}"/>
              </a:ext>
            </a:extLst>
          </p:cNvPr>
          <p:cNvPicPr>
            <a:picLocks noChangeAspect="1"/>
          </p:cNvPicPr>
          <p:nvPr/>
        </p:nvPicPr>
        <p:blipFill>
          <a:blip r:embed="rId2"/>
          <a:stretch>
            <a:fillRect/>
          </a:stretch>
        </p:blipFill>
        <p:spPr>
          <a:xfrm>
            <a:off x="5814451" y="2328862"/>
            <a:ext cx="5567547" cy="3716338"/>
          </a:xfrm>
          <a:prstGeom prst="roundRect">
            <a:avLst>
              <a:gd name="adj" fmla="val 9320"/>
            </a:avLst>
          </a:prstGeom>
          <a:ln>
            <a:solidFill>
              <a:schemeClr val="accent1"/>
            </a:solidFill>
          </a:ln>
          <a:effectLst/>
        </p:spPr>
      </p:pic>
      <p:sp>
        <p:nvSpPr>
          <p:cNvPr id="5" name="TextBox 4">
            <a:extLst>
              <a:ext uri="{FF2B5EF4-FFF2-40B4-BE49-F238E27FC236}">
                <a16:creationId xmlns:a16="http://schemas.microsoft.com/office/drawing/2014/main" id="{95E1A722-1834-4420-BEBC-ECEB001D52EC}"/>
              </a:ext>
            </a:extLst>
          </p:cNvPr>
          <p:cNvSpPr txBox="1"/>
          <p:nvPr/>
        </p:nvSpPr>
        <p:spPr>
          <a:xfrm>
            <a:off x="6370320" y="6045200"/>
            <a:ext cx="4744720" cy="923330"/>
          </a:xfrm>
          <a:prstGeom prst="rect">
            <a:avLst/>
          </a:prstGeom>
          <a:noFill/>
        </p:spPr>
        <p:txBody>
          <a:bodyPr wrap="square" rtlCol="0">
            <a:spAutoFit/>
          </a:bodyPr>
          <a:lstStyle/>
          <a:p>
            <a:r>
              <a:rPr lang="en-GB" altLang="en-US" sz="1200" dirty="0">
                <a:latin typeface="Calibri" panose="020F0502020204030204" pitchFamily="34" charset="0"/>
                <a:ea typeface="Calibri" panose="020F0502020204030204" pitchFamily="34" charset="0"/>
                <a:cs typeface="Times New Roman" panose="02020603050405020304" pitchFamily="18" charset="0"/>
              </a:rPr>
              <a:t>Figure 1 - Michael Schumacher demo GP2 run - https://www.autosport.com/f1/news/145600/video-when-michael-schumacher-tested-a-gp2-car</a:t>
            </a:r>
            <a:endParaRPr lang="en-GB" altLang="en-US" sz="2000" dirty="0">
              <a:latin typeface="Arial" panose="020B0604020202020204" pitchFamily="34" charset="0"/>
            </a:endParaRPr>
          </a:p>
          <a:p>
            <a:endParaRPr lang="en-GB" dirty="0"/>
          </a:p>
        </p:txBody>
      </p:sp>
    </p:spTree>
    <p:extLst>
      <p:ext uri="{BB962C8B-B14F-4D97-AF65-F5344CB8AC3E}">
        <p14:creationId xmlns:p14="http://schemas.microsoft.com/office/powerpoint/2010/main" val="32809157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76653F-A76E-423D-81E6-64A315560E9F}"/>
              </a:ext>
            </a:extLst>
          </p:cNvPr>
          <p:cNvSpPr>
            <a:spLocks noGrp="1"/>
          </p:cNvSpPr>
          <p:nvPr>
            <p:ph type="title"/>
          </p:nvPr>
        </p:nvSpPr>
        <p:spPr/>
        <p:txBody>
          <a:bodyPr/>
          <a:lstStyle/>
          <a:p>
            <a:r>
              <a:rPr lang="en-GB" dirty="0">
                <a:solidFill>
                  <a:schemeClr val="bg1"/>
                </a:solidFill>
              </a:rPr>
              <a:t>Test One Tack and plan</a:t>
            </a:r>
          </a:p>
        </p:txBody>
      </p:sp>
      <p:sp>
        <p:nvSpPr>
          <p:cNvPr id="3" name="Content Placeholder 2">
            <a:extLst>
              <a:ext uri="{FF2B5EF4-FFF2-40B4-BE49-F238E27FC236}">
                <a16:creationId xmlns:a16="http://schemas.microsoft.com/office/drawing/2014/main" id="{A220F10E-3DD6-4FE7-A171-5990259BDC35}"/>
              </a:ext>
            </a:extLst>
          </p:cNvPr>
          <p:cNvSpPr>
            <a:spLocks noGrp="1"/>
          </p:cNvSpPr>
          <p:nvPr>
            <p:ph idx="1"/>
          </p:nvPr>
        </p:nvSpPr>
        <p:spPr>
          <a:xfrm>
            <a:off x="818712" y="2222287"/>
            <a:ext cx="10235008" cy="3636511"/>
          </a:xfrm>
        </p:spPr>
        <p:txBody>
          <a:bodyPr/>
          <a:lstStyle/>
          <a:p>
            <a:r>
              <a:rPr lang="en-GB" dirty="0"/>
              <a:t>The skidpan was used in the first test.</a:t>
            </a:r>
          </a:p>
          <a:p>
            <a:r>
              <a:rPr lang="en-GB" dirty="0"/>
              <a:t>Using the skidpan for steady state corning and the drag strip for the coast down.</a:t>
            </a:r>
          </a:p>
          <a:p>
            <a:r>
              <a:rPr lang="en-GB" dirty="0"/>
              <a:t>Getting up to max rpm in a preselected gear and going into neutral and coasting down to a slow speed where aero isn’t effective.</a:t>
            </a:r>
          </a:p>
          <a:p>
            <a:r>
              <a:rPr lang="en-GB" dirty="0"/>
              <a:t>The set-up list is in the appendices.</a:t>
            </a:r>
          </a:p>
        </p:txBody>
      </p:sp>
    </p:spTree>
    <p:extLst>
      <p:ext uri="{BB962C8B-B14F-4D97-AF65-F5344CB8AC3E}">
        <p14:creationId xmlns:p14="http://schemas.microsoft.com/office/powerpoint/2010/main" val="13271001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4BD3A8-6E8D-4299-9652-B2A3AE194B0F}"/>
              </a:ext>
            </a:extLst>
          </p:cNvPr>
          <p:cNvSpPr>
            <a:spLocks noGrp="1"/>
          </p:cNvSpPr>
          <p:nvPr>
            <p:ph type="title"/>
          </p:nvPr>
        </p:nvSpPr>
        <p:spPr/>
        <p:txBody>
          <a:bodyPr/>
          <a:lstStyle/>
          <a:p>
            <a:r>
              <a:rPr lang="en-GB" dirty="0">
                <a:solidFill>
                  <a:schemeClr val="bg1"/>
                </a:solidFill>
              </a:rPr>
              <a:t>The Testing Mistake</a:t>
            </a:r>
          </a:p>
        </p:txBody>
      </p:sp>
      <p:sp>
        <p:nvSpPr>
          <p:cNvPr id="3" name="Content Placeholder 2">
            <a:extLst>
              <a:ext uri="{FF2B5EF4-FFF2-40B4-BE49-F238E27FC236}">
                <a16:creationId xmlns:a16="http://schemas.microsoft.com/office/drawing/2014/main" id="{C50ADBE2-4208-4B6C-9DEC-BE255753E686}"/>
              </a:ext>
            </a:extLst>
          </p:cNvPr>
          <p:cNvSpPr>
            <a:spLocks noGrp="1"/>
          </p:cNvSpPr>
          <p:nvPr>
            <p:ph idx="1"/>
          </p:nvPr>
        </p:nvSpPr>
        <p:spPr/>
        <p:txBody>
          <a:bodyPr/>
          <a:lstStyle/>
          <a:p>
            <a:r>
              <a:rPr lang="en-GB" dirty="0"/>
              <a:t>During the </a:t>
            </a:r>
            <a:r>
              <a:rPr lang="en-GB" dirty="0" err="1"/>
              <a:t>coastdown</a:t>
            </a:r>
            <a:r>
              <a:rPr lang="en-GB" dirty="0"/>
              <a:t> test, there was a mistake that was overlooked by everyone till after when analysing the data, this was the fact that we change the gear we were going to max rpm in switching to gear 3 from gear 4, this was to save time during the test so we could fit all the set-ups in. this was a mistake because the set-ups are no longer comparable. Also you shouldn’t change more than one variable during a test.</a:t>
            </a:r>
          </a:p>
          <a:p>
            <a:r>
              <a:rPr lang="en-GB" dirty="0"/>
              <a:t>So change a wing and ride height set-up only is fine because we are looking at how this effects the cars balance and aerodynamics, but by change the speed of the vehicle as well this ruins the test because aerodynamics is more effective the faster you go. </a:t>
            </a:r>
          </a:p>
          <a:p>
            <a:r>
              <a:rPr lang="en-GB" dirty="0"/>
              <a:t>The more speed results in a higher drag resistance. As seen in the excel on the next slide.</a:t>
            </a:r>
          </a:p>
        </p:txBody>
      </p:sp>
    </p:spTree>
    <p:extLst>
      <p:ext uri="{BB962C8B-B14F-4D97-AF65-F5344CB8AC3E}">
        <p14:creationId xmlns:p14="http://schemas.microsoft.com/office/powerpoint/2010/main" val="8647486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7E7871-8E8C-4FBC-980C-8D0AE0B6BDE4}"/>
              </a:ext>
            </a:extLst>
          </p:cNvPr>
          <p:cNvSpPr>
            <a:spLocks noGrp="1"/>
          </p:cNvSpPr>
          <p:nvPr>
            <p:ph type="title"/>
          </p:nvPr>
        </p:nvSpPr>
        <p:spPr/>
        <p:txBody>
          <a:bodyPr/>
          <a:lstStyle/>
          <a:p>
            <a:r>
              <a:rPr lang="en-GB" dirty="0">
                <a:solidFill>
                  <a:schemeClr val="bg1"/>
                </a:solidFill>
              </a:rPr>
              <a:t>Excel data from test one mistake</a:t>
            </a:r>
          </a:p>
        </p:txBody>
      </p:sp>
      <p:pic>
        <p:nvPicPr>
          <p:cNvPr id="5" name="Picture 4">
            <a:extLst>
              <a:ext uri="{FF2B5EF4-FFF2-40B4-BE49-F238E27FC236}">
                <a16:creationId xmlns:a16="http://schemas.microsoft.com/office/drawing/2014/main" id="{65EE053F-F7E1-4DE5-9061-2A6CBEE32F78}"/>
              </a:ext>
            </a:extLst>
          </p:cNvPr>
          <p:cNvPicPr>
            <a:picLocks noChangeAspect="1"/>
          </p:cNvPicPr>
          <p:nvPr/>
        </p:nvPicPr>
        <p:blipFill>
          <a:blip r:embed="rId3"/>
          <a:stretch>
            <a:fillRect/>
          </a:stretch>
        </p:blipFill>
        <p:spPr>
          <a:xfrm>
            <a:off x="569981" y="3787198"/>
            <a:ext cx="4952443" cy="1076115"/>
          </a:xfrm>
          <a:prstGeom prst="rect">
            <a:avLst/>
          </a:prstGeom>
        </p:spPr>
      </p:pic>
      <p:sp>
        <p:nvSpPr>
          <p:cNvPr id="7" name="Content Placeholder 2">
            <a:extLst>
              <a:ext uri="{FF2B5EF4-FFF2-40B4-BE49-F238E27FC236}">
                <a16:creationId xmlns:a16="http://schemas.microsoft.com/office/drawing/2014/main" id="{1DA21965-9BA7-4824-9D29-5294B6102E5F}"/>
              </a:ext>
            </a:extLst>
          </p:cNvPr>
          <p:cNvSpPr>
            <a:spLocks noGrp="1"/>
          </p:cNvSpPr>
          <p:nvPr>
            <p:ph idx="1"/>
          </p:nvPr>
        </p:nvSpPr>
        <p:spPr>
          <a:xfrm>
            <a:off x="5874818" y="2322413"/>
            <a:ext cx="6052842" cy="4224043"/>
          </a:xfrm>
        </p:spPr>
        <p:txBody>
          <a:bodyPr/>
          <a:lstStyle/>
          <a:p>
            <a:r>
              <a:rPr lang="en-GB" dirty="0"/>
              <a:t>On the left is an example from my point made on the previous slide.</a:t>
            </a:r>
          </a:p>
        </p:txBody>
      </p:sp>
    </p:spTree>
    <p:extLst>
      <p:ext uri="{BB962C8B-B14F-4D97-AF65-F5344CB8AC3E}">
        <p14:creationId xmlns:p14="http://schemas.microsoft.com/office/powerpoint/2010/main" val="14460370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17AA9-95FA-453F-BDBD-0BED472EBAB2}"/>
              </a:ext>
            </a:extLst>
          </p:cNvPr>
          <p:cNvSpPr>
            <a:spLocks noGrp="1"/>
          </p:cNvSpPr>
          <p:nvPr>
            <p:ph type="title"/>
          </p:nvPr>
        </p:nvSpPr>
        <p:spPr/>
        <p:txBody>
          <a:bodyPr/>
          <a:lstStyle/>
          <a:p>
            <a:r>
              <a:rPr lang="en-GB" dirty="0">
                <a:solidFill>
                  <a:schemeClr val="bg1"/>
                </a:solidFill>
              </a:rPr>
              <a:t>Data from coast down testing.</a:t>
            </a:r>
          </a:p>
        </p:txBody>
      </p:sp>
      <p:sp>
        <p:nvSpPr>
          <p:cNvPr id="3" name="Content Placeholder 2">
            <a:extLst>
              <a:ext uri="{FF2B5EF4-FFF2-40B4-BE49-F238E27FC236}">
                <a16:creationId xmlns:a16="http://schemas.microsoft.com/office/drawing/2014/main" id="{CBB9648D-6536-4195-A94D-DC76B311781E}"/>
              </a:ext>
            </a:extLst>
          </p:cNvPr>
          <p:cNvSpPr>
            <a:spLocks noGrp="1"/>
          </p:cNvSpPr>
          <p:nvPr>
            <p:ph idx="1"/>
          </p:nvPr>
        </p:nvSpPr>
        <p:spPr>
          <a:xfrm>
            <a:off x="818712" y="2222287"/>
            <a:ext cx="10571998" cy="3636511"/>
          </a:xfrm>
        </p:spPr>
        <p:txBody>
          <a:bodyPr>
            <a:normAutofit/>
          </a:bodyPr>
          <a:lstStyle/>
          <a:p>
            <a:r>
              <a:rPr lang="en-GB" dirty="0"/>
              <a:t>Coast down data collected during test, on slide 29. </a:t>
            </a:r>
          </a:p>
          <a:p>
            <a:r>
              <a:rPr lang="en-GB" dirty="0"/>
              <a:t>Included in the data spread sheet is:</a:t>
            </a:r>
          </a:p>
          <a:p>
            <a:r>
              <a:rPr lang="en-GB" dirty="0"/>
              <a:t>Set-up name, Gear, CV (km/h), CV (m/s), Aero front, Aero rear, Total aero, Cop%, </a:t>
            </a:r>
            <a:r>
              <a:rPr lang="en-GB" dirty="0" err="1"/>
              <a:t>Clf</a:t>
            </a:r>
            <a:r>
              <a:rPr lang="en-GB" dirty="0"/>
              <a:t>, </a:t>
            </a:r>
            <a:r>
              <a:rPr lang="en-GB" dirty="0" err="1"/>
              <a:t>Clr</a:t>
            </a:r>
            <a:r>
              <a:rPr lang="en-GB" dirty="0"/>
              <a:t>, </a:t>
            </a:r>
            <a:r>
              <a:rPr lang="en-GB" dirty="0" err="1"/>
              <a:t>Clt</a:t>
            </a:r>
            <a:r>
              <a:rPr lang="en-GB" dirty="0"/>
              <a:t>, V1 (km/h), Drag + Rolling resistance, V2 (km/h), Rolling resistance N, Drag N, </a:t>
            </a:r>
            <a:r>
              <a:rPr lang="en-GB" dirty="0" err="1"/>
              <a:t>Cda</a:t>
            </a:r>
            <a:r>
              <a:rPr lang="en-GB" dirty="0"/>
              <a:t>, L/D and Rake Distance.</a:t>
            </a:r>
          </a:p>
          <a:p>
            <a:r>
              <a:rPr lang="en-GB" dirty="0"/>
              <a:t>Using Group A data to fill in the mistake as mention earlier.</a:t>
            </a:r>
          </a:p>
          <a:p>
            <a:r>
              <a:rPr lang="en-GB" dirty="0"/>
              <a:t>The graphs in this section are combine wings and ride height set-up in one, the separated ones are on slide 30.</a:t>
            </a:r>
          </a:p>
          <a:p>
            <a:endParaRPr lang="en-GB" dirty="0"/>
          </a:p>
        </p:txBody>
      </p:sp>
    </p:spTree>
    <p:extLst>
      <p:ext uri="{BB962C8B-B14F-4D97-AF65-F5344CB8AC3E}">
        <p14:creationId xmlns:p14="http://schemas.microsoft.com/office/powerpoint/2010/main" val="27427369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F1D707-DA70-4C99-8732-FF58046440FB}"/>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Total Aero Coast down data tables</a:t>
            </a:r>
          </a:p>
        </p:txBody>
      </p:sp>
      <p:pic>
        <p:nvPicPr>
          <p:cNvPr id="13" name="Content Placeholder 12" descr="A close up of a screen&#10;&#10;Description automatically generated">
            <a:extLst>
              <a:ext uri="{FF2B5EF4-FFF2-40B4-BE49-F238E27FC236}">
                <a16:creationId xmlns:a16="http://schemas.microsoft.com/office/drawing/2014/main" id="{73F18596-7E42-4127-85B8-FB7F0258290E}"/>
              </a:ext>
            </a:extLst>
          </p:cNvPr>
          <p:cNvPicPr>
            <a:picLocks noGrp="1" noChangeAspect="1"/>
          </p:cNvPicPr>
          <p:nvPr>
            <p:ph idx="1"/>
          </p:nvPr>
        </p:nvPicPr>
        <p:blipFill>
          <a:blip r:embed="rId3"/>
          <a:stretch>
            <a:fillRect/>
          </a:stretch>
        </p:blipFill>
        <p:spPr>
          <a:xfrm>
            <a:off x="8417407" y="6168718"/>
            <a:ext cx="1905973" cy="384732"/>
          </a:xfrm>
        </p:spPr>
      </p:pic>
      <p:pic>
        <p:nvPicPr>
          <p:cNvPr id="5" name="Content Placeholder 4" descr="A picture containing clock, hanging&#10;&#10;Description automatically generated">
            <a:extLst>
              <a:ext uri="{FF2B5EF4-FFF2-40B4-BE49-F238E27FC236}">
                <a16:creationId xmlns:a16="http://schemas.microsoft.com/office/drawing/2014/main" id="{DAB399E4-221A-4C97-87C8-22C2F49D8365}"/>
              </a:ext>
            </a:extLst>
          </p:cNvPr>
          <p:cNvPicPr>
            <a:picLocks noChangeAspect="1"/>
          </p:cNvPicPr>
          <p:nvPr/>
        </p:nvPicPr>
        <p:blipFill>
          <a:blip r:embed="rId4"/>
          <a:stretch>
            <a:fillRect/>
          </a:stretch>
        </p:blipFill>
        <p:spPr>
          <a:xfrm>
            <a:off x="6872685" y="2788438"/>
            <a:ext cx="4834433" cy="1281124"/>
          </a:xfrm>
          <a:prstGeom prst="roundRect">
            <a:avLst>
              <a:gd name="adj" fmla="val 11773"/>
            </a:avLst>
          </a:prstGeom>
          <a:ln>
            <a:solidFill>
              <a:schemeClr val="accent1"/>
            </a:solidFill>
          </a:ln>
          <a:effectLst/>
        </p:spPr>
      </p:pic>
      <p:pic>
        <p:nvPicPr>
          <p:cNvPr id="7" name="Content Placeholder 6" descr="A screenshot of a cell phone&#10;&#10;Description automatically generated">
            <a:extLst>
              <a:ext uri="{FF2B5EF4-FFF2-40B4-BE49-F238E27FC236}">
                <a16:creationId xmlns:a16="http://schemas.microsoft.com/office/drawing/2014/main" id="{B897DE23-EB7B-45C3-879C-7E71D9EE403B}"/>
              </a:ext>
            </a:extLst>
          </p:cNvPr>
          <p:cNvPicPr>
            <a:picLocks noChangeAspect="1"/>
          </p:cNvPicPr>
          <p:nvPr/>
        </p:nvPicPr>
        <p:blipFill>
          <a:blip r:embed="rId5"/>
          <a:stretch>
            <a:fillRect/>
          </a:stretch>
        </p:blipFill>
        <p:spPr>
          <a:xfrm>
            <a:off x="6833562" y="4489756"/>
            <a:ext cx="4873556" cy="1281124"/>
          </a:xfrm>
          <a:prstGeom prst="roundRect">
            <a:avLst>
              <a:gd name="adj" fmla="val 15817"/>
            </a:avLst>
          </a:prstGeom>
          <a:ln>
            <a:solidFill>
              <a:schemeClr val="accent1"/>
            </a:solidFill>
          </a:ln>
          <a:effectLst/>
        </p:spPr>
      </p:pic>
      <p:sp>
        <p:nvSpPr>
          <p:cNvPr id="14" name="Content Placeholder 2">
            <a:extLst>
              <a:ext uri="{FF2B5EF4-FFF2-40B4-BE49-F238E27FC236}">
                <a16:creationId xmlns:a16="http://schemas.microsoft.com/office/drawing/2014/main" id="{2054354F-A25A-4415-B381-0C50E0F5C3E4}"/>
              </a:ext>
            </a:extLst>
          </p:cNvPr>
          <p:cNvSpPr txBox="1">
            <a:spLocks/>
          </p:cNvSpPr>
          <p:nvPr/>
        </p:nvSpPr>
        <p:spPr>
          <a:xfrm>
            <a:off x="465359" y="2532207"/>
            <a:ext cx="5630640" cy="3636511"/>
          </a:xfrm>
          <a:prstGeom prst="rect">
            <a:avLst/>
          </a:prstGeom>
          <a:effectLst>
            <a:outerShdw blurRad="50800" dir="14400000">
              <a:srgbClr val="000000">
                <a:alpha val="40000"/>
              </a:srgbClr>
            </a:outerShdw>
          </a:effectLst>
        </p:spPr>
        <p:txBody>
          <a:bodyPr vert="horz" lIns="91440" tIns="45720" rIns="91440" bIns="45720" rtlCol="0" anchor="ctr">
            <a:normAutofit lnSpcReduction="10000"/>
          </a:bodyPr>
          <a:lst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a:lstStyle>
          <a:p>
            <a:r>
              <a:rPr lang="en-GB" dirty="0"/>
              <a:t>Here is the coast down data in a table format for total aero, top being the mins to max wing set-ups and the bottom the mins to max ride height set-ups.</a:t>
            </a:r>
          </a:p>
          <a:p>
            <a:r>
              <a:rPr lang="en-GB" dirty="0"/>
              <a:t>Underneath the data is an example plot of which set-up type, with the first being min front and the second min in the same box being the rear.</a:t>
            </a:r>
          </a:p>
          <a:p>
            <a:r>
              <a:rPr lang="en-GB" dirty="0"/>
              <a:t>As you’d assume the more wing angle added to the car the more aero force.</a:t>
            </a:r>
          </a:p>
          <a:p>
            <a:r>
              <a:rPr lang="en-GB" dirty="0"/>
              <a:t>With the more rake angle means in turn you’d be producing more aero force.</a:t>
            </a:r>
          </a:p>
        </p:txBody>
      </p:sp>
    </p:spTree>
    <p:extLst>
      <p:ext uri="{BB962C8B-B14F-4D97-AF65-F5344CB8AC3E}">
        <p14:creationId xmlns:p14="http://schemas.microsoft.com/office/powerpoint/2010/main" val="33646391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F58E7-61DF-4176-8A95-C66D920C409A}"/>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Total aero graph</a:t>
            </a:r>
          </a:p>
        </p:txBody>
      </p:sp>
      <p:sp>
        <p:nvSpPr>
          <p:cNvPr id="9" name="Content Placeholder 8">
            <a:extLst>
              <a:ext uri="{FF2B5EF4-FFF2-40B4-BE49-F238E27FC236}">
                <a16:creationId xmlns:a16="http://schemas.microsoft.com/office/drawing/2014/main" id="{F2909443-312E-4BAB-BD35-6DB1BDEF1BE0}"/>
              </a:ext>
            </a:extLst>
          </p:cNvPr>
          <p:cNvSpPr>
            <a:spLocks noGrp="1"/>
          </p:cNvSpPr>
          <p:nvPr>
            <p:ph idx="1"/>
          </p:nvPr>
        </p:nvSpPr>
        <p:spPr>
          <a:xfrm>
            <a:off x="7546415" y="2455069"/>
            <a:ext cx="3835583" cy="3632200"/>
          </a:xfrm>
        </p:spPr>
        <p:txBody>
          <a:bodyPr>
            <a:normAutofit fontScale="92500" lnSpcReduction="10000"/>
          </a:bodyPr>
          <a:lstStyle/>
          <a:p>
            <a:r>
              <a:rPr lang="en-US" sz="1600" dirty="0"/>
              <a:t>On the left is the total aero graph with each point being the front position (min/mid/max). With the x axis being the rear position.</a:t>
            </a:r>
          </a:p>
          <a:p>
            <a:r>
              <a:rPr lang="en-US" sz="1600" dirty="0"/>
              <a:t>This is the wings and ride height set-up changes overlapped.</a:t>
            </a:r>
          </a:p>
          <a:p>
            <a:r>
              <a:rPr lang="en-US" sz="1600" dirty="0"/>
              <a:t>As seen on the left the graph supports the claims of more wing angle equals more aero force. And that more rake also equals more aero force. </a:t>
            </a:r>
          </a:p>
          <a:p>
            <a:r>
              <a:rPr lang="en-US" sz="1600" dirty="0"/>
              <a:t>This is because when the front of the car is closer to the floor it causes a vacuum of air and also ground effect.</a:t>
            </a:r>
          </a:p>
        </p:txBody>
      </p:sp>
      <p:pic>
        <p:nvPicPr>
          <p:cNvPr id="5" name="Content Placeholder 4" descr="A picture containing screenshot, light&#10;&#10;Description automatically generated">
            <a:extLst>
              <a:ext uri="{FF2B5EF4-FFF2-40B4-BE49-F238E27FC236}">
                <a16:creationId xmlns:a16="http://schemas.microsoft.com/office/drawing/2014/main" id="{6E29DE3F-AA08-4FBE-98E4-F3B8DB250487}"/>
              </a:ext>
            </a:extLst>
          </p:cNvPr>
          <p:cNvPicPr>
            <a:picLocks noChangeAspect="1"/>
          </p:cNvPicPr>
          <p:nvPr/>
        </p:nvPicPr>
        <p:blipFill rotWithShape="1">
          <a:blip r:embed="rId3"/>
          <a:srcRect l="2017" t="1609" r="1905" b="3446"/>
          <a:stretch/>
        </p:blipFill>
        <p:spPr>
          <a:xfrm>
            <a:off x="594087" y="2413000"/>
            <a:ext cx="6165061" cy="3716338"/>
          </a:xfrm>
          <a:prstGeom prst="roundRect">
            <a:avLst>
              <a:gd name="adj" fmla="val 6053"/>
            </a:avLst>
          </a:prstGeom>
          <a:ln>
            <a:solidFill>
              <a:schemeClr val="accent1"/>
            </a:solidFill>
          </a:ln>
          <a:effectLst/>
        </p:spPr>
      </p:pic>
    </p:spTree>
    <p:extLst>
      <p:ext uri="{BB962C8B-B14F-4D97-AF65-F5344CB8AC3E}">
        <p14:creationId xmlns:p14="http://schemas.microsoft.com/office/powerpoint/2010/main" val="21971688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AADA62-FC8D-448D-9D95-41BB55BD1923}"/>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What is rake?</a:t>
            </a:r>
          </a:p>
        </p:txBody>
      </p:sp>
      <p:sp>
        <p:nvSpPr>
          <p:cNvPr id="3" name="Content Placeholder 2">
            <a:extLst>
              <a:ext uri="{FF2B5EF4-FFF2-40B4-BE49-F238E27FC236}">
                <a16:creationId xmlns:a16="http://schemas.microsoft.com/office/drawing/2014/main" id="{50B3BA4B-6D93-43D1-9F00-7BF30D4790E1}"/>
              </a:ext>
            </a:extLst>
          </p:cNvPr>
          <p:cNvSpPr>
            <a:spLocks noGrp="1"/>
          </p:cNvSpPr>
          <p:nvPr>
            <p:ph idx="1"/>
          </p:nvPr>
        </p:nvSpPr>
        <p:spPr>
          <a:xfrm>
            <a:off x="818713" y="2413000"/>
            <a:ext cx="3835583" cy="3632200"/>
          </a:xfrm>
        </p:spPr>
        <p:txBody>
          <a:bodyPr>
            <a:normAutofit fontScale="92500" lnSpcReduction="10000"/>
          </a:bodyPr>
          <a:lstStyle/>
          <a:p>
            <a:pPr lvl="0"/>
            <a:r>
              <a:rPr lang="en-GB" sz="1600" dirty="0"/>
              <a:t>“Basically the Rake Angle is the deviation of the floor plane from the horizontal. Positive rake angle is higher rear end, and negative rake angle is higher front end of the car. Negative rake is not in use in racing.” (Technical F1 Dictionary, 2020).</a:t>
            </a:r>
          </a:p>
          <a:p>
            <a:pPr lvl="0"/>
            <a:r>
              <a:rPr lang="en-GB" sz="1600" dirty="0"/>
              <a:t>In excel work “rake distance is used a lot, this is the difference in height of the rear end compared to the front end of the gp2 racecar.</a:t>
            </a:r>
          </a:p>
          <a:p>
            <a:pPr lvl="0"/>
            <a:r>
              <a:rPr lang="en-GB" sz="1600" dirty="0"/>
              <a:t>On the right is an example of rake angle on the 2019 formula one cars.</a:t>
            </a:r>
          </a:p>
        </p:txBody>
      </p:sp>
      <p:pic>
        <p:nvPicPr>
          <p:cNvPr id="5" name="Picture 4">
            <a:extLst>
              <a:ext uri="{FF2B5EF4-FFF2-40B4-BE49-F238E27FC236}">
                <a16:creationId xmlns:a16="http://schemas.microsoft.com/office/drawing/2014/main" id="{76835550-47E8-4DE6-9A15-D372462B01A9}"/>
              </a:ext>
            </a:extLst>
          </p:cNvPr>
          <p:cNvPicPr>
            <a:picLocks noChangeAspect="1"/>
          </p:cNvPicPr>
          <p:nvPr/>
        </p:nvPicPr>
        <p:blipFill>
          <a:blip r:embed="rId3"/>
          <a:stretch>
            <a:fillRect/>
          </a:stretch>
        </p:blipFill>
        <p:spPr>
          <a:xfrm>
            <a:off x="5101851" y="2631212"/>
            <a:ext cx="6277349" cy="3279914"/>
          </a:xfrm>
          <a:prstGeom prst="roundRect">
            <a:avLst>
              <a:gd name="adj" fmla="val 3876"/>
            </a:avLst>
          </a:prstGeom>
          <a:ln>
            <a:solidFill>
              <a:schemeClr val="accent1"/>
            </a:solidFill>
          </a:ln>
          <a:effectLst/>
        </p:spPr>
      </p:pic>
      <p:sp>
        <p:nvSpPr>
          <p:cNvPr id="4" name="TextBox 3">
            <a:extLst>
              <a:ext uri="{FF2B5EF4-FFF2-40B4-BE49-F238E27FC236}">
                <a16:creationId xmlns:a16="http://schemas.microsoft.com/office/drawing/2014/main" id="{E08CAB41-405C-4FAE-B585-C47B076951A6}"/>
              </a:ext>
            </a:extLst>
          </p:cNvPr>
          <p:cNvSpPr txBox="1"/>
          <p:nvPr/>
        </p:nvSpPr>
        <p:spPr>
          <a:xfrm>
            <a:off x="5850384" y="6045200"/>
            <a:ext cx="4758432" cy="430887"/>
          </a:xfrm>
          <a:prstGeom prst="rect">
            <a:avLst/>
          </a:prstGeom>
          <a:noFill/>
        </p:spPr>
        <p:txBody>
          <a:bodyPr wrap="square" rtlCol="0">
            <a:spAutoFit/>
          </a:bodyPr>
          <a:lstStyle/>
          <a:p>
            <a:r>
              <a:rPr lang="en-GB" altLang="en-US" sz="1100" dirty="0">
                <a:latin typeface="Calibri" panose="020F0502020204030204" pitchFamily="34" charset="0"/>
                <a:ea typeface="Calibri" panose="020F0502020204030204" pitchFamily="34" charset="0"/>
                <a:cs typeface="Times New Roman" panose="02020603050405020304" pitchFamily="18" charset="0"/>
              </a:rPr>
              <a:t>Figure 2 - Rake Angle - https://www.bbc.co.uk/sport/formula1/47838557</a:t>
            </a:r>
            <a:endParaRPr lang="en-GB" altLang="en-US" sz="800" dirty="0"/>
          </a:p>
          <a:p>
            <a:endParaRPr lang="en-GB" sz="1100" dirty="0"/>
          </a:p>
        </p:txBody>
      </p:sp>
    </p:spTree>
    <p:extLst>
      <p:ext uri="{BB962C8B-B14F-4D97-AF65-F5344CB8AC3E}">
        <p14:creationId xmlns:p14="http://schemas.microsoft.com/office/powerpoint/2010/main" val="6262316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B4F57-4966-43E4-941B-C6109D6B249B}"/>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Coefficient of Drag Coast down data</a:t>
            </a:r>
          </a:p>
        </p:txBody>
      </p:sp>
      <p:sp>
        <p:nvSpPr>
          <p:cNvPr id="11" name="Content Placeholder 10">
            <a:extLst>
              <a:ext uri="{FF2B5EF4-FFF2-40B4-BE49-F238E27FC236}">
                <a16:creationId xmlns:a16="http://schemas.microsoft.com/office/drawing/2014/main" id="{D573B636-F239-48AB-841D-103764C18643}"/>
              </a:ext>
            </a:extLst>
          </p:cNvPr>
          <p:cNvSpPr>
            <a:spLocks noGrp="1"/>
          </p:cNvSpPr>
          <p:nvPr>
            <p:ph idx="1"/>
          </p:nvPr>
        </p:nvSpPr>
        <p:spPr>
          <a:xfrm>
            <a:off x="6095999" y="2522728"/>
            <a:ext cx="5454496" cy="3632200"/>
          </a:xfrm>
        </p:spPr>
        <p:txBody>
          <a:bodyPr>
            <a:normAutofit/>
          </a:bodyPr>
          <a:lstStyle/>
          <a:p>
            <a:r>
              <a:rPr lang="en-US" dirty="0"/>
              <a:t>With the data on the right, being subject to how much wing angle and how much rake is on the car.</a:t>
            </a:r>
          </a:p>
          <a:p>
            <a:r>
              <a:rPr lang="en-US" dirty="0"/>
              <a:t>The set with the worst rake angle, being max front and min rear, giving the least amount of drag but also least amount of downforce and terrible balance for the vehicle whilst on a circuit.</a:t>
            </a:r>
          </a:p>
          <a:p>
            <a:r>
              <a:rPr lang="en-US" dirty="0"/>
              <a:t>As stated, before negative rake is not used in any motorsport.</a:t>
            </a:r>
          </a:p>
        </p:txBody>
      </p:sp>
      <p:pic>
        <p:nvPicPr>
          <p:cNvPr id="7" name="Content Placeholder 6" descr="A screenshot of a cell phone&#10;&#10;Description automatically generated">
            <a:extLst>
              <a:ext uri="{FF2B5EF4-FFF2-40B4-BE49-F238E27FC236}">
                <a16:creationId xmlns:a16="http://schemas.microsoft.com/office/drawing/2014/main" id="{1A25F7A3-9853-4769-83EF-0C3FA486924A}"/>
              </a:ext>
            </a:extLst>
          </p:cNvPr>
          <p:cNvPicPr>
            <a:picLocks noChangeAspect="1"/>
          </p:cNvPicPr>
          <p:nvPr/>
        </p:nvPicPr>
        <p:blipFill>
          <a:blip r:embed="rId3"/>
          <a:stretch>
            <a:fillRect/>
          </a:stretch>
        </p:blipFill>
        <p:spPr>
          <a:xfrm>
            <a:off x="810000" y="4613589"/>
            <a:ext cx="4365295" cy="1166435"/>
          </a:xfrm>
          <a:prstGeom prst="roundRect">
            <a:avLst>
              <a:gd name="adj" fmla="val 13893"/>
            </a:avLst>
          </a:prstGeom>
          <a:ln>
            <a:solidFill>
              <a:schemeClr val="accent1"/>
            </a:solidFill>
          </a:ln>
          <a:effectLst/>
        </p:spPr>
      </p:pic>
      <p:pic>
        <p:nvPicPr>
          <p:cNvPr id="5" name="Content Placeholder 4" descr="A screenshot of a cell phone&#10;&#10;Description automatically generated">
            <a:extLst>
              <a:ext uri="{FF2B5EF4-FFF2-40B4-BE49-F238E27FC236}">
                <a16:creationId xmlns:a16="http://schemas.microsoft.com/office/drawing/2014/main" id="{DC6D941E-9255-4F95-9509-C60B9FE51EF1}"/>
              </a:ext>
            </a:extLst>
          </p:cNvPr>
          <p:cNvPicPr>
            <a:picLocks noChangeAspect="1"/>
          </p:cNvPicPr>
          <p:nvPr/>
        </p:nvPicPr>
        <p:blipFill>
          <a:blip r:embed="rId4"/>
          <a:stretch>
            <a:fillRect/>
          </a:stretch>
        </p:blipFill>
        <p:spPr>
          <a:xfrm>
            <a:off x="810000" y="2845782"/>
            <a:ext cx="4386036" cy="1166435"/>
          </a:xfrm>
          <a:prstGeom prst="roundRect">
            <a:avLst>
              <a:gd name="adj" fmla="val 11196"/>
            </a:avLst>
          </a:prstGeom>
          <a:ln>
            <a:solidFill>
              <a:schemeClr val="accent1"/>
            </a:solidFill>
          </a:ln>
          <a:effectLst/>
        </p:spPr>
      </p:pic>
    </p:spTree>
    <p:extLst>
      <p:ext uri="{BB962C8B-B14F-4D97-AF65-F5344CB8AC3E}">
        <p14:creationId xmlns:p14="http://schemas.microsoft.com/office/powerpoint/2010/main" val="37152996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879EF-DF60-43D2-9107-C727F647E28D}"/>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Coefficient of Drag graph</a:t>
            </a:r>
          </a:p>
        </p:txBody>
      </p:sp>
      <p:sp>
        <p:nvSpPr>
          <p:cNvPr id="9" name="Content Placeholder 8">
            <a:extLst>
              <a:ext uri="{FF2B5EF4-FFF2-40B4-BE49-F238E27FC236}">
                <a16:creationId xmlns:a16="http://schemas.microsoft.com/office/drawing/2014/main" id="{AC90AEE4-0790-4124-9516-5628A6BFBC74}"/>
              </a:ext>
            </a:extLst>
          </p:cNvPr>
          <p:cNvSpPr>
            <a:spLocks noGrp="1"/>
          </p:cNvSpPr>
          <p:nvPr>
            <p:ph idx="1"/>
          </p:nvPr>
        </p:nvSpPr>
        <p:spPr>
          <a:xfrm>
            <a:off x="818713" y="2413000"/>
            <a:ext cx="3835583" cy="3632200"/>
          </a:xfrm>
        </p:spPr>
        <p:txBody>
          <a:bodyPr>
            <a:normAutofit/>
          </a:bodyPr>
          <a:lstStyle/>
          <a:p>
            <a:r>
              <a:rPr lang="en-US" sz="1600" dirty="0"/>
              <a:t>The graph helps show that different set-ups in ride height doesn’t overly effect the drag or drag coefficient due to the wings being the same on all the ride height set-ups.</a:t>
            </a:r>
          </a:p>
          <a:p>
            <a:r>
              <a:rPr lang="en-US" sz="1600" dirty="0"/>
              <a:t>The wings however do make huge difference to the coefficient </a:t>
            </a:r>
          </a:p>
        </p:txBody>
      </p:sp>
      <p:pic>
        <p:nvPicPr>
          <p:cNvPr id="5" name="Content Placeholder 4" descr="A picture containing light&#10;&#10;Description automatically generated">
            <a:extLst>
              <a:ext uri="{FF2B5EF4-FFF2-40B4-BE49-F238E27FC236}">
                <a16:creationId xmlns:a16="http://schemas.microsoft.com/office/drawing/2014/main" id="{58F41DBB-F4A7-4172-ADE5-A87917EA4F24}"/>
              </a:ext>
            </a:extLst>
          </p:cNvPr>
          <p:cNvPicPr>
            <a:picLocks noChangeAspect="1"/>
          </p:cNvPicPr>
          <p:nvPr/>
        </p:nvPicPr>
        <p:blipFill>
          <a:blip r:embed="rId3"/>
          <a:stretch>
            <a:fillRect/>
          </a:stretch>
        </p:blipFill>
        <p:spPr>
          <a:xfrm>
            <a:off x="5101851" y="2458585"/>
            <a:ext cx="6277349" cy="3625167"/>
          </a:xfrm>
          <a:prstGeom prst="roundRect">
            <a:avLst>
              <a:gd name="adj" fmla="val 13405"/>
            </a:avLst>
          </a:prstGeom>
          <a:ln>
            <a:solidFill>
              <a:schemeClr val="accent1"/>
            </a:solidFill>
          </a:ln>
          <a:effectLst/>
        </p:spPr>
      </p:pic>
    </p:spTree>
    <p:extLst>
      <p:ext uri="{BB962C8B-B14F-4D97-AF65-F5344CB8AC3E}">
        <p14:creationId xmlns:p14="http://schemas.microsoft.com/office/powerpoint/2010/main" val="29096788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28B68-1C83-474F-BB7C-3BD007C0DDD1}"/>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Drag data Coast down</a:t>
            </a:r>
          </a:p>
        </p:txBody>
      </p:sp>
      <p:sp>
        <p:nvSpPr>
          <p:cNvPr id="15" name="Content Placeholder 14">
            <a:extLst>
              <a:ext uri="{FF2B5EF4-FFF2-40B4-BE49-F238E27FC236}">
                <a16:creationId xmlns:a16="http://schemas.microsoft.com/office/drawing/2014/main" id="{44FAA32F-1E29-4CCC-A901-484260DDEE2D}"/>
              </a:ext>
            </a:extLst>
          </p:cNvPr>
          <p:cNvSpPr>
            <a:spLocks noGrp="1"/>
          </p:cNvSpPr>
          <p:nvPr>
            <p:ph idx="1"/>
          </p:nvPr>
        </p:nvSpPr>
        <p:spPr>
          <a:xfrm>
            <a:off x="818713" y="2413000"/>
            <a:ext cx="5277287" cy="3632200"/>
          </a:xfrm>
        </p:spPr>
        <p:txBody>
          <a:bodyPr>
            <a:normAutofit/>
          </a:bodyPr>
          <a:lstStyle/>
          <a:p>
            <a:r>
              <a:rPr lang="en-US" dirty="0"/>
              <a:t>Like previously stated, the more wing angle means your car would have more drag, also more downforce, which for a windy track that’s a god thing because you’d be quicker in the corners.</a:t>
            </a:r>
          </a:p>
          <a:p>
            <a:r>
              <a:rPr lang="en-US" dirty="0"/>
              <a:t>This does however result in a slightly slower acceleration and top speed.</a:t>
            </a:r>
          </a:p>
        </p:txBody>
      </p:sp>
      <p:pic>
        <p:nvPicPr>
          <p:cNvPr id="9" name="Content Placeholder 8" descr="A screenshot of a cell phone&#10;&#10;Description automatically generated">
            <a:extLst>
              <a:ext uri="{FF2B5EF4-FFF2-40B4-BE49-F238E27FC236}">
                <a16:creationId xmlns:a16="http://schemas.microsoft.com/office/drawing/2014/main" id="{5156E49C-96D7-43CB-AE82-344709FA231D}"/>
              </a:ext>
            </a:extLst>
          </p:cNvPr>
          <p:cNvPicPr>
            <a:picLocks noChangeAspect="1"/>
          </p:cNvPicPr>
          <p:nvPr/>
        </p:nvPicPr>
        <p:blipFill>
          <a:blip r:embed="rId3"/>
          <a:stretch>
            <a:fillRect/>
          </a:stretch>
        </p:blipFill>
        <p:spPr>
          <a:xfrm>
            <a:off x="6786690" y="2793862"/>
            <a:ext cx="4839148" cy="1270275"/>
          </a:xfrm>
          <a:prstGeom prst="roundRect">
            <a:avLst>
              <a:gd name="adj" fmla="val 14505"/>
            </a:avLst>
          </a:prstGeom>
          <a:ln>
            <a:solidFill>
              <a:schemeClr val="accent1"/>
            </a:solidFill>
          </a:ln>
          <a:effectLst/>
        </p:spPr>
      </p:pic>
      <p:pic>
        <p:nvPicPr>
          <p:cNvPr id="11" name="Content Placeholder 10" descr="A screenshot of a cell phone&#10;&#10;Description automatically generated">
            <a:extLst>
              <a:ext uri="{FF2B5EF4-FFF2-40B4-BE49-F238E27FC236}">
                <a16:creationId xmlns:a16="http://schemas.microsoft.com/office/drawing/2014/main" id="{B99417E7-FFA5-4B37-8CAE-EA26A117C333}"/>
              </a:ext>
            </a:extLst>
          </p:cNvPr>
          <p:cNvPicPr>
            <a:picLocks noChangeAspect="1"/>
          </p:cNvPicPr>
          <p:nvPr/>
        </p:nvPicPr>
        <p:blipFill>
          <a:blip r:embed="rId4"/>
          <a:stretch>
            <a:fillRect/>
          </a:stretch>
        </p:blipFill>
        <p:spPr>
          <a:xfrm>
            <a:off x="6749834" y="4650399"/>
            <a:ext cx="4876004" cy="1270275"/>
          </a:xfrm>
          <a:prstGeom prst="roundRect">
            <a:avLst>
              <a:gd name="adj" fmla="val 14586"/>
            </a:avLst>
          </a:prstGeom>
          <a:ln>
            <a:solidFill>
              <a:schemeClr val="accent1"/>
            </a:solidFill>
          </a:ln>
          <a:effectLst/>
        </p:spPr>
      </p:pic>
    </p:spTree>
    <p:extLst>
      <p:ext uri="{BB962C8B-B14F-4D97-AF65-F5344CB8AC3E}">
        <p14:creationId xmlns:p14="http://schemas.microsoft.com/office/powerpoint/2010/main" val="29970291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7F4333-23EE-4AA4-AAE8-1D4773DD655B}"/>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Drag Graph</a:t>
            </a:r>
          </a:p>
        </p:txBody>
      </p:sp>
      <p:sp>
        <p:nvSpPr>
          <p:cNvPr id="9" name="Content Placeholder 8">
            <a:extLst>
              <a:ext uri="{FF2B5EF4-FFF2-40B4-BE49-F238E27FC236}">
                <a16:creationId xmlns:a16="http://schemas.microsoft.com/office/drawing/2014/main" id="{D3D4C803-7D73-48E2-A08E-BE3C46FDBB5D}"/>
              </a:ext>
            </a:extLst>
          </p:cNvPr>
          <p:cNvSpPr>
            <a:spLocks noGrp="1"/>
          </p:cNvSpPr>
          <p:nvPr>
            <p:ph idx="1"/>
          </p:nvPr>
        </p:nvSpPr>
        <p:spPr>
          <a:xfrm>
            <a:off x="7546415" y="2463800"/>
            <a:ext cx="3835583" cy="3632200"/>
          </a:xfrm>
        </p:spPr>
        <p:txBody>
          <a:bodyPr>
            <a:normAutofit/>
          </a:bodyPr>
          <a:lstStyle/>
          <a:p>
            <a:r>
              <a:rPr lang="en-US" sz="1600" dirty="0"/>
              <a:t>Again like the coefficient of drag graph, different set-ups in ride height doesn’t overly effect the drag or drag coefficient due to the wings being the same on all the ride height set-ups.</a:t>
            </a:r>
          </a:p>
          <a:p>
            <a:r>
              <a:rPr lang="en-US" sz="1600" dirty="0"/>
              <a:t>With the wings providing lots of drag and lots of downforce.</a:t>
            </a:r>
          </a:p>
        </p:txBody>
      </p:sp>
      <p:pic>
        <p:nvPicPr>
          <p:cNvPr id="5" name="Content Placeholder 4" descr="A picture containing light&#10;&#10;Description automatically generated">
            <a:extLst>
              <a:ext uri="{FF2B5EF4-FFF2-40B4-BE49-F238E27FC236}">
                <a16:creationId xmlns:a16="http://schemas.microsoft.com/office/drawing/2014/main" id="{1B6F2EF2-3D26-4EEE-85E6-FBD36EAAF07C}"/>
              </a:ext>
            </a:extLst>
          </p:cNvPr>
          <p:cNvPicPr>
            <a:picLocks noChangeAspect="1"/>
          </p:cNvPicPr>
          <p:nvPr/>
        </p:nvPicPr>
        <p:blipFill>
          <a:blip r:embed="rId3"/>
          <a:stretch>
            <a:fillRect/>
          </a:stretch>
        </p:blipFill>
        <p:spPr>
          <a:xfrm>
            <a:off x="650240" y="2414626"/>
            <a:ext cx="6135626" cy="3681374"/>
          </a:xfrm>
          <a:prstGeom prst="roundRect">
            <a:avLst>
              <a:gd name="adj" fmla="val 11804"/>
            </a:avLst>
          </a:prstGeom>
          <a:ln>
            <a:solidFill>
              <a:schemeClr val="accent1"/>
            </a:solidFill>
          </a:ln>
          <a:effectLst/>
        </p:spPr>
      </p:pic>
    </p:spTree>
    <p:extLst>
      <p:ext uri="{BB962C8B-B14F-4D97-AF65-F5344CB8AC3E}">
        <p14:creationId xmlns:p14="http://schemas.microsoft.com/office/powerpoint/2010/main" val="2285329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52E775-8E96-4275-82BB-9E4B4E6CC635}"/>
              </a:ext>
            </a:extLst>
          </p:cNvPr>
          <p:cNvSpPr>
            <a:spLocks noGrp="1"/>
          </p:cNvSpPr>
          <p:nvPr>
            <p:ph type="title"/>
          </p:nvPr>
        </p:nvSpPr>
        <p:spPr/>
        <p:txBody>
          <a:bodyPr/>
          <a:lstStyle/>
          <a:p>
            <a:r>
              <a:rPr lang="en-GB" dirty="0">
                <a:solidFill>
                  <a:schemeClr val="bg1"/>
                </a:solidFill>
              </a:rPr>
              <a:t>Test Two – Circuit test</a:t>
            </a:r>
          </a:p>
        </p:txBody>
      </p:sp>
      <p:sp>
        <p:nvSpPr>
          <p:cNvPr id="3" name="Content Placeholder 2">
            <a:extLst>
              <a:ext uri="{FF2B5EF4-FFF2-40B4-BE49-F238E27FC236}">
                <a16:creationId xmlns:a16="http://schemas.microsoft.com/office/drawing/2014/main" id="{CBF19BC0-A463-4996-A532-74F401A04E43}"/>
              </a:ext>
            </a:extLst>
          </p:cNvPr>
          <p:cNvSpPr>
            <a:spLocks noGrp="1"/>
          </p:cNvSpPr>
          <p:nvPr>
            <p:ph idx="1"/>
          </p:nvPr>
        </p:nvSpPr>
        <p:spPr/>
        <p:txBody>
          <a:bodyPr/>
          <a:lstStyle/>
          <a:p>
            <a:r>
              <a:rPr lang="en-GB" dirty="0"/>
              <a:t>For this test, as a group we discussed the different set-ups for the circuit test, came to the conclusion that any set-up with negative rake, were not worth focusing anytime on during the circuits test due to the amount of lift caused by having this negative rake.</a:t>
            </a:r>
          </a:p>
          <a:p>
            <a:r>
              <a:rPr lang="en-GB" dirty="0"/>
              <a:t>We conducted a total of 14 set-ups, including the baseline default set-up twice just to keep the test valid. Because at a real track you’d go back to a base set-up from the start of the day to see how the weather and temperature have changed the way the car reacts on track.</a:t>
            </a:r>
          </a:p>
          <a:p>
            <a:r>
              <a:rPr lang="en-GB" dirty="0"/>
              <a:t>Test set-up list in appendices.</a:t>
            </a:r>
          </a:p>
        </p:txBody>
      </p:sp>
    </p:spTree>
    <p:extLst>
      <p:ext uri="{BB962C8B-B14F-4D97-AF65-F5344CB8AC3E}">
        <p14:creationId xmlns:p14="http://schemas.microsoft.com/office/powerpoint/2010/main" val="104999703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C233FA-65AA-4FFE-86A8-AB4131C74ABB}"/>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Test Track two</a:t>
            </a:r>
          </a:p>
        </p:txBody>
      </p:sp>
      <p:sp>
        <p:nvSpPr>
          <p:cNvPr id="3" name="Content Placeholder 2">
            <a:extLst>
              <a:ext uri="{FF2B5EF4-FFF2-40B4-BE49-F238E27FC236}">
                <a16:creationId xmlns:a16="http://schemas.microsoft.com/office/drawing/2014/main" id="{EC3DD83F-3236-44CB-A21D-67466BFE58EF}"/>
              </a:ext>
            </a:extLst>
          </p:cNvPr>
          <p:cNvSpPr>
            <a:spLocks noGrp="1"/>
          </p:cNvSpPr>
          <p:nvPr>
            <p:ph idx="1"/>
          </p:nvPr>
        </p:nvSpPr>
        <p:spPr>
          <a:xfrm>
            <a:off x="818713" y="2413000"/>
            <a:ext cx="3835583" cy="3632200"/>
          </a:xfrm>
        </p:spPr>
        <p:txBody>
          <a:bodyPr>
            <a:normAutofit/>
          </a:bodyPr>
          <a:lstStyle/>
          <a:p>
            <a:r>
              <a:rPr lang="en-GB" sz="1600"/>
              <a:t>For the second test the track used was Silverstone, but only using the national short circuit, because the short the track the more set-ups we could run in the test, also because the short circuit at sliverstone offers everything we needed in a track. long straights, high speed corner and low speed corners. </a:t>
            </a:r>
          </a:p>
        </p:txBody>
      </p:sp>
      <p:pic>
        <p:nvPicPr>
          <p:cNvPr id="4" name="Picture 3">
            <a:extLst>
              <a:ext uri="{FF2B5EF4-FFF2-40B4-BE49-F238E27FC236}">
                <a16:creationId xmlns:a16="http://schemas.microsoft.com/office/drawing/2014/main" id="{0A9E248C-1EF1-4670-A69E-BFD8062EAB18}"/>
              </a:ext>
            </a:extLst>
          </p:cNvPr>
          <p:cNvPicPr>
            <a:picLocks noChangeAspect="1"/>
          </p:cNvPicPr>
          <p:nvPr/>
        </p:nvPicPr>
        <p:blipFill>
          <a:blip r:embed="rId3"/>
          <a:stretch>
            <a:fillRect/>
          </a:stretch>
        </p:blipFill>
        <p:spPr>
          <a:xfrm>
            <a:off x="7538374" y="2489200"/>
            <a:ext cx="3556000" cy="3556000"/>
          </a:xfrm>
          <a:prstGeom prst="roundRect">
            <a:avLst>
              <a:gd name="adj" fmla="val 10164"/>
            </a:avLst>
          </a:prstGeom>
          <a:ln>
            <a:solidFill>
              <a:schemeClr val="accent1"/>
            </a:solidFill>
          </a:ln>
          <a:effectLst/>
        </p:spPr>
      </p:pic>
      <p:sp>
        <p:nvSpPr>
          <p:cNvPr id="5" name="TextBox 4">
            <a:extLst>
              <a:ext uri="{FF2B5EF4-FFF2-40B4-BE49-F238E27FC236}">
                <a16:creationId xmlns:a16="http://schemas.microsoft.com/office/drawing/2014/main" id="{76742B24-9366-4775-94C9-3444F576278E}"/>
              </a:ext>
            </a:extLst>
          </p:cNvPr>
          <p:cNvSpPr txBox="1"/>
          <p:nvPr/>
        </p:nvSpPr>
        <p:spPr>
          <a:xfrm>
            <a:off x="7776839" y="6161103"/>
            <a:ext cx="3187083" cy="600164"/>
          </a:xfrm>
          <a:prstGeom prst="rect">
            <a:avLst/>
          </a:prstGeom>
          <a:noFill/>
        </p:spPr>
        <p:txBody>
          <a:bodyPr wrap="square" rtlCol="0">
            <a:spAutoFit/>
          </a:bodyPr>
          <a:lstStyle/>
          <a:p>
            <a:r>
              <a:rPr lang="en-GB" sz="1100"/>
              <a:t>Figure 3 - Silverstone national circuit - https://www.one2one.uk.net/race-circuit-notes/silverstone-national/</a:t>
            </a:r>
            <a:endParaRPr lang="en-GB" sz="1100" dirty="0"/>
          </a:p>
        </p:txBody>
      </p:sp>
    </p:spTree>
    <p:extLst>
      <p:ext uri="{BB962C8B-B14F-4D97-AF65-F5344CB8AC3E}">
        <p14:creationId xmlns:p14="http://schemas.microsoft.com/office/powerpoint/2010/main" val="26016259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B5130A-FFEB-459C-97B6-05A3B42E3AAF}"/>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Circuit analysis</a:t>
            </a:r>
          </a:p>
        </p:txBody>
      </p:sp>
      <p:sp>
        <p:nvSpPr>
          <p:cNvPr id="3" name="Content Placeholder 2">
            <a:extLst>
              <a:ext uri="{FF2B5EF4-FFF2-40B4-BE49-F238E27FC236}">
                <a16:creationId xmlns:a16="http://schemas.microsoft.com/office/drawing/2014/main" id="{54AFDE33-C325-46FE-8F24-A8159AAE82EB}"/>
              </a:ext>
            </a:extLst>
          </p:cNvPr>
          <p:cNvSpPr>
            <a:spLocks noGrp="1"/>
          </p:cNvSpPr>
          <p:nvPr>
            <p:ph idx="1"/>
          </p:nvPr>
        </p:nvSpPr>
        <p:spPr>
          <a:xfrm>
            <a:off x="818713" y="2413000"/>
            <a:ext cx="3835583" cy="3632200"/>
          </a:xfrm>
        </p:spPr>
        <p:txBody>
          <a:bodyPr>
            <a:normAutofit fontScale="92500" lnSpcReduction="10000"/>
          </a:bodyPr>
          <a:lstStyle/>
          <a:p>
            <a:r>
              <a:rPr lang="en-GB" sz="1500" dirty="0"/>
              <a:t>To the right is an example of three set-ups to showcase the titled data above, this will be the same three set-ups for all corresponding slides.</a:t>
            </a:r>
          </a:p>
          <a:p>
            <a:r>
              <a:rPr lang="en-GB" sz="1500" dirty="0"/>
              <a:t>The set-up names are 2, 11 and 14</a:t>
            </a:r>
          </a:p>
          <a:p>
            <a:r>
              <a:rPr lang="en-GB" sz="1500" dirty="0"/>
              <a:t>2 being the minimum possible wing and ride height front and rear. </a:t>
            </a:r>
          </a:p>
          <a:p>
            <a:r>
              <a:rPr lang="en-GB" sz="1500" dirty="0"/>
              <a:t>11 being the baseline default from the sim</a:t>
            </a:r>
          </a:p>
          <a:p>
            <a:r>
              <a:rPr lang="en-GB" sz="1500" dirty="0"/>
              <a:t>With 14 being the maximum possible wing and ride height possible.</a:t>
            </a:r>
          </a:p>
          <a:p>
            <a:r>
              <a:rPr lang="en-GB" sz="1500" dirty="0"/>
              <a:t>This is to show the extreme opposite set-up and the default from the BPS system.</a:t>
            </a:r>
          </a:p>
          <a:p>
            <a:endParaRPr lang="en-GB" sz="1500" dirty="0"/>
          </a:p>
        </p:txBody>
      </p:sp>
      <p:pic>
        <p:nvPicPr>
          <p:cNvPr id="5" name="Picture 4" descr="A screenshot of a cell phone&#10;&#10;Description automatically generated">
            <a:extLst>
              <a:ext uri="{FF2B5EF4-FFF2-40B4-BE49-F238E27FC236}">
                <a16:creationId xmlns:a16="http://schemas.microsoft.com/office/drawing/2014/main" id="{05BC9EED-6182-4D86-8D3B-BB5BF30C5D46}"/>
              </a:ext>
            </a:extLst>
          </p:cNvPr>
          <p:cNvPicPr>
            <a:picLocks noChangeAspect="1"/>
          </p:cNvPicPr>
          <p:nvPr/>
        </p:nvPicPr>
        <p:blipFill>
          <a:blip r:embed="rId3"/>
          <a:stretch>
            <a:fillRect/>
          </a:stretch>
        </p:blipFill>
        <p:spPr>
          <a:xfrm>
            <a:off x="5496560" y="2408369"/>
            <a:ext cx="5885438" cy="3516549"/>
          </a:xfrm>
          <a:prstGeom prst="roundRect">
            <a:avLst>
              <a:gd name="adj" fmla="val 9617"/>
            </a:avLst>
          </a:prstGeom>
          <a:ln>
            <a:solidFill>
              <a:schemeClr val="accent1"/>
            </a:solidFill>
          </a:ln>
          <a:effectLst/>
        </p:spPr>
      </p:pic>
      <p:sp>
        <p:nvSpPr>
          <p:cNvPr id="6" name="Oval 5">
            <a:extLst>
              <a:ext uri="{FF2B5EF4-FFF2-40B4-BE49-F238E27FC236}">
                <a16:creationId xmlns:a16="http://schemas.microsoft.com/office/drawing/2014/main" id="{304EB6C1-ECE1-4A87-857D-4A21CEC078D7}"/>
              </a:ext>
            </a:extLst>
          </p:cNvPr>
          <p:cNvSpPr/>
          <p:nvPr/>
        </p:nvSpPr>
        <p:spPr>
          <a:xfrm>
            <a:off x="5737253" y="3115434"/>
            <a:ext cx="358747" cy="226577"/>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Oval 6">
            <a:extLst>
              <a:ext uri="{FF2B5EF4-FFF2-40B4-BE49-F238E27FC236}">
                <a16:creationId xmlns:a16="http://schemas.microsoft.com/office/drawing/2014/main" id="{9FCEAB86-D611-4AF6-81B1-08DB52F1F7B7}"/>
              </a:ext>
            </a:extLst>
          </p:cNvPr>
          <p:cNvSpPr/>
          <p:nvPr/>
        </p:nvSpPr>
        <p:spPr>
          <a:xfrm>
            <a:off x="5737252" y="5025155"/>
            <a:ext cx="358747" cy="226577"/>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Oval 7">
            <a:extLst>
              <a:ext uri="{FF2B5EF4-FFF2-40B4-BE49-F238E27FC236}">
                <a16:creationId xmlns:a16="http://schemas.microsoft.com/office/drawing/2014/main" id="{4923E8F9-90A7-4FD1-9318-A75C526954AE}"/>
              </a:ext>
            </a:extLst>
          </p:cNvPr>
          <p:cNvSpPr/>
          <p:nvPr/>
        </p:nvSpPr>
        <p:spPr>
          <a:xfrm>
            <a:off x="5766924" y="5698341"/>
            <a:ext cx="358747" cy="226577"/>
          </a:xfrm>
          <a:prstGeom prst="ellipse">
            <a:avLst/>
          </a:prstGeom>
          <a:noFill/>
          <a:ln w="381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9309549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24815C-26C3-47F3-B605-691638F0C17C}"/>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Total lift vs lap distance</a:t>
            </a:r>
          </a:p>
        </p:txBody>
      </p:sp>
      <p:sp>
        <p:nvSpPr>
          <p:cNvPr id="3" name="Content Placeholder 2">
            <a:extLst>
              <a:ext uri="{FF2B5EF4-FFF2-40B4-BE49-F238E27FC236}">
                <a16:creationId xmlns:a16="http://schemas.microsoft.com/office/drawing/2014/main" id="{CEA81EC8-E33E-436A-974E-EC7DC2815E75}"/>
              </a:ext>
            </a:extLst>
          </p:cNvPr>
          <p:cNvSpPr>
            <a:spLocks noGrp="1"/>
          </p:cNvSpPr>
          <p:nvPr>
            <p:ph idx="1"/>
          </p:nvPr>
        </p:nvSpPr>
        <p:spPr>
          <a:xfrm>
            <a:off x="381833" y="2341880"/>
            <a:ext cx="3600887" cy="3632200"/>
          </a:xfrm>
        </p:spPr>
        <p:txBody>
          <a:bodyPr>
            <a:normAutofit fontScale="92500" lnSpcReduction="10000"/>
          </a:bodyPr>
          <a:lstStyle/>
          <a:p>
            <a:r>
              <a:rPr lang="en-GB" sz="1600" dirty="0"/>
              <a:t>Total lift vs lap distance, with red resembling set-up 2, black baseline set-up and with green set-up 14.</a:t>
            </a:r>
          </a:p>
          <a:p>
            <a:r>
              <a:rPr lang="en-GB" sz="1600" dirty="0"/>
              <a:t>Black being the set-up with the highest wing angles possible, giving the car as much downforce as possible also. But cause the least amount of lift because it’s the highest from the ground.</a:t>
            </a:r>
          </a:p>
          <a:p>
            <a:r>
              <a:rPr lang="en-GB" sz="1600" dirty="0"/>
              <a:t>“The key principle here, is that a wing in close proximity to the ground will generate higher lift” (Santos, 2014).</a:t>
            </a:r>
          </a:p>
        </p:txBody>
      </p:sp>
      <p:pic>
        <p:nvPicPr>
          <p:cNvPr id="5" name="Picture 4" descr="A close up of a map&#10;&#10;Description automatically generated">
            <a:extLst>
              <a:ext uri="{FF2B5EF4-FFF2-40B4-BE49-F238E27FC236}">
                <a16:creationId xmlns:a16="http://schemas.microsoft.com/office/drawing/2014/main" id="{BBD0E7A2-6CE3-4EDB-96C0-D8633AB71ACC}"/>
              </a:ext>
            </a:extLst>
          </p:cNvPr>
          <p:cNvPicPr>
            <a:picLocks noChangeAspect="1"/>
          </p:cNvPicPr>
          <p:nvPr/>
        </p:nvPicPr>
        <p:blipFill>
          <a:blip r:embed="rId3"/>
          <a:stretch>
            <a:fillRect/>
          </a:stretch>
        </p:blipFill>
        <p:spPr>
          <a:xfrm>
            <a:off x="4074595" y="2602091"/>
            <a:ext cx="7985326" cy="3254018"/>
          </a:xfrm>
          <a:prstGeom prst="roundRect">
            <a:avLst>
              <a:gd name="adj" fmla="val 7848"/>
            </a:avLst>
          </a:prstGeom>
          <a:ln>
            <a:solidFill>
              <a:schemeClr val="accent1"/>
            </a:solidFill>
          </a:ln>
          <a:effectLst/>
        </p:spPr>
      </p:pic>
    </p:spTree>
    <p:extLst>
      <p:ext uri="{BB962C8B-B14F-4D97-AF65-F5344CB8AC3E}">
        <p14:creationId xmlns:p14="http://schemas.microsoft.com/office/powerpoint/2010/main" val="4151805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1C498D-2C3A-4F4D-BBF9-F140772572F9}"/>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Total drag force vs lap distance</a:t>
            </a:r>
          </a:p>
        </p:txBody>
      </p:sp>
      <p:sp>
        <p:nvSpPr>
          <p:cNvPr id="3" name="Content Placeholder 2">
            <a:extLst>
              <a:ext uri="{FF2B5EF4-FFF2-40B4-BE49-F238E27FC236}">
                <a16:creationId xmlns:a16="http://schemas.microsoft.com/office/drawing/2014/main" id="{188C29A9-2530-4114-AD1D-47CA6A2DBF92}"/>
              </a:ext>
            </a:extLst>
          </p:cNvPr>
          <p:cNvSpPr>
            <a:spLocks noGrp="1"/>
          </p:cNvSpPr>
          <p:nvPr>
            <p:ph idx="1"/>
          </p:nvPr>
        </p:nvSpPr>
        <p:spPr>
          <a:xfrm>
            <a:off x="188777" y="2413000"/>
            <a:ext cx="3661864" cy="3632200"/>
          </a:xfrm>
        </p:spPr>
        <p:txBody>
          <a:bodyPr>
            <a:normAutofit fontScale="92500"/>
          </a:bodyPr>
          <a:lstStyle/>
          <a:p>
            <a:r>
              <a:rPr lang="en-GB" sz="1600" dirty="0"/>
              <a:t>Drag force against lap distance, with the lowest amount of drag being produced by the lowest wing settings on the car.</a:t>
            </a:r>
          </a:p>
          <a:p>
            <a:r>
              <a:rPr lang="en-GB" sz="1600" dirty="0"/>
              <a:t>The wing would be acting like a knife cutting through the air causing little disturbance to the surrounding air and little downforce.</a:t>
            </a:r>
          </a:p>
          <a:p>
            <a:r>
              <a:rPr lang="en-GB" sz="1600" dirty="0"/>
              <a:t>“Reducing wing level will always reduce drag on any track (as well as dull the effectiveness of the DRS), but it also reduces downforce.” (Hughes, 2019).</a:t>
            </a:r>
          </a:p>
        </p:txBody>
      </p:sp>
      <p:pic>
        <p:nvPicPr>
          <p:cNvPr id="5" name="Picture 4" descr="A picture containing boat, water&#10;&#10;Description automatically generated">
            <a:extLst>
              <a:ext uri="{FF2B5EF4-FFF2-40B4-BE49-F238E27FC236}">
                <a16:creationId xmlns:a16="http://schemas.microsoft.com/office/drawing/2014/main" id="{DDE3A7C1-F552-43B7-B6AC-6514BD495826}"/>
              </a:ext>
            </a:extLst>
          </p:cNvPr>
          <p:cNvPicPr>
            <a:picLocks noChangeAspect="1"/>
          </p:cNvPicPr>
          <p:nvPr/>
        </p:nvPicPr>
        <p:blipFill>
          <a:blip r:embed="rId3"/>
          <a:stretch>
            <a:fillRect/>
          </a:stretch>
        </p:blipFill>
        <p:spPr>
          <a:xfrm>
            <a:off x="4024359" y="2606014"/>
            <a:ext cx="8015241" cy="3246172"/>
          </a:xfrm>
          <a:prstGeom prst="roundRect">
            <a:avLst>
              <a:gd name="adj" fmla="val 4675"/>
            </a:avLst>
          </a:prstGeom>
          <a:ln>
            <a:solidFill>
              <a:schemeClr val="accent1"/>
            </a:solidFill>
          </a:ln>
          <a:effectLst/>
        </p:spPr>
      </p:pic>
    </p:spTree>
    <p:extLst>
      <p:ext uri="{BB962C8B-B14F-4D97-AF65-F5344CB8AC3E}">
        <p14:creationId xmlns:p14="http://schemas.microsoft.com/office/powerpoint/2010/main" val="54088091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5374F3-016B-48CB-A6D6-DDB0163992B1}"/>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Total lift against speed (m/s)</a:t>
            </a:r>
          </a:p>
        </p:txBody>
      </p:sp>
      <p:sp>
        <p:nvSpPr>
          <p:cNvPr id="3" name="Content Placeholder 2">
            <a:extLst>
              <a:ext uri="{FF2B5EF4-FFF2-40B4-BE49-F238E27FC236}">
                <a16:creationId xmlns:a16="http://schemas.microsoft.com/office/drawing/2014/main" id="{15D71775-C709-4EFA-AED1-E47826FDF41B}"/>
              </a:ext>
            </a:extLst>
          </p:cNvPr>
          <p:cNvSpPr>
            <a:spLocks noGrp="1"/>
          </p:cNvSpPr>
          <p:nvPr>
            <p:ph idx="1"/>
          </p:nvPr>
        </p:nvSpPr>
        <p:spPr>
          <a:xfrm>
            <a:off x="8062793" y="2455068"/>
            <a:ext cx="3835583" cy="3632200"/>
          </a:xfrm>
        </p:spPr>
        <p:txBody>
          <a:bodyPr>
            <a:normAutofit/>
          </a:bodyPr>
          <a:lstStyle/>
          <a:p>
            <a:r>
              <a:rPr lang="en-GB" sz="1600" dirty="0"/>
              <a:t>Using Motec, you can see that the lift decreases as you pick up the speed, between the three set-ups, the set with the most wing loses its lift at lower speeds, whereas the lowest wing goes at a much higher speed.</a:t>
            </a:r>
          </a:p>
        </p:txBody>
      </p:sp>
      <p:pic>
        <p:nvPicPr>
          <p:cNvPr id="5" name="Picture 4" descr="A close up of a map&#10;&#10;Description automatically generated">
            <a:extLst>
              <a:ext uri="{FF2B5EF4-FFF2-40B4-BE49-F238E27FC236}">
                <a16:creationId xmlns:a16="http://schemas.microsoft.com/office/drawing/2014/main" id="{75FF8AB6-07C4-4F06-9DD6-4D2763455760}"/>
              </a:ext>
            </a:extLst>
          </p:cNvPr>
          <p:cNvPicPr>
            <a:picLocks noChangeAspect="1"/>
          </p:cNvPicPr>
          <p:nvPr/>
        </p:nvPicPr>
        <p:blipFill>
          <a:blip r:embed="rId3"/>
          <a:stretch>
            <a:fillRect/>
          </a:stretch>
        </p:blipFill>
        <p:spPr>
          <a:xfrm>
            <a:off x="194631" y="2733531"/>
            <a:ext cx="7650725" cy="307941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33348981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E4CA6D-1269-4E6E-A2F8-F390527B298D}"/>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Lateral acceleration VS speed</a:t>
            </a:r>
          </a:p>
        </p:txBody>
      </p:sp>
      <p:sp>
        <p:nvSpPr>
          <p:cNvPr id="3" name="Content Placeholder 2">
            <a:extLst>
              <a:ext uri="{FF2B5EF4-FFF2-40B4-BE49-F238E27FC236}">
                <a16:creationId xmlns:a16="http://schemas.microsoft.com/office/drawing/2014/main" id="{90AC9C16-1B94-4DB5-9F02-49EACCBBEBB2}"/>
              </a:ext>
            </a:extLst>
          </p:cNvPr>
          <p:cNvSpPr>
            <a:spLocks noGrp="1"/>
          </p:cNvSpPr>
          <p:nvPr>
            <p:ph idx="1"/>
          </p:nvPr>
        </p:nvSpPr>
        <p:spPr>
          <a:xfrm>
            <a:off x="261557" y="2535291"/>
            <a:ext cx="3835583" cy="3632200"/>
          </a:xfrm>
        </p:spPr>
        <p:txBody>
          <a:bodyPr>
            <a:normAutofit/>
          </a:bodyPr>
          <a:lstStyle/>
          <a:p>
            <a:r>
              <a:rPr lang="en-GB" sz="1600" dirty="0"/>
              <a:t>Lateral accel, on x axis and speed (m/s) on the y. </a:t>
            </a:r>
          </a:p>
          <a:p>
            <a:r>
              <a:rPr lang="en-GB" sz="1600" dirty="0"/>
              <a:t>Heavy concentrate of at high speed around -0.5 to 0.5 G.</a:t>
            </a:r>
          </a:p>
        </p:txBody>
      </p:sp>
      <p:pic>
        <p:nvPicPr>
          <p:cNvPr id="7" name="Picture 6" descr="A close up of a map&#10;&#10;Description automatically generated">
            <a:extLst>
              <a:ext uri="{FF2B5EF4-FFF2-40B4-BE49-F238E27FC236}">
                <a16:creationId xmlns:a16="http://schemas.microsoft.com/office/drawing/2014/main" id="{8C666D59-6E54-4677-8CD1-E80750593476}"/>
              </a:ext>
            </a:extLst>
          </p:cNvPr>
          <p:cNvPicPr>
            <a:picLocks noChangeAspect="1"/>
          </p:cNvPicPr>
          <p:nvPr/>
        </p:nvPicPr>
        <p:blipFill>
          <a:blip r:embed="rId3"/>
          <a:stretch>
            <a:fillRect/>
          </a:stretch>
        </p:blipFill>
        <p:spPr>
          <a:xfrm>
            <a:off x="4103886" y="2734322"/>
            <a:ext cx="7985527" cy="3234138"/>
          </a:xfrm>
          <a:prstGeom prst="roundRect">
            <a:avLst>
              <a:gd name="adj" fmla="val 5622"/>
            </a:avLst>
          </a:prstGeom>
          <a:ln>
            <a:solidFill>
              <a:schemeClr val="accent1"/>
            </a:solidFill>
          </a:ln>
          <a:effectLst/>
        </p:spPr>
      </p:pic>
    </p:spTree>
    <p:extLst>
      <p:ext uri="{BB962C8B-B14F-4D97-AF65-F5344CB8AC3E}">
        <p14:creationId xmlns:p14="http://schemas.microsoft.com/office/powerpoint/2010/main" val="19768836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40D828-CA49-4B41-BAEC-9F8547A1E729}"/>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Front and Rear aero VS lap distance</a:t>
            </a:r>
          </a:p>
        </p:txBody>
      </p:sp>
      <p:sp>
        <p:nvSpPr>
          <p:cNvPr id="11" name="Content Placeholder 10">
            <a:extLst>
              <a:ext uri="{FF2B5EF4-FFF2-40B4-BE49-F238E27FC236}">
                <a16:creationId xmlns:a16="http://schemas.microsoft.com/office/drawing/2014/main" id="{16F88792-708E-482D-B66B-88A84C5F336B}"/>
              </a:ext>
            </a:extLst>
          </p:cNvPr>
          <p:cNvSpPr>
            <a:spLocks noGrp="1"/>
          </p:cNvSpPr>
          <p:nvPr>
            <p:ph idx="1"/>
          </p:nvPr>
        </p:nvSpPr>
        <p:spPr>
          <a:xfrm>
            <a:off x="399495" y="2413000"/>
            <a:ext cx="5370990" cy="3632200"/>
          </a:xfrm>
        </p:spPr>
        <p:txBody>
          <a:bodyPr>
            <a:normAutofit/>
          </a:bodyPr>
          <a:lstStyle/>
          <a:p>
            <a:r>
              <a:rPr lang="en-US" dirty="0"/>
              <a:t>Top graph being front aero and the bottom being rear aero against lap distance.</a:t>
            </a:r>
          </a:p>
          <a:p>
            <a:r>
              <a:rPr lang="en-US" dirty="0"/>
              <a:t>More aero being visible increased by the amount of wing the car is running, hence the highest wing set-up being at the top of both graphs and lowest wing being at the bottom.</a:t>
            </a:r>
          </a:p>
          <a:p>
            <a:r>
              <a:rPr lang="en-GB" dirty="0"/>
              <a:t>“Drag is the force air exerts against a car as it moves” (Donut Media, 2018).</a:t>
            </a:r>
          </a:p>
        </p:txBody>
      </p:sp>
      <p:pic>
        <p:nvPicPr>
          <p:cNvPr id="7" name="Content Placeholder 6" descr="A close up of a map&#10;&#10;Description automatically generated">
            <a:extLst>
              <a:ext uri="{FF2B5EF4-FFF2-40B4-BE49-F238E27FC236}">
                <a16:creationId xmlns:a16="http://schemas.microsoft.com/office/drawing/2014/main" id="{4453965F-626E-4371-9429-40709D066907}"/>
              </a:ext>
            </a:extLst>
          </p:cNvPr>
          <p:cNvPicPr>
            <a:picLocks noChangeAspect="1"/>
          </p:cNvPicPr>
          <p:nvPr/>
        </p:nvPicPr>
        <p:blipFill>
          <a:blip r:embed="rId3"/>
          <a:stretch>
            <a:fillRect/>
          </a:stretch>
        </p:blipFill>
        <p:spPr>
          <a:xfrm>
            <a:off x="6095999" y="1963272"/>
            <a:ext cx="5560318" cy="2265828"/>
          </a:xfrm>
          <a:prstGeom prst="roundRect">
            <a:avLst>
              <a:gd name="adj" fmla="val 4732"/>
            </a:avLst>
          </a:prstGeom>
          <a:ln>
            <a:solidFill>
              <a:schemeClr val="accent1"/>
            </a:solidFill>
          </a:ln>
          <a:effectLst/>
        </p:spPr>
      </p:pic>
      <p:pic>
        <p:nvPicPr>
          <p:cNvPr id="5" name="Content Placeholder 4" descr="A close up of a map&#10;&#10;Description automatically generated">
            <a:extLst>
              <a:ext uri="{FF2B5EF4-FFF2-40B4-BE49-F238E27FC236}">
                <a16:creationId xmlns:a16="http://schemas.microsoft.com/office/drawing/2014/main" id="{D396D6D5-2E3F-4120-998B-AD4F3670744C}"/>
              </a:ext>
            </a:extLst>
          </p:cNvPr>
          <p:cNvPicPr>
            <a:picLocks noChangeAspect="1"/>
          </p:cNvPicPr>
          <p:nvPr/>
        </p:nvPicPr>
        <p:blipFill>
          <a:blip r:embed="rId3"/>
          <a:stretch>
            <a:fillRect/>
          </a:stretch>
        </p:blipFill>
        <p:spPr>
          <a:xfrm>
            <a:off x="6095999" y="4442868"/>
            <a:ext cx="5560318" cy="2265828"/>
          </a:xfrm>
          <a:prstGeom prst="roundRect">
            <a:avLst>
              <a:gd name="adj" fmla="val 5588"/>
            </a:avLst>
          </a:prstGeom>
          <a:ln>
            <a:solidFill>
              <a:schemeClr val="accent1"/>
            </a:solidFill>
          </a:ln>
          <a:effectLst/>
        </p:spPr>
      </p:pic>
    </p:spTree>
    <p:extLst>
      <p:ext uri="{BB962C8B-B14F-4D97-AF65-F5344CB8AC3E}">
        <p14:creationId xmlns:p14="http://schemas.microsoft.com/office/powerpoint/2010/main" val="2468325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FB490-29D8-4A3C-90D4-5E97893B82B4}"/>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Cop % VS lap distance</a:t>
            </a:r>
          </a:p>
        </p:txBody>
      </p:sp>
      <p:sp>
        <p:nvSpPr>
          <p:cNvPr id="9" name="Content Placeholder 8">
            <a:extLst>
              <a:ext uri="{FF2B5EF4-FFF2-40B4-BE49-F238E27FC236}">
                <a16:creationId xmlns:a16="http://schemas.microsoft.com/office/drawing/2014/main" id="{FBE16CAA-1907-4B03-843B-D06CA1907727}"/>
              </a:ext>
            </a:extLst>
          </p:cNvPr>
          <p:cNvSpPr>
            <a:spLocks noGrp="1"/>
          </p:cNvSpPr>
          <p:nvPr>
            <p:ph idx="1"/>
          </p:nvPr>
        </p:nvSpPr>
        <p:spPr>
          <a:xfrm>
            <a:off x="182879" y="2413000"/>
            <a:ext cx="3835583" cy="3632200"/>
          </a:xfrm>
        </p:spPr>
        <p:txBody>
          <a:bodyPr>
            <a:normAutofit/>
          </a:bodyPr>
          <a:lstStyle/>
          <a:p>
            <a:r>
              <a:rPr lang="en-GB" sz="1600" dirty="0"/>
              <a:t>“In terms of handling, the most important characteristic of the pressure centre is its position along car’s wheelbase, because it will define how much of the overall downforce will act on the front wheels and how much on the rear ones.” (</a:t>
            </a:r>
            <a:r>
              <a:rPr lang="en-GB" sz="1600" dirty="0" err="1"/>
              <a:t>Quintarelli</a:t>
            </a:r>
            <a:r>
              <a:rPr lang="en-GB" sz="1600" dirty="0"/>
              <a:t>, 2018).</a:t>
            </a:r>
          </a:p>
          <a:p>
            <a:endParaRPr lang="en-US" sz="1600" dirty="0"/>
          </a:p>
        </p:txBody>
      </p:sp>
      <p:pic>
        <p:nvPicPr>
          <p:cNvPr id="5" name="Content Placeholder 4" descr="A close up of a map&#10;&#10;Description automatically generated">
            <a:extLst>
              <a:ext uri="{FF2B5EF4-FFF2-40B4-BE49-F238E27FC236}">
                <a16:creationId xmlns:a16="http://schemas.microsoft.com/office/drawing/2014/main" id="{32342F5C-62CE-4356-9C49-8C610B91D780}"/>
              </a:ext>
            </a:extLst>
          </p:cNvPr>
          <p:cNvPicPr>
            <a:picLocks noChangeAspect="1"/>
          </p:cNvPicPr>
          <p:nvPr/>
        </p:nvPicPr>
        <p:blipFill>
          <a:blip r:embed="rId3"/>
          <a:stretch>
            <a:fillRect/>
          </a:stretch>
        </p:blipFill>
        <p:spPr>
          <a:xfrm>
            <a:off x="4225021" y="2672281"/>
            <a:ext cx="7784100" cy="3113638"/>
          </a:xfrm>
          <a:prstGeom prst="roundRect">
            <a:avLst>
              <a:gd name="adj" fmla="val 6708"/>
            </a:avLst>
          </a:prstGeom>
          <a:ln>
            <a:solidFill>
              <a:schemeClr val="accent1"/>
            </a:solidFill>
          </a:ln>
          <a:effectLst/>
        </p:spPr>
      </p:pic>
    </p:spTree>
    <p:extLst>
      <p:ext uri="{BB962C8B-B14F-4D97-AF65-F5344CB8AC3E}">
        <p14:creationId xmlns:p14="http://schemas.microsoft.com/office/powerpoint/2010/main" val="211785322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D96148-AF6B-4B38-AE8D-285D3DFEDB98}"/>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Lift against rake angle</a:t>
            </a:r>
          </a:p>
        </p:txBody>
      </p:sp>
      <p:sp>
        <p:nvSpPr>
          <p:cNvPr id="3" name="Content Placeholder 2">
            <a:extLst>
              <a:ext uri="{FF2B5EF4-FFF2-40B4-BE49-F238E27FC236}">
                <a16:creationId xmlns:a16="http://schemas.microsoft.com/office/drawing/2014/main" id="{FD05174D-D23C-4266-B72E-080E3852EF6F}"/>
              </a:ext>
            </a:extLst>
          </p:cNvPr>
          <p:cNvSpPr>
            <a:spLocks noGrp="1"/>
          </p:cNvSpPr>
          <p:nvPr>
            <p:ph idx="1"/>
          </p:nvPr>
        </p:nvSpPr>
        <p:spPr>
          <a:xfrm>
            <a:off x="7890073" y="2565400"/>
            <a:ext cx="3835583" cy="3632200"/>
          </a:xfrm>
        </p:spPr>
        <p:txBody>
          <a:bodyPr>
            <a:normAutofit fontScale="85000" lnSpcReduction="20000"/>
          </a:bodyPr>
          <a:lstStyle/>
          <a:p>
            <a:r>
              <a:rPr lang="en-GB" sz="1600" dirty="0"/>
              <a:t>Lift against rake is good way for showing how much lift is produced by different rake set-up, this graph show the toe opposite end of the extremes.</a:t>
            </a:r>
          </a:p>
          <a:p>
            <a:r>
              <a:rPr lang="en-GB" sz="1600" dirty="0"/>
              <a:t>The black data set-ups rake fluctuates a lot and is quite an unstable set-up.</a:t>
            </a:r>
          </a:p>
          <a:p>
            <a:r>
              <a:rPr lang="en-GB" sz="1600" dirty="0"/>
              <a:t>“Understeering especially at high speed</a:t>
            </a:r>
          </a:p>
          <a:p>
            <a:r>
              <a:rPr lang="en-GB" sz="1600" dirty="0"/>
              <a:t>Swerving under braking, unbalanced setup</a:t>
            </a:r>
          </a:p>
          <a:p>
            <a:r>
              <a:rPr lang="en-GB" sz="1600" dirty="0"/>
              <a:t>Not good ‘turn in’ when cornering, less responsive front end</a:t>
            </a:r>
          </a:p>
          <a:p>
            <a:r>
              <a:rPr lang="en-GB" sz="1600" dirty="0"/>
              <a:t>Difficult to carry speed through corners</a:t>
            </a:r>
          </a:p>
          <a:p>
            <a:r>
              <a:rPr lang="en-GB" sz="1600" dirty="0"/>
              <a:t>Less traction at the rear” (Watkins, 2020).</a:t>
            </a:r>
          </a:p>
          <a:p>
            <a:pPr marL="0" indent="0">
              <a:buNone/>
            </a:pPr>
            <a:endParaRPr lang="en-GB" sz="1600" dirty="0"/>
          </a:p>
        </p:txBody>
      </p:sp>
      <p:pic>
        <p:nvPicPr>
          <p:cNvPr id="5" name="Picture 4" descr="A close up of a map&#10;&#10;Description automatically generated">
            <a:extLst>
              <a:ext uri="{FF2B5EF4-FFF2-40B4-BE49-F238E27FC236}">
                <a16:creationId xmlns:a16="http://schemas.microsoft.com/office/drawing/2014/main" id="{6F96AF00-EACB-40BB-986E-3C6C1D6E6C34}"/>
              </a:ext>
            </a:extLst>
          </p:cNvPr>
          <p:cNvPicPr>
            <a:picLocks noChangeAspect="1"/>
          </p:cNvPicPr>
          <p:nvPr/>
        </p:nvPicPr>
        <p:blipFill>
          <a:blip r:embed="rId3"/>
          <a:stretch>
            <a:fillRect/>
          </a:stretch>
        </p:blipFill>
        <p:spPr>
          <a:xfrm>
            <a:off x="367291" y="2755431"/>
            <a:ext cx="7322576" cy="2947337"/>
          </a:xfrm>
          <a:prstGeom prst="roundRect">
            <a:avLst>
              <a:gd name="adj" fmla="val 5082"/>
            </a:avLst>
          </a:prstGeom>
          <a:ln>
            <a:solidFill>
              <a:schemeClr val="accent1"/>
            </a:solidFill>
          </a:ln>
          <a:effectLst/>
        </p:spPr>
      </p:pic>
    </p:spTree>
    <p:extLst>
      <p:ext uri="{BB962C8B-B14F-4D97-AF65-F5344CB8AC3E}">
        <p14:creationId xmlns:p14="http://schemas.microsoft.com/office/powerpoint/2010/main" val="21291045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29B8FF-6A59-4C6C-9F5F-E5DF9D46BBAB}"/>
              </a:ext>
            </a:extLst>
          </p:cNvPr>
          <p:cNvSpPr>
            <a:spLocks noGrp="1"/>
          </p:cNvSpPr>
          <p:nvPr>
            <p:ph type="title"/>
          </p:nvPr>
        </p:nvSpPr>
        <p:spPr>
          <a:xfrm>
            <a:off x="810000" y="447188"/>
            <a:ext cx="10571998" cy="970450"/>
          </a:xfrm>
        </p:spPr>
        <p:txBody>
          <a:bodyPr>
            <a:normAutofit/>
          </a:bodyPr>
          <a:lstStyle/>
          <a:p>
            <a:r>
              <a:rPr lang="en-GB" dirty="0">
                <a:solidFill>
                  <a:schemeClr val="bg1"/>
                </a:solidFill>
              </a:rPr>
              <a:t>Best set-up from driver feedback</a:t>
            </a:r>
          </a:p>
        </p:txBody>
      </p:sp>
      <p:sp>
        <p:nvSpPr>
          <p:cNvPr id="3" name="Content Placeholder 2">
            <a:extLst>
              <a:ext uri="{FF2B5EF4-FFF2-40B4-BE49-F238E27FC236}">
                <a16:creationId xmlns:a16="http://schemas.microsoft.com/office/drawing/2014/main" id="{9234B76C-6CD8-4C6E-913A-A981931C1FC5}"/>
              </a:ext>
            </a:extLst>
          </p:cNvPr>
          <p:cNvSpPr>
            <a:spLocks noGrp="1"/>
          </p:cNvSpPr>
          <p:nvPr>
            <p:ph idx="1"/>
          </p:nvPr>
        </p:nvSpPr>
        <p:spPr>
          <a:xfrm>
            <a:off x="818713" y="2413000"/>
            <a:ext cx="3835583" cy="3632200"/>
          </a:xfrm>
        </p:spPr>
        <p:txBody>
          <a:bodyPr>
            <a:normAutofit fontScale="92500" lnSpcReduction="20000"/>
          </a:bodyPr>
          <a:lstStyle/>
          <a:p>
            <a:r>
              <a:rPr lang="en-GB" sz="1600" dirty="0"/>
              <a:t>During the test, driver feedback was taken, from the list of set-ups it was set-up 13 that got the most praise from the driver.</a:t>
            </a:r>
          </a:p>
          <a:p>
            <a:r>
              <a:rPr lang="en-GB" sz="1600" dirty="0"/>
              <a:t>Using rainbow track to show where the aero total was most active on the lap.</a:t>
            </a:r>
          </a:p>
          <a:p>
            <a:pPr lvl="0"/>
            <a:r>
              <a:rPr lang="en-GB" dirty="0"/>
              <a:t>“Well balanced at medium speeds, Good balance at high speed ‘turn in’ when cornering, stable setup, Lots of grip under acceleration, A large amount of grip at high speed cornering, managed to turn a corner flat out” (Watkins, 2020).</a:t>
            </a:r>
          </a:p>
        </p:txBody>
      </p:sp>
      <p:pic>
        <p:nvPicPr>
          <p:cNvPr id="4" name="Picture 3">
            <a:extLst>
              <a:ext uri="{FF2B5EF4-FFF2-40B4-BE49-F238E27FC236}">
                <a16:creationId xmlns:a16="http://schemas.microsoft.com/office/drawing/2014/main" id="{19B2978F-2A04-46D8-8E07-87D1E2FF4245}"/>
              </a:ext>
            </a:extLst>
          </p:cNvPr>
          <p:cNvPicPr>
            <a:picLocks noChangeAspect="1"/>
          </p:cNvPicPr>
          <p:nvPr/>
        </p:nvPicPr>
        <p:blipFill>
          <a:blip r:embed="rId3"/>
          <a:stretch>
            <a:fillRect/>
          </a:stretch>
        </p:blipFill>
        <p:spPr>
          <a:xfrm>
            <a:off x="6690541" y="2275590"/>
            <a:ext cx="4682746" cy="3769610"/>
          </a:xfrm>
          <a:prstGeom prst="roundRect">
            <a:avLst>
              <a:gd name="adj" fmla="val 5243"/>
            </a:avLst>
          </a:prstGeom>
          <a:ln>
            <a:solidFill>
              <a:schemeClr val="accent1"/>
            </a:solidFill>
          </a:ln>
          <a:effectLst/>
        </p:spPr>
      </p:pic>
    </p:spTree>
    <p:extLst>
      <p:ext uri="{BB962C8B-B14F-4D97-AF65-F5344CB8AC3E}">
        <p14:creationId xmlns:p14="http://schemas.microsoft.com/office/powerpoint/2010/main" val="34532275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01AD6-91CB-47B9-935B-BCD7267A0C27}"/>
              </a:ext>
            </a:extLst>
          </p:cNvPr>
          <p:cNvSpPr>
            <a:spLocks noGrp="1"/>
          </p:cNvSpPr>
          <p:nvPr>
            <p:ph type="title"/>
          </p:nvPr>
        </p:nvSpPr>
        <p:spPr/>
        <p:txBody>
          <a:bodyPr/>
          <a:lstStyle/>
          <a:p>
            <a:r>
              <a:rPr lang="en-GB" dirty="0">
                <a:solidFill>
                  <a:schemeClr val="bg1"/>
                </a:solidFill>
              </a:rPr>
              <a:t>Conclusion</a:t>
            </a:r>
          </a:p>
        </p:txBody>
      </p:sp>
      <p:sp>
        <p:nvSpPr>
          <p:cNvPr id="3" name="Content Placeholder 2">
            <a:extLst>
              <a:ext uri="{FF2B5EF4-FFF2-40B4-BE49-F238E27FC236}">
                <a16:creationId xmlns:a16="http://schemas.microsoft.com/office/drawing/2014/main" id="{8F5AFDF6-DD20-4C27-A3F5-1D12FB7A5E95}"/>
              </a:ext>
            </a:extLst>
          </p:cNvPr>
          <p:cNvSpPr>
            <a:spLocks noGrp="1"/>
          </p:cNvSpPr>
          <p:nvPr>
            <p:ph idx="1"/>
          </p:nvPr>
        </p:nvSpPr>
        <p:spPr/>
        <p:txBody>
          <a:bodyPr/>
          <a:lstStyle/>
          <a:p>
            <a:pPr marL="0" indent="0">
              <a:buNone/>
            </a:pPr>
            <a:r>
              <a:rPr lang="en-GB" dirty="0"/>
              <a:t>A full understanding of aerodynamics and aero analysis. Using excel and motec systems. Also planning in a group and conducting in a professional manor a fully descriptive test plan with clear outcomes from both test. </a:t>
            </a:r>
          </a:p>
          <a:p>
            <a:pPr marL="0" indent="0">
              <a:buNone/>
            </a:pPr>
            <a:r>
              <a:rPr lang="en-GB" dirty="0"/>
              <a:t>In depth analysis of all required circuit data analysis, with additional analysis of rake and a singular set-up determined by driver feedback.</a:t>
            </a:r>
          </a:p>
          <a:p>
            <a:pPr marL="0" indent="0">
              <a:buNone/>
            </a:pPr>
            <a:endParaRPr lang="en-GB" dirty="0"/>
          </a:p>
          <a:p>
            <a:pPr marL="0" indent="0">
              <a:buNone/>
            </a:pPr>
            <a:r>
              <a:rPr lang="en-GB" dirty="0"/>
              <a:t>Below is a link to the excel workbook for additional coast down work that’s not been included: https://uowtsd-my.sharepoint.com/:x:/g/personal/ogordon_150782_student_uwtsd_ac_uk/EdTHuklS_j9HvY0YsD-7jigBoTOQEL0MPVL_AKDtgehBww?e=EHbHvD</a:t>
            </a:r>
          </a:p>
        </p:txBody>
      </p:sp>
    </p:spTree>
    <p:extLst>
      <p:ext uri="{BB962C8B-B14F-4D97-AF65-F5344CB8AC3E}">
        <p14:creationId xmlns:p14="http://schemas.microsoft.com/office/powerpoint/2010/main" val="18443095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2A42-907A-41D9-A31E-901A5796A7BC}"/>
              </a:ext>
            </a:extLst>
          </p:cNvPr>
          <p:cNvSpPr>
            <a:spLocks noGrp="1"/>
          </p:cNvSpPr>
          <p:nvPr>
            <p:ph type="title"/>
          </p:nvPr>
        </p:nvSpPr>
        <p:spPr/>
        <p:txBody>
          <a:bodyPr/>
          <a:lstStyle/>
          <a:p>
            <a:r>
              <a:rPr lang="en-GB" dirty="0">
                <a:solidFill>
                  <a:schemeClr val="bg1"/>
                </a:solidFill>
              </a:rPr>
              <a:t>Bibliography</a:t>
            </a:r>
          </a:p>
        </p:txBody>
      </p:sp>
      <p:sp>
        <p:nvSpPr>
          <p:cNvPr id="4" name="Rectangle 1">
            <a:extLst>
              <a:ext uri="{FF2B5EF4-FFF2-40B4-BE49-F238E27FC236}">
                <a16:creationId xmlns:a16="http://schemas.microsoft.com/office/drawing/2014/main" id="{A9AEE676-52EB-402F-97AB-F4BCB5724894}"/>
              </a:ext>
            </a:extLst>
          </p:cNvPr>
          <p:cNvSpPr>
            <a:spLocks noGrp="1" noChangeArrowheads="1"/>
          </p:cNvSpPr>
          <p:nvPr>
            <p:ph idx="1"/>
          </p:nvPr>
        </p:nvSpPr>
        <p:spPr bwMode="auto">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Donut Media,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Wings and Spoilers; Lift and Drag | How It Works.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https://www.youtube.com/watch?v=AXjiThF1LXU</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Hughes, M., 2019.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TECH TUESDAY: How the teams adjust from high-speed Spa to even quicker Monza.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https://www.formula1.com/en/latest/article.tech-tuesday-how-the-teams-adjust-from-high-speed-spa-to-even-quicker-monza.LThKnzAdsaT5FlDGve7j3.html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Quintarelli</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 A., 2018.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Aerodynamic efficiency, balance and center of pressure.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http://theracingline.net/2018/race-car-tech/race-tech-explained/aerodynamic-efficiency-balance-and-center-of-pressure/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Santos, R. d. O., 2014.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RACE CAR AERODYNAMICS: HOW AIR IMPROVES LAP TIMES.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http://racingcardynamics.com/race-car-aerodynamics-air-lap-times/</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Technical F1 Dictionary,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Technical F1 Dictionary.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[Online] </a:t>
            </a:r>
            <a:b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b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Available at: </a:t>
            </a:r>
            <a:r>
              <a:rPr kumimoji="0" lang="en-US" altLang="en-US" sz="1100" b="0" i="0" u="sng"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http://www.formula1-dictionary.net/rake_angle.html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Watkins, D., 2020. </a:t>
            </a:r>
            <a:r>
              <a:rPr kumimoji="0" lang="en-US" altLang="en-US" sz="1100" b="0" i="1"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Driver feedback aero simulator test 2 , </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Swansea: </a:t>
            </a:r>
            <a:r>
              <a:rPr kumimoji="0" lang="en-US" altLang="en-US" sz="1100" b="0" i="0" u="none" strike="noStrike" cap="none" normalizeH="0" baseline="0" dirty="0" err="1">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s.n</a:t>
            </a:r>
            <a:r>
              <a:rPr kumimoji="0" lang="en-US" altLang="en-US" sz="1100" b="0" i="0" u="none" strike="noStrike" cap="none" normalizeH="0" baseline="0" dirty="0">
                <a:ln>
                  <a:noFill/>
                </a:ln>
                <a:solidFill>
                  <a:schemeClr val="tx1"/>
                </a:solidFill>
                <a:effectLst/>
                <a:latin typeface="Calibri" panose="020F0502020204030204" pitchFamily="34" charset="0"/>
                <a:ea typeface="Calibri" panose="020F0502020204030204" pitchFamily="34" charset="0"/>
                <a:cs typeface="Times New Roman" panose="02020603050405020304" pitchFamily="18"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901193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1A69C-4A96-42A6-950E-CDFB2B3D1B9E}"/>
              </a:ext>
            </a:extLst>
          </p:cNvPr>
          <p:cNvSpPr>
            <a:spLocks noGrp="1"/>
          </p:cNvSpPr>
          <p:nvPr>
            <p:ph type="title"/>
          </p:nvPr>
        </p:nvSpPr>
        <p:spPr/>
        <p:txBody>
          <a:bodyPr/>
          <a:lstStyle/>
          <a:p>
            <a:r>
              <a:rPr lang="en-GB" dirty="0">
                <a:solidFill>
                  <a:schemeClr val="bg1"/>
                </a:solidFill>
              </a:rPr>
              <a:t>Out sourced figures</a:t>
            </a:r>
          </a:p>
        </p:txBody>
      </p:sp>
      <p:sp>
        <p:nvSpPr>
          <p:cNvPr id="4" name="Rectangle 1">
            <a:extLst>
              <a:ext uri="{FF2B5EF4-FFF2-40B4-BE49-F238E27FC236}">
                <a16:creationId xmlns:a16="http://schemas.microsoft.com/office/drawing/2014/main" id="{ACC3AB63-16B6-4A6C-8B39-1EE2FA146871}"/>
              </a:ext>
            </a:extLst>
          </p:cNvPr>
          <p:cNvSpPr>
            <a:spLocks noGrp="1" noChangeArrowheads="1"/>
          </p:cNvSpPr>
          <p:nvPr>
            <p:ph idx="1"/>
          </p:nvPr>
        </p:nvSpPr>
        <p:spPr bwMode="auto">
          <a:xfrm>
            <a:off x="818712" y="3655821"/>
            <a:ext cx="9236118" cy="76944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lvl1pPr eaLnBrk="0" fontAlgn="base" hangingPunct="0">
              <a:spcBef>
                <a:spcPct val="0"/>
              </a:spcBef>
              <a:spcAft>
                <a:spcPct val="0"/>
              </a:spcAft>
              <a:tabLst>
                <a:tab pos="5724525" algn="r"/>
              </a:tabLst>
              <a:defRPr>
                <a:solidFill>
                  <a:schemeClr val="tx1"/>
                </a:solidFill>
                <a:latin typeface="Arial" panose="020B0604020202020204" pitchFamily="34" charset="0"/>
              </a:defRPr>
            </a:lvl1pPr>
            <a:lvl2pPr eaLnBrk="0" fontAlgn="base" hangingPunct="0">
              <a:spcBef>
                <a:spcPct val="0"/>
              </a:spcBef>
              <a:spcAft>
                <a:spcPct val="0"/>
              </a:spcAft>
              <a:tabLst>
                <a:tab pos="5724525" algn="r"/>
              </a:tabLst>
              <a:defRPr>
                <a:solidFill>
                  <a:schemeClr val="tx1"/>
                </a:solidFill>
                <a:latin typeface="Arial" panose="020B0604020202020204" pitchFamily="34" charset="0"/>
              </a:defRPr>
            </a:lvl2pPr>
            <a:lvl3pPr eaLnBrk="0" fontAlgn="base" hangingPunct="0">
              <a:spcBef>
                <a:spcPct val="0"/>
              </a:spcBef>
              <a:spcAft>
                <a:spcPct val="0"/>
              </a:spcAft>
              <a:tabLst>
                <a:tab pos="5724525" algn="r"/>
              </a:tabLst>
              <a:defRPr>
                <a:solidFill>
                  <a:schemeClr val="tx1"/>
                </a:solidFill>
                <a:latin typeface="Arial" panose="020B0604020202020204" pitchFamily="34" charset="0"/>
              </a:defRPr>
            </a:lvl3pPr>
            <a:lvl4pPr eaLnBrk="0" fontAlgn="base" hangingPunct="0">
              <a:spcBef>
                <a:spcPct val="0"/>
              </a:spcBef>
              <a:spcAft>
                <a:spcPct val="0"/>
              </a:spcAft>
              <a:tabLst>
                <a:tab pos="5724525" algn="r"/>
              </a:tabLst>
              <a:defRPr>
                <a:solidFill>
                  <a:schemeClr val="tx1"/>
                </a:solidFill>
                <a:latin typeface="Arial" panose="020B0604020202020204" pitchFamily="34" charset="0"/>
              </a:defRPr>
            </a:lvl4pPr>
            <a:lvl5pPr eaLnBrk="0" fontAlgn="base" hangingPunct="0">
              <a:spcBef>
                <a:spcPct val="0"/>
              </a:spcBef>
              <a:spcAft>
                <a:spcPct val="0"/>
              </a:spcAft>
              <a:tabLst>
                <a:tab pos="5724525" algn="r"/>
              </a:tabLst>
              <a:defRPr>
                <a:solidFill>
                  <a:schemeClr val="tx1"/>
                </a:solidFill>
                <a:latin typeface="Arial" panose="020B0604020202020204" pitchFamily="34" charset="0"/>
              </a:defRPr>
            </a:lvl5pPr>
            <a:lvl6pPr eaLnBrk="0" fontAlgn="base" hangingPunct="0">
              <a:spcBef>
                <a:spcPct val="0"/>
              </a:spcBef>
              <a:spcAft>
                <a:spcPct val="0"/>
              </a:spcAft>
              <a:tabLst>
                <a:tab pos="5724525" algn="r"/>
              </a:tabLst>
              <a:defRPr>
                <a:solidFill>
                  <a:schemeClr val="tx1"/>
                </a:solidFill>
                <a:latin typeface="Arial" panose="020B0604020202020204" pitchFamily="34" charset="0"/>
              </a:defRPr>
            </a:lvl6pPr>
            <a:lvl7pPr eaLnBrk="0" fontAlgn="base" hangingPunct="0">
              <a:spcBef>
                <a:spcPct val="0"/>
              </a:spcBef>
              <a:spcAft>
                <a:spcPct val="0"/>
              </a:spcAft>
              <a:tabLst>
                <a:tab pos="5724525" algn="r"/>
              </a:tabLst>
              <a:defRPr>
                <a:solidFill>
                  <a:schemeClr val="tx1"/>
                </a:solidFill>
                <a:latin typeface="Arial" panose="020B0604020202020204" pitchFamily="34" charset="0"/>
              </a:defRPr>
            </a:lvl7pPr>
            <a:lvl8pPr eaLnBrk="0" fontAlgn="base" hangingPunct="0">
              <a:spcBef>
                <a:spcPct val="0"/>
              </a:spcBef>
              <a:spcAft>
                <a:spcPct val="0"/>
              </a:spcAft>
              <a:tabLst>
                <a:tab pos="5724525" algn="r"/>
              </a:tabLst>
              <a:defRPr>
                <a:solidFill>
                  <a:schemeClr val="tx1"/>
                </a:solidFill>
                <a:latin typeface="Arial" panose="020B0604020202020204" pitchFamily="34" charset="0"/>
              </a:defRPr>
            </a:lvl8pPr>
            <a:lvl9pPr eaLnBrk="0" fontAlgn="base" hangingPunct="0">
              <a:spcBef>
                <a:spcPct val="0"/>
              </a:spcBef>
              <a:spcAft>
                <a:spcPct val="0"/>
              </a:spcAft>
              <a:tabLst>
                <a:tab pos="5724525" algn="r"/>
              </a:tabLst>
              <a:defRPr>
                <a:solidFill>
                  <a:schemeClr val="tx1"/>
                </a:solidFill>
                <a:latin typeface="Arial" panose="020B0604020202020204" pitchFamily="34" charset="0"/>
              </a:defRPr>
            </a:lvl9pPr>
          </a:lstStyle>
          <a:p>
            <a:pPr marL="0" indent="0" defTabSz="914400">
              <a:buClrTx/>
              <a:buNone/>
            </a:pPr>
            <a:r>
              <a:rPr lang="en-GB" altLang="en-US"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2"/>
              </a:rPr>
              <a:t>Figure 1 - Michael Schumacher demo GP2 run - https://www.autosport.com/f1/news/145600/video-when-michael-schumacher-tested-a-gp2-car</a:t>
            </a:r>
            <a:endParaRPr kumimoji="0" lang="en-GB" altLang="en-US" sz="12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r>
              <a:rPr kumimoji="0" lang="en-GB" altLang="en-US" sz="1200" b="0" i="0" u="sng" strike="noStrike" cap="none" normalizeH="0" baseline="0" dirty="0">
                <a:ln>
                  <a:noFill/>
                </a:ln>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3"/>
              </a:rPr>
              <a:t>Figure 2 - Rake Angle - </a:t>
            </a:r>
            <a:r>
              <a:rPr kumimoji="0" lang="en-GB" altLang="en-US" sz="1200" b="0" i="0" u="sng" strike="noStrike" cap="none" normalizeH="0" baseline="0" dirty="0">
                <a:ln>
                  <a:noFill/>
                </a:ln>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4"/>
              </a:rPr>
              <a:t>https://www.bbc.co.uk/sport/formula1/47838557</a:t>
            </a:r>
            <a:endParaRPr kumimoji="0" lang="en-GB" altLang="en-US" sz="1200" b="0" i="0" u="sng" strike="noStrike" cap="none" normalizeH="0" baseline="0" dirty="0">
              <a:ln>
                <a:noFill/>
              </a:ln>
              <a:solidFill>
                <a:srgbClr val="0563C1"/>
              </a:solidFill>
              <a:effectLst/>
              <a:latin typeface="Calibri" panose="020F0502020204030204" pitchFamily="34" charset="0"/>
              <a:ea typeface="Calibri" panose="020F0502020204030204" pitchFamily="34" charset="0"/>
              <a:cs typeface="Times New Roman" panose="02020603050405020304" pitchFamily="18" charset="0"/>
            </a:endParaRPr>
          </a:p>
          <a:p>
            <a:pPr marL="0" indent="0" defTabSz="914400">
              <a:buClrTx/>
              <a:buNone/>
            </a:pPr>
            <a:r>
              <a:rPr lang="en-GB" altLang="en-US"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5"/>
              </a:rPr>
              <a:t>Figure 3 - Silverstone national circuit - </a:t>
            </a:r>
            <a:r>
              <a:rPr lang="en-GB" altLang="en-US"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hlinkClick r:id="rId6"/>
              </a:rPr>
              <a:t>https://www.one2one.uk.net/race-circuit-notes/silverstone-national/</a:t>
            </a:r>
            <a:endParaRPr lang="en-GB" altLang="en-US" sz="1200" u="sng" dirty="0">
              <a:solidFill>
                <a:srgbClr val="0563C1"/>
              </a:solidFill>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tab pos="5724525" algn="r"/>
              </a:tabLst>
            </a:pPr>
            <a:endParaRPr kumimoji="0" lang="en-GB" altLang="en-US" sz="800" b="0" i="0" u="none" strike="noStrike" cap="none" normalizeH="0" baseline="0" dirty="0">
              <a:ln>
                <a:noFill/>
              </a:ln>
              <a:solidFill>
                <a:schemeClr val="tx1"/>
              </a:solidFill>
              <a:effectLst/>
            </a:endParaRPr>
          </a:p>
        </p:txBody>
      </p:sp>
    </p:spTree>
    <p:extLst>
      <p:ext uri="{BB962C8B-B14F-4D97-AF65-F5344CB8AC3E}">
        <p14:creationId xmlns:p14="http://schemas.microsoft.com/office/powerpoint/2010/main" val="229293737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5ADD04-18F8-4FF0-8716-5C1E125C91F0}"/>
              </a:ext>
            </a:extLst>
          </p:cNvPr>
          <p:cNvSpPr>
            <a:spLocks noGrp="1"/>
          </p:cNvSpPr>
          <p:nvPr>
            <p:ph type="title"/>
          </p:nvPr>
        </p:nvSpPr>
        <p:spPr/>
        <p:txBody>
          <a:bodyPr/>
          <a:lstStyle/>
          <a:p>
            <a:r>
              <a:rPr lang="en-GB" dirty="0">
                <a:solidFill>
                  <a:schemeClr val="bg1"/>
                </a:solidFill>
              </a:rPr>
              <a:t>Appendices slide one</a:t>
            </a:r>
          </a:p>
        </p:txBody>
      </p:sp>
      <p:pic>
        <p:nvPicPr>
          <p:cNvPr id="5" name="Picture 4" descr="A picture containing building&#10;&#10;Description automatically generated">
            <a:extLst>
              <a:ext uri="{FF2B5EF4-FFF2-40B4-BE49-F238E27FC236}">
                <a16:creationId xmlns:a16="http://schemas.microsoft.com/office/drawing/2014/main" id="{9DC00B53-6A34-4DE5-84FF-4277D76211F4}"/>
              </a:ext>
            </a:extLst>
          </p:cNvPr>
          <p:cNvPicPr>
            <a:picLocks noChangeAspect="1"/>
          </p:cNvPicPr>
          <p:nvPr/>
        </p:nvPicPr>
        <p:blipFill>
          <a:blip r:embed="rId2"/>
          <a:stretch>
            <a:fillRect/>
          </a:stretch>
        </p:blipFill>
        <p:spPr>
          <a:xfrm>
            <a:off x="2810597" y="1944209"/>
            <a:ext cx="8163027" cy="4825014"/>
          </a:xfrm>
          <a:prstGeom prst="rect">
            <a:avLst/>
          </a:prstGeom>
        </p:spPr>
      </p:pic>
    </p:spTree>
    <p:extLst>
      <p:ext uri="{BB962C8B-B14F-4D97-AF65-F5344CB8AC3E}">
        <p14:creationId xmlns:p14="http://schemas.microsoft.com/office/powerpoint/2010/main" val="213968183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209EE5-2947-40CA-9D3E-DCEBDC367DE5}"/>
              </a:ext>
            </a:extLst>
          </p:cNvPr>
          <p:cNvSpPr>
            <a:spLocks noGrp="1"/>
          </p:cNvSpPr>
          <p:nvPr>
            <p:ph type="title"/>
          </p:nvPr>
        </p:nvSpPr>
        <p:spPr/>
        <p:txBody>
          <a:bodyPr/>
          <a:lstStyle/>
          <a:p>
            <a:r>
              <a:rPr lang="en-GB" dirty="0">
                <a:solidFill>
                  <a:schemeClr val="bg1"/>
                </a:solidFill>
              </a:rPr>
              <a:t>Appendices slide two</a:t>
            </a:r>
          </a:p>
        </p:txBody>
      </p:sp>
      <p:pic>
        <p:nvPicPr>
          <p:cNvPr id="5" name="Picture 4" descr="A picture containing light&#10;&#10;Description automatically generated">
            <a:extLst>
              <a:ext uri="{FF2B5EF4-FFF2-40B4-BE49-F238E27FC236}">
                <a16:creationId xmlns:a16="http://schemas.microsoft.com/office/drawing/2014/main" id="{69931409-A8BD-4328-B767-B45E38437116}"/>
              </a:ext>
            </a:extLst>
          </p:cNvPr>
          <p:cNvPicPr>
            <a:picLocks noChangeAspect="1"/>
          </p:cNvPicPr>
          <p:nvPr/>
        </p:nvPicPr>
        <p:blipFill>
          <a:blip r:embed="rId3"/>
          <a:stretch>
            <a:fillRect/>
          </a:stretch>
        </p:blipFill>
        <p:spPr>
          <a:xfrm>
            <a:off x="817202" y="4555668"/>
            <a:ext cx="2601804" cy="1462200"/>
          </a:xfrm>
          <a:prstGeom prst="rect">
            <a:avLst/>
          </a:prstGeom>
        </p:spPr>
      </p:pic>
      <p:pic>
        <p:nvPicPr>
          <p:cNvPr id="7" name="Picture 6" descr="A picture containing light, clock&#10;&#10;Description automatically generated">
            <a:extLst>
              <a:ext uri="{FF2B5EF4-FFF2-40B4-BE49-F238E27FC236}">
                <a16:creationId xmlns:a16="http://schemas.microsoft.com/office/drawing/2014/main" id="{22EB423C-2CB4-4AB2-8A96-EAE7EB5C9B19}"/>
              </a:ext>
            </a:extLst>
          </p:cNvPr>
          <p:cNvPicPr>
            <a:picLocks noChangeAspect="1"/>
          </p:cNvPicPr>
          <p:nvPr/>
        </p:nvPicPr>
        <p:blipFill>
          <a:blip r:embed="rId4"/>
          <a:stretch>
            <a:fillRect/>
          </a:stretch>
        </p:blipFill>
        <p:spPr>
          <a:xfrm>
            <a:off x="803551" y="2438754"/>
            <a:ext cx="2629106" cy="1516218"/>
          </a:xfrm>
          <a:prstGeom prst="rect">
            <a:avLst/>
          </a:prstGeom>
        </p:spPr>
      </p:pic>
      <p:pic>
        <p:nvPicPr>
          <p:cNvPr id="9" name="Picture 8" descr="A picture containing light&#10;&#10;Description automatically generated">
            <a:extLst>
              <a:ext uri="{FF2B5EF4-FFF2-40B4-BE49-F238E27FC236}">
                <a16:creationId xmlns:a16="http://schemas.microsoft.com/office/drawing/2014/main" id="{54B31E2E-47A0-4768-BBC3-C0BF595D9E20}"/>
              </a:ext>
            </a:extLst>
          </p:cNvPr>
          <p:cNvPicPr>
            <a:picLocks noChangeAspect="1"/>
          </p:cNvPicPr>
          <p:nvPr/>
        </p:nvPicPr>
        <p:blipFill>
          <a:blip r:embed="rId5"/>
          <a:stretch>
            <a:fillRect/>
          </a:stretch>
        </p:blipFill>
        <p:spPr>
          <a:xfrm>
            <a:off x="6268083" y="2555798"/>
            <a:ext cx="2629106" cy="1502845"/>
          </a:xfrm>
          <a:prstGeom prst="rect">
            <a:avLst/>
          </a:prstGeom>
        </p:spPr>
      </p:pic>
      <p:pic>
        <p:nvPicPr>
          <p:cNvPr id="11" name="Picture 10" descr="A picture containing light, clock&#10;&#10;Description automatically generated">
            <a:extLst>
              <a:ext uri="{FF2B5EF4-FFF2-40B4-BE49-F238E27FC236}">
                <a16:creationId xmlns:a16="http://schemas.microsoft.com/office/drawing/2014/main" id="{99E7286B-148A-4010-8228-B9CE9EBBE5BE}"/>
              </a:ext>
            </a:extLst>
          </p:cNvPr>
          <p:cNvPicPr>
            <a:picLocks noChangeAspect="1"/>
          </p:cNvPicPr>
          <p:nvPr/>
        </p:nvPicPr>
        <p:blipFill>
          <a:blip r:embed="rId6"/>
          <a:stretch>
            <a:fillRect/>
          </a:stretch>
        </p:blipFill>
        <p:spPr>
          <a:xfrm>
            <a:off x="9108489" y="2533424"/>
            <a:ext cx="2519373" cy="1551762"/>
          </a:xfrm>
          <a:prstGeom prst="rect">
            <a:avLst/>
          </a:prstGeom>
        </p:spPr>
      </p:pic>
      <p:pic>
        <p:nvPicPr>
          <p:cNvPr id="13" name="Picture 12" descr="A picture containing screenshot, light&#10;&#10;Description automatically generated">
            <a:extLst>
              <a:ext uri="{FF2B5EF4-FFF2-40B4-BE49-F238E27FC236}">
                <a16:creationId xmlns:a16="http://schemas.microsoft.com/office/drawing/2014/main" id="{0BFE3A71-C32F-4E79-8A2C-FD6F7F9CD31B}"/>
              </a:ext>
            </a:extLst>
          </p:cNvPr>
          <p:cNvPicPr>
            <a:picLocks noChangeAspect="1"/>
          </p:cNvPicPr>
          <p:nvPr/>
        </p:nvPicPr>
        <p:blipFill>
          <a:blip r:embed="rId7"/>
          <a:stretch>
            <a:fillRect/>
          </a:stretch>
        </p:blipFill>
        <p:spPr>
          <a:xfrm>
            <a:off x="6394873" y="4450497"/>
            <a:ext cx="2483200" cy="1533841"/>
          </a:xfrm>
          <a:prstGeom prst="rect">
            <a:avLst/>
          </a:prstGeom>
        </p:spPr>
      </p:pic>
      <p:pic>
        <p:nvPicPr>
          <p:cNvPr id="15" name="Picture 14" descr="A picture containing light&#10;&#10;Description automatically generated">
            <a:extLst>
              <a:ext uri="{FF2B5EF4-FFF2-40B4-BE49-F238E27FC236}">
                <a16:creationId xmlns:a16="http://schemas.microsoft.com/office/drawing/2014/main" id="{69FF8404-EF27-456A-9D78-F73944B29ACC}"/>
              </a:ext>
            </a:extLst>
          </p:cNvPr>
          <p:cNvPicPr>
            <a:picLocks noChangeAspect="1"/>
          </p:cNvPicPr>
          <p:nvPr/>
        </p:nvPicPr>
        <p:blipFill>
          <a:blip r:embed="rId8"/>
          <a:stretch>
            <a:fillRect/>
          </a:stretch>
        </p:blipFill>
        <p:spPr>
          <a:xfrm>
            <a:off x="9108489" y="4481553"/>
            <a:ext cx="2483200" cy="1564897"/>
          </a:xfrm>
          <a:prstGeom prst="rect">
            <a:avLst/>
          </a:prstGeom>
        </p:spPr>
      </p:pic>
      <p:pic>
        <p:nvPicPr>
          <p:cNvPr id="17" name="Picture 16" descr="A picture containing light, game, video&#10;&#10;Description automatically generated">
            <a:extLst>
              <a:ext uri="{FF2B5EF4-FFF2-40B4-BE49-F238E27FC236}">
                <a16:creationId xmlns:a16="http://schemas.microsoft.com/office/drawing/2014/main" id="{6CAEBD16-23E2-4130-AA2D-80F78F181AE7}"/>
              </a:ext>
            </a:extLst>
          </p:cNvPr>
          <p:cNvPicPr>
            <a:picLocks noChangeAspect="1"/>
          </p:cNvPicPr>
          <p:nvPr/>
        </p:nvPicPr>
        <p:blipFill>
          <a:blip r:embed="rId9"/>
          <a:stretch>
            <a:fillRect/>
          </a:stretch>
        </p:blipFill>
        <p:spPr>
          <a:xfrm>
            <a:off x="3542837" y="2529256"/>
            <a:ext cx="2615066" cy="1555930"/>
          </a:xfrm>
          <a:prstGeom prst="rect">
            <a:avLst/>
          </a:prstGeom>
        </p:spPr>
      </p:pic>
      <p:pic>
        <p:nvPicPr>
          <p:cNvPr id="19" name="Picture 18" descr="A picture containing light&#10;&#10;Description automatically generated">
            <a:extLst>
              <a:ext uri="{FF2B5EF4-FFF2-40B4-BE49-F238E27FC236}">
                <a16:creationId xmlns:a16="http://schemas.microsoft.com/office/drawing/2014/main" id="{CEDC0B23-9356-4319-8BC8-E277D8C696A2}"/>
              </a:ext>
            </a:extLst>
          </p:cNvPr>
          <p:cNvPicPr>
            <a:picLocks noChangeAspect="1"/>
          </p:cNvPicPr>
          <p:nvPr/>
        </p:nvPicPr>
        <p:blipFill>
          <a:blip r:embed="rId10"/>
          <a:stretch>
            <a:fillRect/>
          </a:stretch>
        </p:blipFill>
        <p:spPr>
          <a:xfrm>
            <a:off x="3717879" y="4516070"/>
            <a:ext cx="2378121" cy="1499324"/>
          </a:xfrm>
          <a:prstGeom prst="rect">
            <a:avLst/>
          </a:prstGeom>
        </p:spPr>
      </p:pic>
    </p:spTree>
    <p:extLst>
      <p:ext uri="{BB962C8B-B14F-4D97-AF65-F5344CB8AC3E}">
        <p14:creationId xmlns:p14="http://schemas.microsoft.com/office/powerpoint/2010/main" val="32035085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C9CDA0-9A3E-422B-8C97-493531A73E71}"/>
              </a:ext>
            </a:extLst>
          </p:cNvPr>
          <p:cNvSpPr>
            <a:spLocks noGrp="1"/>
          </p:cNvSpPr>
          <p:nvPr>
            <p:ph type="title"/>
          </p:nvPr>
        </p:nvSpPr>
        <p:spPr/>
        <p:txBody>
          <a:bodyPr/>
          <a:lstStyle/>
          <a:p>
            <a:r>
              <a:rPr lang="en-GB" dirty="0">
                <a:solidFill>
                  <a:schemeClr val="bg1"/>
                </a:solidFill>
              </a:rPr>
              <a:t>Appendices slide three</a:t>
            </a:r>
          </a:p>
        </p:txBody>
      </p:sp>
      <p:pic>
        <p:nvPicPr>
          <p:cNvPr id="5" name="Picture 4" descr="A screenshot of a cell phone&#10;&#10;Description automatically generated">
            <a:extLst>
              <a:ext uri="{FF2B5EF4-FFF2-40B4-BE49-F238E27FC236}">
                <a16:creationId xmlns:a16="http://schemas.microsoft.com/office/drawing/2014/main" id="{06C0EFA4-83DD-4EAD-AF2F-C800C4268F68}"/>
              </a:ext>
            </a:extLst>
          </p:cNvPr>
          <p:cNvPicPr>
            <a:picLocks noChangeAspect="1"/>
          </p:cNvPicPr>
          <p:nvPr/>
        </p:nvPicPr>
        <p:blipFill>
          <a:blip r:embed="rId2"/>
          <a:stretch>
            <a:fillRect/>
          </a:stretch>
        </p:blipFill>
        <p:spPr>
          <a:xfrm>
            <a:off x="2340694" y="2486310"/>
            <a:ext cx="8007762" cy="3924502"/>
          </a:xfrm>
          <a:prstGeom prst="rect">
            <a:avLst/>
          </a:prstGeom>
        </p:spPr>
      </p:pic>
    </p:spTree>
    <p:extLst>
      <p:ext uri="{BB962C8B-B14F-4D97-AF65-F5344CB8AC3E}">
        <p14:creationId xmlns:p14="http://schemas.microsoft.com/office/powerpoint/2010/main" val="123310261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793460-0405-4B4F-A838-1FD9C2C98DCD}"/>
              </a:ext>
            </a:extLst>
          </p:cNvPr>
          <p:cNvSpPr>
            <a:spLocks noGrp="1"/>
          </p:cNvSpPr>
          <p:nvPr>
            <p:ph type="title"/>
          </p:nvPr>
        </p:nvSpPr>
        <p:spPr/>
        <p:txBody>
          <a:bodyPr/>
          <a:lstStyle/>
          <a:p>
            <a:r>
              <a:rPr lang="en-GB" dirty="0">
                <a:solidFill>
                  <a:schemeClr val="bg1"/>
                </a:solidFill>
              </a:rPr>
              <a:t>Appendices slide four</a:t>
            </a:r>
          </a:p>
        </p:txBody>
      </p:sp>
      <p:pic>
        <p:nvPicPr>
          <p:cNvPr id="5" name="Picture 4" descr="A screenshot of a cell phone&#10;&#10;Description automatically generated">
            <a:extLst>
              <a:ext uri="{FF2B5EF4-FFF2-40B4-BE49-F238E27FC236}">
                <a16:creationId xmlns:a16="http://schemas.microsoft.com/office/drawing/2014/main" id="{78AC19F3-A91D-4EED-AB68-FFF2D4CE2F3C}"/>
              </a:ext>
            </a:extLst>
          </p:cNvPr>
          <p:cNvPicPr>
            <a:picLocks noChangeAspect="1"/>
          </p:cNvPicPr>
          <p:nvPr/>
        </p:nvPicPr>
        <p:blipFill>
          <a:blip r:embed="rId2"/>
          <a:stretch>
            <a:fillRect/>
          </a:stretch>
        </p:blipFill>
        <p:spPr>
          <a:xfrm>
            <a:off x="2908401" y="1991899"/>
            <a:ext cx="6890104" cy="4667490"/>
          </a:xfrm>
          <a:prstGeom prst="rect">
            <a:avLst/>
          </a:prstGeom>
        </p:spPr>
      </p:pic>
    </p:spTree>
    <p:extLst>
      <p:ext uri="{BB962C8B-B14F-4D97-AF65-F5344CB8AC3E}">
        <p14:creationId xmlns:p14="http://schemas.microsoft.com/office/powerpoint/2010/main" val="89752794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Custom 1">
      <a:dk1>
        <a:sysClr val="windowText" lastClr="000000"/>
      </a:dk1>
      <a:lt1>
        <a:srgbClr val="FFFFFF"/>
      </a:lt1>
      <a:dk2>
        <a:srgbClr val="39302A"/>
      </a:dk2>
      <a:lt2>
        <a:srgbClr val="E5DEDB"/>
      </a:lt2>
      <a:accent1>
        <a:srgbClr val="FFCA08"/>
      </a:accent1>
      <a:accent2>
        <a:srgbClr val="F8931D"/>
      </a:accent2>
      <a:accent3>
        <a:srgbClr val="CE8D3E"/>
      </a:accent3>
      <a:accent4>
        <a:srgbClr val="EC7016"/>
      </a:accent4>
      <a:accent5>
        <a:srgbClr val="E64823"/>
      </a:accent5>
      <a:accent6>
        <a:srgbClr val="9C6A6A"/>
      </a:accent6>
      <a:hlink>
        <a:srgbClr val="2998E3"/>
      </a:hlink>
      <a:folHlink>
        <a:srgbClr val="7F723D"/>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1" ma:contentTypeDescription="Create a new document." ma:contentTypeScope="" ma:versionID="9677210f24a1be23c92c90fd886aa0aa">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60e05723c5c1908df1a1a4ebf11d344e"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2F4A21B-80B9-40F1-8308-E0B7F0FE0B09}">
  <ds:schemaRefs>
    <ds:schemaRef ds:uri="http://schemas.microsoft.com/sharepoint/v3/contenttype/forms"/>
  </ds:schemaRefs>
</ds:datastoreItem>
</file>

<file path=customXml/itemProps2.xml><?xml version="1.0" encoding="utf-8"?>
<ds:datastoreItem xmlns:ds="http://schemas.openxmlformats.org/officeDocument/2006/customXml" ds:itemID="{F3E96646-423E-4354-94C2-1A28227BF075}">
  <ds:schemaRefs>
    <ds:schemaRef ds:uri="http://schemas.microsoft.com/office/2006/metadata/properties"/>
    <ds:schemaRef ds:uri="http://schemas.microsoft.com/office/infopath/2007/PartnerControls"/>
    <ds:schemaRef ds:uri="71af3243-3dd4-4a8d-8c0d-dd76da1f02a5"/>
  </ds:schemaRefs>
</ds:datastoreItem>
</file>

<file path=customXml/itemProps3.xml><?xml version="1.0" encoding="utf-8"?>
<ds:datastoreItem xmlns:ds="http://schemas.openxmlformats.org/officeDocument/2006/customXml" ds:itemID="{0F051B7F-F45F-4FBB-974B-85B568B21B4D}">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3231</Words>
  <Application>Microsoft Office PowerPoint</Application>
  <PresentationFormat>Widescreen</PresentationFormat>
  <Paragraphs>172</Paragraphs>
  <Slides>32</Slides>
  <Notes>25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Century Gothic</vt:lpstr>
      <vt:lpstr>Wingdings 2</vt:lpstr>
      <vt:lpstr>Quotable</vt:lpstr>
      <vt:lpstr>Aerodynamics simulation testing</vt:lpstr>
      <vt:lpstr>The task at hand and learning outcomes</vt:lpstr>
      <vt:lpstr>The gp2 car</vt:lpstr>
      <vt:lpstr>Test One Tack and plan</vt:lpstr>
      <vt:lpstr>The Testing Mistake</vt:lpstr>
      <vt:lpstr>Excel data from test one mistake</vt:lpstr>
      <vt:lpstr>Data from coast down testing.</vt:lpstr>
      <vt:lpstr>Total Aero Coast down data tables</vt:lpstr>
      <vt:lpstr>Total aero graph</vt:lpstr>
      <vt:lpstr>What is rake?</vt:lpstr>
      <vt:lpstr>Coefficient of Drag Coast down data</vt:lpstr>
      <vt:lpstr>Coefficient of Drag graph</vt:lpstr>
      <vt:lpstr>Drag data Coast down</vt:lpstr>
      <vt:lpstr>Drag Graph</vt:lpstr>
      <vt:lpstr>Test Two – Circuit test</vt:lpstr>
      <vt:lpstr>Test Track two</vt:lpstr>
      <vt:lpstr>Circuit analysis</vt:lpstr>
      <vt:lpstr>Total lift vs lap distance</vt:lpstr>
      <vt:lpstr>Total drag force vs lap distance</vt:lpstr>
      <vt:lpstr>Total lift against speed (m/s)</vt:lpstr>
      <vt:lpstr>Lateral acceleration VS speed</vt:lpstr>
      <vt:lpstr>Front and Rear aero VS lap distance</vt:lpstr>
      <vt:lpstr>Cop % VS lap distance</vt:lpstr>
      <vt:lpstr>Lift against rake angle</vt:lpstr>
      <vt:lpstr>Best set-up from driver feedback</vt:lpstr>
      <vt:lpstr>Conclusion</vt:lpstr>
      <vt:lpstr>Bibliography</vt:lpstr>
      <vt:lpstr>Out sourced figures</vt:lpstr>
      <vt:lpstr>Appendices slide one</vt:lpstr>
      <vt:lpstr>Appendices slide two</vt:lpstr>
      <vt:lpstr>Appendices slide three</vt:lpstr>
      <vt:lpstr>Appendices slide four</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2020-03-26T02:17:13Z</dcterms:created>
  <dcterms:modified xsi:type="dcterms:W3CDTF">2020-03-26T03:30:15Z</dcterms:modified>
</cp:coreProperties>
</file>