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4"/>
    <p:sldMasterId id="2147483694" r:id="rId5"/>
  </p:sldMasterIdLst>
  <p:notesMasterIdLst>
    <p:notesMasterId r:id="rId74"/>
  </p:notesMasterIdLst>
  <p:sldIdLst>
    <p:sldId id="272" r:id="rId6"/>
    <p:sldId id="274" r:id="rId7"/>
    <p:sldId id="273" r:id="rId8"/>
    <p:sldId id="277" r:id="rId9"/>
    <p:sldId id="275" r:id="rId10"/>
    <p:sldId id="276" r:id="rId11"/>
    <p:sldId id="278" r:id="rId12"/>
    <p:sldId id="365" r:id="rId13"/>
    <p:sldId id="291" r:id="rId14"/>
    <p:sldId id="265" r:id="rId15"/>
    <p:sldId id="259" r:id="rId16"/>
    <p:sldId id="266" r:id="rId17"/>
    <p:sldId id="268" r:id="rId18"/>
    <p:sldId id="258" r:id="rId19"/>
    <p:sldId id="267" r:id="rId20"/>
    <p:sldId id="269" r:id="rId21"/>
    <p:sldId id="319" r:id="rId22"/>
    <p:sldId id="292" r:id="rId23"/>
    <p:sldId id="293" r:id="rId24"/>
    <p:sldId id="320" r:id="rId25"/>
    <p:sldId id="321" r:id="rId26"/>
    <p:sldId id="322" r:id="rId27"/>
    <p:sldId id="294" r:id="rId28"/>
    <p:sldId id="295" r:id="rId29"/>
    <p:sldId id="323" r:id="rId30"/>
    <p:sldId id="296" r:id="rId31"/>
    <p:sldId id="297" r:id="rId32"/>
    <p:sldId id="298" r:id="rId33"/>
    <p:sldId id="324" r:id="rId34"/>
    <p:sldId id="299" r:id="rId35"/>
    <p:sldId id="326" r:id="rId36"/>
    <p:sldId id="279" r:id="rId37"/>
    <p:sldId id="280" r:id="rId38"/>
    <p:sldId id="282" r:id="rId39"/>
    <p:sldId id="283" r:id="rId40"/>
    <p:sldId id="271" r:id="rId41"/>
    <p:sldId id="284" r:id="rId42"/>
    <p:sldId id="285" r:id="rId43"/>
    <p:sldId id="286" r:id="rId44"/>
    <p:sldId id="287" r:id="rId45"/>
    <p:sldId id="288" r:id="rId46"/>
    <p:sldId id="289" r:id="rId47"/>
    <p:sldId id="290" r:id="rId48"/>
    <p:sldId id="333" r:id="rId49"/>
    <p:sldId id="325" r:id="rId50"/>
    <p:sldId id="301" r:id="rId51"/>
    <p:sldId id="302" r:id="rId52"/>
    <p:sldId id="305" r:id="rId53"/>
    <p:sldId id="304" r:id="rId54"/>
    <p:sldId id="303" r:id="rId55"/>
    <p:sldId id="306" r:id="rId56"/>
    <p:sldId id="307" r:id="rId57"/>
    <p:sldId id="308" r:id="rId58"/>
    <p:sldId id="309" r:id="rId59"/>
    <p:sldId id="310" r:id="rId60"/>
    <p:sldId id="311" r:id="rId61"/>
    <p:sldId id="312" r:id="rId62"/>
    <p:sldId id="313" r:id="rId63"/>
    <p:sldId id="314" r:id="rId64"/>
    <p:sldId id="315" r:id="rId65"/>
    <p:sldId id="316" r:id="rId66"/>
    <p:sldId id="317" r:id="rId67"/>
    <p:sldId id="318" r:id="rId68"/>
    <p:sldId id="270" r:id="rId69"/>
    <p:sldId id="328" r:id="rId70"/>
    <p:sldId id="329" r:id="rId71"/>
    <p:sldId id="330" r:id="rId72"/>
    <p:sldId id="331" r:id="rId7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B3EFDC-C3BF-BBD6-0F9E-77669DEBBCC8}" v="2" dt="2023-09-14T13:22:33.144"/>
    <p1510:client id="{C49357ED-5D68-8703-1A61-14EECA0B8001}" v="1" dt="2023-09-11T15:53:21.6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slide" Target="slides/slide63.xml"/><Relationship Id="rId16" Type="http://schemas.openxmlformats.org/officeDocument/2006/relationships/slide" Target="slides/slide1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openxmlformats.org/officeDocument/2006/relationships/slide" Target="slides/slide61.xml"/><Relationship Id="rId74" Type="http://schemas.openxmlformats.org/officeDocument/2006/relationships/notesMaster" Target="notesMasters/notesMaster1.xml"/><Relationship Id="rId79" Type="http://schemas.microsoft.com/office/2015/10/relationships/revisionInfo" Target="revisionInfo.xml"/><Relationship Id="rId5" Type="http://schemas.openxmlformats.org/officeDocument/2006/relationships/slideMaster" Target="slideMasters/slideMaster2.xml"/><Relationship Id="rId61" Type="http://schemas.openxmlformats.org/officeDocument/2006/relationships/slide" Target="slides/slide56.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slide" Target="slides/slide59.xml"/><Relationship Id="rId69" Type="http://schemas.openxmlformats.org/officeDocument/2006/relationships/slide" Target="slides/slide64.xml"/><Relationship Id="rId77" Type="http://schemas.openxmlformats.org/officeDocument/2006/relationships/theme" Target="theme/theme1.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slide" Target="slides/slide67.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slide" Target="slides/slide62.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openxmlformats.org/officeDocument/2006/relationships/slide" Target="slides/slide65.xml"/><Relationship Id="rId75"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73" Type="http://schemas.openxmlformats.org/officeDocument/2006/relationships/slide" Target="slides/slide68.xml"/><Relationship Id="rId78"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openxmlformats.org/officeDocument/2006/relationships/viewProps" Target="viewProps.xml"/><Relationship Id="rId7" Type="http://schemas.openxmlformats.org/officeDocument/2006/relationships/slide" Target="slides/slide2.xml"/><Relationship Id="rId71" Type="http://schemas.openxmlformats.org/officeDocument/2006/relationships/slide" Target="slides/slide66.xml"/><Relationship Id="rId2" Type="http://schemas.openxmlformats.org/officeDocument/2006/relationships/customXml" Target="../customXml/item2.xml"/><Relationship Id="rId29" Type="http://schemas.openxmlformats.org/officeDocument/2006/relationships/slide" Target="slides/slide2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AA7656-64B3-4E88-AA6B-6B13EAD0CB76}" type="datetimeFigureOut">
              <a:rPr lang="en-GB" smtClean="0"/>
              <a:t>10/09/2024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64941D-40EE-4ACB-B0DD-9F90DC2B7B3B}" type="slidenum">
              <a:rPr lang="en-GB" smtClean="0"/>
              <a:t>‹#›</a:t>
            </a:fld>
            <a:endParaRPr lang="en-GB"/>
          </a:p>
        </p:txBody>
      </p:sp>
    </p:spTree>
    <p:extLst>
      <p:ext uri="{BB962C8B-B14F-4D97-AF65-F5344CB8AC3E}">
        <p14:creationId xmlns:p14="http://schemas.microsoft.com/office/powerpoint/2010/main" val="3113320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14E8E68-DE86-4BA2-982B-61EBDF772D8E}" type="slidenum">
              <a:rPr lang="en-GB" smtClean="0"/>
              <a:t>8</a:t>
            </a:fld>
            <a:endParaRPr lang="en-GB"/>
          </a:p>
        </p:txBody>
      </p:sp>
    </p:spTree>
    <p:extLst>
      <p:ext uri="{BB962C8B-B14F-4D97-AF65-F5344CB8AC3E}">
        <p14:creationId xmlns:p14="http://schemas.microsoft.com/office/powerpoint/2010/main" val="4350701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14E8E68-DE86-4BA2-982B-61EBDF772D8E}" type="slidenum">
              <a:rPr lang="en-GB" smtClean="0"/>
              <a:t>23</a:t>
            </a:fld>
            <a:endParaRPr lang="en-GB"/>
          </a:p>
        </p:txBody>
      </p:sp>
    </p:spTree>
    <p:extLst>
      <p:ext uri="{BB962C8B-B14F-4D97-AF65-F5344CB8AC3E}">
        <p14:creationId xmlns:p14="http://schemas.microsoft.com/office/powerpoint/2010/main" val="12944722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14E8E68-DE86-4BA2-982B-61EBDF772D8E}" type="slidenum">
              <a:rPr lang="en-GB" smtClean="0"/>
              <a:t>28</a:t>
            </a:fld>
            <a:endParaRPr lang="en-GB"/>
          </a:p>
        </p:txBody>
      </p:sp>
    </p:spTree>
    <p:extLst>
      <p:ext uri="{BB962C8B-B14F-4D97-AF65-F5344CB8AC3E}">
        <p14:creationId xmlns:p14="http://schemas.microsoft.com/office/powerpoint/2010/main" val="39763318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14E8E68-DE86-4BA2-982B-61EBDF772D8E}" type="slidenum">
              <a:rPr lang="en-GB" smtClean="0"/>
              <a:t>30</a:t>
            </a:fld>
            <a:endParaRPr lang="en-GB"/>
          </a:p>
        </p:txBody>
      </p:sp>
    </p:spTree>
    <p:extLst>
      <p:ext uri="{BB962C8B-B14F-4D97-AF65-F5344CB8AC3E}">
        <p14:creationId xmlns:p14="http://schemas.microsoft.com/office/powerpoint/2010/main" val="20640969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14E8E68-DE86-4BA2-982B-61EBDF772D8E}" type="slidenum">
              <a:rPr lang="en-GB" smtClean="0"/>
              <a:t>51</a:t>
            </a:fld>
            <a:endParaRPr lang="en-GB"/>
          </a:p>
        </p:txBody>
      </p:sp>
    </p:spTree>
    <p:extLst>
      <p:ext uri="{BB962C8B-B14F-4D97-AF65-F5344CB8AC3E}">
        <p14:creationId xmlns:p14="http://schemas.microsoft.com/office/powerpoint/2010/main" val="33451859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14E8E68-DE86-4BA2-982B-61EBDF772D8E}" type="slidenum">
              <a:rPr lang="en-GB" smtClean="0"/>
              <a:t>54</a:t>
            </a:fld>
            <a:endParaRPr lang="en-GB"/>
          </a:p>
        </p:txBody>
      </p:sp>
    </p:spTree>
    <p:extLst>
      <p:ext uri="{BB962C8B-B14F-4D97-AF65-F5344CB8AC3E}">
        <p14:creationId xmlns:p14="http://schemas.microsoft.com/office/powerpoint/2010/main" val="10011401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8671957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10/09/2024</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3652590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10/09/2024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4646680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10/09/2024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0335793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10/09/2024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2029518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10/09/2024</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4604226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2712927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851367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499808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259891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5909018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7228741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10/09/2024</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9046639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965789281"/>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9/10/2024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3183891518"/>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0.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8.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8.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8.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3AF64-40C9-6314-A38B-09F6B3422751}"/>
              </a:ext>
            </a:extLst>
          </p:cNvPr>
          <p:cNvSpPr>
            <a:spLocks noGrp="1"/>
          </p:cNvSpPr>
          <p:nvPr>
            <p:ph type="ctrTitle"/>
          </p:nvPr>
        </p:nvSpPr>
        <p:spPr>
          <a:prstGeom prst="rect">
            <a:avLst/>
          </a:prstGeom>
        </p:spPr>
        <p:txBody>
          <a:bodyPr anchor="b">
            <a:normAutofit/>
          </a:bodyPr>
          <a:lstStyle/>
          <a:p>
            <a:r>
              <a:rPr lang="en-GB" dirty="0"/>
              <a:t>Portfolio Requirements</a:t>
            </a:r>
            <a:br>
              <a:rPr lang="en-GB" dirty="0"/>
            </a:br>
            <a:endParaRPr lang="en-GB" dirty="0"/>
          </a:p>
        </p:txBody>
      </p:sp>
      <p:sp>
        <p:nvSpPr>
          <p:cNvPr id="3" name="Subtitle 2">
            <a:extLst>
              <a:ext uri="{FF2B5EF4-FFF2-40B4-BE49-F238E27FC236}">
                <a16:creationId xmlns:a16="http://schemas.microsoft.com/office/drawing/2014/main" id="{88FDA892-001C-A6C8-7046-FCFD3627377C}"/>
              </a:ext>
            </a:extLst>
          </p:cNvPr>
          <p:cNvSpPr>
            <a:spLocks noGrp="1"/>
          </p:cNvSpPr>
          <p:nvPr>
            <p:ph type="subTitle" idx="1"/>
          </p:nvPr>
        </p:nvSpPr>
        <p:spPr>
          <a:prstGeom prst="rect">
            <a:avLst/>
          </a:prstGeom>
        </p:spPr>
        <p:txBody>
          <a:bodyPr>
            <a:normAutofit/>
          </a:bodyPr>
          <a:lstStyle/>
          <a:p>
            <a:r>
              <a:rPr lang="en-GB" sz="3200" dirty="0">
                <a:solidFill>
                  <a:schemeClr val="tx1"/>
                </a:solidFill>
              </a:rPr>
              <a:t>Reflective Practice and Reflective Writing</a:t>
            </a:r>
          </a:p>
        </p:txBody>
      </p:sp>
    </p:spTree>
    <p:extLst>
      <p:ext uri="{BB962C8B-B14F-4D97-AF65-F5344CB8AC3E}">
        <p14:creationId xmlns:p14="http://schemas.microsoft.com/office/powerpoint/2010/main" val="2174167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4CD7C-7686-51C1-A0DA-4431E6FA0674}"/>
              </a:ext>
            </a:extLst>
          </p:cNvPr>
          <p:cNvSpPr>
            <a:spLocks noGrp="1"/>
          </p:cNvSpPr>
          <p:nvPr>
            <p:ph type="title"/>
          </p:nvPr>
        </p:nvSpPr>
        <p:spPr/>
        <p:txBody>
          <a:bodyPr/>
          <a:lstStyle/>
          <a:p>
            <a:r>
              <a:rPr lang="en-GB" dirty="0"/>
              <a:t>Session Overview</a:t>
            </a:r>
          </a:p>
        </p:txBody>
      </p:sp>
      <p:sp>
        <p:nvSpPr>
          <p:cNvPr id="3" name="Content Placeholder 2">
            <a:extLst>
              <a:ext uri="{FF2B5EF4-FFF2-40B4-BE49-F238E27FC236}">
                <a16:creationId xmlns:a16="http://schemas.microsoft.com/office/drawing/2014/main" id="{31C31A1D-5410-7F07-4DEF-D1CDAA46A5A6}"/>
              </a:ext>
            </a:extLst>
          </p:cNvPr>
          <p:cNvSpPr>
            <a:spLocks noGrp="1"/>
          </p:cNvSpPr>
          <p:nvPr>
            <p:ph idx="1"/>
          </p:nvPr>
        </p:nvSpPr>
        <p:spPr>
          <a:xfrm>
            <a:off x="1981200" y="1993506"/>
            <a:ext cx="8229600" cy="4163454"/>
          </a:xfrm>
        </p:spPr>
        <p:txBody>
          <a:bodyPr/>
          <a:lstStyle/>
          <a:p>
            <a:r>
              <a:rPr lang="en-GB" dirty="0"/>
              <a:t>An exploration of the requirements of the portfolio</a:t>
            </a:r>
          </a:p>
          <a:p>
            <a:r>
              <a:rPr lang="en-GB" dirty="0"/>
              <a:t>Re-cap on Reflection and Reflective Writing</a:t>
            </a:r>
          </a:p>
          <a:p>
            <a:r>
              <a:rPr lang="en-GB" dirty="0"/>
              <a:t>Reflective Journals and how to use these to support you when writing your Summary of Learning.</a:t>
            </a:r>
          </a:p>
        </p:txBody>
      </p:sp>
    </p:spTree>
    <p:extLst>
      <p:ext uri="{BB962C8B-B14F-4D97-AF65-F5344CB8AC3E}">
        <p14:creationId xmlns:p14="http://schemas.microsoft.com/office/powerpoint/2010/main" val="9804977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80456-CE1C-5929-AE0C-7921D2ECC23F}"/>
              </a:ext>
            </a:extLst>
          </p:cNvPr>
          <p:cNvSpPr>
            <a:spLocks noGrp="1"/>
          </p:cNvSpPr>
          <p:nvPr>
            <p:ph type="title"/>
          </p:nvPr>
        </p:nvSpPr>
        <p:spPr/>
        <p:txBody>
          <a:bodyPr/>
          <a:lstStyle/>
          <a:p>
            <a:r>
              <a:rPr lang="en-GB" dirty="0"/>
              <a:t>A reminder of the requirements….</a:t>
            </a:r>
          </a:p>
        </p:txBody>
      </p:sp>
      <p:sp>
        <p:nvSpPr>
          <p:cNvPr id="3" name="Content Placeholder 2">
            <a:extLst>
              <a:ext uri="{FF2B5EF4-FFF2-40B4-BE49-F238E27FC236}">
                <a16:creationId xmlns:a16="http://schemas.microsoft.com/office/drawing/2014/main" id="{FA528190-C369-2D5A-97AD-964C438A6A4F}"/>
              </a:ext>
            </a:extLst>
          </p:cNvPr>
          <p:cNvSpPr>
            <a:spLocks noGrp="1"/>
          </p:cNvSpPr>
          <p:nvPr>
            <p:ph idx="1"/>
          </p:nvPr>
        </p:nvSpPr>
        <p:spPr>
          <a:xfrm>
            <a:off x="516835" y="1488030"/>
            <a:ext cx="10910325" cy="4185794"/>
          </a:xfrm>
        </p:spPr>
        <p:txBody>
          <a:bodyPr>
            <a:normAutofit fontScale="25000" lnSpcReduction="20000"/>
          </a:bodyPr>
          <a:lstStyle/>
          <a:p>
            <a:pPr marL="0" indent="0">
              <a:lnSpc>
                <a:spcPct val="110000"/>
              </a:lnSpc>
              <a:buNone/>
            </a:pPr>
            <a:r>
              <a:rPr lang="en-GB" sz="7200" dirty="0">
                <a:latin typeface="Calibri" panose="020F0502020204030204" pitchFamily="34" charset="0"/>
                <a:ea typeface="Calibri" panose="020F0502020204030204" pitchFamily="34" charset="0"/>
                <a:cs typeface="Helvetica" panose="020B0604020202020204" pitchFamily="34" charset="0"/>
              </a:rPr>
              <a:t>Coursework: A Professional Journal (4500 words).  The Journal will include the following:</a:t>
            </a:r>
            <a:endParaRPr lang="en-GB" sz="7200" dirty="0">
              <a:latin typeface="Calibri" panose="020F0502020204030204" pitchFamily="34" charset="0"/>
              <a:ea typeface="Calibri" panose="020F0502020204030204" pitchFamily="34" charset="0"/>
            </a:endParaRPr>
          </a:p>
          <a:p>
            <a:pPr lvl="0" fontAlgn="base" hangingPunct="0">
              <a:lnSpc>
                <a:spcPct val="110000"/>
              </a:lnSpc>
            </a:pPr>
            <a:r>
              <a:rPr lang="en-GB" sz="7200" dirty="0">
                <a:highlight>
                  <a:srgbClr val="FFFF00"/>
                </a:highlight>
              </a:rPr>
              <a:t>An information sheet of the work placement identifying the aims, objectives, vision and background of the organisation, along with roles and responsibilities of the trainee youth worker whilst on placement (700 words). </a:t>
            </a:r>
          </a:p>
          <a:p>
            <a:pPr lvl="0" fontAlgn="base" hangingPunct="0">
              <a:lnSpc>
                <a:spcPct val="110000"/>
              </a:lnSpc>
            </a:pPr>
            <a:r>
              <a:rPr lang="en-GB" sz="7200" dirty="0">
                <a:highlight>
                  <a:srgbClr val="FFFF00"/>
                </a:highlight>
              </a:rPr>
              <a:t>A community profile (1000 words).</a:t>
            </a:r>
          </a:p>
          <a:p>
            <a:pPr lvl="0" fontAlgn="base" hangingPunct="0">
              <a:lnSpc>
                <a:spcPct val="110000"/>
              </a:lnSpc>
            </a:pPr>
            <a:r>
              <a:rPr lang="en-GB" sz="7200" dirty="0"/>
              <a:t>An example of a needs assessment, for example NAOMIE (700 words)</a:t>
            </a:r>
          </a:p>
          <a:p>
            <a:pPr lvl="0" fontAlgn="base" hangingPunct="0">
              <a:lnSpc>
                <a:spcPct val="110000"/>
              </a:lnSpc>
            </a:pPr>
            <a:r>
              <a:rPr lang="en-GB" sz="7200" dirty="0"/>
              <a:t>An in-depth analysis of a piece of work planned and developed by the student, demonstrating its links to policy (1000 words).</a:t>
            </a:r>
          </a:p>
          <a:p>
            <a:pPr lvl="0" fontAlgn="base" hangingPunct="0">
              <a:lnSpc>
                <a:spcPct val="110000"/>
              </a:lnSpc>
            </a:pPr>
            <a:r>
              <a:rPr lang="en-GB" sz="7200" dirty="0">
                <a:highlight>
                  <a:srgbClr val="FFFF00"/>
                </a:highlight>
              </a:rPr>
              <a:t>A summary of your own learning and development, linked to your professional development plan and underpinned with reference to examples from your practice and appropriate literature such as National Occupational Standards for Youth Work (700 words)</a:t>
            </a:r>
          </a:p>
          <a:p>
            <a:pPr marL="0" indent="0" fontAlgn="base" hangingPunct="0">
              <a:lnSpc>
                <a:spcPct val="110000"/>
              </a:lnSpc>
              <a:buNone/>
            </a:pPr>
            <a:endParaRPr lang="en-GB" sz="4000" i="1" dirty="0"/>
          </a:p>
          <a:p>
            <a:pPr marL="0" indent="0" fontAlgn="base" hangingPunct="0">
              <a:lnSpc>
                <a:spcPct val="110000"/>
              </a:lnSpc>
              <a:buNone/>
            </a:pPr>
            <a:r>
              <a:rPr lang="en-GB" sz="6400" i="1" dirty="0"/>
              <a:t>These word counts are approximations, and you will need to use these as a guide only.</a:t>
            </a:r>
            <a:endParaRPr lang="en-GB" sz="5600" i="1" dirty="0"/>
          </a:p>
          <a:p>
            <a:endParaRPr lang="en-GB" dirty="0"/>
          </a:p>
        </p:txBody>
      </p:sp>
    </p:spTree>
    <p:extLst>
      <p:ext uri="{BB962C8B-B14F-4D97-AF65-F5344CB8AC3E}">
        <p14:creationId xmlns:p14="http://schemas.microsoft.com/office/powerpoint/2010/main" val="21383410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F54DA-85DD-82CD-1C58-D1C8E18DD777}"/>
              </a:ext>
            </a:extLst>
          </p:cNvPr>
          <p:cNvSpPr>
            <a:spLocks noGrp="1"/>
          </p:cNvSpPr>
          <p:nvPr>
            <p:ph type="title"/>
          </p:nvPr>
        </p:nvSpPr>
        <p:spPr>
          <a:xfrm>
            <a:off x="838200" y="365125"/>
            <a:ext cx="10515600" cy="685583"/>
          </a:xfrm>
        </p:spPr>
        <p:txBody>
          <a:bodyPr>
            <a:normAutofit fontScale="90000"/>
          </a:bodyPr>
          <a:lstStyle/>
          <a:p>
            <a:r>
              <a:rPr lang="en-GB" dirty="0"/>
              <a:t>A reminder of the requirements…</a:t>
            </a:r>
          </a:p>
        </p:txBody>
      </p:sp>
      <p:sp>
        <p:nvSpPr>
          <p:cNvPr id="3" name="Content Placeholder 2">
            <a:extLst>
              <a:ext uri="{FF2B5EF4-FFF2-40B4-BE49-F238E27FC236}">
                <a16:creationId xmlns:a16="http://schemas.microsoft.com/office/drawing/2014/main" id="{2D29E531-935D-4F65-8122-725F752C79F0}"/>
              </a:ext>
            </a:extLst>
          </p:cNvPr>
          <p:cNvSpPr>
            <a:spLocks noGrp="1"/>
          </p:cNvSpPr>
          <p:nvPr>
            <p:ph idx="1"/>
          </p:nvPr>
        </p:nvSpPr>
        <p:spPr>
          <a:xfrm>
            <a:off x="584989" y="1219200"/>
            <a:ext cx="10768811" cy="4426226"/>
          </a:xfrm>
        </p:spPr>
        <p:txBody>
          <a:bodyPr>
            <a:normAutofit fontScale="92500" lnSpcReduction="10000"/>
          </a:bodyPr>
          <a:lstStyle/>
          <a:p>
            <a:pPr fontAlgn="base" hangingPunct="0">
              <a:lnSpc>
                <a:spcPct val="110000"/>
              </a:lnSpc>
            </a:pPr>
            <a:r>
              <a:rPr lang="en-GB" dirty="0"/>
              <a:t>Detailed appendices to include </a:t>
            </a:r>
            <a:r>
              <a:rPr lang="en-GB" dirty="0">
                <a:highlight>
                  <a:srgbClr val="FFFF00"/>
                </a:highlight>
              </a:rPr>
              <a:t>10 reflective journals</a:t>
            </a:r>
            <a:r>
              <a:rPr lang="en-GB" dirty="0"/>
              <a:t>, an original </a:t>
            </a:r>
            <a:r>
              <a:rPr lang="en-GB" dirty="0">
                <a:highlight>
                  <a:srgbClr val="FFFF00"/>
                </a:highlight>
              </a:rPr>
              <a:t>risk assessment of the work setting, </a:t>
            </a:r>
            <a:r>
              <a:rPr lang="en-GB" dirty="0"/>
              <a:t>and all relevant supporting evidence, for example </a:t>
            </a:r>
            <a:r>
              <a:rPr lang="en-GB" dirty="0">
                <a:highlight>
                  <a:srgbClr val="FFFF00"/>
                </a:highlight>
              </a:rPr>
              <a:t>minutes of meetings, time sheets, or a record of the </a:t>
            </a:r>
            <a:r>
              <a:rPr lang="en-GB" dirty="0" err="1">
                <a:highlight>
                  <a:srgbClr val="FFFF00"/>
                </a:highlight>
              </a:rPr>
              <a:t>hours,session</a:t>
            </a:r>
            <a:r>
              <a:rPr lang="en-GB" dirty="0">
                <a:highlight>
                  <a:srgbClr val="FFFF00"/>
                </a:highlight>
              </a:rPr>
              <a:t> plans, posters</a:t>
            </a:r>
            <a:r>
              <a:rPr lang="en-GB" dirty="0"/>
              <a:t> created by students.</a:t>
            </a:r>
            <a:r>
              <a:rPr lang="en-US" dirty="0">
                <a:latin typeface="Gill Sans MT"/>
              </a:rPr>
              <a:t> </a:t>
            </a:r>
          </a:p>
          <a:p>
            <a:pPr fontAlgn="base" hangingPunct="0">
              <a:lnSpc>
                <a:spcPct val="110000"/>
              </a:lnSpc>
            </a:pPr>
            <a:r>
              <a:rPr lang="en-US" b="1" dirty="0">
                <a:latin typeface="Gill Sans MT"/>
              </a:rPr>
              <a:t>You will not be required to submit this section to Turnitin – however it is a requirement for the Supervisor to see your reflective recordings. The supervisor does provide a grade that reflects your writing, and your engagement in the process. You may also want to show the above examples to your LM – this could support/improve the grade from them.</a:t>
            </a:r>
          </a:p>
          <a:p>
            <a:endParaRPr lang="en-GB" dirty="0"/>
          </a:p>
        </p:txBody>
      </p:sp>
    </p:spTree>
    <p:extLst>
      <p:ext uri="{BB962C8B-B14F-4D97-AF65-F5344CB8AC3E}">
        <p14:creationId xmlns:p14="http://schemas.microsoft.com/office/powerpoint/2010/main" val="3700061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AA9A2-BD9E-350A-F7C5-971D5D08B2D1}"/>
              </a:ext>
            </a:extLst>
          </p:cNvPr>
          <p:cNvSpPr>
            <a:spLocks noGrp="1"/>
          </p:cNvSpPr>
          <p:nvPr>
            <p:ph type="title"/>
          </p:nvPr>
        </p:nvSpPr>
        <p:spPr/>
        <p:txBody>
          <a:bodyPr/>
          <a:lstStyle/>
          <a:p>
            <a:r>
              <a:rPr lang="en-GB" dirty="0"/>
              <a:t>Placement Requirements</a:t>
            </a:r>
          </a:p>
        </p:txBody>
      </p:sp>
      <p:sp>
        <p:nvSpPr>
          <p:cNvPr id="3" name="Content Placeholder 2">
            <a:extLst>
              <a:ext uri="{FF2B5EF4-FFF2-40B4-BE49-F238E27FC236}">
                <a16:creationId xmlns:a16="http://schemas.microsoft.com/office/drawing/2014/main" id="{F4D359B9-672B-8403-988A-A1AA33682D17}"/>
              </a:ext>
            </a:extLst>
          </p:cNvPr>
          <p:cNvSpPr>
            <a:spLocks noGrp="1"/>
          </p:cNvSpPr>
          <p:nvPr>
            <p:ph idx="1"/>
          </p:nvPr>
        </p:nvSpPr>
        <p:spPr>
          <a:xfrm>
            <a:off x="726975" y="1484784"/>
            <a:ext cx="10376453" cy="4672176"/>
          </a:xfrm>
        </p:spPr>
        <p:txBody>
          <a:bodyPr/>
          <a:lstStyle/>
          <a:p>
            <a:r>
              <a:rPr lang="en-GB" dirty="0"/>
              <a:t>Students must engage in supervised professional practice of 400 hours duration, 50% of which to be face to face with young people.</a:t>
            </a:r>
          </a:p>
          <a:p>
            <a:r>
              <a:rPr lang="en-GB" dirty="0"/>
              <a:t>A minimum of 6  hours of supervision in which students must prepare </a:t>
            </a:r>
            <a:r>
              <a:rPr lang="en-GB" dirty="0">
                <a:highlight>
                  <a:srgbClr val="FFFF00"/>
                </a:highlight>
              </a:rPr>
              <a:t>reflective accounts</a:t>
            </a:r>
            <a:r>
              <a:rPr lang="en-GB" dirty="0"/>
              <a:t> to guide the sessions. </a:t>
            </a:r>
          </a:p>
          <a:p>
            <a:r>
              <a:rPr lang="en-GB" dirty="0"/>
              <a:t>Include your PDP </a:t>
            </a:r>
          </a:p>
          <a:p>
            <a:r>
              <a:rPr lang="en-GB" dirty="0"/>
              <a:t>Update and include the NOS Evidence Matrix to reflect your learning and development at level 5.</a:t>
            </a:r>
          </a:p>
          <a:p>
            <a:endParaRPr lang="en-GB" dirty="0"/>
          </a:p>
        </p:txBody>
      </p:sp>
    </p:spTree>
    <p:extLst>
      <p:ext uri="{BB962C8B-B14F-4D97-AF65-F5344CB8AC3E}">
        <p14:creationId xmlns:p14="http://schemas.microsoft.com/office/powerpoint/2010/main" val="39017088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318EBC-700C-2216-A586-2FCB6AA08A4D}"/>
              </a:ext>
            </a:extLst>
          </p:cNvPr>
          <p:cNvSpPr>
            <a:spLocks noGrp="1"/>
          </p:cNvSpPr>
          <p:nvPr>
            <p:ph type="title"/>
          </p:nvPr>
        </p:nvSpPr>
        <p:spPr/>
        <p:txBody>
          <a:bodyPr>
            <a:normAutofit/>
          </a:bodyPr>
          <a:lstStyle/>
          <a:p>
            <a:r>
              <a:rPr lang="en-GB" dirty="0"/>
              <a:t>You must manage the process of the reports..</a:t>
            </a:r>
          </a:p>
        </p:txBody>
      </p:sp>
      <p:sp>
        <p:nvSpPr>
          <p:cNvPr id="3" name="Content Placeholder 2">
            <a:extLst>
              <a:ext uri="{FF2B5EF4-FFF2-40B4-BE49-F238E27FC236}">
                <a16:creationId xmlns:a16="http://schemas.microsoft.com/office/drawing/2014/main" id="{C3688AC3-8614-8FAB-C982-BCA8BA3E5474}"/>
              </a:ext>
            </a:extLst>
          </p:cNvPr>
          <p:cNvSpPr>
            <a:spLocks noGrp="1"/>
          </p:cNvSpPr>
          <p:nvPr>
            <p:ph idx="1"/>
          </p:nvPr>
        </p:nvSpPr>
        <p:spPr/>
        <p:txBody>
          <a:bodyPr/>
          <a:lstStyle/>
          <a:p>
            <a:pPr marL="0" indent="0">
              <a:buNone/>
            </a:pPr>
            <a:endParaRPr lang="en-GB" sz="2400" b="1" dirty="0"/>
          </a:p>
          <a:p>
            <a:r>
              <a:rPr lang="en-GB" sz="2400" dirty="0"/>
              <a:t>A Learning Mentor or Line Manager Report making clear reference to examples from the student’s practice and conduct while on placement.  The report will include the requirement for the Learning Mentor to observe and comment upon a specific piece of the student’s practice.</a:t>
            </a:r>
            <a:r>
              <a:rPr lang="en-GB" sz="2400" b="1" dirty="0"/>
              <a:t> </a:t>
            </a:r>
          </a:p>
          <a:p>
            <a:endParaRPr lang="en-GB" sz="2400" b="1" dirty="0"/>
          </a:p>
          <a:p>
            <a:r>
              <a:rPr lang="en-GB" sz="2400" dirty="0"/>
              <a:t>A report from the Fieldwork Supervisor reflecting on the student’s engagement with individual/group supervision and reflective practice.</a:t>
            </a:r>
          </a:p>
          <a:p>
            <a:endParaRPr lang="en-GB" dirty="0"/>
          </a:p>
        </p:txBody>
      </p:sp>
    </p:spTree>
    <p:extLst>
      <p:ext uri="{BB962C8B-B14F-4D97-AF65-F5344CB8AC3E}">
        <p14:creationId xmlns:p14="http://schemas.microsoft.com/office/powerpoint/2010/main" val="26564183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5DBB07-1673-A553-8C1F-C749DFCC4A3F}"/>
              </a:ext>
            </a:extLst>
          </p:cNvPr>
          <p:cNvSpPr>
            <a:spLocks noGrp="1"/>
          </p:cNvSpPr>
          <p:nvPr>
            <p:ph type="title"/>
          </p:nvPr>
        </p:nvSpPr>
        <p:spPr/>
        <p:txBody>
          <a:bodyPr/>
          <a:lstStyle/>
          <a:p>
            <a:r>
              <a:rPr lang="en-GB" dirty="0"/>
              <a:t>Any Questions?</a:t>
            </a:r>
          </a:p>
        </p:txBody>
      </p:sp>
      <p:sp>
        <p:nvSpPr>
          <p:cNvPr id="3" name="Content Placeholder 2">
            <a:extLst>
              <a:ext uri="{FF2B5EF4-FFF2-40B4-BE49-F238E27FC236}">
                <a16:creationId xmlns:a16="http://schemas.microsoft.com/office/drawing/2014/main" id="{FD82569C-7110-E40A-C07B-CFA2902920DB}"/>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9671832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br>
              <a:rPr lang="en-GB" dirty="0"/>
            </a:br>
            <a:r>
              <a:rPr lang="en-GB" dirty="0"/>
              <a:t>Reflection and Reflective Practice</a:t>
            </a:r>
          </a:p>
        </p:txBody>
      </p:sp>
      <p:sp>
        <p:nvSpPr>
          <p:cNvPr id="3" name="Subtitle 2"/>
          <p:cNvSpPr>
            <a:spLocks noGrp="1"/>
          </p:cNvSpPr>
          <p:nvPr>
            <p:ph type="subTitle" idx="1"/>
          </p:nvPr>
        </p:nvSpPr>
        <p:spPr/>
        <p:txBody>
          <a:bodyPr/>
          <a:lstStyle/>
          <a:p>
            <a:r>
              <a:rPr lang="en-GB" dirty="0"/>
              <a:t>Re-Cap</a:t>
            </a:r>
          </a:p>
        </p:txBody>
      </p:sp>
    </p:spTree>
    <p:extLst>
      <p:ext uri="{BB962C8B-B14F-4D97-AF65-F5344CB8AC3E}">
        <p14:creationId xmlns:p14="http://schemas.microsoft.com/office/powerpoint/2010/main" val="24471161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D974DC-4150-62FD-FFE1-0041C8633F1E}"/>
              </a:ext>
            </a:extLst>
          </p:cNvPr>
          <p:cNvSpPr>
            <a:spLocks noGrp="1"/>
          </p:cNvSpPr>
          <p:nvPr>
            <p:ph type="title"/>
          </p:nvPr>
        </p:nvSpPr>
        <p:spPr/>
        <p:txBody>
          <a:bodyPr>
            <a:normAutofit/>
          </a:bodyPr>
          <a:lstStyle/>
          <a:p>
            <a:r>
              <a:rPr lang="en-GB" dirty="0"/>
              <a:t>What do we know about Reflection and Reflective Writing. </a:t>
            </a:r>
          </a:p>
        </p:txBody>
      </p:sp>
      <p:sp>
        <p:nvSpPr>
          <p:cNvPr id="3" name="Content Placeholder 2">
            <a:extLst>
              <a:ext uri="{FF2B5EF4-FFF2-40B4-BE49-F238E27FC236}">
                <a16:creationId xmlns:a16="http://schemas.microsoft.com/office/drawing/2014/main" id="{8DD40A79-EDA5-E087-2E2D-0AFB2748BAD2}"/>
              </a:ext>
            </a:extLst>
          </p:cNvPr>
          <p:cNvSpPr>
            <a:spLocks noGrp="1"/>
          </p:cNvSpPr>
          <p:nvPr>
            <p:ph idx="1"/>
          </p:nvPr>
        </p:nvSpPr>
        <p:spPr/>
        <p:txBody>
          <a:bodyPr/>
          <a:lstStyle/>
          <a:p>
            <a:r>
              <a:rPr lang="en-GB" dirty="0"/>
              <a:t>Discuss</a:t>
            </a:r>
          </a:p>
          <a:p>
            <a:r>
              <a:rPr lang="en-GB" dirty="0"/>
              <a:t>What Models of Reflections are you using?</a:t>
            </a:r>
          </a:p>
          <a:p>
            <a:r>
              <a:rPr lang="en-GB" dirty="0"/>
              <a:t>What format do you use for your reflective accounts?</a:t>
            </a:r>
          </a:p>
          <a:p>
            <a:r>
              <a:rPr lang="en-GB" dirty="0"/>
              <a:t>Any Examples from Practice?</a:t>
            </a:r>
          </a:p>
        </p:txBody>
      </p:sp>
    </p:spTree>
    <p:extLst>
      <p:ext uri="{BB962C8B-B14F-4D97-AF65-F5344CB8AC3E}">
        <p14:creationId xmlns:p14="http://schemas.microsoft.com/office/powerpoint/2010/main" val="32320426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from experience</a:t>
            </a:r>
          </a:p>
        </p:txBody>
      </p:sp>
      <p:sp>
        <p:nvSpPr>
          <p:cNvPr id="3" name="Content Placeholder 2"/>
          <p:cNvSpPr>
            <a:spLocks noGrp="1"/>
          </p:cNvSpPr>
          <p:nvPr>
            <p:ph idx="1"/>
          </p:nvPr>
        </p:nvSpPr>
        <p:spPr>
          <a:xfrm>
            <a:off x="539553" y="1825625"/>
            <a:ext cx="11080710" cy="3564223"/>
          </a:xfrm>
        </p:spPr>
        <p:txBody>
          <a:bodyPr>
            <a:normAutofit fontScale="92500" lnSpcReduction="20000"/>
          </a:bodyPr>
          <a:lstStyle/>
          <a:p>
            <a:r>
              <a:rPr lang="en-GB" dirty="0"/>
              <a:t>As a student beginning a course of study it would not be unusual to hold the attitude – ‘I’m going to learn a lot over the next few years’.</a:t>
            </a:r>
          </a:p>
          <a:p>
            <a:r>
              <a:rPr lang="en-GB" dirty="0"/>
              <a:t>However I would like to explore during today’s session the idea that we have been student’s all of our lives, and will continue to be so.</a:t>
            </a:r>
          </a:p>
          <a:p>
            <a:r>
              <a:rPr lang="en-GB" dirty="0"/>
              <a:t>The ‘course’ that you are on, your ‘area of study’ has been provided by the experiences we have had in our everyday lives.</a:t>
            </a:r>
          </a:p>
          <a:p>
            <a:r>
              <a:rPr lang="en-GB" dirty="0"/>
              <a:t>Our lives are surrounded by learning, the experiences we have from day to day help to shape who we are, how we think and feel, how we act.</a:t>
            </a:r>
          </a:p>
          <a:p>
            <a:r>
              <a:rPr lang="en-GB" dirty="0"/>
              <a:t>It is from these experiences that we have developed our knowledge, attitudes and skills.</a:t>
            </a:r>
          </a:p>
        </p:txBody>
      </p:sp>
    </p:spTree>
    <p:extLst>
      <p:ext uri="{BB962C8B-B14F-4D97-AF65-F5344CB8AC3E}">
        <p14:creationId xmlns:p14="http://schemas.microsoft.com/office/powerpoint/2010/main" val="34037322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process of Reflection</a:t>
            </a:r>
          </a:p>
        </p:txBody>
      </p:sp>
      <p:sp>
        <p:nvSpPr>
          <p:cNvPr id="3" name="Content Placeholder 2"/>
          <p:cNvSpPr>
            <a:spLocks noGrp="1"/>
          </p:cNvSpPr>
          <p:nvPr>
            <p:ph idx="1"/>
          </p:nvPr>
        </p:nvSpPr>
        <p:spPr>
          <a:xfrm>
            <a:off x="443001" y="1825625"/>
            <a:ext cx="11177262" cy="3643736"/>
          </a:xfrm>
        </p:spPr>
        <p:txBody>
          <a:bodyPr>
            <a:normAutofit/>
          </a:bodyPr>
          <a:lstStyle/>
          <a:p>
            <a:r>
              <a:rPr lang="en-GB" dirty="0"/>
              <a:t>If then we are learning from our everyday experiences, what is the importance of drawing attention to this process?</a:t>
            </a:r>
          </a:p>
          <a:p>
            <a:r>
              <a:rPr lang="en-GB" dirty="0"/>
              <a:t>Firstly, as informal educators we are concerned with learning, especially the learning that takes place in everyday life.</a:t>
            </a:r>
          </a:p>
          <a:p>
            <a:r>
              <a:rPr lang="en-GB" dirty="0"/>
              <a:t>To have an understanding of the process taking place when people learn from experience can be helpful when thinking about the way we work.</a:t>
            </a:r>
          </a:p>
          <a:p>
            <a:r>
              <a:rPr lang="en-GB" dirty="0"/>
              <a:t>It is also important to have an understanding about the way you learn from your experiences.</a:t>
            </a:r>
          </a:p>
        </p:txBody>
      </p:sp>
    </p:spTree>
    <p:extLst>
      <p:ext uri="{BB962C8B-B14F-4D97-AF65-F5344CB8AC3E}">
        <p14:creationId xmlns:p14="http://schemas.microsoft.com/office/powerpoint/2010/main" val="24955336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process of Reflection</a:t>
            </a:r>
          </a:p>
        </p:txBody>
      </p:sp>
      <p:sp>
        <p:nvSpPr>
          <p:cNvPr id="3" name="Content Placeholder 2"/>
          <p:cNvSpPr>
            <a:spLocks noGrp="1"/>
          </p:cNvSpPr>
          <p:nvPr>
            <p:ph idx="1"/>
          </p:nvPr>
        </p:nvSpPr>
        <p:spPr>
          <a:xfrm>
            <a:off x="838200" y="1825625"/>
            <a:ext cx="10515600" cy="3740288"/>
          </a:xfrm>
        </p:spPr>
        <p:txBody>
          <a:bodyPr>
            <a:normAutofit lnSpcReduction="10000"/>
          </a:bodyPr>
          <a:lstStyle/>
          <a:p>
            <a:r>
              <a:rPr lang="en-GB" dirty="0"/>
              <a:t>We do not always learn from the experiences we have.</a:t>
            </a:r>
          </a:p>
          <a:p>
            <a:r>
              <a:rPr lang="en-GB" dirty="0"/>
              <a:t>To have an experience alone, it would seem, is not enough. </a:t>
            </a:r>
          </a:p>
          <a:p>
            <a:r>
              <a:rPr lang="en-GB" dirty="0"/>
              <a:t>We have to engage in certain thought processes in order to learn effectively from these experiences.</a:t>
            </a:r>
          </a:p>
          <a:p>
            <a:r>
              <a:rPr lang="en-GB" dirty="0"/>
              <a:t>Sometimes we do this naturally, other times we do not and miss the opportunity of learning from an experience that may be of importance to our development.</a:t>
            </a:r>
          </a:p>
          <a:p>
            <a:r>
              <a:rPr lang="en-GB" dirty="0"/>
              <a:t>Today then we will look more closely at the process of learning from experience.</a:t>
            </a:r>
          </a:p>
        </p:txBody>
      </p:sp>
    </p:spTree>
    <p:extLst>
      <p:ext uri="{BB962C8B-B14F-4D97-AF65-F5344CB8AC3E}">
        <p14:creationId xmlns:p14="http://schemas.microsoft.com/office/powerpoint/2010/main" val="11445254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process of Reflection</a:t>
            </a:r>
          </a:p>
        </p:txBody>
      </p:sp>
      <p:sp>
        <p:nvSpPr>
          <p:cNvPr id="3" name="Content Placeholder 2"/>
          <p:cNvSpPr>
            <a:spLocks noGrp="1"/>
          </p:cNvSpPr>
          <p:nvPr>
            <p:ph idx="1"/>
          </p:nvPr>
        </p:nvSpPr>
        <p:spPr>
          <a:xfrm>
            <a:off x="838200" y="1825625"/>
            <a:ext cx="10515600" cy="3524467"/>
          </a:xfrm>
        </p:spPr>
        <p:txBody>
          <a:bodyPr>
            <a:normAutofit fontScale="92500"/>
          </a:bodyPr>
          <a:lstStyle/>
          <a:p>
            <a:r>
              <a:rPr lang="en-GB" dirty="0"/>
              <a:t>We are aware then that we have experiences every day from which we may learn. </a:t>
            </a:r>
          </a:p>
          <a:p>
            <a:r>
              <a:rPr lang="en-GB" dirty="0"/>
              <a:t>What happens alongside this experience that enables us to learn from it?</a:t>
            </a:r>
          </a:p>
          <a:p>
            <a:r>
              <a:rPr lang="en-GB" dirty="0"/>
              <a:t>There are many theories that have been written about this subject and you will be introduced to several of these today.</a:t>
            </a:r>
          </a:p>
          <a:p>
            <a:r>
              <a:rPr lang="en-GB" dirty="0"/>
              <a:t>A term that is often used by theorists to describe this process is experiential learning – thus placing an importance on the role that experience plays in the process of learning. </a:t>
            </a:r>
          </a:p>
        </p:txBody>
      </p:sp>
    </p:spTree>
    <p:extLst>
      <p:ext uri="{BB962C8B-B14F-4D97-AF65-F5344CB8AC3E}">
        <p14:creationId xmlns:p14="http://schemas.microsoft.com/office/powerpoint/2010/main" val="32448731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What is reflection and reflective practice?</a:t>
            </a:r>
          </a:p>
        </p:txBody>
      </p:sp>
      <p:sp>
        <p:nvSpPr>
          <p:cNvPr id="3" name="Content Placeholder 2"/>
          <p:cNvSpPr>
            <a:spLocks noGrp="1"/>
          </p:cNvSpPr>
          <p:nvPr>
            <p:ph idx="1"/>
          </p:nvPr>
        </p:nvSpPr>
        <p:spPr>
          <a:xfrm>
            <a:off x="838200" y="1825625"/>
            <a:ext cx="10515600" cy="3638057"/>
          </a:xfrm>
        </p:spPr>
        <p:txBody>
          <a:bodyPr>
            <a:normAutofit fontScale="92500" lnSpcReduction="20000"/>
          </a:bodyPr>
          <a:lstStyle/>
          <a:p>
            <a:r>
              <a:rPr lang="en-GB" dirty="0"/>
              <a:t>Reflective Practice has been identified as one of the key ways in which we can learn from our experiences and is recognised as an essential tool for students to make links between theory and practice.</a:t>
            </a:r>
          </a:p>
          <a:p>
            <a:r>
              <a:rPr lang="en-GB" dirty="0"/>
              <a:t>It enables you to develop your knowledge and skills towards becoming professional practitioners. </a:t>
            </a:r>
          </a:p>
          <a:p>
            <a:r>
              <a:rPr lang="en-GB" dirty="0"/>
              <a:t>Essentially reflective practice means taking our experience as a starting point for learning.</a:t>
            </a:r>
          </a:p>
          <a:p>
            <a:r>
              <a:rPr lang="en-GB" dirty="0"/>
              <a:t>By thinking about them in a purposeful way – using reflection and the reflective process – we can come to understand them differently and take action as a result. </a:t>
            </a:r>
          </a:p>
          <a:p>
            <a:endParaRPr lang="en-GB" dirty="0"/>
          </a:p>
        </p:txBody>
      </p:sp>
    </p:spTree>
    <p:extLst>
      <p:ext uri="{BB962C8B-B14F-4D97-AF65-F5344CB8AC3E}">
        <p14:creationId xmlns:p14="http://schemas.microsoft.com/office/powerpoint/2010/main" val="22269054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process of Reflection</a:t>
            </a:r>
          </a:p>
        </p:txBody>
      </p:sp>
      <p:sp>
        <p:nvSpPr>
          <p:cNvPr id="3" name="Content Placeholder 2"/>
          <p:cNvSpPr>
            <a:spLocks noGrp="1"/>
          </p:cNvSpPr>
          <p:nvPr>
            <p:ph idx="1"/>
          </p:nvPr>
        </p:nvSpPr>
        <p:spPr>
          <a:xfrm>
            <a:off x="838200" y="1825625"/>
            <a:ext cx="10515600" cy="3842519"/>
          </a:xfrm>
        </p:spPr>
        <p:txBody>
          <a:bodyPr>
            <a:normAutofit fontScale="92500" lnSpcReduction="20000"/>
          </a:bodyPr>
          <a:lstStyle/>
          <a:p>
            <a:r>
              <a:rPr lang="en-GB" dirty="0"/>
              <a:t>One of the more well-known theories on experiential learning by David Kolb.</a:t>
            </a:r>
          </a:p>
          <a:p>
            <a:r>
              <a:rPr lang="en-GB" dirty="0"/>
              <a:t>Kolb (1976, 1984) presents us with a model that is comprised of four stages.</a:t>
            </a:r>
          </a:p>
          <a:p>
            <a:r>
              <a:rPr lang="en-GB" dirty="0"/>
              <a:t>The pattern begins with an experience, this could be any event that takes place in daily life, or a piece of practice with a group of young people.</a:t>
            </a:r>
          </a:p>
          <a:p>
            <a:r>
              <a:rPr lang="en-GB" dirty="0"/>
              <a:t>Kolb calls this a </a:t>
            </a:r>
            <a:r>
              <a:rPr lang="en-GB" b="1" dirty="0"/>
              <a:t>(concrete experience)</a:t>
            </a:r>
            <a:r>
              <a:rPr lang="en-GB" dirty="0"/>
              <a:t>. This concrete experience may then lead to a period of reflection </a:t>
            </a:r>
            <a:r>
              <a:rPr lang="en-GB" b="1" dirty="0"/>
              <a:t>(reflective observation) </a:t>
            </a:r>
            <a:r>
              <a:rPr lang="en-GB" dirty="0"/>
              <a:t>this is when we think about the experience itself.  This then leads on to a process of theory making which Kolb calls </a:t>
            </a:r>
            <a:r>
              <a:rPr lang="en-GB" b="1" dirty="0"/>
              <a:t>(abstract conceptualisation)</a:t>
            </a:r>
            <a:r>
              <a:rPr lang="en-GB" dirty="0"/>
              <a:t>. This is when we test out our new theory or understanding in practice. From this we move into another concrete experience. </a:t>
            </a:r>
            <a:endParaRPr lang="en-GB" b="1" dirty="0"/>
          </a:p>
        </p:txBody>
      </p:sp>
    </p:spTree>
    <p:extLst>
      <p:ext uri="{BB962C8B-B14F-4D97-AF65-F5344CB8AC3E}">
        <p14:creationId xmlns:p14="http://schemas.microsoft.com/office/powerpoint/2010/main" val="30002262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Kolb’s Learning Cycle (1984)</a:t>
            </a:r>
          </a:p>
        </p:txBody>
      </p:sp>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75520" y="1475509"/>
            <a:ext cx="8496944" cy="4038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132955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1FE10-3759-0FFC-6AB9-4C6E7183047D}"/>
              </a:ext>
            </a:extLst>
          </p:cNvPr>
          <p:cNvSpPr>
            <a:spLocks noGrp="1"/>
          </p:cNvSpPr>
          <p:nvPr>
            <p:ph type="title"/>
          </p:nvPr>
        </p:nvSpPr>
        <p:spPr/>
        <p:txBody>
          <a:bodyPr/>
          <a:lstStyle/>
          <a:p>
            <a:r>
              <a:rPr lang="en-GB" b="0" i="0" dirty="0">
                <a:solidFill>
                  <a:srgbClr val="333333"/>
                </a:solidFill>
                <a:effectLst/>
                <a:latin typeface="Source Sans Pro" panose="020B0503030403020204" pitchFamily="34" charset="0"/>
              </a:rPr>
              <a:t>What? So what? Now what? </a:t>
            </a:r>
            <a:endParaRPr lang="en-GB" dirty="0"/>
          </a:p>
        </p:txBody>
      </p:sp>
      <p:pic>
        <p:nvPicPr>
          <p:cNvPr id="4" name="Picture 2" descr="A circular diagram showing the three stages of Rolfe et al.'s model">
            <a:extLst>
              <a:ext uri="{FF2B5EF4-FFF2-40B4-BE49-F238E27FC236}">
                <a16:creationId xmlns:a16="http://schemas.microsoft.com/office/drawing/2014/main" id="{CA015F60-D5A6-58F8-077D-0CD0BE00561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275931" y="1825625"/>
            <a:ext cx="3640138" cy="36401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50392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9F4D51-E678-1E03-FDC2-E7FF8BE3D5F0}"/>
              </a:ext>
            </a:extLst>
          </p:cNvPr>
          <p:cNvSpPr>
            <a:spLocks noGrp="1"/>
          </p:cNvSpPr>
          <p:nvPr>
            <p:ph type="title"/>
          </p:nvPr>
        </p:nvSpPr>
        <p:spPr>
          <a:xfrm>
            <a:off x="1981200" y="152400"/>
            <a:ext cx="8229600" cy="1332384"/>
          </a:xfrm>
        </p:spPr>
        <p:txBody>
          <a:bodyPr>
            <a:normAutofit/>
          </a:bodyPr>
          <a:lstStyle/>
          <a:p>
            <a:r>
              <a:rPr lang="en-GB" b="0" i="0" dirty="0">
                <a:solidFill>
                  <a:srgbClr val="333333"/>
                </a:solidFill>
                <a:effectLst/>
                <a:latin typeface="Source Sans Pro" panose="020B0503030403020204" pitchFamily="34" charset="0"/>
              </a:rPr>
              <a:t>What? So what? Now what? </a:t>
            </a:r>
            <a:br>
              <a:rPr lang="en-GB" b="0" i="0" dirty="0">
                <a:solidFill>
                  <a:srgbClr val="333333"/>
                </a:solidFill>
                <a:effectLst/>
                <a:latin typeface="Source Sans Pro" panose="020B0503030403020204" pitchFamily="34" charset="0"/>
              </a:rPr>
            </a:br>
            <a:endParaRPr lang="en-GB" dirty="0"/>
          </a:p>
        </p:txBody>
      </p:sp>
      <p:sp>
        <p:nvSpPr>
          <p:cNvPr id="3" name="Content Placeholder 2">
            <a:extLst>
              <a:ext uri="{FF2B5EF4-FFF2-40B4-BE49-F238E27FC236}">
                <a16:creationId xmlns:a16="http://schemas.microsoft.com/office/drawing/2014/main" id="{F0B5671C-B9BA-E9A7-37E5-B739A6417926}"/>
              </a:ext>
            </a:extLst>
          </p:cNvPr>
          <p:cNvSpPr>
            <a:spLocks noGrp="1"/>
          </p:cNvSpPr>
          <p:nvPr>
            <p:ph idx="1"/>
          </p:nvPr>
        </p:nvSpPr>
        <p:spPr>
          <a:xfrm>
            <a:off x="1981200" y="1219200"/>
            <a:ext cx="8229600" cy="5486400"/>
          </a:xfrm>
        </p:spPr>
        <p:txBody>
          <a:bodyPr/>
          <a:lstStyle/>
          <a:p>
            <a:r>
              <a:rPr lang="en-GB" b="0" i="0" dirty="0">
                <a:solidFill>
                  <a:srgbClr val="333333"/>
                </a:solidFill>
                <a:effectLst/>
                <a:latin typeface="Source Sans Pro" panose="020B0503030403020204" pitchFamily="34" charset="0"/>
              </a:rPr>
              <a:t>One of the simplest frameworks of reflection - by moving through three reflective stages, you will think about an experience, its implications, and what that means for the future.</a:t>
            </a:r>
            <a:endParaRPr lang="en-GB" dirty="0"/>
          </a:p>
        </p:txBody>
      </p:sp>
      <p:pic>
        <p:nvPicPr>
          <p:cNvPr id="6" name="Picture 2" descr="A circular diagram showing the three stages of Rolfe et al.'s model">
            <a:extLst>
              <a:ext uri="{FF2B5EF4-FFF2-40B4-BE49-F238E27FC236}">
                <a16:creationId xmlns:a16="http://schemas.microsoft.com/office/drawing/2014/main" id="{1B1D6A5A-6CB7-B328-E4EF-CB3EF9C0AF1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79610" y="2583024"/>
            <a:ext cx="3750568" cy="30243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04576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147EE3-47C1-D183-E0A9-6376671871A0}"/>
              </a:ext>
            </a:extLst>
          </p:cNvPr>
          <p:cNvSpPr>
            <a:spLocks noGrp="1"/>
          </p:cNvSpPr>
          <p:nvPr>
            <p:ph type="title"/>
          </p:nvPr>
        </p:nvSpPr>
        <p:spPr>
          <a:xfrm>
            <a:off x="1981200" y="152400"/>
            <a:ext cx="8229600" cy="1404392"/>
          </a:xfrm>
        </p:spPr>
        <p:txBody>
          <a:bodyPr>
            <a:normAutofit/>
          </a:bodyPr>
          <a:lstStyle/>
          <a:p>
            <a:r>
              <a:rPr lang="en-GB" b="1" i="0" dirty="0">
                <a:solidFill>
                  <a:srgbClr val="333333"/>
                </a:solidFill>
                <a:effectLst/>
                <a:latin typeface="Source Sans Pro" panose="020B0503030403020204" pitchFamily="34" charset="0"/>
              </a:rPr>
              <a:t>Model Overview</a:t>
            </a:r>
            <a:br>
              <a:rPr lang="en-GB" b="1" i="0" dirty="0">
                <a:solidFill>
                  <a:srgbClr val="333333"/>
                </a:solidFill>
                <a:effectLst/>
                <a:latin typeface="Source Sans Pro" panose="020B0503030403020204" pitchFamily="34" charset="0"/>
              </a:rPr>
            </a:br>
            <a:endParaRPr lang="en-GB" dirty="0"/>
          </a:p>
        </p:txBody>
      </p:sp>
      <p:sp>
        <p:nvSpPr>
          <p:cNvPr id="3" name="Content Placeholder 2">
            <a:extLst>
              <a:ext uri="{FF2B5EF4-FFF2-40B4-BE49-F238E27FC236}">
                <a16:creationId xmlns:a16="http://schemas.microsoft.com/office/drawing/2014/main" id="{7FB376AE-C328-C905-A3B9-133E513749AF}"/>
              </a:ext>
            </a:extLst>
          </p:cNvPr>
          <p:cNvSpPr>
            <a:spLocks noGrp="1"/>
          </p:cNvSpPr>
          <p:nvPr>
            <p:ph idx="1"/>
          </p:nvPr>
        </p:nvSpPr>
        <p:spPr>
          <a:xfrm>
            <a:off x="1004455" y="1628800"/>
            <a:ext cx="10238509" cy="4093127"/>
          </a:xfrm>
        </p:spPr>
        <p:txBody>
          <a:bodyPr>
            <a:normAutofit/>
          </a:bodyPr>
          <a:lstStyle/>
          <a:p>
            <a:pPr algn="l"/>
            <a:r>
              <a:rPr lang="en-GB" b="0" i="0" dirty="0">
                <a:solidFill>
                  <a:srgbClr val="333333"/>
                </a:solidFill>
                <a:effectLst/>
                <a:latin typeface="Source Sans Pro" panose="020B0503030403020204" pitchFamily="34" charset="0"/>
              </a:rPr>
              <a:t>Driscoll (1994) developed this model of reflection based on the three simple questions – What? So what? Now what? – originally asked by Terry </a:t>
            </a:r>
            <a:r>
              <a:rPr lang="en-GB" b="0" i="0" dirty="0" err="1">
                <a:solidFill>
                  <a:srgbClr val="333333"/>
                </a:solidFill>
                <a:effectLst/>
                <a:latin typeface="Source Sans Pro" panose="020B0503030403020204" pitchFamily="34" charset="0"/>
              </a:rPr>
              <a:t>Borton</a:t>
            </a:r>
            <a:r>
              <a:rPr lang="en-GB" b="0" i="0" dirty="0">
                <a:solidFill>
                  <a:srgbClr val="333333"/>
                </a:solidFill>
                <a:effectLst/>
                <a:latin typeface="Source Sans Pro" panose="020B0503030403020204" pitchFamily="34" charset="0"/>
              </a:rPr>
              <a:t> (1970). </a:t>
            </a:r>
          </a:p>
          <a:p>
            <a:pPr algn="l"/>
            <a:r>
              <a:rPr lang="en-GB" b="0" i="0" dirty="0">
                <a:solidFill>
                  <a:srgbClr val="333333"/>
                </a:solidFill>
                <a:effectLst/>
                <a:latin typeface="Source Sans Pro" panose="020B0503030403020204" pitchFamily="34" charset="0"/>
              </a:rPr>
              <a:t>The model provides one of the simplest frameworks for reflection. </a:t>
            </a:r>
          </a:p>
          <a:p>
            <a:pPr algn="l"/>
            <a:r>
              <a:rPr lang="en-GB" b="0" i="0" dirty="0">
                <a:solidFill>
                  <a:srgbClr val="333333"/>
                </a:solidFill>
                <a:effectLst/>
                <a:latin typeface="Source Sans Pro" panose="020B0503030403020204" pitchFamily="34" charset="0"/>
              </a:rPr>
              <a:t>In practice you should ask yourself the three questions after a critical incident that has taken place and you want to extract learning from.</a:t>
            </a:r>
          </a:p>
          <a:p>
            <a:pPr marL="0" indent="0">
              <a:buNone/>
            </a:pPr>
            <a:endParaRPr lang="en-GB" dirty="0"/>
          </a:p>
        </p:txBody>
      </p:sp>
    </p:spTree>
    <p:extLst>
      <p:ext uri="{BB962C8B-B14F-4D97-AF65-F5344CB8AC3E}">
        <p14:creationId xmlns:p14="http://schemas.microsoft.com/office/powerpoint/2010/main" val="4597957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D1C6C-B48F-597A-ED3E-6D2ABA01393B}"/>
              </a:ext>
            </a:extLst>
          </p:cNvPr>
          <p:cNvSpPr>
            <a:spLocks noGrp="1"/>
          </p:cNvSpPr>
          <p:nvPr>
            <p:ph type="title"/>
          </p:nvPr>
        </p:nvSpPr>
        <p:spPr/>
        <p:txBody>
          <a:bodyPr/>
          <a:lstStyle/>
          <a:p>
            <a:r>
              <a:rPr lang="en-GB" dirty="0"/>
              <a:t>What?</a:t>
            </a:r>
          </a:p>
        </p:txBody>
      </p:sp>
      <p:sp>
        <p:nvSpPr>
          <p:cNvPr id="3" name="Content Placeholder 2">
            <a:extLst>
              <a:ext uri="{FF2B5EF4-FFF2-40B4-BE49-F238E27FC236}">
                <a16:creationId xmlns:a16="http://schemas.microsoft.com/office/drawing/2014/main" id="{38915D79-DCEF-33AB-AE79-4A055364E451}"/>
              </a:ext>
            </a:extLst>
          </p:cNvPr>
          <p:cNvSpPr>
            <a:spLocks noGrp="1"/>
          </p:cNvSpPr>
          <p:nvPr>
            <p:ph idx="1"/>
          </p:nvPr>
        </p:nvSpPr>
        <p:spPr/>
        <p:txBody>
          <a:bodyPr/>
          <a:lstStyle/>
          <a:p>
            <a:pPr algn="l">
              <a:buFont typeface="Arial" panose="020B0604020202020204" pitchFamily="34" charset="0"/>
              <a:buChar char="•"/>
            </a:pPr>
            <a:r>
              <a:rPr lang="en-GB" b="0" i="0" dirty="0">
                <a:solidFill>
                  <a:srgbClr val="333333"/>
                </a:solidFill>
                <a:effectLst/>
                <a:latin typeface="Source Sans Pro" panose="020B0503030403020204" pitchFamily="34" charset="0"/>
              </a:rPr>
              <a:t>'</a:t>
            </a:r>
            <a:r>
              <a:rPr lang="en-GB" b="1" i="0" dirty="0">
                <a:solidFill>
                  <a:srgbClr val="333333"/>
                </a:solidFill>
                <a:effectLst/>
                <a:latin typeface="Source Sans Pro" panose="020B0503030403020204" pitchFamily="34" charset="0"/>
              </a:rPr>
              <a:t>What?</a:t>
            </a:r>
            <a:r>
              <a:rPr lang="en-GB" b="0" i="0" dirty="0">
                <a:solidFill>
                  <a:srgbClr val="333333"/>
                </a:solidFill>
                <a:effectLst/>
                <a:latin typeface="Source Sans Pro" panose="020B0503030403020204" pitchFamily="34" charset="0"/>
              </a:rPr>
              <a:t>' helps you describe the situation you want to learn from. </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You should identify the facts and feelings of the situation.</a:t>
            </a:r>
          </a:p>
          <a:p>
            <a:endParaRPr lang="en-GB" dirty="0"/>
          </a:p>
        </p:txBody>
      </p:sp>
      <p:pic>
        <p:nvPicPr>
          <p:cNvPr id="4" name="Picture 2" descr="A circular diagram showing the three stages of Rolfe et al.'s model">
            <a:extLst>
              <a:ext uri="{FF2B5EF4-FFF2-40B4-BE49-F238E27FC236}">
                <a16:creationId xmlns:a16="http://schemas.microsoft.com/office/drawing/2014/main" id="{B661A186-DE4B-35F5-0967-E05C3453142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40981" y="2897609"/>
            <a:ext cx="2647843" cy="27449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1941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5A488-567C-0E55-953B-B2B5FE76FB99}"/>
              </a:ext>
            </a:extLst>
          </p:cNvPr>
          <p:cNvSpPr>
            <a:spLocks noGrp="1"/>
          </p:cNvSpPr>
          <p:nvPr>
            <p:ph type="title"/>
          </p:nvPr>
        </p:nvSpPr>
        <p:spPr/>
        <p:txBody>
          <a:bodyPr/>
          <a:lstStyle/>
          <a:p>
            <a:r>
              <a:rPr lang="en-GB" dirty="0"/>
              <a:t>So What?</a:t>
            </a:r>
          </a:p>
        </p:txBody>
      </p:sp>
      <p:sp>
        <p:nvSpPr>
          <p:cNvPr id="3" name="Content Placeholder 2">
            <a:extLst>
              <a:ext uri="{FF2B5EF4-FFF2-40B4-BE49-F238E27FC236}">
                <a16:creationId xmlns:a16="http://schemas.microsoft.com/office/drawing/2014/main" id="{93394ED5-1D8D-05ED-4FD7-3761F90035A3}"/>
              </a:ext>
            </a:extLst>
          </p:cNvPr>
          <p:cNvSpPr>
            <a:spLocks noGrp="1"/>
          </p:cNvSpPr>
          <p:nvPr>
            <p:ph idx="1"/>
          </p:nvPr>
        </p:nvSpPr>
        <p:spPr/>
        <p:txBody>
          <a:bodyPr/>
          <a:lstStyle/>
          <a:p>
            <a:pPr algn="l">
              <a:buFont typeface="Arial" panose="020B0604020202020204" pitchFamily="34" charset="0"/>
              <a:buChar char="•"/>
            </a:pPr>
            <a:r>
              <a:rPr lang="en-GB" b="0" i="0">
                <a:solidFill>
                  <a:srgbClr val="333333"/>
                </a:solidFill>
                <a:effectLst/>
                <a:latin typeface="Source Sans Pro" panose="020B0503030403020204" pitchFamily="34" charset="0"/>
              </a:rPr>
              <a:t>'</a:t>
            </a:r>
            <a:r>
              <a:rPr lang="en-GB" b="1" i="0">
                <a:solidFill>
                  <a:srgbClr val="333333"/>
                </a:solidFill>
                <a:effectLst/>
                <a:latin typeface="Source Sans Pro" panose="020B0503030403020204" pitchFamily="34" charset="0"/>
              </a:rPr>
              <a:t>So What?</a:t>
            </a:r>
            <a:r>
              <a:rPr lang="en-GB" b="0" i="0">
                <a:solidFill>
                  <a:srgbClr val="333333"/>
                </a:solidFill>
                <a:effectLst/>
                <a:latin typeface="Source Sans Pro" panose="020B0503030403020204" pitchFamily="34" charset="0"/>
              </a:rPr>
              <a:t>' allows you to extract the meaning of 'What?’. </a:t>
            </a:r>
          </a:p>
          <a:p>
            <a:pPr algn="l">
              <a:buFont typeface="Arial" panose="020B0604020202020204" pitchFamily="34" charset="0"/>
              <a:buChar char="•"/>
            </a:pPr>
            <a:r>
              <a:rPr lang="en-GB" b="0" i="0">
                <a:solidFill>
                  <a:srgbClr val="333333"/>
                </a:solidFill>
                <a:effectLst/>
                <a:latin typeface="Source Sans Pro" panose="020B0503030403020204" pitchFamily="34" charset="0"/>
              </a:rPr>
              <a:t>Moreover, you should question what knowledge you and others had in the situation, and what knowledge or theories that could help you make sense of the situation.</a:t>
            </a:r>
          </a:p>
          <a:p>
            <a:endParaRPr lang="en-GB" dirty="0"/>
          </a:p>
        </p:txBody>
      </p:sp>
      <p:pic>
        <p:nvPicPr>
          <p:cNvPr id="4" name="Picture 2" descr="A circular diagram showing the three stages of Rolfe et al.'s model">
            <a:extLst>
              <a:ext uri="{FF2B5EF4-FFF2-40B4-BE49-F238E27FC236}">
                <a16:creationId xmlns:a16="http://schemas.microsoft.com/office/drawing/2014/main" id="{7A2BE33A-95CA-530A-FE3A-B4FB31178A8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94582" y="3220978"/>
            <a:ext cx="2524036" cy="21407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240229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6E2A5-0C06-4FC5-4F4F-9D148C25C37E}"/>
              </a:ext>
            </a:extLst>
          </p:cNvPr>
          <p:cNvSpPr>
            <a:spLocks noGrp="1"/>
          </p:cNvSpPr>
          <p:nvPr>
            <p:ph type="title"/>
          </p:nvPr>
        </p:nvSpPr>
        <p:spPr/>
        <p:txBody>
          <a:bodyPr/>
          <a:lstStyle/>
          <a:p>
            <a:r>
              <a:rPr lang="en-GB" dirty="0"/>
              <a:t>Now What?</a:t>
            </a:r>
          </a:p>
        </p:txBody>
      </p:sp>
      <p:sp>
        <p:nvSpPr>
          <p:cNvPr id="3" name="Content Placeholder 2">
            <a:extLst>
              <a:ext uri="{FF2B5EF4-FFF2-40B4-BE49-F238E27FC236}">
                <a16:creationId xmlns:a16="http://schemas.microsoft.com/office/drawing/2014/main" id="{E349E3AE-9E8F-E82F-E8E8-F4DD99AE6AD6}"/>
              </a:ext>
            </a:extLst>
          </p:cNvPr>
          <p:cNvSpPr>
            <a:spLocks noGrp="1"/>
          </p:cNvSpPr>
          <p:nvPr>
            <p:ph idx="1"/>
          </p:nvPr>
        </p:nvSpPr>
        <p:spPr/>
        <p:txBody>
          <a:bodyPr/>
          <a:lstStyle/>
          <a:p>
            <a:r>
              <a:rPr lang="en-GB" b="0" i="0" dirty="0">
                <a:solidFill>
                  <a:srgbClr val="333333"/>
                </a:solidFill>
                <a:effectLst/>
                <a:latin typeface="Source Sans Pro" panose="020B0503030403020204" pitchFamily="34" charset="0"/>
              </a:rPr>
              <a:t>'</a:t>
            </a:r>
            <a:r>
              <a:rPr lang="en-GB" b="1" i="0" dirty="0">
                <a:solidFill>
                  <a:srgbClr val="333333"/>
                </a:solidFill>
                <a:effectLst/>
                <a:latin typeface="Source Sans Pro" panose="020B0503030403020204" pitchFamily="34" charset="0"/>
              </a:rPr>
              <a:t>Now what?</a:t>
            </a:r>
            <a:r>
              <a:rPr lang="en-GB" b="0" i="0" dirty="0">
                <a:solidFill>
                  <a:srgbClr val="333333"/>
                </a:solidFill>
                <a:effectLst/>
                <a:latin typeface="Source Sans Pro" panose="020B0503030403020204" pitchFamily="34" charset="0"/>
              </a:rPr>
              <a:t>' allows you to create an action plan for the future based on the previous questions. </a:t>
            </a:r>
          </a:p>
          <a:p>
            <a:endParaRPr lang="en-GB" dirty="0"/>
          </a:p>
        </p:txBody>
      </p:sp>
      <p:pic>
        <p:nvPicPr>
          <p:cNvPr id="4" name="Picture 2" descr="A circular diagram showing the three stages of Rolfe et al.'s model">
            <a:extLst>
              <a:ext uri="{FF2B5EF4-FFF2-40B4-BE49-F238E27FC236}">
                <a16:creationId xmlns:a16="http://schemas.microsoft.com/office/drawing/2014/main" id="{AD1A79C4-BD37-BBB3-D06C-50292F378ED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73647" y="2535971"/>
            <a:ext cx="2844426" cy="31358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290131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5A2B5B-DCD0-E871-9B6E-B648A47D8A2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BF87235-8ED9-4AFE-1072-EDFBDD0906A1}"/>
              </a:ext>
            </a:extLst>
          </p:cNvPr>
          <p:cNvSpPr>
            <a:spLocks noGrp="1"/>
          </p:cNvSpPr>
          <p:nvPr>
            <p:ph idx="1"/>
          </p:nvPr>
        </p:nvSpPr>
        <p:spPr/>
        <p:txBody>
          <a:bodyPr/>
          <a:lstStyle/>
          <a:p>
            <a:pPr algn="l"/>
            <a:r>
              <a:rPr lang="en-GB" dirty="0">
                <a:solidFill>
                  <a:srgbClr val="333333"/>
                </a:solidFill>
                <a:latin typeface="Source Sans Pro" panose="020B0503030403020204" pitchFamily="34" charset="0"/>
              </a:rPr>
              <a:t>On the next slides there </a:t>
            </a:r>
            <a:r>
              <a:rPr lang="en-GB" b="0" i="0" dirty="0">
                <a:solidFill>
                  <a:srgbClr val="333333"/>
                </a:solidFill>
                <a:effectLst/>
                <a:latin typeface="Source Sans Pro" panose="020B0503030403020204" pitchFamily="34" charset="0"/>
              </a:rPr>
              <a:t>is further information on the model – each stage includes guiding questions to ask yourself.</a:t>
            </a:r>
            <a:endParaRPr lang="en-GB" dirty="0">
              <a:solidFill>
                <a:srgbClr val="333333"/>
              </a:solidFill>
              <a:latin typeface="Source Sans Pro" panose="020B0503030403020204" pitchFamily="34" charset="0"/>
            </a:endParaRPr>
          </a:p>
          <a:p>
            <a:pPr algn="l"/>
            <a:r>
              <a:rPr lang="en-GB" b="0" i="0" dirty="0">
                <a:solidFill>
                  <a:srgbClr val="333333"/>
                </a:solidFill>
                <a:effectLst/>
                <a:latin typeface="Source Sans Pro" panose="020B0503030403020204" pitchFamily="34" charset="0"/>
              </a:rPr>
              <a:t>This is just one model of reflection. Test it out and see how it works for you. </a:t>
            </a:r>
          </a:p>
          <a:p>
            <a:pPr algn="l"/>
            <a:r>
              <a:rPr lang="en-GB" b="0" i="0" dirty="0">
                <a:solidFill>
                  <a:srgbClr val="333333"/>
                </a:solidFill>
                <a:effectLst/>
                <a:latin typeface="Source Sans Pro" panose="020B0503030403020204" pitchFamily="34" charset="0"/>
              </a:rPr>
              <a:t>If you find that only some of the outlined questions are helpful, focus on those. </a:t>
            </a:r>
          </a:p>
          <a:p>
            <a:pPr algn="l"/>
            <a:r>
              <a:rPr lang="en-GB" b="0" i="0" dirty="0">
                <a:solidFill>
                  <a:srgbClr val="333333"/>
                </a:solidFill>
                <a:effectLst/>
                <a:latin typeface="Source Sans Pro" panose="020B0503030403020204" pitchFamily="34" charset="0"/>
              </a:rPr>
              <a:t>However, by thinking about each stage you are likely to engage more critically with your learning experience.</a:t>
            </a:r>
          </a:p>
          <a:p>
            <a:endParaRPr lang="en-GB" dirty="0"/>
          </a:p>
        </p:txBody>
      </p:sp>
    </p:spTree>
    <p:extLst>
      <p:ext uri="{BB962C8B-B14F-4D97-AF65-F5344CB8AC3E}">
        <p14:creationId xmlns:p14="http://schemas.microsoft.com/office/powerpoint/2010/main" val="35521247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2B93A-CFFA-B0A9-877F-D2E6EEFD443F}"/>
              </a:ext>
            </a:extLst>
          </p:cNvPr>
          <p:cNvSpPr>
            <a:spLocks noGrp="1"/>
          </p:cNvSpPr>
          <p:nvPr>
            <p:ph type="title"/>
          </p:nvPr>
        </p:nvSpPr>
        <p:spPr/>
        <p:txBody>
          <a:bodyPr anchor="ctr">
            <a:normAutofit/>
          </a:bodyPr>
          <a:lstStyle/>
          <a:p>
            <a:r>
              <a:rPr lang="en-GB" dirty="0"/>
              <a:t>The Model</a:t>
            </a:r>
          </a:p>
        </p:txBody>
      </p:sp>
      <p:sp>
        <p:nvSpPr>
          <p:cNvPr id="3" name="Content Placeholder 2">
            <a:extLst>
              <a:ext uri="{FF2B5EF4-FFF2-40B4-BE49-F238E27FC236}">
                <a16:creationId xmlns:a16="http://schemas.microsoft.com/office/drawing/2014/main" id="{796195D9-3DC7-0BA5-0002-7CE09A81DF5E}"/>
              </a:ext>
            </a:extLst>
          </p:cNvPr>
          <p:cNvSpPr>
            <a:spLocks noGrp="1"/>
          </p:cNvSpPr>
          <p:nvPr>
            <p:ph sz="half" idx="1"/>
          </p:nvPr>
        </p:nvSpPr>
        <p:spPr>
          <a:xfrm>
            <a:off x="838200" y="1510145"/>
            <a:ext cx="5181600" cy="4149437"/>
          </a:xfrm>
        </p:spPr>
        <p:txBody>
          <a:bodyPr>
            <a:normAutofit lnSpcReduction="10000"/>
          </a:bodyPr>
          <a:lstStyle/>
          <a:p>
            <a:r>
              <a:rPr lang="en-GB" sz="2600" b="0" i="0" dirty="0">
                <a:effectLst/>
              </a:rPr>
              <a:t>The simplicity of this model is both a great strength and a possible limitation. </a:t>
            </a:r>
          </a:p>
          <a:p>
            <a:r>
              <a:rPr lang="en-GB" sz="2600" b="0" i="0" dirty="0">
                <a:effectLst/>
              </a:rPr>
              <a:t>It is very easy to remember and can be applied to any field or experience. </a:t>
            </a:r>
          </a:p>
          <a:p>
            <a:r>
              <a:rPr lang="en-GB" sz="2600" b="0" i="0" dirty="0">
                <a:effectLst/>
              </a:rPr>
              <a:t>However, there is a possibility that by just answering the three main questions the reflection does not achieve a meaningful and critical depth.</a:t>
            </a:r>
          </a:p>
        </p:txBody>
      </p:sp>
      <p:pic>
        <p:nvPicPr>
          <p:cNvPr id="5" name="Picture 2" descr="A circular diagram showing the three stages of Rolfe et al.'s model">
            <a:extLst>
              <a:ext uri="{FF2B5EF4-FFF2-40B4-BE49-F238E27FC236}">
                <a16:creationId xmlns:a16="http://schemas.microsoft.com/office/drawing/2014/main" id="{94002407-2BC9-A927-E5BA-55AD16ABFCF3}"/>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7696054" y="738043"/>
            <a:ext cx="3948838" cy="4351338"/>
          </a:xfrm>
          <a:prstGeom prst="rect">
            <a:avLst/>
          </a:prstGeom>
          <a:solidFill>
            <a:srgbClr val="FFFFFF"/>
          </a:solidFill>
        </p:spPr>
      </p:pic>
    </p:spTree>
    <p:extLst>
      <p:ext uri="{BB962C8B-B14F-4D97-AF65-F5344CB8AC3E}">
        <p14:creationId xmlns:p14="http://schemas.microsoft.com/office/powerpoint/2010/main" val="33178725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08B66-3DF8-FA04-ADBB-96A7B9B4300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35CF79A-A962-8DA5-7B01-38D80CF216C0}"/>
              </a:ext>
            </a:extLst>
          </p:cNvPr>
          <p:cNvSpPr>
            <a:spLocks noGrp="1"/>
          </p:cNvSpPr>
          <p:nvPr>
            <p:ph idx="1"/>
          </p:nvPr>
        </p:nvSpPr>
        <p:spPr/>
        <p:txBody>
          <a:bodyPr/>
          <a:lstStyle/>
          <a:p>
            <a:r>
              <a:rPr lang="en-GB" b="0" i="0" dirty="0">
                <a:solidFill>
                  <a:srgbClr val="333333"/>
                </a:solidFill>
                <a:effectLst/>
                <a:latin typeface="Source Sans Pro" panose="020B0503030403020204" pitchFamily="34" charset="0"/>
              </a:rPr>
              <a:t>To ensure that you have depth and breadth it can be helpful to work through the question prompts outlined in this ppt for each stage.</a:t>
            </a:r>
          </a:p>
          <a:p>
            <a:r>
              <a:rPr lang="en-GB" b="0" i="0" dirty="0">
                <a:solidFill>
                  <a:srgbClr val="333333"/>
                </a:solidFill>
                <a:effectLst/>
                <a:latin typeface="Source Sans Pro" panose="020B0503030403020204" pitchFamily="34" charset="0"/>
              </a:rPr>
              <a:t>You don’t have to answer all of them, but they can guide you to what sort of things make sense to include in that stage. </a:t>
            </a:r>
          </a:p>
          <a:p>
            <a:r>
              <a:rPr lang="en-GB" b="0" i="0" dirty="0">
                <a:solidFill>
                  <a:srgbClr val="333333"/>
                </a:solidFill>
                <a:effectLst/>
                <a:latin typeface="Source Sans Pro" panose="020B0503030403020204" pitchFamily="34" charset="0"/>
              </a:rPr>
              <a:t>You might have others questions that work better for you.</a:t>
            </a:r>
            <a:endParaRPr lang="en-GB" dirty="0"/>
          </a:p>
          <a:p>
            <a:endParaRPr lang="en-GB" dirty="0"/>
          </a:p>
        </p:txBody>
      </p:sp>
    </p:spTree>
    <p:extLst>
      <p:ext uri="{BB962C8B-B14F-4D97-AF65-F5344CB8AC3E}">
        <p14:creationId xmlns:p14="http://schemas.microsoft.com/office/powerpoint/2010/main" val="8675633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7AC9CE0E-8E0A-96DD-CF86-C01D4FE0D79D}"/>
              </a:ext>
            </a:extLst>
          </p:cNvPr>
          <p:cNvSpPr>
            <a:spLocks noGrp="1"/>
          </p:cNvSpPr>
          <p:nvPr>
            <p:ph type="body" idx="1"/>
          </p:nvPr>
        </p:nvSpPr>
        <p:spPr>
          <a:xfrm>
            <a:off x="6172201" y="1295401"/>
            <a:ext cx="45719" cy="45719"/>
          </a:xfrm>
        </p:spPr>
        <p:txBody>
          <a:bodyPr>
            <a:normAutofit fontScale="25000" lnSpcReduction="20000"/>
          </a:bodyPr>
          <a:lstStyle/>
          <a:p>
            <a:endParaRPr lang="en-GB" dirty="0"/>
          </a:p>
          <a:p>
            <a:endParaRPr lang="en-GB" dirty="0"/>
          </a:p>
        </p:txBody>
      </p:sp>
      <p:pic>
        <p:nvPicPr>
          <p:cNvPr id="4098" name="Picture 2" descr="A circular diagram showing the three stages of Rolfe et al.'s model">
            <a:extLst>
              <a:ext uri="{FF2B5EF4-FFF2-40B4-BE49-F238E27FC236}">
                <a16:creationId xmlns:a16="http://schemas.microsoft.com/office/drawing/2014/main" id="{FC5BDAC5-0DE6-B498-B32C-C2CB752A761C}"/>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894412" y="1091208"/>
            <a:ext cx="4038600" cy="3577774"/>
          </a:xfrm>
          <a:prstGeom prst="rect">
            <a:avLst/>
          </a:prstGeom>
          <a:noFill/>
          <a:extLst>
            <a:ext uri="{909E8E84-426E-40DD-AFC4-6F175D3DCCD1}">
              <a14:hiddenFill xmlns:a14="http://schemas.microsoft.com/office/drawing/2010/main">
                <a:solidFill>
                  <a:srgbClr val="FFFFFF"/>
                </a:solidFill>
              </a14:hiddenFill>
            </a:ext>
          </a:extLst>
        </p:spPr>
      </p:pic>
      <p:sp>
        <p:nvSpPr>
          <p:cNvPr id="8" name="Content Placeholder 7">
            <a:extLst>
              <a:ext uri="{FF2B5EF4-FFF2-40B4-BE49-F238E27FC236}">
                <a16:creationId xmlns:a16="http://schemas.microsoft.com/office/drawing/2014/main" id="{98CD6CFC-F396-4B96-AE82-946A900EF6B2}"/>
              </a:ext>
            </a:extLst>
          </p:cNvPr>
          <p:cNvSpPr>
            <a:spLocks noGrp="1"/>
          </p:cNvSpPr>
          <p:nvPr>
            <p:ph sz="quarter" idx="4"/>
          </p:nvPr>
        </p:nvSpPr>
        <p:spPr>
          <a:xfrm>
            <a:off x="6172200" y="1295401"/>
            <a:ext cx="5183188" cy="4894262"/>
          </a:xfrm>
        </p:spPr>
        <p:txBody>
          <a:bodyPr/>
          <a:lstStyle/>
          <a:p>
            <a:r>
              <a:rPr lang="en-GB" b="0" i="0" dirty="0">
                <a:solidFill>
                  <a:srgbClr val="333333"/>
                </a:solidFill>
                <a:effectLst/>
                <a:latin typeface="Source Sans Pro" panose="020B0503030403020204" pitchFamily="34" charset="0"/>
              </a:rPr>
              <a:t>Some people might also recognise this model as work done by Rolfe et al. (2001). </a:t>
            </a:r>
          </a:p>
          <a:p>
            <a:r>
              <a:rPr lang="en-GB" b="0" i="0" dirty="0">
                <a:solidFill>
                  <a:srgbClr val="333333"/>
                </a:solidFill>
                <a:effectLst/>
                <a:latin typeface="Source Sans Pro" panose="020B0503030403020204" pitchFamily="34" charset="0"/>
              </a:rPr>
              <a:t>This is also correct as many theorists have changed and adapted the original approach by </a:t>
            </a:r>
            <a:r>
              <a:rPr lang="en-GB" b="0" i="0" dirty="0" err="1">
                <a:solidFill>
                  <a:srgbClr val="333333"/>
                </a:solidFill>
                <a:effectLst/>
                <a:latin typeface="Source Sans Pro" panose="020B0503030403020204" pitchFamily="34" charset="0"/>
              </a:rPr>
              <a:t>Borton</a:t>
            </a:r>
            <a:r>
              <a:rPr lang="en-GB" b="0" i="0" dirty="0">
                <a:solidFill>
                  <a:srgbClr val="333333"/>
                </a:solidFill>
                <a:effectLst/>
                <a:latin typeface="Source Sans Pro" panose="020B0503030403020204" pitchFamily="34" charset="0"/>
              </a:rPr>
              <a:t>.</a:t>
            </a:r>
            <a:endParaRPr lang="en-GB" dirty="0"/>
          </a:p>
        </p:txBody>
      </p:sp>
    </p:spTree>
    <p:extLst>
      <p:ext uri="{BB962C8B-B14F-4D97-AF65-F5344CB8AC3E}">
        <p14:creationId xmlns:p14="http://schemas.microsoft.com/office/powerpoint/2010/main" val="19334650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3EF3878-FDF6-08F2-5AB0-8AF2A0CDAB0C}"/>
              </a:ext>
            </a:extLst>
          </p:cNvPr>
          <p:cNvSpPr>
            <a:spLocks noGrp="1"/>
          </p:cNvSpPr>
          <p:nvPr>
            <p:ph type="title"/>
          </p:nvPr>
        </p:nvSpPr>
        <p:spPr>
          <a:xfrm>
            <a:off x="1981200" y="476672"/>
            <a:ext cx="8229600" cy="1008112"/>
          </a:xfrm>
        </p:spPr>
        <p:txBody>
          <a:bodyPr>
            <a:normAutofit fontScale="90000"/>
          </a:bodyPr>
          <a:lstStyle/>
          <a:p>
            <a:r>
              <a:rPr lang="en-GB" dirty="0"/>
              <a:t>What?</a:t>
            </a:r>
            <a:r>
              <a:rPr lang="en-GB" b="1" i="0" dirty="0">
                <a:solidFill>
                  <a:srgbClr val="333333"/>
                </a:solidFill>
                <a:effectLst/>
                <a:latin typeface="Source Sans Pro" panose="020B0503030403020204" pitchFamily="34" charset="0"/>
              </a:rPr>
              <a:t> The experience of the situation</a:t>
            </a:r>
            <a:br>
              <a:rPr lang="en-GB" b="0" i="0" dirty="0">
                <a:solidFill>
                  <a:srgbClr val="333333"/>
                </a:solidFill>
                <a:effectLst/>
                <a:latin typeface="Source Sans Pro" panose="020B0503030403020204" pitchFamily="34" charset="0"/>
              </a:rPr>
            </a:br>
            <a:r>
              <a:rPr lang="en-GB" dirty="0"/>
              <a:t> </a:t>
            </a:r>
          </a:p>
        </p:txBody>
      </p:sp>
      <p:sp>
        <p:nvSpPr>
          <p:cNvPr id="8" name="Content Placeholder 7">
            <a:extLst>
              <a:ext uri="{FF2B5EF4-FFF2-40B4-BE49-F238E27FC236}">
                <a16:creationId xmlns:a16="http://schemas.microsoft.com/office/drawing/2014/main" id="{46353AF6-666D-F1E4-3061-A4CD1E9789E4}"/>
              </a:ext>
            </a:extLst>
          </p:cNvPr>
          <p:cNvSpPr>
            <a:spLocks noGrp="1"/>
          </p:cNvSpPr>
          <p:nvPr>
            <p:ph idx="1"/>
          </p:nvPr>
        </p:nvSpPr>
        <p:spPr>
          <a:xfrm>
            <a:off x="256309" y="1484784"/>
            <a:ext cx="11097491" cy="4451889"/>
          </a:xfrm>
        </p:spPr>
        <p:txBody>
          <a:bodyPr>
            <a:normAutofit fontScale="85000" lnSpcReduction="20000"/>
          </a:bodyPr>
          <a:lstStyle/>
          <a:p>
            <a:pPr marL="0" indent="0">
              <a:buNone/>
            </a:pPr>
            <a:r>
              <a:rPr lang="en-GB" b="0" i="0" dirty="0">
                <a:effectLst/>
                <a:latin typeface="Source Sans Pro" panose="020B0503030403020204" pitchFamily="34" charset="0"/>
              </a:rPr>
              <a:t>Helpful questions to answer could be:</a:t>
            </a:r>
          </a:p>
          <a:p>
            <a:pPr algn="l"/>
            <a:r>
              <a:rPr lang="en-GB" b="0" i="0" dirty="0">
                <a:effectLst/>
                <a:latin typeface="Source Sans Pro" panose="020B0503030403020204" pitchFamily="34" charset="0"/>
              </a:rPr>
              <a:t>What ...</a:t>
            </a:r>
          </a:p>
          <a:p>
            <a:pPr algn="l">
              <a:buFont typeface="Arial" panose="020B0604020202020204" pitchFamily="34" charset="0"/>
              <a:buChar char="•"/>
            </a:pPr>
            <a:r>
              <a:rPr lang="en-GB" b="0" i="0" dirty="0">
                <a:effectLst/>
                <a:latin typeface="Source Sans Pro" panose="020B0503030403020204" pitchFamily="34" charset="0"/>
              </a:rPr>
              <a:t>... is the context?</a:t>
            </a:r>
          </a:p>
          <a:p>
            <a:pPr algn="l">
              <a:buFont typeface="Arial" panose="020B0604020202020204" pitchFamily="34" charset="0"/>
              <a:buChar char="•"/>
            </a:pPr>
            <a:r>
              <a:rPr lang="en-GB" b="0" i="0" dirty="0">
                <a:effectLst/>
                <a:latin typeface="Source Sans Pro" panose="020B0503030403020204" pitchFamily="34" charset="0"/>
              </a:rPr>
              <a:t>... is the problem/situation/difficulty/reason for being stuck/reason for success?</a:t>
            </a:r>
          </a:p>
          <a:p>
            <a:pPr algn="l">
              <a:buFont typeface="Arial" panose="020B0604020202020204" pitchFamily="34" charset="0"/>
              <a:buChar char="•"/>
            </a:pPr>
            <a:r>
              <a:rPr lang="en-GB" b="0" i="0" dirty="0">
                <a:effectLst/>
                <a:latin typeface="Source Sans Pro" panose="020B0503030403020204" pitchFamily="34" charset="0"/>
              </a:rPr>
              <a:t>... was I/we/others trying to achieve?</a:t>
            </a:r>
          </a:p>
          <a:p>
            <a:pPr algn="l">
              <a:buFont typeface="Arial" panose="020B0604020202020204" pitchFamily="34" charset="0"/>
              <a:buChar char="•"/>
            </a:pPr>
            <a:r>
              <a:rPr lang="en-GB" b="0" i="0" dirty="0">
                <a:effectLst/>
                <a:latin typeface="Source Sans Pro" panose="020B0503030403020204" pitchFamily="34" charset="0"/>
              </a:rPr>
              <a:t>... was the outcome of the situation?</a:t>
            </a:r>
          </a:p>
          <a:p>
            <a:pPr algn="l">
              <a:buFont typeface="Arial" panose="020B0604020202020204" pitchFamily="34" charset="0"/>
              <a:buChar char="•"/>
            </a:pPr>
            <a:r>
              <a:rPr lang="en-GB" b="0" i="0" dirty="0">
                <a:effectLst/>
                <a:latin typeface="Source Sans Pro" panose="020B0503030403020204" pitchFamily="34" charset="0"/>
              </a:rPr>
              <a:t>... was my role in the situation?</a:t>
            </a:r>
          </a:p>
          <a:p>
            <a:pPr algn="l">
              <a:buFont typeface="Arial" panose="020B0604020202020204" pitchFamily="34" charset="0"/>
              <a:buChar char="•"/>
            </a:pPr>
            <a:r>
              <a:rPr lang="en-GB" b="0" i="0" dirty="0">
                <a:effectLst/>
                <a:latin typeface="Source Sans Pro" panose="020B0503030403020204" pitchFamily="34" charset="0"/>
              </a:rPr>
              <a:t>... was the role of other people in the situation (if others were involved)?</a:t>
            </a:r>
          </a:p>
          <a:p>
            <a:pPr algn="l">
              <a:buFont typeface="Arial" panose="020B0604020202020204" pitchFamily="34" charset="0"/>
              <a:buChar char="•"/>
            </a:pPr>
            <a:r>
              <a:rPr lang="en-GB" b="0" i="0" dirty="0">
                <a:effectLst/>
                <a:latin typeface="Source Sans Pro" panose="020B0503030403020204" pitchFamily="34" charset="0"/>
              </a:rPr>
              <a:t>... feelings did the situation evoke in me? And in others (to the extent you know)?</a:t>
            </a:r>
          </a:p>
          <a:p>
            <a:pPr algn="l">
              <a:buFont typeface="Arial" panose="020B0604020202020204" pitchFamily="34" charset="0"/>
              <a:buChar char="•"/>
            </a:pPr>
            <a:r>
              <a:rPr lang="en-GB" b="0" i="0" dirty="0">
                <a:effectLst/>
                <a:latin typeface="Source Sans Pro" panose="020B0503030403020204" pitchFamily="34" charset="0"/>
              </a:rPr>
              <a:t>... were the consequences for me? And for others?</a:t>
            </a:r>
          </a:p>
          <a:p>
            <a:pPr algn="l">
              <a:buFont typeface="Arial" panose="020B0604020202020204" pitchFamily="34" charset="0"/>
              <a:buChar char="•"/>
            </a:pPr>
            <a:r>
              <a:rPr lang="en-GB" b="0" i="0" dirty="0">
                <a:effectLst/>
                <a:latin typeface="Source Sans Pro" panose="020B0503030403020204" pitchFamily="34" charset="0"/>
              </a:rPr>
              <a:t>... was good/bad about the experience?</a:t>
            </a:r>
          </a:p>
          <a:p>
            <a:endParaRPr lang="en-GB" dirty="0"/>
          </a:p>
        </p:txBody>
      </p:sp>
    </p:spTree>
    <p:extLst>
      <p:ext uri="{BB962C8B-B14F-4D97-AF65-F5344CB8AC3E}">
        <p14:creationId xmlns:p14="http://schemas.microsoft.com/office/powerpoint/2010/main" val="356778641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38DE4-3C1C-E9B9-E24F-9D34447DF054}"/>
              </a:ext>
            </a:extLst>
          </p:cNvPr>
          <p:cNvSpPr>
            <a:spLocks noGrp="1"/>
          </p:cNvSpPr>
          <p:nvPr>
            <p:ph type="title"/>
          </p:nvPr>
        </p:nvSpPr>
        <p:spPr>
          <a:xfrm>
            <a:off x="681540" y="152400"/>
            <a:ext cx="9529260" cy="1404392"/>
          </a:xfrm>
        </p:spPr>
        <p:txBody>
          <a:bodyPr>
            <a:normAutofit fontScale="90000"/>
          </a:bodyPr>
          <a:lstStyle/>
          <a:p>
            <a:r>
              <a:rPr lang="en-GB" b="0" i="0" dirty="0">
                <a:solidFill>
                  <a:srgbClr val="666666"/>
                </a:solidFill>
                <a:effectLst/>
                <a:latin typeface="Source Sans Pro" panose="020B0503030403020204" pitchFamily="34" charset="0"/>
              </a:rPr>
              <a:t>So what?</a:t>
            </a:r>
            <a:br>
              <a:rPr lang="en-GB" b="0" i="0" dirty="0">
                <a:solidFill>
                  <a:srgbClr val="666666"/>
                </a:solidFill>
                <a:effectLst/>
                <a:latin typeface="Source Sans Pro" panose="020B0503030403020204" pitchFamily="34" charset="0"/>
              </a:rPr>
            </a:br>
            <a:r>
              <a:rPr lang="en-GB" b="1" i="0" dirty="0">
                <a:solidFill>
                  <a:srgbClr val="333333"/>
                </a:solidFill>
                <a:effectLst/>
                <a:latin typeface="Source Sans Pro" panose="020B0503030403020204" pitchFamily="34" charset="0"/>
              </a:rPr>
              <a:t>The implications of the situation</a:t>
            </a:r>
            <a:br>
              <a:rPr lang="en-GB" b="0" i="0" dirty="0">
                <a:solidFill>
                  <a:srgbClr val="333333"/>
                </a:solidFill>
                <a:effectLst/>
                <a:latin typeface="Source Sans Pro" panose="020B0503030403020204" pitchFamily="34" charset="0"/>
              </a:rPr>
            </a:br>
            <a:endParaRPr lang="en-GB" dirty="0"/>
          </a:p>
        </p:txBody>
      </p:sp>
      <p:sp>
        <p:nvSpPr>
          <p:cNvPr id="3" name="Content Placeholder 2">
            <a:extLst>
              <a:ext uri="{FF2B5EF4-FFF2-40B4-BE49-F238E27FC236}">
                <a16:creationId xmlns:a16="http://schemas.microsoft.com/office/drawing/2014/main" id="{ECA10F64-6F29-9DFF-45F3-4DBD3485A816}"/>
              </a:ext>
            </a:extLst>
          </p:cNvPr>
          <p:cNvSpPr>
            <a:spLocks noGrp="1"/>
          </p:cNvSpPr>
          <p:nvPr>
            <p:ph idx="1"/>
          </p:nvPr>
        </p:nvSpPr>
        <p:spPr>
          <a:xfrm>
            <a:off x="363487" y="1448272"/>
            <a:ext cx="11262455" cy="4015409"/>
          </a:xfrm>
        </p:spPr>
        <p:txBody>
          <a:bodyPr>
            <a:normAutofit fontScale="70000" lnSpcReduction="20000"/>
          </a:bodyPr>
          <a:lstStyle/>
          <a:p>
            <a:pPr algn="l"/>
            <a:r>
              <a:rPr lang="en-GB" sz="3600" dirty="0">
                <a:solidFill>
                  <a:srgbClr val="333333"/>
                </a:solidFill>
                <a:latin typeface="Source Sans Pro" panose="020B0503030403020204" pitchFamily="34" charset="0"/>
              </a:rPr>
              <a:t>You might want to supplement your own knowledge and thoughts with other people’s ideas, references, and theories. </a:t>
            </a:r>
          </a:p>
          <a:p>
            <a:pPr algn="l"/>
            <a:r>
              <a:rPr lang="en-GB" sz="3600" dirty="0">
                <a:solidFill>
                  <a:srgbClr val="333333"/>
                </a:solidFill>
                <a:latin typeface="Source Sans Pro" panose="020B0503030403020204" pitchFamily="34" charset="0"/>
              </a:rPr>
              <a:t>This can be to show what helped shape your thoughts and further explore them. </a:t>
            </a:r>
          </a:p>
          <a:p>
            <a:pPr algn="l"/>
            <a:r>
              <a:rPr lang="en-GB" sz="3600" dirty="0">
                <a:solidFill>
                  <a:srgbClr val="333333"/>
                </a:solidFill>
                <a:latin typeface="Source Sans Pro" panose="020B0503030403020204" pitchFamily="34" charset="0"/>
              </a:rPr>
              <a:t>This comes down to how much you are looking to formalise your reflections. This can especially be important if the reflection is assessed.</a:t>
            </a:r>
          </a:p>
          <a:p>
            <a:pPr marL="0" indent="0">
              <a:buNone/>
            </a:pPr>
            <a:endParaRPr lang="en-GB" sz="3600" dirty="0">
              <a:solidFill>
                <a:srgbClr val="333333"/>
              </a:solidFill>
              <a:latin typeface="Source Sans Pro" panose="020B0503030403020204" pitchFamily="34" charset="0"/>
            </a:endParaRPr>
          </a:p>
          <a:p>
            <a:pPr algn="l"/>
            <a:r>
              <a:rPr lang="en-GB" sz="3600" dirty="0">
                <a:solidFill>
                  <a:srgbClr val="333333"/>
                </a:solidFill>
                <a:latin typeface="Source Sans Pro" panose="020B0503030403020204" pitchFamily="34" charset="0"/>
              </a:rPr>
              <a:t>Helpful questions could be:</a:t>
            </a:r>
          </a:p>
          <a:p>
            <a:pPr algn="l"/>
            <a:r>
              <a:rPr lang="en-GB" sz="3600" dirty="0">
                <a:solidFill>
                  <a:srgbClr val="333333"/>
                </a:solidFill>
                <a:latin typeface="Source Sans Pro" panose="020B0503030403020204" pitchFamily="34" charset="0"/>
              </a:rPr>
              <a:t>So what...  </a:t>
            </a:r>
          </a:p>
          <a:p>
            <a:pPr algn="l">
              <a:buFont typeface="Arial" panose="020B0604020202020204" pitchFamily="34" charset="0"/>
              <a:buChar char="•"/>
            </a:pPr>
            <a:r>
              <a:rPr lang="en-GB" sz="3600" dirty="0">
                <a:solidFill>
                  <a:srgbClr val="333333"/>
                </a:solidFill>
                <a:latin typeface="Source Sans Pro" panose="020B0503030403020204" pitchFamily="34" charset="0"/>
              </a:rPr>
              <a:t>... does this tell me/teach me/imply about the situation/my attitude/my practice/the problem?</a:t>
            </a:r>
          </a:p>
          <a:p>
            <a:pPr algn="l">
              <a:buFont typeface="Arial" panose="020B0604020202020204" pitchFamily="34" charset="0"/>
              <a:buChar char="•"/>
            </a:pPr>
            <a:r>
              <a:rPr lang="en-GB" sz="3600" dirty="0">
                <a:solidFill>
                  <a:srgbClr val="333333"/>
                </a:solidFill>
                <a:latin typeface="Source Sans Pro" panose="020B0503030403020204" pitchFamily="34" charset="0"/>
              </a:rPr>
              <a:t>... was going through my mind in the situation?</a:t>
            </a:r>
          </a:p>
          <a:p>
            <a:endParaRPr lang="en-GB" dirty="0"/>
          </a:p>
        </p:txBody>
      </p:sp>
    </p:spTree>
    <p:extLst>
      <p:ext uri="{BB962C8B-B14F-4D97-AF65-F5344CB8AC3E}">
        <p14:creationId xmlns:p14="http://schemas.microsoft.com/office/powerpoint/2010/main" val="134481606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084F41-0600-3215-4D18-7DE8F1649874}"/>
              </a:ext>
            </a:extLst>
          </p:cNvPr>
          <p:cNvSpPr>
            <a:spLocks noGrp="1"/>
          </p:cNvSpPr>
          <p:nvPr>
            <p:ph type="title"/>
          </p:nvPr>
        </p:nvSpPr>
        <p:spPr/>
        <p:txBody>
          <a:bodyPr>
            <a:normAutofit/>
          </a:bodyPr>
          <a:lstStyle/>
          <a:p>
            <a:r>
              <a:rPr lang="en-GB" b="0" i="0" dirty="0">
                <a:solidFill>
                  <a:srgbClr val="666666"/>
                </a:solidFill>
                <a:effectLst/>
                <a:latin typeface="Source Sans Pro" panose="020B0503030403020204" pitchFamily="34" charset="0"/>
              </a:rPr>
              <a:t>So what </a:t>
            </a:r>
            <a:r>
              <a:rPr lang="en-GB" b="0" i="0" dirty="0" err="1">
                <a:solidFill>
                  <a:srgbClr val="666666"/>
                </a:solidFill>
                <a:effectLst/>
                <a:latin typeface="Source Sans Pro" panose="020B0503030403020204" pitchFamily="34" charset="0"/>
              </a:rPr>
              <a:t>cont</a:t>
            </a:r>
            <a:r>
              <a:rPr lang="en-GB" b="0" i="0" dirty="0">
                <a:solidFill>
                  <a:srgbClr val="666666"/>
                </a:solidFill>
                <a:effectLst/>
                <a:latin typeface="Source Sans Pro" panose="020B0503030403020204" pitchFamily="34" charset="0"/>
              </a:rPr>
              <a:t>?</a:t>
            </a:r>
            <a:br>
              <a:rPr lang="en-GB" b="0" i="0" dirty="0">
                <a:solidFill>
                  <a:srgbClr val="666666"/>
                </a:solidFill>
                <a:effectLst/>
                <a:latin typeface="Source Sans Pro" panose="020B0503030403020204" pitchFamily="34" charset="0"/>
              </a:rPr>
            </a:br>
            <a:r>
              <a:rPr lang="en-GB" b="1" i="0" dirty="0">
                <a:solidFill>
                  <a:srgbClr val="333333"/>
                </a:solidFill>
                <a:effectLst/>
                <a:latin typeface="Source Sans Pro" panose="020B0503030403020204" pitchFamily="34" charset="0"/>
              </a:rPr>
              <a:t>The implications of the situation</a:t>
            </a:r>
            <a:endParaRPr lang="en-GB" dirty="0"/>
          </a:p>
        </p:txBody>
      </p:sp>
      <p:sp>
        <p:nvSpPr>
          <p:cNvPr id="3" name="Content Placeholder 2">
            <a:extLst>
              <a:ext uri="{FF2B5EF4-FFF2-40B4-BE49-F238E27FC236}">
                <a16:creationId xmlns:a16="http://schemas.microsoft.com/office/drawing/2014/main" id="{A1413B7D-A406-3221-33DF-4C52BE212843}"/>
              </a:ext>
            </a:extLst>
          </p:cNvPr>
          <p:cNvSpPr>
            <a:spLocks noGrp="1"/>
          </p:cNvSpPr>
          <p:nvPr>
            <p:ph idx="1"/>
          </p:nvPr>
        </p:nvSpPr>
        <p:spPr/>
        <p:txBody>
          <a:bodyPr/>
          <a:lstStyle/>
          <a:p>
            <a:pPr>
              <a:buFont typeface="Arial" panose="020B0604020202020204" pitchFamily="34" charset="0"/>
              <a:buChar char="•"/>
            </a:pPr>
            <a:r>
              <a:rPr lang="en-GB" dirty="0">
                <a:solidFill>
                  <a:srgbClr val="333333"/>
                </a:solidFill>
                <a:latin typeface="Source Sans Pro" panose="020B0503030403020204" pitchFamily="34" charset="0"/>
              </a:rPr>
              <a:t>Helpful questions could be:</a:t>
            </a:r>
          </a:p>
          <a:p>
            <a:pPr algn="l">
              <a:buFont typeface="Arial" panose="020B0604020202020204" pitchFamily="34" charset="0"/>
              <a:buChar char="•"/>
            </a:pPr>
            <a:r>
              <a:rPr lang="en-GB" dirty="0">
                <a:solidFill>
                  <a:srgbClr val="333333"/>
                </a:solidFill>
                <a:latin typeface="Source Sans Pro" panose="020B0503030403020204" pitchFamily="34" charset="0"/>
              </a:rPr>
              <a:t>... did I base my decisions/actions on?</a:t>
            </a:r>
          </a:p>
          <a:p>
            <a:pPr algn="l">
              <a:buFont typeface="Arial" panose="020B0604020202020204" pitchFamily="34" charset="0"/>
              <a:buChar char="•"/>
            </a:pPr>
            <a:r>
              <a:rPr lang="en-GB" dirty="0">
                <a:solidFill>
                  <a:srgbClr val="333333"/>
                </a:solidFill>
                <a:latin typeface="Source Sans Pro" panose="020B0503030403020204" pitchFamily="34" charset="0"/>
              </a:rPr>
              <a:t>... other information/theories/models/literature can I use to help understand the situation?</a:t>
            </a:r>
          </a:p>
          <a:p>
            <a:pPr algn="l">
              <a:buFont typeface="Arial" panose="020B0604020202020204" pitchFamily="34" charset="0"/>
              <a:buChar char="•"/>
            </a:pPr>
            <a:r>
              <a:rPr lang="en-GB" dirty="0">
                <a:solidFill>
                  <a:srgbClr val="333333"/>
                </a:solidFill>
                <a:latin typeface="Source Sans Pro" panose="020B0503030403020204" pitchFamily="34" charset="0"/>
              </a:rPr>
              <a:t>... could I have done differently to get a more desirable outcome?</a:t>
            </a:r>
          </a:p>
          <a:p>
            <a:pPr algn="l">
              <a:buFont typeface="Arial" panose="020B0604020202020204" pitchFamily="34" charset="0"/>
              <a:buChar char="•"/>
            </a:pPr>
            <a:r>
              <a:rPr lang="en-GB" dirty="0">
                <a:solidFill>
                  <a:srgbClr val="333333"/>
                </a:solidFill>
                <a:latin typeface="Source Sans Pro" panose="020B0503030403020204" pitchFamily="34" charset="0"/>
              </a:rPr>
              <a:t>... is my new understanding of the situation?</a:t>
            </a:r>
          </a:p>
          <a:p>
            <a:pPr algn="l">
              <a:buFont typeface="Arial" panose="020B0604020202020204" pitchFamily="34" charset="0"/>
              <a:buChar char="•"/>
            </a:pPr>
            <a:r>
              <a:rPr lang="en-GB" dirty="0">
                <a:solidFill>
                  <a:srgbClr val="333333"/>
                </a:solidFill>
                <a:latin typeface="Source Sans Pro" panose="020B0503030403020204" pitchFamily="34" charset="0"/>
              </a:rPr>
              <a:t>... does this experience tell me about the way I work?</a:t>
            </a:r>
          </a:p>
          <a:p>
            <a:endParaRPr lang="en-GB" dirty="0"/>
          </a:p>
        </p:txBody>
      </p:sp>
    </p:spTree>
    <p:extLst>
      <p:ext uri="{BB962C8B-B14F-4D97-AF65-F5344CB8AC3E}">
        <p14:creationId xmlns:p14="http://schemas.microsoft.com/office/powerpoint/2010/main" val="147095694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04E91-F721-77EF-B382-FDDFFA4930A0}"/>
              </a:ext>
            </a:extLst>
          </p:cNvPr>
          <p:cNvSpPr>
            <a:spLocks noGrp="1"/>
          </p:cNvSpPr>
          <p:nvPr>
            <p:ph type="title"/>
          </p:nvPr>
        </p:nvSpPr>
        <p:spPr>
          <a:xfrm>
            <a:off x="567950" y="152400"/>
            <a:ext cx="9642850" cy="1404392"/>
          </a:xfrm>
        </p:spPr>
        <p:txBody>
          <a:bodyPr>
            <a:normAutofit fontScale="90000"/>
          </a:bodyPr>
          <a:lstStyle/>
          <a:p>
            <a:r>
              <a:rPr lang="en-GB" b="0" i="0" dirty="0">
                <a:solidFill>
                  <a:srgbClr val="666666"/>
                </a:solidFill>
                <a:effectLst/>
                <a:latin typeface="Source Sans Pro" panose="020B0503030403020204" pitchFamily="34" charset="0"/>
              </a:rPr>
              <a:t>Now what?</a:t>
            </a:r>
            <a:br>
              <a:rPr lang="en-GB" b="0" i="0" dirty="0">
                <a:solidFill>
                  <a:srgbClr val="666666"/>
                </a:solidFill>
                <a:effectLst/>
                <a:latin typeface="Source Sans Pro" panose="020B0503030403020204" pitchFamily="34" charset="0"/>
              </a:rPr>
            </a:br>
            <a:r>
              <a:rPr lang="en-GB" b="1" i="0" dirty="0">
                <a:solidFill>
                  <a:srgbClr val="333333"/>
                </a:solidFill>
                <a:effectLst/>
                <a:latin typeface="Source Sans Pro" panose="020B0503030403020204" pitchFamily="34" charset="0"/>
              </a:rPr>
              <a:t>The action plan</a:t>
            </a:r>
            <a:br>
              <a:rPr lang="en-GB" b="0" i="0" dirty="0">
                <a:solidFill>
                  <a:srgbClr val="333333"/>
                </a:solidFill>
                <a:effectLst/>
                <a:latin typeface="Source Sans Pro" panose="020B0503030403020204" pitchFamily="34" charset="0"/>
              </a:rPr>
            </a:br>
            <a:endParaRPr lang="en-GB" dirty="0"/>
          </a:p>
        </p:txBody>
      </p:sp>
      <p:sp>
        <p:nvSpPr>
          <p:cNvPr id="3" name="Content Placeholder 2">
            <a:extLst>
              <a:ext uri="{FF2B5EF4-FFF2-40B4-BE49-F238E27FC236}">
                <a16:creationId xmlns:a16="http://schemas.microsoft.com/office/drawing/2014/main" id="{9D8D24F3-9BFC-A60F-8869-816BD9D9215D}"/>
              </a:ext>
            </a:extLst>
          </p:cNvPr>
          <p:cNvSpPr>
            <a:spLocks noGrp="1"/>
          </p:cNvSpPr>
          <p:nvPr>
            <p:ph idx="1"/>
          </p:nvPr>
        </p:nvSpPr>
        <p:spPr>
          <a:xfrm>
            <a:off x="709938" y="1556792"/>
            <a:ext cx="10473004" cy="3901210"/>
          </a:xfrm>
        </p:spPr>
        <p:txBody>
          <a:bodyPr>
            <a:normAutofit fontScale="77500" lnSpcReduction="20000"/>
          </a:bodyPr>
          <a:lstStyle/>
          <a:p>
            <a:pPr algn="l"/>
            <a:r>
              <a:rPr lang="en-GB" b="0" i="0" dirty="0">
                <a:solidFill>
                  <a:srgbClr val="333333"/>
                </a:solidFill>
                <a:effectLst/>
                <a:latin typeface="Source Sans Pro" panose="020B0503030403020204" pitchFamily="34" charset="0"/>
              </a:rPr>
              <a:t>Ensure that you are concrete in your action plan and not only saying generic comments such as 'I will do things differently/better’. </a:t>
            </a:r>
          </a:p>
          <a:p>
            <a:pPr algn="l"/>
            <a:r>
              <a:rPr lang="en-GB" b="0" i="0" dirty="0">
                <a:solidFill>
                  <a:srgbClr val="333333"/>
                </a:solidFill>
                <a:effectLst/>
                <a:latin typeface="Source Sans Pro" panose="020B0503030403020204" pitchFamily="34" charset="0"/>
              </a:rPr>
              <a:t>The more concrete you can be regarding what you want to do, how you will do it, and how you will remind yourself, the easier and more likely it will be to implement.</a:t>
            </a:r>
          </a:p>
          <a:p>
            <a:pPr algn="l"/>
            <a:r>
              <a:rPr lang="en-GB" b="0" i="0" dirty="0">
                <a:solidFill>
                  <a:srgbClr val="333333"/>
                </a:solidFill>
                <a:effectLst/>
                <a:latin typeface="Source Sans Pro" panose="020B0503030403020204" pitchFamily="34" charset="0"/>
              </a:rPr>
              <a:t>Helpful questions could be:</a:t>
            </a:r>
          </a:p>
          <a:p>
            <a:pPr algn="l"/>
            <a:r>
              <a:rPr lang="en-GB" b="0" i="0" dirty="0">
                <a:solidFill>
                  <a:srgbClr val="333333"/>
                </a:solidFill>
                <a:effectLst/>
                <a:latin typeface="Source Sans Pro" panose="020B0503030403020204" pitchFamily="34" charset="0"/>
              </a:rPr>
              <a:t>Now what...  </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 do I need to do in the future to do better/fix a similar situation/stop being stuck?</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 might be the consequences of this new action?</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 considerations do I need about me/others/the situation to make sure this plan is successful?</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 do I need to do to ensure that I will follow my plan?</a:t>
            </a:r>
          </a:p>
          <a:p>
            <a:endParaRPr lang="en-GB" dirty="0"/>
          </a:p>
        </p:txBody>
      </p:sp>
    </p:spTree>
    <p:extLst>
      <p:ext uri="{BB962C8B-B14F-4D97-AF65-F5344CB8AC3E}">
        <p14:creationId xmlns:p14="http://schemas.microsoft.com/office/powerpoint/2010/main" val="53463779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02788-BAFB-F841-68CD-744C88C7058E}"/>
              </a:ext>
            </a:extLst>
          </p:cNvPr>
          <p:cNvSpPr>
            <a:spLocks noGrp="1"/>
          </p:cNvSpPr>
          <p:nvPr>
            <p:ph type="title"/>
          </p:nvPr>
        </p:nvSpPr>
        <p:spPr/>
        <p:txBody>
          <a:bodyPr/>
          <a:lstStyle/>
          <a:p>
            <a:r>
              <a:rPr lang="en-GB" dirty="0"/>
              <a:t>Comfort Break</a:t>
            </a:r>
          </a:p>
        </p:txBody>
      </p:sp>
      <p:sp>
        <p:nvSpPr>
          <p:cNvPr id="3" name="Content Placeholder 2">
            <a:extLst>
              <a:ext uri="{FF2B5EF4-FFF2-40B4-BE49-F238E27FC236}">
                <a16:creationId xmlns:a16="http://schemas.microsoft.com/office/drawing/2014/main" id="{3B901380-9D1A-3793-5287-871170526287}"/>
              </a:ext>
            </a:extLst>
          </p:cNvPr>
          <p:cNvSpPr>
            <a:spLocks noGrp="1"/>
          </p:cNvSpPr>
          <p:nvPr>
            <p:ph idx="1"/>
          </p:nvPr>
        </p:nvSpPr>
        <p:spPr/>
        <p:txBody>
          <a:bodyPr/>
          <a:lstStyle/>
          <a:p>
            <a:pPr marL="0" indent="0">
              <a:buNone/>
            </a:pPr>
            <a:endParaRPr lang="en-GB" dirty="0"/>
          </a:p>
        </p:txBody>
      </p:sp>
    </p:spTree>
    <p:extLst>
      <p:ext uri="{BB962C8B-B14F-4D97-AF65-F5344CB8AC3E}">
        <p14:creationId xmlns:p14="http://schemas.microsoft.com/office/powerpoint/2010/main" val="358412934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BB162-0987-DA66-A208-7E2232927828}"/>
              </a:ext>
            </a:extLst>
          </p:cNvPr>
          <p:cNvSpPr>
            <a:spLocks noGrp="1"/>
          </p:cNvSpPr>
          <p:nvPr>
            <p:ph type="title"/>
          </p:nvPr>
        </p:nvSpPr>
        <p:spPr/>
        <p:txBody>
          <a:bodyPr/>
          <a:lstStyle/>
          <a:p>
            <a:r>
              <a:rPr lang="en-GB" dirty="0"/>
              <a:t>Gibbs’ Model of Reflection</a:t>
            </a:r>
          </a:p>
        </p:txBody>
      </p:sp>
      <p:sp>
        <p:nvSpPr>
          <p:cNvPr id="3" name="Content Placeholder 2">
            <a:extLst>
              <a:ext uri="{FF2B5EF4-FFF2-40B4-BE49-F238E27FC236}">
                <a16:creationId xmlns:a16="http://schemas.microsoft.com/office/drawing/2014/main" id="{DC76820C-ACB8-2650-E6BF-555FA579FFAE}"/>
              </a:ext>
            </a:extLst>
          </p:cNvPr>
          <p:cNvSpPr>
            <a:spLocks noGrp="1"/>
          </p:cNvSpPr>
          <p:nvPr>
            <p:ph idx="1"/>
          </p:nvPr>
        </p:nvSpPr>
        <p:spPr/>
        <p:txBody>
          <a:bodyPr/>
          <a:lstStyle/>
          <a:p>
            <a:r>
              <a:rPr lang="en-GB" b="0" i="0" dirty="0">
                <a:solidFill>
                  <a:srgbClr val="333333"/>
                </a:solidFill>
                <a:effectLst/>
                <a:latin typeface="Source Sans Pro" panose="020B0503030403020204" pitchFamily="34" charset="0"/>
              </a:rPr>
              <a:t>One of the most famous cyclical models of reflection leading you through six stages exploring an experience: description, feelings, evaluation, analysis, conclusion and action plan.</a:t>
            </a:r>
            <a:endParaRPr lang="en-GB" dirty="0"/>
          </a:p>
        </p:txBody>
      </p:sp>
    </p:spTree>
    <p:extLst>
      <p:ext uri="{BB962C8B-B14F-4D97-AF65-F5344CB8AC3E}">
        <p14:creationId xmlns:p14="http://schemas.microsoft.com/office/powerpoint/2010/main" val="235307975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27BDE8E-3294-DA28-A5B5-8F0454DB7E94}"/>
              </a:ext>
            </a:extLst>
          </p:cNvPr>
          <p:cNvSpPr>
            <a:spLocks noGrp="1"/>
          </p:cNvSpPr>
          <p:nvPr>
            <p:ph idx="1"/>
          </p:nvPr>
        </p:nvSpPr>
        <p:spPr>
          <a:xfrm>
            <a:off x="795129" y="539553"/>
            <a:ext cx="10711543" cy="4969565"/>
          </a:xfrm>
        </p:spPr>
        <p:txBody>
          <a:bodyPr>
            <a:normAutofit fontScale="85000" lnSpcReduction="10000"/>
          </a:bodyPr>
          <a:lstStyle/>
          <a:p>
            <a:pPr algn="l"/>
            <a:r>
              <a:rPr lang="en-GB" b="0" i="0" dirty="0">
                <a:solidFill>
                  <a:srgbClr val="333333"/>
                </a:solidFill>
                <a:effectLst/>
                <a:latin typeface="Source Sans Pro" panose="020B0503030403020204" pitchFamily="34" charset="0"/>
              </a:rPr>
              <a:t>Gibbs' Reflective Cycle was developed by Graham Gibbs in 1988 to give structure to learning from experiences.  </a:t>
            </a:r>
          </a:p>
          <a:p>
            <a:pPr algn="l"/>
            <a:r>
              <a:rPr lang="en-GB" b="0" i="0" dirty="0">
                <a:solidFill>
                  <a:srgbClr val="333333"/>
                </a:solidFill>
                <a:effectLst/>
                <a:latin typeface="Source Sans Pro" panose="020B0503030403020204" pitchFamily="34" charset="0"/>
              </a:rPr>
              <a:t>It offers a framework for examining experiences, and given its cyclic nature lends itself particularly well to repeated experiences, allowing you to learn and plan from things that either went well or didn’t go well. </a:t>
            </a:r>
          </a:p>
          <a:p>
            <a:pPr algn="l"/>
            <a:r>
              <a:rPr lang="en-GB" b="0" i="0" dirty="0">
                <a:solidFill>
                  <a:srgbClr val="333333"/>
                </a:solidFill>
                <a:effectLst/>
                <a:latin typeface="Source Sans Pro" panose="020B0503030403020204" pitchFamily="34" charset="0"/>
              </a:rPr>
              <a:t>It covers 6 stages:</a:t>
            </a:r>
          </a:p>
          <a:p>
            <a:pPr algn="l">
              <a:buFont typeface="Arial" panose="020B0604020202020204" pitchFamily="34" charset="0"/>
              <a:buChar char="•"/>
            </a:pPr>
            <a:r>
              <a:rPr lang="en-GB" b="1" i="0" dirty="0">
                <a:solidFill>
                  <a:srgbClr val="333333"/>
                </a:solidFill>
                <a:effectLst/>
                <a:latin typeface="Source Sans Pro" panose="020B0503030403020204" pitchFamily="34" charset="0"/>
              </a:rPr>
              <a:t>Description</a:t>
            </a:r>
            <a:r>
              <a:rPr lang="en-GB" b="0" i="0" dirty="0">
                <a:solidFill>
                  <a:srgbClr val="333333"/>
                </a:solidFill>
                <a:effectLst/>
                <a:latin typeface="Source Sans Pro" panose="020B0503030403020204" pitchFamily="34" charset="0"/>
              </a:rPr>
              <a:t> of the experience</a:t>
            </a:r>
          </a:p>
          <a:p>
            <a:pPr algn="l">
              <a:buFont typeface="Arial" panose="020B0604020202020204" pitchFamily="34" charset="0"/>
              <a:buChar char="•"/>
            </a:pPr>
            <a:r>
              <a:rPr lang="en-GB" b="1" i="0" dirty="0">
                <a:solidFill>
                  <a:srgbClr val="333333"/>
                </a:solidFill>
                <a:effectLst/>
                <a:latin typeface="Source Sans Pro" panose="020B0503030403020204" pitchFamily="34" charset="0"/>
              </a:rPr>
              <a:t>Feelings</a:t>
            </a:r>
            <a:r>
              <a:rPr lang="en-GB" b="0" i="0" dirty="0">
                <a:solidFill>
                  <a:srgbClr val="333333"/>
                </a:solidFill>
                <a:effectLst/>
                <a:latin typeface="Source Sans Pro" panose="020B0503030403020204" pitchFamily="34" charset="0"/>
              </a:rPr>
              <a:t> and thoughts about the experience</a:t>
            </a:r>
          </a:p>
          <a:p>
            <a:pPr algn="l">
              <a:buFont typeface="Arial" panose="020B0604020202020204" pitchFamily="34" charset="0"/>
              <a:buChar char="•"/>
            </a:pPr>
            <a:r>
              <a:rPr lang="en-GB" b="1" i="0" dirty="0">
                <a:solidFill>
                  <a:srgbClr val="333333"/>
                </a:solidFill>
                <a:effectLst/>
                <a:latin typeface="Source Sans Pro" panose="020B0503030403020204" pitchFamily="34" charset="0"/>
              </a:rPr>
              <a:t>Evaluation</a:t>
            </a:r>
            <a:r>
              <a:rPr lang="en-GB" b="0" i="0" dirty="0">
                <a:solidFill>
                  <a:srgbClr val="333333"/>
                </a:solidFill>
                <a:effectLst/>
                <a:latin typeface="Source Sans Pro" panose="020B0503030403020204" pitchFamily="34" charset="0"/>
              </a:rPr>
              <a:t> of the experience, both good and bad</a:t>
            </a:r>
          </a:p>
          <a:p>
            <a:pPr algn="l">
              <a:buFont typeface="Arial" panose="020B0604020202020204" pitchFamily="34" charset="0"/>
              <a:buChar char="•"/>
            </a:pPr>
            <a:r>
              <a:rPr lang="en-GB" b="1" i="0" dirty="0">
                <a:solidFill>
                  <a:srgbClr val="333333"/>
                </a:solidFill>
                <a:effectLst/>
                <a:latin typeface="Source Sans Pro" panose="020B0503030403020204" pitchFamily="34" charset="0"/>
              </a:rPr>
              <a:t>Analysis</a:t>
            </a:r>
            <a:r>
              <a:rPr lang="en-GB" b="0" i="0" dirty="0">
                <a:solidFill>
                  <a:srgbClr val="333333"/>
                </a:solidFill>
                <a:effectLst/>
                <a:latin typeface="Source Sans Pro" panose="020B0503030403020204" pitchFamily="34" charset="0"/>
              </a:rPr>
              <a:t> to make sense of the situation</a:t>
            </a:r>
          </a:p>
          <a:p>
            <a:pPr algn="l">
              <a:buFont typeface="Arial" panose="020B0604020202020204" pitchFamily="34" charset="0"/>
              <a:buChar char="•"/>
            </a:pPr>
            <a:r>
              <a:rPr lang="en-GB" b="1" i="0" dirty="0">
                <a:solidFill>
                  <a:srgbClr val="333333"/>
                </a:solidFill>
                <a:effectLst/>
                <a:latin typeface="Source Sans Pro" panose="020B0503030403020204" pitchFamily="34" charset="0"/>
              </a:rPr>
              <a:t>Conclusion</a:t>
            </a:r>
            <a:r>
              <a:rPr lang="en-GB" b="0" i="0" dirty="0">
                <a:solidFill>
                  <a:srgbClr val="333333"/>
                </a:solidFill>
                <a:effectLst/>
                <a:latin typeface="Source Sans Pro" panose="020B0503030403020204" pitchFamily="34" charset="0"/>
              </a:rPr>
              <a:t> about what you learned and what you could have done differently</a:t>
            </a:r>
          </a:p>
          <a:p>
            <a:pPr algn="l">
              <a:buFont typeface="Arial" panose="020B0604020202020204" pitchFamily="34" charset="0"/>
              <a:buChar char="•"/>
            </a:pPr>
            <a:r>
              <a:rPr lang="en-GB" b="1" i="0" dirty="0">
                <a:solidFill>
                  <a:srgbClr val="333333"/>
                </a:solidFill>
                <a:effectLst/>
                <a:latin typeface="Source Sans Pro" panose="020B0503030403020204" pitchFamily="34" charset="0"/>
              </a:rPr>
              <a:t>Action plan</a:t>
            </a:r>
            <a:r>
              <a:rPr lang="en-GB" b="0" i="0" dirty="0">
                <a:solidFill>
                  <a:srgbClr val="333333"/>
                </a:solidFill>
                <a:effectLst/>
                <a:latin typeface="Source Sans Pro" panose="020B0503030403020204" pitchFamily="34" charset="0"/>
              </a:rPr>
              <a:t> for how you would deal with similar situations in the future, or general changes you might find appropriate.</a:t>
            </a:r>
          </a:p>
          <a:p>
            <a:endParaRPr lang="en-GB" dirty="0"/>
          </a:p>
        </p:txBody>
      </p:sp>
    </p:spTree>
    <p:extLst>
      <p:ext uri="{BB962C8B-B14F-4D97-AF65-F5344CB8AC3E}">
        <p14:creationId xmlns:p14="http://schemas.microsoft.com/office/powerpoint/2010/main" val="655026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863ED-1898-88D3-F3E8-72D315C178AC}"/>
              </a:ext>
            </a:extLst>
          </p:cNvPr>
          <p:cNvSpPr>
            <a:spLocks noGrp="1"/>
          </p:cNvSpPr>
          <p:nvPr>
            <p:ph type="title"/>
          </p:nvPr>
        </p:nvSpPr>
        <p:spPr/>
        <p:txBody>
          <a:bodyPr/>
          <a:lstStyle/>
          <a:p>
            <a:r>
              <a:rPr lang="en-GB" dirty="0"/>
              <a:t>The Model – Gibbs..</a:t>
            </a:r>
          </a:p>
        </p:txBody>
      </p:sp>
      <p:sp>
        <p:nvSpPr>
          <p:cNvPr id="3" name="Content Placeholder 2">
            <a:extLst>
              <a:ext uri="{FF2B5EF4-FFF2-40B4-BE49-F238E27FC236}">
                <a16:creationId xmlns:a16="http://schemas.microsoft.com/office/drawing/2014/main" id="{DB1A4378-54AB-A7F6-E43C-E237B4601D0E}"/>
              </a:ext>
            </a:extLst>
          </p:cNvPr>
          <p:cNvSpPr>
            <a:spLocks noGrp="1"/>
          </p:cNvSpPr>
          <p:nvPr>
            <p:ph idx="1"/>
          </p:nvPr>
        </p:nvSpPr>
        <p:spPr>
          <a:xfrm>
            <a:off x="838200" y="1533467"/>
            <a:ext cx="10515600" cy="4270986"/>
          </a:xfrm>
        </p:spPr>
        <p:txBody>
          <a:bodyPr>
            <a:normAutofit/>
          </a:bodyPr>
          <a:lstStyle/>
          <a:p>
            <a:r>
              <a:rPr lang="en-GB" b="0" i="0" dirty="0">
                <a:solidFill>
                  <a:srgbClr val="333333"/>
                </a:solidFill>
                <a:effectLst/>
                <a:latin typeface="Source Sans Pro" panose="020B0503030403020204" pitchFamily="34" charset="0"/>
              </a:rPr>
              <a:t>This model is a good way to work through an experience.</a:t>
            </a:r>
          </a:p>
          <a:p>
            <a:r>
              <a:rPr lang="en-GB" b="0" i="0" dirty="0">
                <a:solidFill>
                  <a:srgbClr val="333333"/>
                </a:solidFill>
                <a:effectLst/>
                <a:latin typeface="Source Sans Pro" panose="020B0503030403020204" pitchFamily="34" charset="0"/>
              </a:rPr>
              <a:t>This can be either a stand-alone experience or a situation you go through frequently, for example meetings with a team you have to collaborate with. </a:t>
            </a:r>
          </a:p>
          <a:p>
            <a:r>
              <a:rPr lang="en-GB" b="0" i="0" dirty="0">
                <a:solidFill>
                  <a:srgbClr val="333333"/>
                </a:solidFill>
                <a:effectLst/>
                <a:latin typeface="Source Sans Pro" panose="020B0503030403020204" pitchFamily="34" charset="0"/>
              </a:rPr>
              <a:t>Gibbs originally advocated its use in repeated situations, but the stages and principles apply equally well for single experiences too.</a:t>
            </a:r>
          </a:p>
          <a:p>
            <a:r>
              <a:rPr lang="en-GB" b="0" i="0" dirty="0">
                <a:solidFill>
                  <a:srgbClr val="333333"/>
                </a:solidFill>
                <a:effectLst/>
                <a:latin typeface="Source Sans Pro" panose="020B0503030403020204" pitchFamily="34" charset="0"/>
              </a:rPr>
              <a:t> If done with a stand-alone experience, the action plan may become more general and look at how you can apply your conclusions in the future.</a:t>
            </a:r>
            <a:endParaRPr lang="en-GB" dirty="0"/>
          </a:p>
        </p:txBody>
      </p:sp>
    </p:spTree>
    <p:extLst>
      <p:ext uri="{BB962C8B-B14F-4D97-AF65-F5344CB8AC3E}">
        <p14:creationId xmlns:p14="http://schemas.microsoft.com/office/powerpoint/2010/main" val="312291591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17843B-6004-DA15-87B9-9214411636FC}"/>
              </a:ext>
            </a:extLst>
          </p:cNvPr>
          <p:cNvSpPr>
            <a:spLocks noGrp="1"/>
          </p:cNvSpPr>
          <p:nvPr>
            <p:ph type="title"/>
          </p:nvPr>
        </p:nvSpPr>
        <p:spPr/>
        <p:txBody>
          <a:bodyPr/>
          <a:lstStyle/>
          <a:p>
            <a:r>
              <a:rPr lang="en-GB" dirty="0"/>
              <a:t>Gibbs’ Model of Reflection 1988 </a:t>
            </a:r>
          </a:p>
        </p:txBody>
      </p:sp>
      <p:pic>
        <p:nvPicPr>
          <p:cNvPr id="1026" name="Picture 2" descr="A circular diagram showing the 6 stages of Gibbs' Reflective cycle">
            <a:extLst>
              <a:ext uri="{FF2B5EF4-FFF2-40B4-BE49-F238E27FC236}">
                <a16:creationId xmlns:a16="http://schemas.microsoft.com/office/drawing/2014/main" id="{03DF12C2-031F-A351-11B7-AFE8EC6FB65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275931" y="1825625"/>
            <a:ext cx="3640138" cy="36401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6699318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Gibbs’ Model of Reflection 1988 </a:t>
            </a:r>
          </a:p>
        </p:txBody>
      </p:sp>
      <p:pic>
        <p:nvPicPr>
          <p:cNvPr id="2053" name="Picture 5"/>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3368861" y="1825625"/>
            <a:ext cx="5454278" cy="36401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0221986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AB3DD7-EC2E-24DF-12EE-4A18D1CE4EA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4108C48-D5BD-17B6-5995-0BDCEB7F1BCC}"/>
              </a:ext>
            </a:extLst>
          </p:cNvPr>
          <p:cNvSpPr>
            <a:spLocks noGrp="1"/>
          </p:cNvSpPr>
          <p:nvPr>
            <p:ph idx="1"/>
          </p:nvPr>
        </p:nvSpPr>
        <p:spPr/>
        <p:txBody>
          <a:bodyPr/>
          <a:lstStyle/>
          <a:p>
            <a:r>
              <a:rPr lang="en-GB" b="0" i="0" dirty="0">
                <a:solidFill>
                  <a:srgbClr val="333333"/>
                </a:solidFill>
                <a:effectLst/>
                <a:latin typeface="Source Sans Pro" panose="020B0503030403020204" pitchFamily="34" charset="0"/>
              </a:rPr>
              <a:t>For each of the stages of the model a number of helpful questions are outlined </a:t>
            </a:r>
            <a:r>
              <a:rPr lang="en-GB" dirty="0">
                <a:solidFill>
                  <a:srgbClr val="333333"/>
                </a:solidFill>
                <a:latin typeface="Source Sans Pro" panose="020B0503030403020204" pitchFamily="34" charset="0"/>
              </a:rPr>
              <a:t>in this ppt</a:t>
            </a:r>
            <a:r>
              <a:rPr lang="en-GB" b="0" i="0" dirty="0">
                <a:solidFill>
                  <a:srgbClr val="333333"/>
                </a:solidFill>
                <a:effectLst/>
                <a:latin typeface="Source Sans Pro" panose="020B0503030403020204" pitchFamily="34" charset="0"/>
              </a:rPr>
              <a:t>. </a:t>
            </a:r>
          </a:p>
          <a:p>
            <a:r>
              <a:rPr lang="en-GB" b="0" i="0" dirty="0">
                <a:solidFill>
                  <a:srgbClr val="333333"/>
                </a:solidFill>
                <a:effectLst/>
                <a:latin typeface="Source Sans Pro" panose="020B0503030403020204" pitchFamily="34" charset="0"/>
              </a:rPr>
              <a:t>You don’t have to answer all of them but they can guide you about what sort of things make sense to include in that stage. </a:t>
            </a:r>
          </a:p>
          <a:p>
            <a:r>
              <a:rPr lang="en-GB" b="0" i="0" dirty="0">
                <a:solidFill>
                  <a:srgbClr val="333333"/>
                </a:solidFill>
                <a:effectLst/>
                <a:latin typeface="Source Sans Pro" panose="020B0503030403020204" pitchFamily="34" charset="0"/>
              </a:rPr>
              <a:t>You might have other prompts that work better for you.</a:t>
            </a:r>
            <a:endParaRPr lang="en-GB" dirty="0"/>
          </a:p>
        </p:txBody>
      </p:sp>
    </p:spTree>
    <p:extLst>
      <p:ext uri="{BB962C8B-B14F-4D97-AF65-F5344CB8AC3E}">
        <p14:creationId xmlns:p14="http://schemas.microsoft.com/office/powerpoint/2010/main" val="336775954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28A1FE-B5E9-6AED-2F81-F9CD45E85069}"/>
              </a:ext>
            </a:extLst>
          </p:cNvPr>
          <p:cNvSpPr>
            <a:spLocks noGrp="1"/>
          </p:cNvSpPr>
          <p:nvPr>
            <p:ph type="title"/>
          </p:nvPr>
        </p:nvSpPr>
        <p:spPr/>
        <p:txBody>
          <a:bodyPr/>
          <a:lstStyle/>
          <a:p>
            <a:r>
              <a:rPr lang="en-GB" dirty="0"/>
              <a:t>Description</a:t>
            </a:r>
          </a:p>
        </p:txBody>
      </p:sp>
      <p:sp>
        <p:nvSpPr>
          <p:cNvPr id="3" name="Content Placeholder 2">
            <a:extLst>
              <a:ext uri="{FF2B5EF4-FFF2-40B4-BE49-F238E27FC236}">
                <a16:creationId xmlns:a16="http://schemas.microsoft.com/office/drawing/2014/main" id="{102B1EEF-F1B6-D03E-6787-8E98F9940E3E}"/>
              </a:ext>
            </a:extLst>
          </p:cNvPr>
          <p:cNvSpPr>
            <a:spLocks noGrp="1"/>
          </p:cNvSpPr>
          <p:nvPr>
            <p:ph idx="1"/>
          </p:nvPr>
        </p:nvSpPr>
        <p:spPr>
          <a:xfrm>
            <a:off x="460040" y="1402837"/>
            <a:ext cx="11177262" cy="3947255"/>
          </a:xfrm>
        </p:spPr>
        <p:txBody>
          <a:bodyPr>
            <a:normAutofit fontScale="77500" lnSpcReduction="20000"/>
          </a:bodyPr>
          <a:lstStyle/>
          <a:p>
            <a:pPr marL="0" indent="0">
              <a:buNone/>
            </a:pPr>
            <a:endParaRPr lang="en-GB" b="0" i="0" dirty="0">
              <a:solidFill>
                <a:srgbClr val="666666"/>
              </a:solidFill>
              <a:effectLst/>
              <a:latin typeface="Source Sans Pro" panose="020B0503030403020204" pitchFamily="34" charset="0"/>
            </a:endParaRPr>
          </a:p>
          <a:p>
            <a:pPr algn="l"/>
            <a:r>
              <a:rPr lang="en-GB" b="0" i="0" dirty="0">
                <a:solidFill>
                  <a:srgbClr val="333333"/>
                </a:solidFill>
                <a:effectLst/>
                <a:latin typeface="Source Sans Pro" panose="020B0503030403020204" pitchFamily="34" charset="0"/>
              </a:rPr>
              <a:t>Here you have a chance to describe the situation in detail. The main points to include here concern what happened. Your feelings and conclusions will come later.</a:t>
            </a:r>
          </a:p>
          <a:p>
            <a:pPr algn="l"/>
            <a:r>
              <a:rPr lang="en-GB" b="0" i="0" dirty="0">
                <a:solidFill>
                  <a:srgbClr val="333333"/>
                </a:solidFill>
                <a:effectLst/>
                <a:latin typeface="Source Sans Pro" panose="020B0503030403020204" pitchFamily="34" charset="0"/>
              </a:rPr>
              <a:t>Helpful questions:</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What happened?</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When and where did it happen?</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Who was present?</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What did you and the other people do?</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What was the outcome of the situation?</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Why were you there?</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What did you want to happen?</a:t>
            </a:r>
          </a:p>
          <a:p>
            <a:endParaRPr lang="en-GB" dirty="0"/>
          </a:p>
        </p:txBody>
      </p:sp>
    </p:spTree>
    <p:extLst>
      <p:ext uri="{BB962C8B-B14F-4D97-AF65-F5344CB8AC3E}">
        <p14:creationId xmlns:p14="http://schemas.microsoft.com/office/powerpoint/2010/main" val="106316399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590D3-1458-781D-5D42-82D257073E6F}"/>
              </a:ext>
            </a:extLst>
          </p:cNvPr>
          <p:cNvSpPr>
            <a:spLocks noGrp="1"/>
          </p:cNvSpPr>
          <p:nvPr>
            <p:ph type="title"/>
          </p:nvPr>
        </p:nvSpPr>
        <p:spPr/>
        <p:txBody>
          <a:bodyPr/>
          <a:lstStyle/>
          <a:p>
            <a:r>
              <a:rPr lang="en-GB" dirty="0"/>
              <a:t>Feelings</a:t>
            </a:r>
          </a:p>
        </p:txBody>
      </p:sp>
      <p:sp>
        <p:nvSpPr>
          <p:cNvPr id="3" name="Content Placeholder 2">
            <a:extLst>
              <a:ext uri="{FF2B5EF4-FFF2-40B4-BE49-F238E27FC236}">
                <a16:creationId xmlns:a16="http://schemas.microsoft.com/office/drawing/2014/main" id="{75334E56-20F2-F464-5AA1-312B6AB7C2E2}"/>
              </a:ext>
            </a:extLst>
          </p:cNvPr>
          <p:cNvSpPr>
            <a:spLocks noGrp="1"/>
          </p:cNvSpPr>
          <p:nvPr>
            <p:ph idx="1"/>
          </p:nvPr>
        </p:nvSpPr>
        <p:spPr>
          <a:xfrm>
            <a:off x="550912" y="1573222"/>
            <a:ext cx="10802888" cy="3810947"/>
          </a:xfrm>
        </p:spPr>
        <p:txBody>
          <a:bodyPr>
            <a:normAutofit fontScale="85000" lnSpcReduction="20000"/>
          </a:bodyPr>
          <a:lstStyle/>
          <a:p>
            <a:pPr marL="0" indent="0">
              <a:buNone/>
            </a:pPr>
            <a:endParaRPr lang="en-GB" b="0" i="0" dirty="0">
              <a:solidFill>
                <a:srgbClr val="666666"/>
              </a:solidFill>
              <a:effectLst/>
              <a:latin typeface="Source Sans Pro" panose="020B0503030403020204" pitchFamily="34" charset="0"/>
            </a:endParaRPr>
          </a:p>
          <a:p>
            <a:pPr algn="l"/>
            <a:r>
              <a:rPr lang="en-GB" b="0" i="0" dirty="0">
                <a:solidFill>
                  <a:srgbClr val="333333"/>
                </a:solidFill>
                <a:effectLst/>
                <a:latin typeface="Source Sans Pro" panose="020B0503030403020204" pitchFamily="34" charset="0"/>
              </a:rPr>
              <a:t>Here you can explore any feelings or thoughts that you had during the experience and how they may have impacted the experience.</a:t>
            </a:r>
          </a:p>
          <a:p>
            <a:pPr algn="l"/>
            <a:r>
              <a:rPr lang="en-GB" b="0" i="0" dirty="0">
                <a:solidFill>
                  <a:srgbClr val="333333"/>
                </a:solidFill>
                <a:effectLst/>
                <a:latin typeface="Source Sans Pro" panose="020B0503030403020204" pitchFamily="34" charset="0"/>
              </a:rPr>
              <a:t>Helpful questions:</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What were you feeling during the situation?</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What were you feeling before and after the situation?</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What do you think other people were feeling about the situation?</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What do you think other people feel about the situation now?</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What were you thinking during the situation?</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What do you think about the situation now?</a:t>
            </a:r>
          </a:p>
          <a:p>
            <a:endParaRPr lang="en-GB" dirty="0"/>
          </a:p>
        </p:txBody>
      </p:sp>
    </p:spTree>
    <p:extLst>
      <p:ext uri="{BB962C8B-B14F-4D97-AF65-F5344CB8AC3E}">
        <p14:creationId xmlns:p14="http://schemas.microsoft.com/office/powerpoint/2010/main" val="83395796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15AE1-0CC6-0353-EA29-43A950AB7541}"/>
              </a:ext>
            </a:extLst>
          </p:cNvPr>
          <p:cNvSpPr>
            <a:spLocks noGrp="1"/>
          </p:cNvSpPr>
          <p:nvPr>
            <p:ph type="title"/>
          </p:nvPr>
        </p:nvSpPr>
        <p:spPr/>
        <p:txBody>
          <a:bodyPr/>
          <a:lstStyle/>
          <a:p>
            <a:r>
              <a:rPr lang="en-GB" dirty="0"/>
              <a:t>Evaluation</a:t>
            </a:r>
          </a:p>
        </p:txBody>
      </p:sp>
      <p:sp>
        <p:nvSpPr>
          <p:cNvPr id="3" name="Content Placeholder 2">
            <a:extLst>
              <a:ext uri="{FF2B5EF4-FFF2-40B4-BE49-F238E27FC236}">
                <a16:creationId xmlns:a16="http://schemas.microsoft.com/office/drawing/2014/main" id="{71FFEEF0-DF6D-231F-BCFC-BFFF91845F42}"/>
              </a:ext>
            </a:extLst>
          </p:cNvPr>
          <p:cNvSpPr>
            <a:spLocks noGrp="1"/>
          </p:cNvSpPr>
          <p:nvPr>
            <p:ph idx="1"/>
          </p:nvPr>
        </p:nvSpPr>
        <p:spPr>
          <a:xfrm>
            <a:off x="533873" y="1612978"/>
            <a:ext cx="11114788" cy="3759831"/>
          </a:xfrm>
        </p:spPr>
        <p:txBody>
          <a:bodyPr>
            <a:normAutofit fontScale="85000" lnSpcReduction="20000"/>
          </a:bodyPr>
          <a:lstStyle/>
          <a:p>
            <a:pPr marL="0" indent="0">
              <a:buNone/>
            </a:pPr>
            <a:endParaRPr lang="en-GB" b="0" i="0" dirty="0">
              <a:solidFill>
                <a:srgbClr val="666666"/>
              </a:solidFill>
              <a:effectLst/>
              <a:latin typeface="Source Sans Pro" panose="020B0503030403020204" pitchFamily="34" charset="0"/>
            </a:endParaRPr>
          </a:p>
          <a:p>
            <a:pPr algn="l"/>
            <a:r>
              <a:rPr lang="en-GB" b="0" i="0" dirty="0">
                <a:solidFill>
                  <a:srgbClr val="333333"/>
                </a:solidFill>
                <a:effectLst/>
                <a:latin typeface="Source Sans Pro" panose="020B0503030403020204" pitchFamily="34" charset="0"/>
              </a:rPr>
              <a:t>Here you have a chance to evaluate what worked and what didn’t work in the situation. Try to be as objective and honest as possible. To get the most out of your reflection focus on both the positive and the negative aspects of the situation, even if it was primarily one or the other.</a:t>
            </a:r>
          </a:p>
          <a:p>
            <a:pPr algn="l"/>
            <a:r>
              <a:rPr lang="en-GB" b="0" i="0" dirty="0">
                <a:solidFill>
                  <a:srgbClr val="333333"/>
                </a:solidFill>
                <a:effectLst/>
                <a:latin typeface="Source Sans Pro" panose="020B0503030403020204" pitchFamily="34" charset="0"/>
              </a:rPr>
              <a:t>Helpful questions:</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What was good and bad about the experience?</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What went well?</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What didn’t go so well?</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What did you and other people contribute to the situation (positively or negatively)?</a:t>
            </a:r>
          </a:p>
          <a:p>
            <a:endParaRPr lang="en-GB" dirty="0"/>
          </a:p>
        </p:txBody>
      </p:sp>
    </p:spTree>
    <p:extLst>
      <p:ext uri="{BB962C8B-B14F-4D97-AF65-F5344CB8AC3E}">
        <p14:creationId xmlns:p14="http://schemas.microsoft.com/office/powerpoint/2010/main" val="360392667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3F0E1-40BB-518E-0A7D-9914680EEC45}"/>
              </a:ext>
            </a:extLst>
          </p:cNvPr>
          <p:cNvSpPr>
            <a:spLocks noGrp="1"/>
          </p:cNvSpPr>
          <p:nvPr>
            <p:ph type="title"/>
          </p:nvPr>
        </p:nvSpPr>
        <p:spPr>
          <a:xfrm>
            <a:off x="838200" y="365125"/>
            <a:ext cx="10515600" cy="662865"/>
          </a:xfrm>
        </p:spPr>
        <p:txBody>
          <a:bodyPr>
            <a:normAutofit fontScale="90000"/>
          </a:bodyPr>
          <a:lstStyle/>
          <a:p>
            <a:r>
              <a:rPr lang="en-GB" dirty="0"/>
              <a:t>Analysis</a:t>
            </a:r>
          </a:p>
        </p:txBody>
      </p:sp>
      <p:sp>
        <p:nvSpPr>
          <p:cNvPr id="3" name="Content Placeholder 2">
            <a:extLst>
              <a:ext uri="{FF2B5EF4-FFF2-40B4-BE49-F238E27FC236}">
                <a16:creationId xmlns:a16="http://schemas.microsoft.com/office/drawing/2014/main" id="{B36BB196-1A9D-70C5-5E8B-10E9BAA9FD0B}"/>
              </a:ext>
            </a:extLst>
          </p:cNvPr>
          <p:cNvSpPr>
            <a:spLocks noGrp="1"/>
          </p:cNvSpPr>
          <p:nvPr>
            <p:ph idx="1"/>
          </p:nvPr>
        </p:nvSpPr>
        <p:spPr>
          <a:xfrm>
            <a:off x="454360" y="959836"/>
            <a:ext cx="11040954" cy="4645834"/>
          </a:xfrm>
        </p:spPr>
        <p:txBody>
          <a:bodyPr>
            <a:normAutofit fontScale="85000" lnSpcReduction="10000"/>
          </a:bodyPr>
          <a:lstStyle/>
          <a:p>
            <a:pPr marL="0" indent="0">
              <a:buNone/>
            </a:pPr>
            <a:endParaRPr lang="en-GB" b="0" i="0" dirty="0">
              <a:solidFill>
                <a:srgbClr val="666666"/>
              </a:solidFill>
              <a:effectLst/>
              <a:latin typeface="Source Sans Pro" panose="020B0503030403020204" pitchFamily="34" charset="0"/>
            </a:endParaRPr>
          </a:p>
          <a:p>
            <a:pPr algn="l"/>
            <a:r>
              <a:rPr lang="en-GB" b="0" i="0" dirty="0">
                <a:solidFill>
                  <a:srgbClr val="333333"/>
                </a:solidFill>
                <a:effectLst/>
                <a:latin typeface="Source Sans Pro" panose="020B0503030403020204" pitchFamily="34" charset="0"/>
              </a:rPr>
              <a:t>The analysis step is where you have a chance to make sense of what happened. </a:t>
            </a:r>
          </a:p>
          <a:p>
            <a:pPr algn="l"/>
            <a:r>
              <a:rPr lang="en-GB" b="0" i="0" dirty="0">
                <a:solidFill>
                  <a:srgbClr val="333333"/>
                </a:solidFill>
                <a:effectLst/>
                <a:latin typeface="Source Sans Pro" panose="020B0503030403020204" pitchFamily="34" charset="0"/>
              </a:rPr>
              <a:t>Up until now you have focused on details around what happened in the situation.</a:t>
            </a:r>
          </a:p>
          <a:p>
            <a:pPr algn="l"/>
            <a:r>
              <a:rPr lang="en-GB" b="0" i="0" dirty="0">
                <a:solidFill>
                  <a:srgbClr val="333333"/>
                </a:solidFill>
                <a:effectLst/>
                <a:latin typeface="Source Sans Pro" panose="020B0503030403020204" pitchFamily="34" charset="0"/>
              </a:rPr>
              <a:t> Now you have a chance to extract meaning from it. You want to target the different aspects that went well or poorly and ask yourself why. If you are looking to include academic literature, this is the natural place to include it.</a:t>
            </a:r>
          </a:p>
          <a:p>
            <a:pPr algn="l"/>
            <a:r>
              <a:rPr lang="en-GB" b="0" i="0" dirty="0">
                <a:solidFill>
                  <a:srgbClr val="333333"/>
                </a:solidFill>
                <a:effectLst/>
                <a:latin typeface="Source Sans Pro" panose="020B0503030403020204" pitchFamily="34" charset="0"/>
              </a:rPr>
              <a:t>Helpful questions:</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Why did things go well?</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Why didn’t it go well?</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What sense can I make of the situation?</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What knowledge – my own or others (for example academic literature) can help me understand the situation?</a:t>
            </a:r>
          </a:p>
          <a:p>
            <a:endParaRPr lang="en-GB" dirty="0"/>
          </a:p>
        </p:txBody>
      </p:sp>
    </p:spTree>
    <p:extLst>
      <p:ext uri="{BB962C8B-B14F-4D97-AF65-F5344CB8AC3E}">
        <p14:creationId xmlns:p14="http://schemas.microsoft.com/office/powerpoint/2010/main" val="322229961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D348E-3110-FA68-1AB5-E7BDB871CE75}"/>
              </a:ext>
            </a:extLst>
          </p:cNvPr>
          <p:cNvSpPr>
            <a:spLocks noGrp="1"/>
          </p:cNvSpPr>
          <p:nvPr>
            <p:ph type="title"/>
          </p:nvPr>
        </p:nvSpPr>
        <p:spPr>
          <a:xfrm>
            <a:off x="1981200" y="152400"/>
            <a:ext cx="8229600" cy="1332384"/>
          </a:xfrm>
        </p:spPr>
        <p:txBody>
          <a:bodyPr>
            <a:normAutofit/>
          </a:bodyPr>
          <a:lstStyle/>
          <a:p>
            <a:r>
              <a:rPr lang="en-GB" b="0" i="0" dirty="0">
                <a:solidFill>
                  <a:srgbClr val="666666"/>
                </a:solidFill>
                <a:effectLst/>
                <a:latin typeface="Source Sans Pro" panose="020B0503030403020204" pitchFamily="34" charset="0"/>
              </a:rPr>
              <a:t>Conclusions</a:t>
            </a:r>
            <a:br>
              <a:rPr lang="en-GB" b="0" i="0" dirty="0">
                <a:solidFill>
                  <a:srgbClr val="666666"/>
                </a:solidFill>
                <a:effectLst/>
                <a:latin typeface="Source Sans Pro" panose="020B0503030403020204" pitchFamily="34" charset="0"/>
              </a:rPr>
            </a:br>
            <a:endParaRPr lang="en-GB" dirty="0"/>
          </a:p>
        </p:txBody>
      </p:sp>
      <p:sp>
        <p:nvSpPr>
          <p:cNvPr id="3" name="Content Placeholder 2">
            <a:extLst>
              <a:ext uri="{FF2B5EF4-FFF2-40B4-BE49-F238E27FC236}">
                <a16:creationId xmlns:a16="http://schemas.microsoft.com/office/drawing/2014/main" id="{20B62C9E-45CD-8A1A-8A7B-906230973EA1}"/>
              </a:ext>
            </a:extLst>
          </p:cNvPr>
          <p:cNvSpPr>
            <a:spLocks noGrp="1"/>
          </p:cNvSpPr>
          <p:nvPr>
            <p:ph idx="1"/>
          </p:nvPr>
        </p:nvSpPr>
        <p:spPr>
          <a:xfrm>
            <a:off x="653143" y="1124744"/>
            <a:ext cx="9835345" cy="5580856"/>
          </a:xfrm>
        </p:spPr>
        <p:txBody>
          <a:bodyPr>
            <a:normAutofit lnSpcReduction="10000"/>
          </a:bodyPr>
          <a:lstStyle/>
          <a:p>
            <a:pPr algn="l"/>
            <a:r>
              <a:rPr lang="en-GB" b="0" i="0" dirty="0">
                <a:solidFill>
                  <a:srgbClr val="333333"/>
                </a:solidFill>
                <a:effectLst/>
                <a:latin typeface="Source Sans Pro" panose="020B0503030403020204" pitchFamily="34" charset="0"/>
              </a:rPr>
              <a:t>In this section you can make conclusions about what happened. </a:t>
            </a:r>
          </a:p>
          <a:p>
            <a:pPr algn="l"/>
            <a:r>
              <a:rPr lang="en-GB" b="0" i="0" dirty="0">
                <a:solidFill>
                  <a:srgbClr val="333333"/>
                </a:solidFill>
                <a:effectLst/>
                <a:latin typeface="Source Sans Pro" panose="020B0503030403020204" pitchFamily="34" charset="0"/>
              </a:rPr>
              <a:t>This is where you summarise your learning and highlight what changes to your actions could improve the outcome in the future.</a:t>
            </a:r>
          </a:p>
          <a:p>
            <a:pPr algn="l"/>
            <a:r>
              <a:rPr lang="en-GB" b="0" i="0" dirty="0">
                <a:solidFill>
                  <a:srgbClr val="333333"/>
                </a:solidFill>
                <a:effectLst/>
                <a:latin typeface="Source Sans Pro" panose="020B0503030403020204" pitchFamily="34" charset="0"/>
              </a:rPr>
              <a:t> It should be a natural response to the previous sections.</a:t>
            </a:r>
          </a:p>
          <a:p>
            <a:pPr algn="l"/>
            <a:r>
              <a:rPr lang="en-GB" b="0" i="0" dirty="0">
                <a:solidFill>
                  <a:srgbClr val="333333"/>
                </a:solidFill>
                <a:effectLst/>
                <a:latin typeface="Source Sans Pro" panose="020B0503030403020204" pitchFamily="34" charset="0"/>
              </a:rPr>
              <a:t>Helpful questions:</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What did I learn from this situation?</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How could this have been a more positive situation for everyone involved?</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What skills do I need to develop for me to handle a situation like this better?</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What else could I have done?</a:t>
            </a:r>
          </a:p>
          <a:p>
            <a:endParaRPr lang="en-GB" dirty="0"/>
          </a:p>
        </p:txBody>
      </p:sp>
    </p:spTree>
    <p:extLst>
      <p:ext uri="{BB962C8B-B14F-4D97-AF65-F5344CB8AC3E}">
        <p14:creationId xmlns:p14="http://schemas.microsoft.com/office/powerpoint/2010/main" val="373020831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C29E1-5313-8DB6-E40E-27D4EA62EFB5}"/>
              </a:ext>
            </a:extLst>
          </p:cNvPr>
          <p:cNvSpPr>
            <a:spLocks noGrp="1"/>
          </p:cNvSpPr>
          <p:nvPr>
            <p:ph type="title"/>
          </p:nvPr>
        </p:nvSpPr>
        <p:spPr>
          <a:xfrm>
            <a:off x="1981200" y="152400"/>
            <a:ext cx="8229600" cy="1404392"/>
          </a:xfrm>
        </p:spPr>
        <p:txBody>
          <a:bodyPr>
            <a:normAutofit/>
          </a:bodyPr>
          <a:lstStyle/>
          <a:p>
            <a:r>
              <a:rPr lang="en-GB" b="0" i="0" dirty="0">
                <a:solidFill>
                  <a:srgbClr val="666666"/>
                </a:solidFill>
                <a:effectLst/>
                <a:latin typeface="Source Sans Pro" panose="020B0503030403020204" pitchFamily="34" charset="0"/>
              </a:rPr>
              <a:t>Action plan</a:t>
            </a:r>
            <a:br>
              <a:rPr lang="en-GB" b="0" i="0" dirty="0">
                <a:solidFill>
                  <a:srgbClr val="666666"/>
                </a:solidFill>
                <a:effectLst/>
                <a:latin typeface="Source Sans Pro" panose="020B0503030403020204" pitchFamily="34" charset="0"/>
              </a:rPr>
            </a:br>
            <a:endParaRPr lang="en-GB" dirty="0"/>
          </a:p>
        </p:txBody>
      </p:sp>
      <p:sp>
        <p:nvSpPr>
          <p:cNvPr id="3" name="Content Placeholder 2">
            <a:extLst>
              <a:ext uri="{FF2B5EF4-FFF2-40B4-BE49-F238E27FC236}">
                <a16:creationId xmlns:a16="http://schemas.microsoft.com/office/drawing/2014/main" id="{A4A2590B-81B0-AA9F-7216-D261CE3A36CD}"/>
              </a:ext>
            </a:extLst>
          </p:cNvPr>
          <p:cNvSpPr>
            <a:spLocks noGrp="1"/>
          </p:cNvSpPr>
          <p:nvPr>
            <p:ph idx="1"/>
          </p:nvPr>
        </p:nvSpPr>
        <p:spPr>
          <a:xfrm>
            <a:off x="812169" y="1124744"/>
            <a:ext cx="9944810" cy="4333258"/>
          </a:xfrm>
        </p:spPr>
        <p:txBody>
          <a:bodyPr>
            <a:normAutofit fontScale="92500" lnSpcReduction="20000"/>
          </a:bodyPr>
          <a:lstStyle/>
          <a:p>
            <a:pPr algn="l"/>
            <a:r>
              <a:rPr lang="en-GB" b="0" i="0" dirty="0">
                <a:solidFill>
                  <a:srgbClr val="333333"/>
                </a:solidFill>
                <a:effectLst/>
                <a:latin typeface="Source Sans Pro" panose="020B0503030403020204" pitchFamily="34" charset="0"/>
              </a:rPr>
              <a:t>At this step you plan for what you would do differently in a similar or related situation in the future. </a:t>
            </a:r>
          </a:p>
          <a:p>
            <a:pPr algn="l"/>
            <a:r>
              <a:rPr lang="en-GB" b="0" i="0" dirty="0">
                <a:solidFill>
                  <a:srgbClr val="333333"/>
                </a:solidFill>
                <a:effectLst/>
                <a:latin typeface="Source Sans Pro" panose="020B0503030403020204" pitchFamily="34" charset="0"/>
              </a:rPr>
              <a:t>It can also be extremely helpful to think about how you will help yourself to act differently – such that you don’t only plan what you will do differently, but also how you will make sure it happens. </a:t>
            </a:r>
          </a:p>
          <a:p>
            <a:pPr algn="l"/>
            <a:r>
              <a:rPr lang="en-GB" b="0" i="0" dirty="0">
                <a:solidFill>
                  <a:srgbClr val="333333"/>
                </a:solidFill>
                <a:effectLst/>
                <a:latin typeface="Source Sans Pro" panose="020B0503030403020204" pitchFamily="34" charset="0"/>
              </a:rPr>
              <a:t>Sometimes just the realisation is enough, but other times reminders might be helpful.</a:t>
            </a:r>
          </a:p>
          <a:p>
            <a:pPr algn="l"/>
            <a:r>
              <a:rPr lang="en-GB" b="0" i="0" dirty="0">
                <a:solidFill>
                  <a:srgbClr val="333333"/>
                </a:solidFill>
                <a:effectLst/>
                <a:latin typeface="Source Sans Pro" panose="020B0503030403020204" pitchFamily="34" charset="0"/>
              </a:rPr>
              <a:t>Helpful questions:</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If I had to do the same thing again, what would I do differently?</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How will I develop the required skills I need?</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How can I make sure that I can act differently next time?</a:t>
            </a:r>
          </a:p>
          <a:p>
            <a:endParaRPr lang="en-GB" dirty="0"/>
          </a:p>
        </p:txBody>
      </p:sp>
    </p:spTree>
    <p:extLst>
      <p:ext uri="{BB962C8B-B14F-4D97-AF65-F5344CB8AC3E}">
        <p14:creationId xmlns:p14="http://schemas.microsoft.com/office/powerpoint/2010/main" val="86160741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464E54-975D-6D5A-A1C5-217FDE33D54D}"/>
              </a:ext>
            </a:extLst>
          </p:cNvPr>
          <p:cNvSpPr>
            <a:spLocks noGrp="1"/>
          </p:cNvSpPr>
          <p:nvPr>
            <p:ph type="title"/>
          </p:nvPr>
        </p:nvSpPr>
        <p:spPr/>
        <p:txBody>
          <a:bodyPr/>
          <a:lstStyle/>
          <a:p>
            <a:r>
              <a:rPr lang="en-GB" dirty="0"/>
              <a:t>Pause Point</a:t>
            </a:r>
          </a:p>
        </p:txBody>
      </p:sp>
      <p:sp>
        <p:nvSpPr>
          <p:cNvPr id="3" name="Content Placeholder 2">
            <a:extLst>
              <a:ext uri="{FF2B5EF4-FFF2-40B4-BE49-F238E27FC236}">
                <a16:creationId xmlns:a16="http://schemas.microsoft.com/office/drawing/2014/main" id="{FF2EE1A9-F36E-0051-95BB-9B128526BA98}"/>
              </a:ext>
            </a:extLst>
          </p:cNvPr>
          <p:cNvSpPr>
            <a:spLocks noGrp="1"/>
          </p:cNvSpPr>
          <p:nvPr>
            <p:ph idx="1"/>
          </p:nvPr>
        </p:nvSpPr>
        <p:spPr/>
        <p:txBody>
          <a:bodyPr/>
          <a:lstStyle/>
          <a:p>
            <a:r>
              <a:rPr lang="en-GB" dirty="0"/>
              <a:t>What is your thinking around the models introduced so far?</a:t>
            </a:r>
          </a:p>
          <a:p>
            <a:endParaRPr lang="en-GB" dirty="0"/>
          </a:p>
          <a:p>
            <a:r>
              <a:rPr lang="en-GB" dirty="0"/>
              <a:t>Do you use different models depending on the situation?</a:t>
            </a:r>
          </a:p>
          <a:p>
            <a:endParaRPr lang="en-GB" dirty="0"/>
          </a:p>
          <a:p>
            <a:endParaRPr lang="en-GB" dirty="0"/>
          </a:p>
        </p:txBody>
      </p:sp>
    </p:spTree>
    <p:extLst>
      <p:ext uri="{BB962C8B-B14F-4D97-AF65-F5344CB8AC3E}">
        <p14:creationId xmlns:p14="http://schemas.microsoft.com/office/powerpoint/2010/main" val="44051862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64261-D1AF-2960-BB33-A2CEED43D4DB}"/>
              </a:ext>
            </a:extLst>
          </p:cNvPr>
          <p:cNvSpPr>
            <a:spLocks noGrp="1"/>
          </p:cNvSpPr>
          <p:nvPr>
            <p:ph type="title"/>
          </p:nvPr>
        </p:nvSpPr>
        <p:spPr/>
        <p:txBody>
          <a:bodyPr/>
          <a:lstStyle/>
          <a:p>
            <a:r>
              <a:rPr lang="en-GB" b="0" i="0" dirty="0">
                <a:solidFill>
                  <a:srgbClr val="333333"/>
                </a:solidFill>
                <a:effectLst/>
                <a:latin typeface="Source Sans Pro" panose="020B0503030403020204" pitchFamily="34" charset="0"/>
              </a:rPr>
              <a:t>The 5R framework for reflection</a:t>
            </a:r>
            <a:endParaRPr lang="en-GB" dirty="0"/>
          </a:p>
        </p:txBody>
      </p:sp>
      <p:pic>
        <p:nvPicPr>
          <p:cNvPr id="4" name="Picture 2" descr="A graphic of the 5R model with the words spelled out. Reporting, reporting, relating, reasoning, and reconstructing">
            <a:extLst>
              <a:ext uri="{FF2B5EF4-FFF2-40B4-BE49-F238E27FC236}">
                <a16:creationId xmlns:a16="http://schemas.microsoft.com/office/drawing/2014/main" id="{CD8AFAF6-2EDF-8AA9-7DAA-E56481DF7C8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275931" y="1825625"/>
            <a:ext cx="3640138" cy="36401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315320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62D82-BBF6-E483-2980-05332CA58733}"/>
              </a:ext>
            </a:extLst>
          </p:cNvPr>
          <p:cNvSpPr>
            <a:spLocks noGrp="1"/>
          </p:cNvSpPr>
          <p:nvPr>
            <p:ph type="title"/>
          </p:nvPr>
        </p:nvSpPr>
        <p:spPr>
          <a:xfrm>
            <a:off x="1981200" y="152400"/>
            <a:ext cx="8229600" cy="1260376"/>
          </a:xfrm>
        </p:spPr>
        <p:txBody>
          <a:bodyPr>
            <a:normAutofit fontScale="90000"/>
          </a:bodyPr>
          <a:lstStyle/>
          <a:p>
            <a:r>
              <a:rPr lang="en-GB" b="0" i="0" dirty="0">
                <a:solidFill>
                  <a:srgbClr val="333333"/>
                </a:solidFill>
                <a:effectLst/>
                <a:latin typeface="Source Sans Pro" panose="020B0503030403020204" pitchFamily="34" charset="0"/>
              </a:rPr>
              <a:t>The 5R framework for reflection</a:t>
            </a:r>
            <a:br>
              <a:rPr lang="en-GB" b="0" i="0" dirty="0">
                <a:solidFill>
                  <a:srgbClr val="333333"/>
                </a:solidFill>
                <a:effectLst/>
                <a:latin typeface="Source Sans Pro" panose="020B0503030403020204" pitchFamily="34" charset="0"/>
              </a:rPr>
            </a:br>
            <a:endParaRPr lang="en-GB" dirty="0"/>
          </a:p>
        </p:txBody>
      </p:sp>
      <p:sp>
        <p:nvSpPr>
          <p:cNvPr id="3" name="Content Placeholder 2">
            <a:extLst>
              <a:ext uri="{FF2B5EF4-FFF2-40B4-BE49-F238E27FC236}">
                <a16:creationId xmlns:a16="http://schemas.microsoft.com/office/drawing/2014/main" id="{52C49EDA-E71C-94F3-C9C5-2065FB70679A}"/>
              </a:ext>
            </a:extLst>
          </p:cNvPr>
          <p:cNvSpPr>
            <a:spLocks noGrp="1"/>
          </p:cNvSpPr>
          <p:nvPr>
            <p:ph idx="1"/>
          </p:nvPr>
        </p:nvSpPr>
        <p:spPr/>
        <p:txBody>
          <a:bodyPr/>
          <a:lstStyle/>
          <a:p>
            <a:pPr algn="l"/>
            <a:r>
              <a:rPr lang="en-GB" b="0" i="0" dirty="0">
                <a:solidFill>
                  <a:srgbClr val="333333"/>
                </a:solidFill>
                <a:effectLst/>
                <a:latin typeface="Source Sans Pro" panose="020B0503030403020204" pitchFamily="34" charset="0"/>
              </a:rPr>
              <a:t>The 5R framework for reflection will guide you through </a:t>
            </a:r>
          </a:p>
          <a:p>
            <a:pPr algn="l"/>
            <a:r>
              <a:rPr lang="en-GB" b="0" i="0" dirty="0">
                <a:solidFill>
                  <a:srgbClr val="333333"/>
                </a:solidFill>
                <a:effectLst/>
                <a:latin typeface="Source Sans Pro" panose="020B0503030403020204" pitchFamily="34" charset="0"/>
              </a:rPr>
              <a:t>Reporting, </a:t>
            </a:r>
          </a:p>
          <a:p>
            <a:pPr algn="l"/>
            <a:r>
              <a:rPr lang="en-GB" b="0" i="0" dirty="0">
                <a:solidFill>
                  <a:srgbClr val="333333"/>
                </a:solidFill>
                <a:effectLst/>
                <a:latin typeface="Source Sans Pro" panose="020B0503030403020204" pitchFamily="34" charset="0"/>
              </a:rPr>
              <a:t>Responding, </a:t>
            </a:r>
          </a:p>
          <a:p>
            <a:pPr algn="l"/>
            <a:r>
              <a:rPr lang="en-GB" b="0" i="0" dirty="0">
                <a:solidFill>
                  <a:srgbClr val="333333"/>
                </a:solidFill>
                <a:effectLst/>
                <a:latin typeface="Source Sans Pro" panose="020B0503030403020204" pitchFamily="34" charset="0"/>
              </a:rPr>
              <a:t>Relating, </a:t>
            </a:r>
          </a:p>
          <a:p>
            <a:pPr algn="l"/>
            <a:r>
              <a:rPr lang="en-GB" b="0" i="0" dirty="0">
                <a:solidFill>
                  <a:srgbClr val="333333"/>
                </a:solidFill>
                <a:effectLst/>
                <a:latin typeface="Source Sans Pro" panose="020B0503030403020204" pitchFamily="34" charset="0"/>
              </a:rPr>
              <a:t>Reasoning, and </a:t>
            </a:r>
          </a:p>
          <a:p>
            <a:pPr algn="l"/>
            <a:r>
              <a:rPr lang="en-GB" b="0" i="0" dirty="0">
                <a:solidFill>
                  <a:srgbClr val="333333"/>
                </a:solidFill>
                <a:effectLst/>
                <a:latin typeface="Source Sans Pro" panose="020B0503030403020204" pitchFamily="34" charset="0"/>
              </a:rPr>
              <a:t>Reconstructing to make sense of a learning experience.</a:t>
            </a:r>
          </a:p>
          <a:p>
            <a:endParaRPr lang="en-GB" dirty="0"/>
          </a:p>
        </p:txBody>
      </p:sp>
    </p:spTree>
    <p:extLst>
      <p:ext uri="{BB962C8B-B14F-4D97-AF65-F5344CB8AC3E}">
        <p14:creationId xmlns:p14="http://schemas.microsoft.com/office/powerpoint/2010/main" val="79234132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5B171-7F07-6540-37EB-313DFE006999}"/>
              </a:ext>
            </a:extLst>
          </p:cNvPr>
          <p:cNvSpPr>
            <a:spLocks noGrp="1"/>
          </p:cNvSpPr>
          <p:nvPr>
            <p:ph type="title"/>
          </p:nvPr>
        </p:nvSpPr>
        <p:spPr>
          <a:xfrm>
            <a:off x="1981200" y="152400"/>
            <a:ext cx="8229600" cy="1332384"/>
          </a:xfrm>
        </p:spPr>
        <p:txBody>
          <a:bodyPr>
            <a:normAutofit/>
          </a:bodyPr>
          <a:lstStyle/>
          <a:p>
            <a:r>
              <a:rPr lang="en-GB" b="1" i="0" dirty="0">
                <a:solidFill>
                  <a:srgbClr val="333333"/>
                </a:solidFill>
                <a:effectLst/>
                <a:latin typeface="Source Sans Pro" panose="020B0503030403020204" pitchFamily="34" charset="0"/>
              </a:rPr>
              <a:t>Overview</a:t>
            </a:r>
            <a:br>
              <a:rPr lang="en-GB" b="1" i="0" dirty="0">
                <a:solidFill>
                  <a:srgbClr val="333333"/>
                </a:solidFill>
                <a:effectLst/>
                <a:latin typeface="Source Sans Pro" panose="020B0503030403020204" pitchFamily="34" charset="0"/>
              </a:rPr>
            </a:br>
            <a:endParaRPr lang="en-GB" dirty="0"/>
          </a:p>
        </p:txBody>
      </p:sp>
      <p:sp>
        <p:nvSpPr>
          <p:cNvPr id="3" name="Content Placeholder 2">
            <a:extLst>
              <a:ext uri="{FF2B5EF4-FFF2-40B4-BE49-F238E27FC236}">
                <a16:creationId xmlns:a16="http://schemas.microsoft.com/office/drawing/2014/main" id="{22B0D1D1-D27E-3025-F327-2CA043BCE1FB}"/>
              </a:ext>
            </a:extLst>
          </p:cNvPr>
          <p:cNvSpPr>
            <a:spLocks noGrp="1"/>
          </p:cNvSpPr>
          <p:nvPr>
            <p:ph idx="1"/>
          </p:nvPr>
        </p:nvSpPr>
        <p:spPr/>
        <p:txBody>
          <a:bodyPr/>
          <a:lstStyle/>
          <a:p>
            <a:r>
              <a:rPr lang="en-GB" b="0" i="0" dirty="0">
                <a:solidFill>
                  <a:srgbClr val="333333"/>
                </a:solidFill>
                <a:effectLst/>
                <a:latin typeface="Source Sans Pro" panose="020B0503030403020204" pitchFamily="34" charset="0"/>
              </a:rPr>
              <a:t>This framework developed by Bain (2002), focuses on five core stages, each addressing one aspect of reflection. </a:t>
            </a:r>
          </a:p>
          <a:p>
            <a:r>
              <a:rPr lang="en-GB" b="0" i="0" dirty="0">
                <a:solidFill>
                  <a:srgbClr val="333333"/>
                </a:solidFill>
                <a:effectLst/>
                <a:latin typeface="Source Sans Pro" panose="020B0503030403020204" pitchFamily="34" charset="0"/>
              </a:rPr>
              <a:t>By thinking about all 5 stages individually you will engage with all the essential components of reflection, enabling you to produce a critically engaged reflection based in your experience. </a:t>
            </a:r>
          </a:p>
          <a:p>
            <a:r>
              <a:rPr lang="en-GB" b="0" i="0" dirty="0">
                <a:solidFill>
                  <a:srgbClr val="333333"/>
                </a:solidFill>
                <a:effectLst/>
                <a:latin typeface="Source Sans Pro" panose="020B0503030403020204" pitchFamily="34" charset="0"/>
              </a:rPr>
              <a:t>This model can also be helpful for structuring reflective writing.</a:t>
            </a:r>
            <a:endParaRPr lang="en-GB" dirty="0"/>
          </a:p>
        </p:txBody>
      </p:sp>
    </p:spTree>
    <p:extLst>
      <p:ext uri="{BB962C8B-B14F-4D97-AF65-F5344CB8AC3E}">
        <p14:creationId xmlns:p14="http://schemas.microsoft.com/office/powerpoint/2010/main" val="399514393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23631-62E6-6CBD-F00C-BD7AB1DBA4EE}"/>
              </a:ext>
            </a:extLst>
          </p:cNvPr>
          <p:cNvSpPr>
            <a:spLocks noGrp="1"/>
          </p:cNvSpPr>
          <p:nvPr>
            <p:ph type="title"/>
          </p:nvPr>
        </p:nvSpPr>
        <p:spPr/>
        <p:txBody>
          <a:bodyPr>
            <a:normAutofit/>
          </a:bodyPr>
          <a:lstStyle/>
          <a:p>
            <a:r>
              <a:rPr lang="en-GB" b="0" i="0" dirty="0">
                <a:solidFill>
                  <a:srgbClr val="333333"/>
                </a:solidFill>
                <a:effectLst/>
                <a:latin typeface="Source Sans Pro" panose="020B0503030403020204" pitchFamily="34" charset="0"/>
              </a:rPr>
              <a:t>The 5 stages are:</a:t>
            </a:r>
            <a:br>
              <a:rPr lang="en-GB" b="0" i="0" dirty="0">
                <a:solidFill>
                  <a:srgbClr val="333333"/>
                </a:solidFill>
                <a:effectLst/>
                <a:latin typeface="Source Sans Pro" panose="020B0503030403020204" pitchFamily="34" charset="0"/>
              </a:rPr>
            </a:br>
            <a:endParaRPr lang="en-GB" dirty="0"/>
          </a:p>
        </p:txBody>
      </p:sp>
      <p:sp>
        <p:nvSpPr>
          <p:cNvPr id="3" name="Content Placeholder 2">
            <a:extLst>
              <a:ext uri="{FF2B5EF4-FFF2-40B4-BE49-F238E27FC236}">
                <a16:creationId xmlns:a16="http://schemas.microsoft.com/office/drawing/2014/main" id="{9467EF45-BBCA-7834-5898-32AA859EE161}"/>
              </a:ext>
            </a:extLst>
          </p:cNvPr>
          <p:cNvSpPr>
            <a:spLocks noGrp="1"/>
          </p:cNvSpPr>
          <p:nvPr>
            <p:ph idx="1"/>
          </p:nvPr>
        </p:nvSpPr>
        <p:spPr/>
        <p:txBody>
          <a:bodyPr>
            <a:normAutofit lnSpcReduction="10000"/>
          </a:bodyPr>
          <a:lstStyle/>
          <a:p>
            <a:pPr algn="l">
              <a:buFont typeface="Arial" panose="020B0604020202020204" pitchFamily="34" charset="0"/>
              <a:buChar char="•"/>
            </a:pPr>
            <a:r>
              <a:rPr lang="en-GB" b="1" i="0" dirty="0">
                <a:solidFill>
                  <a:srgbClr val="333333"/>
                </a:solidFill>
                <a:effectLst/>
                <a:latin typeface="Source Sans Pro" panose="020B0503030403020204" pitchFamily="34" charset="0"/>
              </a:rPr>
              <a:t>Reporting</a:t>
            </a:r>
            <a:r>
              <a:rPr lang="en-GB" b="0" i="0" dirty="0">
                <a:solidFill>
                  <a:srgbClr val="333333"/>
                </a:solidFill>
                <a:effectLst/>
                <a:latin typeface="Source Sans Pro" panose="020B0503030403020204" pitchFamily="34" charset="0"/>
              </a:rPr>
              <a:t> of the context of the experience</a:t>
            </a:r>
          </a:p>
          <a:p>
            <a:pPr algn="l">
              <a:buFont typeface="Arial" panose="020B0604020202020204" pitchFamily="34" charset="0"/>
              <a:buChar char="•"/>
            </a:pPr>
            <a:r>
              <a:rPr lang="en-GB" b="1" i="0" dirty="0">
                <a:solidFill>
                  <a:srgbClr val="333333"/>
                </a:solidFill>
                <a:effectLst/>
                <a:latin typeface="Source Sans Pro" panose="020B0503030403020204" pitchFamily="34" charset="0"/>
              </a:rPr>
              <a:t>Responding </a:t>
            </a:r>
            <a:r>
              <a:rPr lang="en-GB" b="0" i="0" dirty="0">
                <a:solidFill>
                  <a:srgbClr val="333333"/>
                </a:solidFill>
                <a:effectLst/>
                <a:latin typeface="Source Sans Pro" panose="020B0503030403020204" pitchFamily="34" charset="0"/>
              </a:rPr>
              <a:t>to the experience (observations, feelings, thoughts, etc.)</a:t>
            </a:r>
          </a:p>
          <a:p>
            <a:pPr algn="l">
              <a:buFont typeface="Arial" panose="020B0604020202020204" pitchFamily="34" charset="0"/>
              <a:buChar char="•"/>
            </a:pPr>
            <a:r>
              <a:rPr lang="en-GB" b="1" i="0" dirty="0">
                <a:solidFill>
                  <a:srgbClr val="333333"/>
                </a:solidFill>
                <a:effectLst/>
                <a:latin typeface="Source Sans Pro" panose="020B0503030403020204" pitchFamily="34" charset="0"/>
              </a:rPr>
              <a:t>Relating </a:t>
            </a:r>
            <a:r>
              <a:rPr lang="en-GB" b="0" i="0" dirty="0">
                <a:solidFill>
                  <a:srgbClr val="333333"/>
                </a:solidFill>
                <a:effectLst/>
                <a:latin typeface="Source Sans Pro" panose="020B0503030403020204" pitchFamily="34" charset="0"/>
              </a:rPr>
              <a:t>the experience to knowledge and skills you already have</a:t>
            </a:r>
          </a:p>
          <a:p>
            <a:pPr algn="l">
              <a:buFont typeface="Arial" panose="020B0604020202020204" pitchFamily="34" charset="0"/>
              <a:buChar char="•"/>
            </a:pPr>
            <a:r>
              <a:rPr lang="en-GB" b="1" i="0" dirty="0">
                <a:solidFill>
                  <a:srgbClr val="333333"/>
                </a:solidFill>
                <a:effectLst/>
                <a:latin typeface="Source Sans Pro" panose="020B0503030403020204" pitchFamily="34" charset="0"/>
              </a:rPr>
              <a:t>Reasoning </a:t>
            </a:r>
            <a:r>
              <a:rPr lang="en-GB" b="0" i="0" dirty="0">
                <a:solidFill>
                  <a:srgbClr val="333333"/>
                </a:solidFill>
                <a:effectLst/>
                <a:latin typeface="Source Sans Pro" panose="020B0503030403020204" pitchFamily="34" charset="0"/>
              </a:rPr>
              <a:t>about the significant factors/theory to explain the experience</a:t>
            </a:r>
          </a:p>
          <a:p>
            <a:pPr algn="l">
              <a:buFont typeface="Arial" panose="020B0604020202020204" pitchFamily="34" charset="0"/>
              <a:buChar char="•"/>
            </a:pPr>
            <a:r>
              <a:rPr lang="en-GB" b="1" i="0" dirty="0">
                <a:solidFill>
                  <a:srgbClr val="333333"/>
                </a:solidFill>
                <a:effectLst/>
                <a:latin typeface="Source Sans Pro" panose="020B0503030403020204" pitchFamily="34" charset="0"/>
              </a:rPr>
              <a:t>Reconstructing </a:t>
            </a:r>
            <a:r>
              <a:rPr lang="en-GB" b="0" i="0" dirty="0">
                <a:solidFill>
                  <a:srgbClr val="333333"/>
                </a:solidFill>
                <a:effectLst/>
                <a:latin typeface="Source Sans Pro" panose="020B0503030403020204" pitchFamily="34" charset="0"/>
              </a:rPr>
              <a:t>your practice by planning future actions for a similar experience</a:t>
            </a:r>
          </a:p>
          <a:p>
            <a:endParaRPr lang="en-GB" dirty="0"/>
          </a:p>
        </p:txBody>
      </p:sp>
    </p:spTree>
    <p:extLst>
      <p:ext uri="{BB962C8B-B14F-4D97-AF65-F5344CB8AC3E}">
        <p14:creationId xmlns:p14="http://schemas.microsoft.com/office/powerpoint/2010/main" val="375003639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1A03A-AC25-A73E-CB51-A98F9CD5A41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D215C3F-6B4D-AC59-263C-01F1B7822EE2}"/>
              </a:ext>
            </a:extLst>
          </p:cNvPr>
          <p:cNvSpPr>
            <a:spLocks noGrp="1"/>
          </p:cNvSpPr>
          <p:nvPr>
            <p:ph idx="1"/>
          </p:nvPr>
        </p:nvSpPr>
        <p:spPr/>
        <p:txBody>
          <a:bodyPr/>
          <a:lstStyle/>
          <a:p>
            <a:pPr algn="l"/>
            <a:r>
              <a:rPr lang="en-GB" b="0" i="0" dirty="0">
                <a:solidFill>
                  <a:srgbClr val="333333"/>
                </a:solidFill>
                <a:effectLst/>
                <a:latin typeface="Source Sans Pro" panose="020B0503030403020204" pitchFamily="34" charset="0"/>
              </a:rPr>
              <a:t>Below is further information on the model – each stage is given a fuller description, tips about language use, guiding questions to ask yourself and an example of how this might look in a reflection.</a:t>
            </a:r>
          </a:p>
          <a:p>
            <a:pPr marL="0" indent="0">
              <a:buNone/>
            </a:pPr>
            <a:endParaRPr lang="en-GB" dirty="0"/>
          </a:p>
        </p:txBody>
      </p:sp>
    </p:spTree>
    <p:extLst>
      <p:ext uri="{BB962C8B-B14F-4D97-AF65-F5344CB8AC3E}">
        <p14:creationId xmlns:p14="http://schemas.microsoft.com/office/powerpoint/2010/main" val="237353550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490EB-F2FA-1703-240D-61D8D87B212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C4CBB3C-1BCF-909C-23F6-F1A4E6456035}"/>
              </a:ext>
            </a:extLst>
          </p:cNvPr>
          <p:cNvSpPr>
            <a:spLocks noGrp="1"/>
          </p:cNvSpPr>
          <p:nvPr>
            <p:ph idx="1"/>
          </p:nvPr>
        </p:nvSpPr>
        <p:spPr/>
        <p:txBody>
          <a:bodyPr>
            <a:normAutofit/>
          </a:bodyPr>
          <a:lstStyle/>
          <a:p>
            <a:pPr algn="l"/>
            <a:r>
              <a:rPr lang="en-GB" b="0" i="0" dirty="0">
                <a:solidFill>
                  <a:srgbClr val="333333"/>
                </a:solidFill>
                <a:effectLst/>
                <a:latin typeface="Source Sans Pro" panose="020B0503030403020204" pitchFamily="34" charset="0"/>
              </a:rPr>
              <a:t>This model lends itself well to structuring both the thinking process and the write-up of a reflection. </a:t>
            </a:r>
          </a:p>
          <a:p>
            <a:pPr algn="l"/>
            <a:r>
              <a:rPr lang="en-GB" b="0" i="0" dirty="0">
                <a:solidFill>
                  <a:srgbClr val="333333"/>
                </a:solidFill>
                <a:effectLst/>
                <a:latin typeface="Source Sans Pro" panose="020B0503030403020204" pitchFamily="34" charset="0"/>
              </a:rPr>
              <a:t>To get the full benefit of this model you will have to know the characteristics of each of the 5 R’s. </a:t>
            </a:r>
          </a:p>
          <a:p>
            <a:pPr algn="l"/>
            <a:r>
              <a:rPr lang="en-GB" b="0" i="0" dirty="0">
                <a:solidFill>
                  <a:srgbClr val="333333"/>
                </a:solidFill>
                <a:effectLst/>
                <a:latin typeface="Source Sans Pro" panose="020B0503030403020204" pitchFamily="34" charset="0"/>
              </a:rPr>
              <a:t>Being able to recognise the language that is relevant for each step will also benefit you if using the model for academic reflection.</a:t>
            </a:r>
          </a:p>
          <a:p>
            <a:endParaRPr lang="en-GB" dirty="0"/>
          </a:p>
        </p:txBody>
      </p:sp>
    </p:spTree>
    <p:extLst>
      <p:ext uri="{BB962C8B-B14F-4D97-AF65-F5344CB8AC3E}">
        <p14:creationId xmlns:p14="http://schemas.microsoft.com/office/powerpoint/2010/main" val="116882466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6DEAC-4216-C7FE-F24E-B724A7F260B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E57C967-1A6D-757B-E606-C6BBBF81E2BD}"/>
              </a:ext>
            </a:extLst>
          </p:cNvPr>
          <p:cNvSpPr>
            <a:spLocks noGrp="1"/>
          </p:cNvSpPr>
          <p:nvPr>
            <p:ph idx="1"/>
          </p:nvPr>
        </p:nvSpPr>
        <p:spPr/>
        <p:txBody>
          <a:bodyPr/>
          <a:lstStyle/>
          <a:p>
            <a:pPr algn="l"/>
            <a:r>
              <a:rPr lang="en-GB" b="0" i="0" dirty="0">
                <a:solidFill>
                  <a:srgbClr val="333333"/>
                </a:solidFill>
                <a:effectLst/>
                <a:latin typeface="Source Sans Pro" panose="020B0503030403020204" pitchFamily="34" charset="0"/>
              </a:rPr>
              <a:t>The ‘Reporting’ and ‘Responding’ can sometimes interlink and be presented as one level. </a:t>
            </a:r>
          </a:p>
          <a:p>
            <a:pPr algn="l"/>
            <a:r>
              <a:rPr lang="en-GB" b="0" i="0" dirty="0">
                <a:solidFill>
                  <a:srgbClr val="333333"/>
                </a:solidFill>
                <a:effectLst/>
                <a:latin typeface="Source Sans Pro" panose="020B0503030403020204" pitchFamily="34" charset="0"/>
              </a:rPr>
              <a:t>This highlights the fact that while there is a natural progression through the stages, when producing written reflections you might want write more freely without a clear boundary between the areas.</a:t>
            </a:r>
          </a:p>
          <a:p>
            <a:endParaRPr lang="en-GB" dirty="0"/>
          </a:p>
        </p:txBody>
      </p:sp>
    </p:spTree>
    <p:extLst>
      <p:ext uri="{BB962C8B-B14F-4D97-AF65-F5344CB8AC3E}">
        <p14:creationId xmlns:p14="http://schemas.microsoft.com/office/powerpoint/2010/main" val="344850855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C916D-C4D2-F716-531A-3C7091D707C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AEFEFB1-BE79-A355-B7C1-261EFA4F8A64}"/>
              </a:ext>
            </a:extLst>
          </p:cNvPr>
          <p:cNvSpPr>
            <a:spLocks noGrp="1"/>
          </p:cNvSpPr>
          <p:nvPr>
            <p:ph idx="1"/>
          </p:nvPr>
        </p:nvSpPr>
        <p:spPr/>
        <p:txBody>
          <a:bodyPr/>
          <a:lstStyle/>
          <a:p>
            <a:r>
              <a:rPr lang="en-GB" b="0" i="0" dirty="0">
                <a:solidFill>
                  <a:srgbClr val="333333"/>
                </a:solidFill>
                <a:effectLst/>
                <a:latin typeface="Source Sans Pro" panose="020B0503030403020204" pitchFamily="34" charset="0"/>
              </a:rPr>
              <a:t>A number of helpful questions as well as key components are outlined for each of the stages.</a:t>
            </a:r>
          </a:p>
          <a:p>
            <a:r>
              <a:rPr lang="en-GB" b="0" i="0" dirty="0">
                <a:solidFill>
                  <a:srgbClr val="333333"/>
                </a:solidFill>
                <a:effectLst/>
                <a:latin typeface="Source Sans Pro" panose="020B0503030403020204" pitchFamily="34" charset="0"/>
              </a:rPr>
              <a:t>You don’t have to answer all of them, but they can guide you to what sort of things make sense to include in that stage. </a:t>
            </a:r>
          </a:p>
          <a:p>
            <a:r>
              <a:rPr lang="en-GB" b="0" i="0" dirty="0">
                <a:solidFill>
                  <a:srgbClr val="333333"/>
                </a:solidFill>
                <a:effectLst/>
                <a:latin typeface="Source Sans Pro" panose="020B0503030403020204" pitchFamily="34" charset="0"/>
              </a:rPr>
              <a:t>You might have others questions that work better for you.</a:t>
            </a:r>
          </a:p>
          <a:p>
            <a:endParaRPr lang="en-GB" dirty="0"/>
          </a:p>
        </p:txBody>
      </p:sp>
    </p:spTree>
    <p:extLst>
      <p:ext uri="{BB962C8B-B14F-4D97-AF65-F5344CB8AC3E}">
        <p14:creationId xmlns:p14="http://schemas.microsoft.com/office/powerpoint/2010/main" val="370888718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A graphic of the 5R model with the words spelled out. Reporting, reporting, relating, reasoning, and reconstructing">
            <a:extLst>
              <a:ext uri="{FF2B5EF4-FFF2-40B4-BE49-F238E27FC236}">
                <a16:creationId xmlns:a16="http://schemas.microsoft.com/office/drawing/2014/main" id="{B7A8C00A-2674-8A04-94F5-7AE54F9F107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275931" y="1825625"/>
            <a:ext cx="3640138" cy="36401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763861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464AB0-DBFA-13FF-6E91-3830B5C0D0B6}"/>
              </a:ext>
            </a:extLst>
          </p:cNvPr>
          <p:cNvSpPr>
            <a:spLocks noGrp="1"/>
          </p:cNvSpPr>
          <p:nvPr>
            <p:ph type="title"/>
          </p:nvPr>
        </p:nvSpPr>
        <p:spPr>
          <a:xfrm>
            <a:off x="1981200" y="152400"/>
            <a:ext cx="8229600" cy="2484512"/>
          </a:xfrm>
        </p:spPr>
        <p:txBody>
          <a:bodyPr>
            <a:normAutofit fontScale="90000"/>
          </a:bodyPr>
          <a:lstStyle/>
          <a:p>
            <a:r>
              <a:rPr lang="en-GB" b="1" dirty="0">
                <a:solidFill>
                  <a:srgbClr val="666666"/>
                </a:solidFill>
                <a:latin typeface="Source Sans Pro" panose="020B0503030403020204" pitchFamily="34" charset="0"/>
              </a:rPr>
              <a:t>Reporting</a:t>
            </a:r>
            <a:br>
              <a:rPr lang="en-GB" b="0" i="0" dirty="0">
                <a:solidFill>
                  <a:srgbClr val="666666"/>
                </a:solidFill>
                <a:effectLst/>
                <a:latin typeface="Source Sans Pro" panose="020B0503030403020204" pitchFamily="34" charset="0"/>
              </a:rPr>
            </a:br>
            <a:r>
              <a:rPr lang="en-GB" b="0" i="0" dirty="0">
                <a:solidFill>
                  <a:srgbClr val="333333"/>
                </a:solidFill>
                <a:effectLst/>
                <a:latin typeface="Source Sans Pro" panose="020B0503030403020204" pitchFamily="34" charset="0"/>
              </a:rPr>
              <a:t>Here you can present the context with little or no comment or interpretation of the experience.</a:t>
            </a:r>
            <a:br>
              <a:rPr lang="en-GB" b="0" i="0" dirty="0">
                <a:solidFill>
                  <a:srgbClr val="333333"/>
                </a:solidFill>
                <a:effectLst/>
                <a:latin typeface="Source Sans Pro" panose="020B0503030403020204" pitchFamily="34" charset="0"/>
              </a:rPr>
            </a:br>
            <a:endParaRPr lang="en-GB" dirty="0"/>
          </a:p>
        </p:txBody>
      </p:sp>
      <p:graphicFrame>
        <p:nvGraphicFramePr>
          <p:cNvPr id="4" name="Content Placeholder 3">
            <a:extLst>
              <a:ext uri="{FF2B5EF4-FFF2-40B4-BE49-F238E27FC236}">
                <a16:creationId xmlns:a16="http://schemas.microsoft.com/office/drawing/2014/main" id="{9039A9B6-ACC0-6A97-CFC3-0FD64C1806DF}"/>
              </a:ext>
            </a:extLst>
          </p:cNvPr>
          <p:cNvGraphicFramePr>
            <a:graphicFrameLocks noGrp="1"/>
          </p:cNvGraphicFramePr>
          <p:nvPr>
            <p:ph idx="1"/>
          </p:nvPr>
        </p:nvGraphicFramePr>
        <p:xfrm>
          <a:off x="1981200" y="2852936"/>
          <a:ext cx="8229600" cy="1944216"/>
        </p:xfrm>
        <a:graphic>
          <a:graphicData uri="http://schemas.openxmlformats.org/drawingml/2006/table">
            <a:tbl>
              <a:tblPr/>
              <a:tblGrid>
                <a:gridCol w="2743200">
                  <a:extLst>
                    <a:ext uri="{9D8B030D-6E8A-4147-A177-3AD203B41FA5}">
                      <a16:colId xmlns:a16="http://schemas.microsoft.com/office/drawing/2014/main" val="4158591821"/>
                    </a:ext>
                  </a:extLst>
                </a:gridCol>
                <a:gridCol w="2743200">
                  <a:extLst>
                    <a:ext uri="{9D8B030D-6E8A-4147-A177-3AD203B41FA5}">
                      <a16:colId xmlns:a16="http://schemas.microsoft.com/office/drawing/2014/main" val="926767317"/>
                    </a:ext>
                  </a:extLst>
                </a:gridCol>
                <a:gridCol w="2743200">
                  <a:extLst>
                    <a:ext uri="{9D8B030D-6E8A-4147-A177-3AD203B41FA5}">
                      <a16:colId xmlns:a16="http://schemas.microsoft.com/office/drawing/2014/main" val="27649583"/>
                    </a:ext>
                  </a:extLst>
                </a:gridCol>
              </a:tblGrid>
              <a:tr h="388843">
                <a:tc>
                  <a:txBody>
                    <a:bodyPr/>
                    <a:lstStyle/>
                    <a:p>
                      <a:r>
                        <a:rPr lang="en-GB" b="1" dirty="0">
                          <a:effectLst/>
                        </a:rPr>
                        <a:t>What to do</a:t>
                      </a:r>
                      <a:endParaRPr lang="en-GB" dirty="0">
                        <a:effectLst/>
                      </a:endParaRPr>
                    </a:p>
                  </a:txBody>
                  <a:tcPr anchor="ctr">
                    <a:lnL>
                      <a:noFill/>
                    </a:lnL>
                    <a:lnR>
                      <a:noFill/>
                    </a:lnR>
                    <a:lnT>
                      <a:noFill/>
                    </a:lnT>
                    <a:lnB>
                      <a:noFill/>
                    </a:lnB>
                    <a:solidFill>
                      <a:srgbClr val="F5F5F5"/>
                    </a:solidFill>
                  </a:tcPr>
                </a:tc>
                <a:tc>
                  <a:txBody>
                    <a:bodyPr/>
                    <a:lstStyle/>
                    <a:p>
                      <a:r>
                        <a:rPr lang="en-GB" b="1">
                          <a:effectLst/>
                        </a:rPr>
                        <a:t>What’s included</a:t>
                      </a:r>
                      <a:endParaRPr lang="en-GB">
                        <a:effectLst/>
                      </a:endParaRPr>
                    </a:p>
                  </a:txBody>
                  <a:tcPr anchor="ctr">
                    <a:lnL>
                      <a:noFill/>
                    </a:lnL>
                    <a:lnR>
                      <a:noFill/>
                    </a:lnR>
                    <a:lnT>
                      <a:noFill/>
                    </a:lnT>
                    <a:lnB>
                      <a:noFill/>
                    </a:lnB>
                    <a:solidFill>
                      <a:srgbClr val="F5F5F5"/>
                    </a:solidFill>
                  </a:tcPr>
                </a:tc>
                <a:tc>
                  <a:txBody>
                    <a:bodyPr/>
                    <a:lstStyle/>
                    <a:p>
                      <a:r>
                        <a:rPr lang="en-GB" b="1">
                          <a:effectLst/>
                        </a:rPr>
                        <a:t>Helpful questions</a:t>
                      </a:r>
                      <a:endParaRPr lang="en-GB">
                        <a:effectLst/>
                      </a:endParaRPr>
                    </a:p>
                  </a:txBody>
                  <a:tcPr anchor="ctr">
                    <a:lnL>
                      <a:noFill/>
                    </a:lnL>
                    <a:lnR>
                      <a:noFill/>
                    </a:lnR>
                    <a:lnT>
                      <a:noFill/>
                    </a:lnT>
                    <a:lnB>
                      <a:noFill/>
                    </a:lnB>
                    <a:solidFill>
                      <a:srgbClr val="F5F5F5"/>
                    </a:solidFill>
                  </a:tcPr>
                </a:tc>
                <a:extLst>
                  <a:ext uri="{0D108BD9-81ED-4DB2-BD59-A6C34878D82A}">
                    <a16:rowId xmlns:a16="http://schemas.microsoft.com/office/drawing/2014/main" val="1618524771"/>
                  </a:ext>
                </a:extLst>
              </a:tr>
              <a:tr h="1555373">
                <a:tc>
                  <a:txBody>
                    <a:bodyPr/>
                    <a:lstStyle/>
                    <a:p>
                      <a:r>
                        <a:rPr lang="en-GB">
                          <a:effectLst/>
                        </a:rPr>
                        <a:t>A brief description of the experience/problem or issue</a:t>
                      </a:r>
                    </a:p>
                  </a:txBody>
                  <a:tcPr anchor="ctr">
                    <a:lnL>
                      <a:noFill/>
                    </a:lnL>
                    <a:lnR>
                      <a:noFill/>
                    </a:lnR>
                    <a:lnT>
                      <a:noFill/>
                    </a:lnT>
                    <a:lnB>
                      <a:noFill/>
                    </a:lnB>
                    <a:solidFill>
                      <a:srgbClr val="F5F5F5"/>
                    </a:solidFill>
                  </a:tcPr>
                </a:tc>
                <a:tc>
                  <a:txBody>
                    <a:bodyPr/>
                    <a:lstStyle/>
                    <a:p>
                      <a:r>
                        <a:rPr lang="en-GB" dirty="0">
                          <a:effectLst/>
                        </a:rPr>
                        <a:t>The key elements of the situation that are essential for you to communicate the context to reader. </a:t>
                      </a:r>
                    </a:p>
                  </a:txBody>
                  <a:tcPr anchor="ctr">
                    <a:lnL>
                      <a:noFill/>
                    </a:lnL>
                    <a:lnR>
                      <a:noFill/>
                    </a:lnR>
                    <a:lnT>
                      <a:noFill/>
                    </a:lnT>
                    <a:lnB>
                      <a:noFill/>
                    </a:lnB>
                    <a:solidFill>
                      <a:srgbClr val="F5F5F5"/>
                    </a:solidFill>
                  </a:tcPr>
                </a:tc>
                <a:tc>
                  <a:txBody>
                    <a:bodyPr/>
                    <a:lstStyle/>
                    <a:p>
                      <a:pPr>
                        <a:buFont typeface="Arial" panose="020B0604020202020204" pitchFamily="34" charset="0"/>
                        <a:buChar char="•"/>
                      </a:pPr>
                      <a:r>
                        <a:rPr lang="en-GB" dirty="0">
                          <a:effectLst/>
                        </a:rPr>
                        <a:t>What happened?</a:t>
                      </a:r>
                    </a:p>
                    <a:p>
                      <a:pPr>
                        <a:buFont typeface="Arial" panose="020B0604020202020204" pitchFamily="34" charset="0"/>
                        <a:buChar char="•"/>
                      </a:pPr>
                      <a:r>
                        <a:rPr lang="en-GB" dirty="0">
                          <a:effectLst/>
                        </a:rPr>
                        <a:t>What are the key aspects of this situation?</a:t>
                      </a:r>
                    </a:p>
                    <a:p>
                      <a:pPr>
                        <a:buFont typeface="Arial" panose="020B0604020202020204" pitchFamily="34" charset="0"/>
                        <a:buChar char="•"/>
                      </a:pPr>
                      <a:r>
                        <a:rPr lang="en-GB" dirty="0">
                          <a:effectLst/>
                        </a:rPr>
                        <a:t>Who was involved?</a:t>
                      </a:r>
                    </a:p>
                    <a:p>
                      <a:pPr>
                        <a:buFont typeface="Arial" panose="020B0604020202020204" pitchFamily="34" charset="0"/>
                        <a:buChar char="•"/>
                      </a:pPr>
                      <a:r>
                        <a:rPr lang="en-GB" dirty="0">
                          <a:effectLst/>
                        </a:rPr>
                        <a:t>What did I do?</a:t>
                      </a:r>
                    </a:p>
                  </a:txBody>
                  <a:tcPr anchor="ctr">
                    <a:lnL>
                      <a:noFill/>
                    </a:lnL>
                    <a:lnR>
                      <a:noFill/>
                    </a:lnR>
                    <a:lnT>
                      <a:noFill/>
                    </a:lnT>
                    <a:lnB>
                      <a:noFill/>
                    </a:lnB>
                    <a:solidFill>
                      <a:srgbClr val="F5F5F5"/>
                    </a:solidFill>
                  </a:tcPr>
                </a:tc>
                <a:extLst>
                  <a:ext uri="{0D108BD9-81ED-4DB2-BD59-A6C34878D82A}">
                    <a16:rowId xmlns:a16="http://schemas.microsoft.com/office/drawing/2014/main" val="3857979072"/>
                  </a:ext>
                </a:extLst>
              </a:tr>
            </a:tbl>
          </a:graphicData>
        </a:graphic>
      </p:graphicFrame>
    </p:spTree>
    <p:extLst>
      <p:ext uri="{BB962C8B-B14F-4D97-AF65-F5344CB8AC3E}">
        <p14:creationId xmlns:p14="http://schemas.microsoft.com/office/powerpoint/2010/main" val="229610338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46ABE-FD8E-5B1E-E11A-98EC65AB8F76}"/>
              </a:ext>
            </a:extLst>
          </p:cNvPr>
          <p:cNvSpPr>
            <a:spLocks noGrp="1"/>
          </p:cNvSpPr>
          <p:nvPr>
            <p:ph type="title"/>
          </p:nvPr>
        </p:nvSpPr>
        <p:spPr/>
        <p:txBody>
          <a:bodyPr/>
          <a:lstStyle/>
          <a:p>
            <a:r>
              <a:rPr lang="en-GB" b="1" dirty="0"/>
              <a:t>Reporting: </a:t>
            </a:r>
            <a:r>
              <a:rPr lang="en-GB" b="1" i="0" dirty="0">
                <a:solidFill>
                  <a:srgbClr val="333333"/>
                </a:solidFill>
                <a:effectLst/>
                <a:latin typeface="Source Sans Pro" panose="020B0503030403020204" pitchFamily="34" charset="0"/>
              </a:rPr>
              <a:t>Key language points:</a:t>
            </a:r>
            <a:r>
              <a:rPr lang="en-GB" b="0" i="0" dirty="0">
                <a:solidFill>
                  <a:srgbClr val="333333"/>
                </a:solidFill>
                <a:effectLst/>
                <a:latin typeface="Source Sans Pro" panose="020B0503030403020204" pitchFamily="34" charset="0"/>
              </a:rPr>
              <a:t> </a:t>
            </a:r>
            <a:endParaRPr lang="en-GB" dirty="0"/>
          </a:p>
        </p:txBody>
      </p:sp>
      <p:sp>
        <p:nvSpPr>
          <p:cNvPr id="3" name="Content Placeholder 2">
            <a:extLst>
              <a:ext uri="{FF2B5EF4-FFF2-40B4-BE49-F238E27FC236}">
                <a16:creationId xmlns:a16="http://schemas.microsoft.com/office/drawing/2014/main" id="{91F54C72-9E8E-2A6F-B1F8-7A5C67C93580}"/>
              </a:ext>
            </a:extLst>
          </p:cNvPr>
          <p:cNvSpPr>
            <a:spLocks noGrp="1"/>
          </p:cNvSpPr>
          <p:nvPr>
            <p:ph idx="1"/>
          </p:nvPr>
        </p:nvSpPr>
        <p:spPr/>
        <p:txBody>
          <a:bodyPr/>
          <a:lstStyle/>
          <a:p>
            <a:r>
              <a:rPr lang="en-GB" b="0" i="0" dirty="0">
                <a:solidFill>
                  <a:srgbClr val="333333"/>
                </a:solidFill>
                <a:effectLst/>
                <a:latin typeface="Source Sans Pro" panose="020B0503030403020204" pitchFamily="34" charset="0"/>
              </a:rPr>
              <a:t>You are reporting on an event that happened so use the past tense. </a:t>
            </a:r>
          </a:p>
          <a:p>
            <a:r>
              <a:rPr lang="en-GB" b="0" i="0" dirty="0">
                <a:solidFill>
                  <a:srgbClr val="333333"/>
                </a:solidFill>
                <a:effectLst/>
                <a:latin typeface="Source Sans Pro" panose="020B0503030403020204" pitchFamily="34" charset="0"/>
              </a:rPr>
              <a:t>Helpful phrases are</a:t>
            </a:r>
          </a:p>
          <a:p>
            <a:r>
              <a:rPr lang="en-GB" b="0" i="0" dirty="0">
                <a:solidFill>
                  <a:srgbClr val="333333"/>
                </a:solidFill>
                <a:effectLst/>
                <a:latin typeface="Source Sans Pro" panose="020B0503030403020204" pitchFamily="34" charset="0"/>
              </a:rPr>
              <a:t> ‘I saw…’,</a:t>
            </a:r>
          </a:p>
          <a:p>
            <a:r>
              <a:rPr lang="en-GB" b="0" i="0" dirty="0">
                <a:solidFill>
                  <a:srgbClr val="333333"/>
                </a:solidFill>
                <a:effectLst/>
                <a:latin typeface="Source Sans Pro" panose="020B0503030403020204" pitchFamily="34" charset="0"/>
              </a:rPr>
              <a:t> ‘I noticed…’,</a:t>
            </a:r>
          </a:p>
          <a:p>
            <a:r>
              <a:rPr lang="en-GB" b="0" i="0" dirty="0">
                <a:solidFill>
                  <a:srgbClr val="333333"/>
                </a:solidFill>
                <a:effectLst/>
                <a:latin typeface="Source Sans Pro" panose="020B0503030403020204" pitchFamily="34" charset="0"/>
              </a:rPr>
              <a:t> ‘I/they said…’, </a:t>
            </a:r>
          </a:p>
          <a:p>
            <a:r>
              <a:rPr lang="en-GB" b="0" i="0" dirty="0">
                <a:solidFill>
                  <a:srgbClr val="333333"/>
                </a:solidFill>
                <a:effectLst/>
                <a:latin typeface="Source Sans Pro" panose="020B0503030403020204" pitchFamily="34" charset="0"/>
              </a:rPr>
              <a:t>‘I had…’ and words indicating time such as yesterday, last week, etc.</a:t>
            </a:r>
            <a:endParaRPr lang="en-GB" dirty="0"/>
          </a:p>
        </p:txBody>
      </p:sp>
    </p:spTree>
    <p:extLst>
      <p:ext uri="{BB962C8B-B14F-4D97-AF65-F5344CB8AC3E}">
        <p14:creationId xmlns:p14="http://schemas.microsoft.com/office/powerpoint/2010/main" val="338301595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0988F-B12F-ADE6-EF70-295314E96BF9}"/>
              </a:ext>
            </a:extLst>
          </p:cNvPr>
          <p:cNvSpPr>
            <a:spLocks noGrp="1"/>
          </p:cNvSpPr>
          <p:nvPr>
            <p:ph type="title"/>
          </p:nvPr>
        </p:nvSpPr>
        <p:spPr>
          <a:xfrm>
            <a:off x="1981200" y="332656"/>
            <a:ext cx="8229600" cy="2304256"/>
          </a:xfrm>
        </p:spPr>
        <p:txBody>
          <a:bodyPr>
            <a:normAutofit fontScale="90000"/>
          </a:bodyPr>
          <a:lstStyle/>
          <a:p>
            <a:r>
              <a:rPr lang="en-GB" b="1" i="0" dirty="0">
                <a:solidFill>
                  <a:srgbClr val="666666"/>
                </a:solidFill>
                <a:effectLst/>
                <a:latin typeface="Source Sans Pro" panose="020B0503030403020204" pitchFamily="34" charset="0"/>
              </a:rPr>
              <a:t>Responding:</a:t>
            </a:r>
            <a:br>
              <a:rPr lang="en-GB" b="0" i="0" dirty="0">
                <a:solidFill>
                  <a:srgbClr val="666666"/>
                </a:solidFill>
                <a:effectLst/>
                <a:latin typeface="Source Sans Pro" panose="020B0503030403020204" pitchFamily="34" charset="0"/>
              </a:rPr>
            </a:br>
            <a:r>
              <a:rPr lang="en-GB" b="0" i="0" dirty="0">
                <a:solidFill>
                  <a:srgbClr val="333333"/>
                </a:solidFill>
                <a:effectLst/>
                <a:latin typeface="Source Sans Pro" panose="020B0503030403020204" pitchFamily="34" charset="0"/>
              </a:rPr>
              <a:t>Here you can present your reaction or response to the situation. This can be thoughts, feelings, and observations</a:t>
            </a:r>
            <a:endParaRPr lang="en-GB" dirty="0"/>
          </a:p>
        </p:txBody>
      </p:sp>
      <p:graphicFrame>
        <p:nvGraphicFramePr>
          <p:cNvPr id="4" name="Content Placeholder 3">
            <a:extLst>
              <a:ext uri="{FF2B5EF4-FFF2-40B4-BE49-F238E27FC236}">
                <a16:creationId xmlns:a16="http://schemas.microsoft.com/office/drawing/2014/main" id="{6ECD9803-7AA7-2461-3795-148527B4AAFD}"/>
              </a:ext>
            </a:extLst>
          </p:cNvPr>
          <p:cNvGraphicFramePr>
            <a:graphicFrameLocks noGrp="1"/>
          </p:cNvGraphicFramePr>
          <p:nvPr>
            <p:ph idx="1"/>
          </p:nvPr>
        </p:nvGraphicFramePr>
        <p:xfrm>
          <a:off x="1981200" y="2773362"/>
          <a:ext cx="8229600" cy="1828800"/>
        </p:xfrm>
        <a:graphic>
          <a:graphicData uri="http://schemas.openxmlformats.org/drawingml/2006/table">
            <a:tbl>
              <a:tblPr/>
              <a:tblGrid>
                <a:gridCol w="2743200">
                  <a:extLst>
                    <a:ext uri="{9D8B030D-6E8A-4147-A177-3AD203B41FA5}">
                      <a16:colId xmlns:a16="http://schemas.microsoft.com/office/drawing/2014/main" val="2688346814"/>
                    </a:ext>
                  </a:extLst>
                </a:gridCol>
                <a:gridCol w="2743200">
                  <a:extLst>
                    <a:ext uri="{9D8B030D-6E8A-4147-A177-3AD203B41FA5}">
                      <a16:colId xmlns:a16="http://schemas.microsoft.com/office/drawing/2014/main" val="41296158"/>
                    </a:ext>
                  </a:extLst>
                </a:gridCol>
                <a:gridCol w="2743200">
                  <a:extLst>
                    <a:ext uri="{9D8B030D-6E8A-4147-A177-3AD203B41FA5}">
                      <a16:colId xmlns:a16="http://schemas.microsoft.com/office/drawing/2014/main" val="2098832583"/>
                    </a:ext>
                  </a:extLst>
                </a:gridCol>
              </a:tblGrid>
              <a:tr h="0">
                <a:tc>
                  <a:txBody>
                    <a:bodyPr/>
                    <a:lstStyle/>
                    <a:p>
                      <a:r>
                        <a:rPr lang="en-GB" b="1">
                          <a:effectLst/>
                        </a:rPr>
                        <a:t>What to do</a:t>
                      </a:r>
                      <a:endParaRPr lang="en-GB">
                        <a:effectLst/>
                      </a:endParaRPr>
                    </a:p>
                  </a:txBody>
                  <a:tcPr anchor="ctr">
                    <a:lnL>
                      <a:noFill/>
                    </a:lnL>
                    <a:lnR>
                      <a:noFill/>
                    </a:lnR>
                    <a:lnT>
                      <a:noFill/>
                    </a:lnT>
                    <a:lnB>
                      <a:noFill/>
                    </a:lnB>
                    <a:solidFill>
                      <a:srgbClr val="F5F5F5"/>
                    </a:solidFill>
                  </a:tcPr>
                </a:tc>
                <a:tc>
                  <a:txBody>
                    <a:bodyPr/>
                    <a:lstStyle/>
                    <a:p>
                      <a:r>
                        <a:rPr lang="en-GB" b="1">
                          <a:effectLst/>
                        </a:rPr>
                        <a:t>What’s included</a:t>
                      </a:r>
                      <a:endParaRPr lang="en-GB">
                        <a:effectLst/>
                      </a:endParaRPr>
                    </a:p>
                  </a:txBody>
                  <a:tcPr anchor="ctr">
                    <a:lnL>
                      <a:noFill/>
                    </a:lnL>
                    <a:lnR>
                      <a:noFill/>
                    </a:lnR>
                    <a:lnT>
                      <a:noFill/>
                    </a:lnT>
                    <a:lnB>
                      <a:noFill/>
                    </a:lnB>
                    <a:solidFill>
                      <a:srgbClr val="F5F5F5"/>
                    </a:solidFill>
                  </a:tcPr>
                </a:tc>
                <a:tc>
                  <a:txBody>
                    <a:bodyPr/>
                    <a:lstStyle/>
                    <a:p>
                      <a:r>
                        <a:rPr lang="en-GB" b="1">
                          <a:effectLst/>
                        </a:rPr>
                        <a:t>Helpful questions</a:t>
                      </a:r>
                      <a:endParaRPr lang="en-GB">
                        <a:effectLst/>
                      </a:endParaRPr>
                    </a:p>
                  </a:txBody>
                  <a:tcPr anchor="ctr">
                    <a:lnL>
                      <a:noFill/>
                    </a:lnL>
                    <a:lnR>
                      <a:noFill/>
                    </a:lnR>
                    <a:lnT>
                      <a:noFill/>
                    </a:lnT>
                    <a:lnB>
                      <a:noFill/>
                    </a:lnB>
                    <a:solidFill>
                      <a:srgbClr val="F5F5F5"/>
                    </a:solidFill>
                  </a:tcPr>
                </a:tc>
                <a:extLst>
                  <a:ext uri="{0D108BD9-81ED-4DB2-BD59-A6C34878D82A}">
                    <a16:rowId xmlns:a16="http://schemas.microsoft.com/office/drawing/2014/main" val="1004480741"/>
                  </a:ext>
                </a:extLst>
              </a:tr>
              <a:tr h="0">
                <a:tc>
                  <a:txBody>
                    <a:bodyPr/>
                    <a:lstStyle/>
                    <a:p>
                      <a:r>
                        <a:rPr lang="en-GB">
                          <a:effectLst/>
                        </a:rPr>
                        <a:t>Provide your personal response to the situation.</a:t>
                      </a:r>
                    </a:p>
                  </a:txBody>
                  <a:tcPr anchor="ctr">
                    <a:lnL>
                      <a:noFill/>
                    </a:lnL>
                    <a:lnR>
                      <a:noFill/>
                    </a:lnR>
                    <a:lnT>
                      <a:noFill/>
                    </a:lnT>
                    <a:lnB>
                      <a:noFill/>
                    </a:lnB>
                    <a:solidFill>
                      <a:srgbClr val="F5F5F5"/>
                    </a:solidFill>
                  </a:tcPr>
                </a:tc>
                <a:tc>
                  <a:txBody>
                    <a:bodyPr/>
                    <a:lstStyle/>
                    <a:p>
                      <a:r>
                        <a:rPr lang="en-GB">
                          <a:effectLst/>
                        </a:rPr>
                        <a:t>Your feelings and thoughts about the experience, as well as any observations and potential questions you have.</a:t>
                      </a:r>
                    </a:p>
                  </a:txBody>
                  <a:tcPr anchor="ctr">
                    <a:lnL>
                      <a:noFill/>
                    </a:lnL>
                    <a:lnR>
                      <a:noFill/>
                    </a:lnR>
                    <a:lnT>
                      <a:noFill/>
                    </a:lnT>
                    <a:lnB>
                      <a:noFill/>
                    </a:lnB>
                    <a:solidFill>
                      <a:srgbClr val="F5F5F5"/>
                    </a:solidFill>
                  </a:tcPr>
                </a:tc>
                <a:tc>
                  <a:txBody>
                    <a:bodyPr/>
                    <a:lstStyle/>
                    <a:p>
                      <a:pPr>
                        <a:buFont typeface="Arial" panose="020B0604020202020204" pitchFamily="34" charset="0"/>
                        <a:buChar char="•"/>
                      </a:pPr>
                      <a:r>
                        <a:rPr lang="en-GB" dirty="0">
                          <a:effectLst/>
                        </a:rPr>
                        <a:t>How did what happened make me feel?</a:t>
                      </a:r>
                    </a:p>
                    <a:p>
                      <a:pPr>
                        <a:buFont typeface="Arial" panose="020B0604020202020204" pitchFamily="34" charset="0"/>
                        <a:buChar char="•"/>
                      </a:pPr>
                      <a:r>
                        <a:rPr lang="en-GB" dirty="0">
                          <a:effectLst/>
                        </a:rPr>
                        <a:t>What did I think?</a:t>
                      </a:r>
                    </a:p>
                    <a:p>
                      <a:pPr>
                        <a:buFont typeface="Arial" panose="020B0604020202020204" pitchFamily="34" charset="0"/>
                        <a:buChar char="•"/>
                      </a:pPr>
                      <a:r>
                        <a:rPr lang="en-GB" dirty="0">
                          <a:effectLst/>
                        </a:rPr>
                        <a:t>What made me think and feel this way?</a:t>
                      </a:r>
                    </a:p>
                  </a:txBody>
                  <a:tcPr anchor="ctr">
                    <a:lnL>
                      <a:noFill/>
                    </a:lnL>
                    <a:lnR>
                      <a:noFill/>
                    </a:lnR>
                    <a:lnT>
                      <a:noFill/>
                    </a:lnT>
                    <a:lnB>
                      <a:noFill/>
                    </a:lnB>
                    <a:solidFill>
                      <a:srgbClr val="F5F5F5"/>
                    </a:solidFill>
                  </a:tcPr>
                </a:tc>
                <a:extLst>
                  <a:ext uri="{0D108BD9-81ED-4DB2-BD59-A6C34878D82A}">
                    <a16:rowId xmlns:a16="http://schemas.microsoft.com/office/drawing/2014/main" val="1333926853"/>
                  </a:ext>
                </a:extLst>
              </a:tr>
            </a:tbl>
          </a:graphicData>
        </a:graphic>
      </p:graphicFrame>
    </p:spTree>
    <p:extLst>
      <p:ext uri="{BB962C8B-B14F-4D97-AF65-F5344CB8AC3E}">
        <p14:creationId xmlns:p14="http://schemas.microsoft.com/office/powerpoint/2010/main" val="251275023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7CFEF-34A2-1FAC-4A93-005E37175F45}"/>
              </a:ext>
            </a:extLst>
          </p:cNvPr>
          <p:cNvSpPr>
            <a:spLocks noGrp="1"/>
          </p:cNvSpPr>
          <p:nvPr>
            <p:ph type="title"/>
          </p:nvPr>
        </p:nvSpPr>
        <p:spPr>
          <a:xfrm>
            <a:off x="261257" y="365125"/>
            <a:ext cx="11092543" cy="918443"/>
          </a:xfrm>
        </p:spPr>
        <p:txBody>
          <a:bodyPr/>
          <a:lstStyle/>
          <a:p>
            <a:r>
              <a:rPr lang="en-GB" b="1" i="0" dirty="0">
                <a:solidFill>
                  <a:srgbClr val="333333"/>
                </a:solidFill>
                <a:effectLst/>
                <a:latin typeface="Source Sans Pro" panose="020B0503030403020204" pitchFamily="34" charset="0"/>
              </a:rPr>
              <a:t>RESPONDING: Key language points: </a:t>
            </a:r>
            <a:endParaRPr lang="en-GB" dirty="0"/>
          </a:p>
        </p:txBody>
      </p:sp>
      <p:sp>
        <p:nvSpPr>
          <p:cNvPr id="3" name="Content Placeholder 2">
            <a:extLst>
              <a:ext uri="{FF2B5EF4-FFF2-40B4-BE49-F238E27FC236}">
                <a16:creationId xmlns:a16="http://schemas.microsoft.com/office/drawing/2014/main" id="{2BFDFEBB-5C5B-311E-7970-0971931F221D}"/>
              </a:ext>
            </a:extLst>
          </p:cNvPr>
          <p:cNvSpPr>
            <a:spLocks noGrp="1"/>
          </p:cNvSpPr>
          <p:nvPr>
            <p:ph idx="1"/>
          </p:nvPr>
        </p:nvSpPr>
        <p:spPr>
          <a:xfrm>
            <a:off x="443001" y="1351722"/>
            <a:ext cx="11273814" cy="4185793"/>
          </a:xfrm>
        </p:spPr>
        <p:txBody>
          <a:bodyPr>
            <a:normAutofit fontScale="92500" lnSpcReduction="10000"/>
          </a:bodyPr>
          <a:lstStyle/>
          <a:p>
            <a:r>
              <a:rPr lang="en-GB" b="0" i="0" dirty="0">
                <a:solidFill>
                  <a:srgbClr val="333333"/>
                </a:solidFill>
                <a:effectLst/>
                <a:latin typeface="Source Sans Pro" panose="020B0503030403020204" pitchFamily="34" charset="0"/>
              </a:rPr>
              <a:t>You are writing about thoughts and feelings that happened, so use the past tense.</a:t>
            </a:r>
          </a:p>
          <a:p>
            <a:r>
              <a:rPr lang="en-GB" b="0" i="0" dirty="0">
                <a:solidFill>
                  <a:srgbClr val="333333"/>
                </a:solidFill>
                <a:effectLst/>
                <a:latin typeface="Source Sans Pro" panose="020B0503030403020204" pitchFamily="34" charset="0"/>
              </a:rPr>
              <a:t> Helpful phrases are</a:t>
            </a:r>
          </a:p>
          <a:p>
            <a:r>
              <a:rPr lang="en-GB" b="0" i="0" dirty="0">
                <a:solidFill>
                  <a:srgbClr val="333333"/>
                </a:solidFill>
                <a:effectLst/>
                <a:latin typeface="Source Sans Pro" panose="020B0503030403020204" pitchFamily="34" charset="0"/>
              </a:rPr>
              <a:t> ‘I felt…’,</a:t>
            </a:r>
          </a:p>
          <a:p>
            <a:r>
              <a:rPr lang="en-GB" b="0" i="0" dirty="0">
                <a:solidFill>
                  <a:srgbClr val="333333"/>
                </a:solidFill>
                <a:effectLst/>
                <a:latin typeface="Source Sans Pro" panose="020B0503030403020204" pitchFamily="34" charset="0"/>
              </a:rPr>
              <a:t> ‘I thought…’,</a:t>
            </a:r>
          </a:p>
          <a:p>
            <a:r>
              <a:rPr lang="en-GB" b="0" i="0" dirty="0">
                <a:solidFill>
                  <a:srgbClr val="333333"/>
                </a:solidFill>
                <a:effectLst/>
                <a:latin typeface="Source Sans Pro" panose="020B0503030403020204" pitchFamily="34" charset="0"/>
              </a:rPr>
              <a:t> ‘I believe…’,</a:t>
            </a:r>
          </a:p>
          <a:p>
            <a:r>
              <a:rPr lang="en-GB" b="0" i="0" dirty="0">
                <a:solidFill>
                  <a:srgbClr val="333333"/>
                </a:solidFill>
                <a:effectLst/>
                <a:latin typeface="Source Sans Pro" panose="020B0503030403020204" pitchFamily="34" charset="0"/>
              </a:rPr>
              <a:t> ‘I think…’.</a:t>
            </a:r>
          </a:p>
          <a:p>
            <a:r>
              <a:rPr lang="en-GB" b="0" i="0" dirty="0">
                <a:solidFill>
                  <a:srgbClr val="333333"/>
                </a:solidFill>
                <a:effectLst/>
                <a:latin typeface="Source Sans Pro" panose="020B0503030403020204" pitchFamily="34" charset="0"/>
              </a:rPr>
              <a:t> It can be useful to use transitional language to connect experiences with feelings and thoughts, for example ‘next’, ’subsequently’, ‘afterwards’, ‘finally’, ‘leading to’ etc.</a:t>
            </a:r>
            <a:endParaRPr lang="en-GB" dirty="0"/>
          </a:p>
        </p:txBody>
      </p:sp>
    </p:spTree>
    <p:extLst>
      <p:ext uri="{BB962C8B-B14F-4D97-AF65-F5344CB8AC3E}">
        <p14:creationId xmlns:p14="http://schemas.microsoft.com/office/powerpoint/2010/main" val="72750874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25665-A9F2-86DC-D5EA-9A54D1E5744A}"/>
              </a:ext>
            </a:extLst>
          </p:cNvPr>
          <p:cNvSpPr>
            <a:spLocks noGrp="1"/>
          </p:cNvSpPr>
          <p:nvPr>
            <p:ph type="title"/>
          </p:nvPr>
        </p:nvSpPr>
        <p:spPr>
          <a:xfrm>
            <a:off x="1981200" y="152400"/>
            <a:ext cx="8229600" cy="1764432"/>
          </a:xfrm>
        </p:spPr>
        <p:txBody>
          <a:bodyPr>
            <a:normAutofit/>
          </a:bodyPr>
          <a:lstStyle/>
          <a:p>
            <a:r>
              <a:rPr lang="en-GB" b="1" i="0" dirty="0">
                <a:solidFill>
                  <a:srgbClr val="666666"/>
                </a:solidFill>
                <a:effectLst/>
                <a:latin typeface="Source Sans Pro" panose="020B0503030403020204" pitchFamily="34" charset="0"/>
              </a:rPr>
              <a:t>Relating</a:t>
            </a:r>
            <a:br>
              <a:rPr lang="en-GB" b="0" i="0" dirty="0">
                <a:solidFill>
                  <a:srgbClr val="666666"/>
                </a:solidFill>
                <a:effectLst/>
                <a:latin typeface="Source Sans Pro" panose="020B0503030403020204" pitchFamily="34" charset="0"/>
              </a:rPr>
            </a:br>
            <a:r>
              <a:rPr lang="en-GB" sz="2400" dirty="0">
                <a:solidFill>
                  <a:srgbClr val="333333"/>
                </a:solidFill>
                <a:latin typeface="Source Sans Pro" panose="020B0503030403020204" pitchFamily="34" charset="0"/>
              </a:rPr>
              <a:t>Here you can relate your experience of the reported situation with your knowledge and skills from outside of the situation.</a:t>
            </a:r>
            <a:endParaRPr lang="en-GB" dirty="0"/>
          </a:p>
        </p:txBody>
      </p:sp>
      <p:graphicFrame>
        <p:nvGraphicFramePr>
          <p:cNvPr id="4" name="Content Placeholder 3">
            <a:extLst>
              <a:ext uri="{FF2B5EF4-FFF2-40B4-BE49-F238E27FC236}">
                <a16:creationId xmlns:a16="http://schemas.microsoft.com/office/drawing/2014/main" id="{1ADA008C-0EA8-D50B-A116-910153FA7CD2}"/>
              </a:ext>
            </a:extLst>
          </p:cNvPr>
          <p:cNvGraphicFramePr>
            <a:graphicFrameLocks noGrp="1"/>
          </p:cNvGraphicFramePr>
          <p:nvPr>
            <p:ph idx="1"/>
            <p:extLst>
              <p:ext uri="{D42A27DB-BD31-4B8C-83A1-F6EECF244321}">
                <p14:modId xmlns:p14="http://schemas.microsoft.com/office/powerpoint/2010/main" val="2690905509"/>
              </p:ext>
            </p:extLst>
          </p:nvPr>
        </p:nvGraphicFramePr>
        <p:xfrm>
          <a:off x="1397158" y="2492897"/>
          <a:ext cx="8813643" cy="3168352"/>
        </p:xfrm>
        <a:graphic>
          <a:graphicData uri="http://schemas.openxmlformats.org/drawingml/2006/table">
            <a:tbl>
              <a:tblPr/>
              <a:tblGrid>
                <a:gridCol w="2937881">
                  <a:extLst>
                    <a:ext uri="{9D8B030D-6E8A-4147-A177-3AD203B41FA5}">
                      <a16:colId xmlns:a16="http://schemas.microsoft.com/office/drawing/2014/main" val="521631066"/>
                    </a:ext>
                  </a:extLst>
                </a:gridCol>
                <a:gridCol w="2937881">
                  <a:extLst>
                    <a:ext uri="{9D8B030D-6E8A-4147-A177-3AD203B41FA5}">
                      <a16:colId xmlns:a16="http://schemas.microsoft.com/office/drawing/2014/main" val="2520062964"/>
                    </a:ext>
                  </a:extLst>
                </a:gridCol>
                <a:gridCol w="2937881">
                  <a:extLst>
                    <a:ext uri="{9D8B030D-6E8A-4147-A177-3AD203B41FA5}">
                      <a16:colId xmlns:a16="http://schemas.microsoft.com/office/drawing/2014/main" val="202492539"/>
                    </a:ext>
                  </a:extLst>
                </a:gridCol>
              </a:tblGrid>
              <a:tr h="551018">
                <a:tc>
                  <a:txBody>
                    <a:bodyPr/>
                    <a:lstStyle/>
                    <a:p>
                      <a:r>
                        <a:rPr lang="en-GB" b="1">
                          <a:effectLst/>
                        </a:rPr>
                        <a:t>What to do</a:t>
                      </a:r>
                      <a:endParaRPr lang="en-GB">
                        <a:effectLst/>
                      </a:endParaRPr>
                    </a:p>
                  </a:txBody>
                  <a:tcPr anchor="ctr">
                    <a:lnL>
                      <a:noFill/>
                    </a:lnL>
                    <a:lnR>
                      <a:noFill/>
                    </a:lnR>
                    <a:lnT>
                      <a:noFill/>
                    </a:lnT>
                    <a:lnB>
                      <a:noFill/>
                    </a:lnB>
                    <a:solidFill>
                      <a:srgbClr val="F5F5F5"/>
                    </a:solidFill>
                  </a:tcPr>
                </a:tc>
                <a:tc>
                  <a:txBody>
                    <a:bodyPr/>
                    <a:lstStyle/>
                    <a:p>
                      <a:r>
                        <a:rPr lang="en-GB" b="1">
                          <a:effectLst/>
                        </a:rPr>
                        <a:t>What’s included</a:t>
                      </a:r>
                      <a:endParaRPr lang="en-GB">
                        <a:effectLst/>
                      </a:endParaRPr>
                    </a:p>
                  </a:txBody>
                  <a:tcPr anchor="ctr">
                    <a:lnL>
                      <a:noFill/>
                    </a:lnL>
                    <a:lnR>
                      <a:noFill/>
                    </a:lnR>
                    <a:lnT>
                      <a:noFill/>
                    </a:lnT>
                    <a:lnB>
                      <a:noFill/>
                    </a:lnB>
                    <a:solidFill>
                      <a:srgbClr val="F5F5F5"/>
                    </a:solidFill>
                  </a:tcPr>
                </a:tc>
                <a:tc>
                  <a:txBody>
                    <a:bodyPr/>
                    <a:lstStyle/>
                    <a:p>
                      <a:r>
                        <a:rPr lang="en-GB" b="1">
                          <a:effectLst/>
                        </a:rPr>
                        <a:t>Helpful questions</a:t>
                      </a:r>
                      <a:endParaRPr lang="en-GB">
                        <a:effectLst/>
                      </a:endParaRPr>
                    </a:p>
                  </a:txBody>
                  <a:tcPr anchor="ctr">
                    <a:lnL>
                      <a:noFill/>
                    </a:lnL>
                    <a:lnR>
                      <a:noFill/>
                    </a:lnR>
                    <a:lnT>
                      <a:noFill/>
                    </a:lnT>
                    <a:lnB>
                      <a:noFill/>
                    </a:lnB>
                    <a:solidFill>
                      <a:srgbClr val="F5F5F5"/>
                    </a:solidFill>
                  </a:tcPr>
                </a:tc>
                <a:extLst>
                  <a:ext uri="{0D108BD9-81ED-4DB2-BD59-A6C34878D82A}">
                    <a16:rowId xmlns:a16="http://schemas.microsoft.com/office/drawing/2014/main" val="1749998722"/>
                  </a:ext>
                </a:extLst>
              </a:tr>
              <a:tr h="2617334">
                <a:tc>
                  <a:txBody>
                    <a:bodyPr/>
                    <a:lstStyle/>
                    <a:p>
                      <a:r>
                        <a:rPr lang="en-GB">
                          <a:effectLst/>
                        </a:rPr>
                        <a:t>Provide your understanding of how the situation relates to your own knowledge and past experiences.</a:t>
                      </a:r>
                    </a:p>
                  </a:txBody>
                  <a:tcPr anchor="ctr">
                    <a:lnL>
                      <a:noFill/>
                    </a:lnL>
                    <a:lnR>
                      <a:noFill/>
                    </a:lnR>
                    <a:lnT>
                      <a:noFill/>
                    </a:lnT>
                    <a:lnB>
                      <a:noFill/>
                    </a:lnB>
                    <a:solidFill>
                      <a:srgbClr val="F5F5F5"/>
                    </a:solidFill>
                  </a:tcPr>
                </a:tc>
                <a:tc>
                  <a:txBody>
                    <a:bodyPr/>
                    <a:lstStyle/>
                    <a:p>
                      <a:r>
                        <a:rPr lang="en-GB" dirty="0">
                          <a:effectLst/>
                        </a:rPr>
                        <a:t>Your connections between past experiences, your skills, knowledge, your understanding and the situation.</a:t>
                      </a:r>
                    </a:p>
                  </a:txBody>
                  <a:tcPr anchor="ctr">
                    <a:lnL>
                      <a:noFill/>
                    </a:lnL>
                    <a:lnR>
                      <a:noFill/>
                    </a:lnR>
                    <a:lnT>
                      <a:noFill/>
                    </a:lnT>
                    <a:lnB>
                      <a:noFill/>
                    </a:lnB>
                    <a:solidFill>
                      <a:srgbClr val="F5F5F5"/>
                    </a:solidFill>
                  </a:tcPr>
                </a:tc>
                <a:tc>
                  <a:txBody>
                    <a:bodyPr/>
                    <a:lstStyle/>
                    <a:p>
                      <a:pPr>
                        <a:buFont typeface="Arial" panose="020B0604020202020204" pitchFamily="34" charset="0"/>
                        <a:buChar char="•"/>
                      </a:pPr>
                      <a:r>
                        <a:rPr lang="en-GB" dirty="0">
                          <a:effectLst/>
                        </a:rPr>
                        <a:t>Have I seen this before?</a:t>
                      </a:r>
                    </a:p>
                    <a:p>
                      <a:pPr>
                        <a:buFont typeface="Arial" panose="020B0604020202020204" pitchFamily="34" charset="0"/>
                        <a:buChar char="•"/>
                      </a:pPr>
                      <a:r>
                        <a:rPr lang="en-GB" dirty="0">
                          <a:effectLst/>
                        </a:rPr>
                        <a:t>What was similar/different then?</a:t>
                      </a:r>
                    </a:p>
                    <a:p>
                      <a:pPr>
                        <a:buFont typeface="Arial" panose="020B0604020202020204" pitchFamily="34" charset="0"/>
                        <a:buChar char="•"/>
                      </a:pPr>
                      <a:r>
                        <a:rPr lang="en-GB" dirty="0">
                          <a:effectLst/>
                        </a:rPr>
                        <a:t>Do I have skills and knowledge to deal with this?</a:t>
                      </a:r>
                    </a:p>
                  </a:txBody>
                  <a:tcPr anchor="ctr">
                    <a:lnL>
                      <a:noFill/>
                    </a:lnL>
                    <a:lnR>
                      <a:noFill/>
                    </a:lnR>
                    <a:lnT>
                      <a:noFill/>
                    </a:lnT>
                    <a:lnB>
                      <a:noFill/>
                    </a:lnB>
                    <a:solidFill>
                      <a:srgbClr val="F5F5F5"/>
                    </a:solidFill>
                  </a:tcPr>
                </a:tc>
                <a:extLst>
                  <a:ext uri="{0D108BD9-81ED-4DB2-BD59-A6C34878D82A}">
                    <a16:rowId xmlns:a16="http://schemas.microsoft.com/office/drawing/2014/main" val="4134166351"/>
                  </a:ext>
                </a:extLst>
              </a:tr>
            </a:tbl>
          </a:graphicData>
        </a:graphic>
      </p:graphicFrame>
    </p:spTree>
    <p:extLst>
      <p:ext uri="{BB962C8B-B14F-4D97-AF65-F5344CB8AC3E}">
        <p14:creationId xmlns:p14="http://schemas.microsoft.com/office/powerpoint/2010/main" val="295110857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3F54E5-177F-60CE-1079-35773A34725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3939499-8038-3AA4-C096-FC25C5274D4C}"/>
              </a:ext>
            </a:extLst>
          </p:cNvPr>
          <p:cNvSpPr>
            <a:spLocks noGrp="1"/>
          </p:cNvSpPr>
          <p:nvPr>
            <p:ph idx="1"/>
          </p:nvPr>
        </p:nvSpPr>
        <p:spPr/>
        <p:txBody>
          <a:bodyPr>
            <a:normAutofit lnSpcReduction="10000"/>
          </a:bodyPr>
          <a:lstStyle/>
          <a:p>
            <a:r>
              <a:rPr lang="en-GB" b="1" i="0" dirty="0">
                <a:solidFill>
                  <a:srgbClr val="333333"/>
                </a:solidFill>
                <a:effectLst/>
                <a:latin typeface="Source Sans Pro" panose="020B0503030403020204" pitchFamily="34" charset="0"/>
              </a:rPr>
              <a:t>Key language points:</a:t>
            </a:r>
            <a:r>
              <a:rPr lang="en-GB" b="0" i="0" dirty="0">
                <a:solidFill>
                  <a:srgbClr val="333333"/>
                </a:solidFill>
                <a:effectLst/>
                <a:latin typeface="Source Sans Pro" panose="020B0503030403020204" pitchFamily="34" charset="0"/>
              </a:rPr>
              <a:t> You are commenting on an experience from the past but in the present so you should consider writing in the present tense. </a:t>
            </a:r>
          </a:p>
          <a:p>
            <a:r>
              <a:rPr lang="en-GB" b="0" i="0" dirty="0">
                <a:solidFill>
                  <a:srgbClr val="333333"/>
                </a:solidFill>
                <a:effectLst/>
                <a:latin typeface="Source Sans Pro" panose="020B0503030403020204" pitchFamily="34" charset="0"/>
              </a:rPr>
              <a:t>Helpful phrases are</a:t>
            </a:r>
          </a:p>
          <a:p>
            <a:r>
              <a:rPr lang="en-GB" b="0" i="0" dirty="0">
                <a:solidFill>
                  <a:srgbClr val="333333"/>
                </a:solidFill>
                <a:effectLst/>
                <a:latin typeface="Source Sans Pro" panose="020B0503030403020204" pitchFamily="34" charset="0"/>
              </a:rPr>
              <a:t>‘This reminds me of…’,</a:t>
            </a:r>
          </a:p>
          <a:p>
            <a:r>
              <a:rPr lang="en-GB" b="0" i="0" dirty="0">
                <a:solidFill>
                  <a:srgbClr val="333333"/>
                </a:solidFill>
                <a:effectLst/>
                <a:latin typeface="Source Sans Pro" panose="020B0503030403020204" pitchFamily="34" charset="0"/>
              </a:rPr>
              <a:t> ‘This is like when…’.  </a:t>
            </a:r>
          </a:p>
          <a:p>
            <a:r>
              <a:rPr lang="en-GB" b="0" i="0" dirty="0">
                <a:solidFill>
                  <a:srgbClr val="333333"/>
                </a:solidFill>
                <a:effectLst/>
                <a:latin typeface="Source Sans Pro" panose="020B0503030403020204" pitchFamily="34" charset="0"/>
              </a:rPr>
              <a:t>It can be useful to use comparative language as ‘previously’, ‘similarly’, ‘unlike’, etc.</a:t>
            </a:r>
            <a:endParaRPr lang="en-GB" dirty="0"/>
          </a:p>
        </p:txBody>
      </p:sp>
    </p:spTree>
    <p:extLst>
      <p:ext uri="{BB962C8B-B14F-4D97-AF65-F5344CB8AC3E}">
        <p14:creationId xmlns:p14="http://schemas.microsoft.com/office/powerpoint/2010/main" val="395409825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8E2305-B434-DF41-24C0-A28B4ACF997E}"/>
              </a:ext>
            </a:extLst>
          </p:cNvPr>
          <p:cNvSpPr>
            <a:spLocks noGrp="1"/>
          </p:cNvSpPr>
          <p:nvPr>
            <p:ph type="title"/>
          </p:nvPr>
        </p:nvSpPr>
        <p:spPr>
          <a:xfrm>
            <a:off x="448681" y="153347"/>
            <a:ext cx="10905119" cy="1249490"/>
          </a:xfrm>
        </p:spPr>
        <p:txBody>
          <a:bodyPr>
            <a:noAutofit/>
          </a:bodyPr>
          <a:lstStyle/>
          <a:p>
            <a:r>
              <a:rPr lang="en-GB" sz="3600" b="1" dirty="0">
                <a:latin typeface="Source Sans Pro" panose="020B0503030403020204" pitchFamily="34" charset="0"/>
              </a:rPr>
              <a:t>Reasoning</a:t>
            </a:r>
            <a:br>
              <a:rPr lang="en-GB" sz="1800" b="1" dirty="0">
                <a:solidFill>
                  <a:srgbClr val="666666"/>
                </a:solidFill>
                <a:latin typeface="Source Sans Pro" panose="020B0503030403020204" pitchFamily="34" charset="0"/>
              </a:rPr>
            </a:br>
            <a:r>
              <a:rPr lang="en-GB" sz="1800" b="1" dirty="0">
                <a:solidFill>
                  <a:srgbClr val="333333"/>
                </a:solidFill>
                <a:latin typeface="Source Sans Pro" panose="020B0503030403020204" pitchFamily="34" charset="0"/>
              </a:rPr>
              <a:t>Here you can make sense of the situation in terms of significant factors and, if relevant (for example if requested in assessments), the theoretical literature relevant to your experience.</a:t>
            </a:r>
            <a:endParaRPr lang="en-GB" sz="1800" b="1" dirty="0"/>
          </a:p>
        </p:txBody>
      </p:sp>
      <p:graphicFrame>
        <p:nvGraphicFramePr>
          <p:cNvPr id="4" name="Content Placeholder 3">
            <a:extLst>
              <a:ext uri="{FF2B5EF4-FFF2-40B4-BE49-F238E27FC236}">
                <a16:creationId xmlns:a16="http://schemas.microsoft.com/office/drawing/2014/main" id="{8A816634-048E-E838-3308-C8A189C88762}"/>
              </a:ext>
            </a:extLst>
          </p:cNvPr>
          <p:cNvGraphicFramePr>
            <a:graphicFrameLocks noGrp="1"/>
          </p:cNvGraphicFramePr>
          <p:nvPr>
            <p:ph idx="1"/>
            <p:extLst>
              <p:ext uri="{D42A27DB-BD31-4B8C-83A1-F6EECF244321}">
                <p14:modId xmlns:p14="http://schemas.microsoft.com/office/powerpoint/2010/main" val="416695112"/>
              </p:ext>
            </p:extLst>
          </p:nvPr>
        </p:nvGraphicFramePr>
        <p:xfrm>
          <a:off x="283975" y="1463000"/>
          <a:ext cx="11557788" cy="4202627"/>
        </p:xfrm>
        <a:graphic>
          <a:graphicData uri="http://schemas.openxmlformats.org/drawingml/2006/table">
            <a:tbl>
              <a:tblPr/>
              <a:tblGrid>
                <a:gridCol w="3852596">
                  <a:extLst>
                    <a:ext uri="{9D8B030D-6E8A-4147-A177-3AD203B41FA5}">
                      <a16:colId xmlns:a16="http://schemas.microsoft.com/office/drawing/2014/main" val="455152242"/>
                    </a:ext>
                  </a:extLst>
                </a:gridCol>
                <a:gridCol w="3852596">
                  <a:extLst>
                    <a:ext uri="{9D8B030D-6E8A-4147-A177-3AD203B41FA5}">
                      <a16:colId xmlns:a16="http://schemas.microsoft.com/office/drawing/2014/main" val="1225644452"/>
                    </a:ext>
                  </a:extLst>
                </a:gridCol>
                <a:gridCol w="3852596">
                  <a:extLst>
                    <a:ext uri="{9D8B030D-6E8A-4147-A177-3AD203B41FA5}">
                      <a16:colId xmlns:a16="http://schemas.microsoft.com/office/drawing/2014/main" val="2975232309"/>
                    </a:ext>
                  </a:extLst>
                </a:gridCol>
              </a:tblGrid>
              <a:tr h="356918">
                <a:tc>
                  <a:txBody>
                    <a:bodyPr/>
                    <a:lstStyle/>
                    <a:p>
                      <a:r>
                        <a:rPr lang="en-GB" b="1">
                          <a:effectLst/>
                        </a:rPr>
                        <a:t>What to do</a:t>
                      </a:r>
                      <a:endParaRPr lang="en-GB">
                        <a:effectLst/>
                      </a:endParaRPr>
                    </a:p>
                  </a:txBody>
                  <a:tcPr anchor="ctr">
                    <a:lnL>
                      <a:noFill/>
                    </a:lnL>
                    <a:lnR>
                      <a:noFill/>
                    </a:lnR>
                    <a:lnT>
                      <a:noFill/>
                    </a:lnT>
                    <a:lnB>
                      <a:noFill/>
                    </a:lnB>
                  </a:tcPr>
                </a:tc>
                <a:tc>
                  <a:txBody>
                    <a:bodyPr/>
                    <a:lstStyle/>
                    <a:p>
                      <a:r>
                        <a:rPr lang="en-GB" b="1">
                          <a:effectLst/>
                        </a:rPr>
                        <a:t>What’s included</a:t>
                      </a:r>
                      <a:endParaRPr lang="en-GB">
                        <a:effectLst/>
                      </a:endParaRPr>
                    </a:p>
                  </a:txBody>
                  <a:tcPr anchor="ctr">
                    <a:lnL>
                      <a:noFill/>
                    </a:lnL>
                    <a:lnR>
                      <a:noFill/>
                    </a:lnR>
                    <a:lnT>
                      <a:noFill/>
                    </a:lnT>
                    <a:lnB>
                      <a:noFill/>
                    </a:lnB>
                  </a:tcPr>
                </a:tc>
                <a:tc>
                  <a:txBody>
                    <a:bodyPr/>
                    <a:lstStyle/>
                    <a:p>
                      <a:r>
                        <a:rPr lang="en-GB" b="1">
                          <a:effectLst/>
                        </a:rPr>
                        <a:t>Helpful questions</a:t>
                      </a:r>
                      <a:endParaRPr lang="en-GB">
                        <a:effectLst/>
                      </a:endParaRPr>
                    </a:p>
                  </a:txBody>
                  <a:tcPr anchor="ctr">
                    <a:lnL>
                      <a:noFill/>
                    </a:lnL>
                    <a:lnR>
                      <a:noFill/>
                    </a:lnR>
                    <a:lnT>
                      <a:noFill/>
                    </a:lnT>
                    <a:lnB>
                      <a:noFill/>
                    </a:lnB>
                  </a:tcPr>
                </a:tc>
                <a:extLst>
                  <a:ext uri="{0D108BD9-81ED-4DB2-BD59-A6C34878D82A}">
                    <a16:rowId xmlns:a16="http://schemas.microsoft.com/office/drawing/2014/main" val="4164475201"/>
                  </a:ext>
                </a:extLst>
              </a:tr>
              <a:tr h="3836867">
                <a:tc>
                  <a:txBody>
                    <a:bodyPr/>
                    <a:lstStyle/>
                    <a:p>
                      <a:r>
                        <a:rPr lang="en-GB" dirty="0">
                          <a:effectLst/>
                        </a:rPr>
                        <a:t>Explore and explain the situation or experience.</a:t>
                      </a:r>
                    </a:p>
                  </a:txBody>
                  <a:tcPr anchor="ctr">
                    <a:lnL>
                      <a:noFill/>
                    </a:lnL>
                    <a:lnR>
                      <a:noFill/>
                    </a:lnR>
                    <a:lnT>
                      <a:noFill/>
                    </a:lnT>
                    <a:lnB>
                      <a:noFill/>
                    </a:lnB>
                  </a:tcPr>
                </a:tc>
                <a:tc>
                  <a:txBody>
                    <a:bodyPr/>
                    <a:lstStyle/>
                    <a:p>
                      <a:r>
                        <a:rPr lang="en-GB" dirty="0">
                          <a:effectLst/>
                        </a:rPr>
                        <a:t>Significant factors within the situation and how they are important to understanding what happened.</a:t>
                      </a:r>
                    </a:p>
                  </a:txBody>
                  <a:tcPr anchor="ctr">
                    <a:lnL>
                      <a:noFill/>
                    </a:lnL>
                    <a:lnR>
                      <a:noFill/>
                    </a:lnR>
                    <a:lnT>
                      <a:noFill/>
                    </a:lnT>
                    <a:lnB>
                      <a:noFill/>
                    </a:lnB>
                  </a:tcPr>
                </a:tc>
                <a:tc>
                  <a:txBody>
                    <a:bodyPr/>
                    <a:lstStyle/>
                    <a:p>
                      <a:pPr>
                        <a:buFont typeface="Arial" panose="020B0604020202020204" pitchFamily="34" charset="0"/>
                        <a:buChar char="•"/>
                      </a:pPr>
                      <a:r>
                        <a:rPr lang="en-GB" dirty="0">
                          <a:effectLst/>
                        </a:rPr>
                        <a:t>What is the most important aspect of this situation and why?</a:t>
                      </a:r>
                    </a:p>
                    <a:p>
                      <a:pPr>
                        <a:buFont typeface="Arial" panose="020B0604020202020204" pitchFamily="34" charset="0"/>
                        <a:buChar char="•"/>
                      </a:pPr>
                      <a:r>
                        <a:rPr lang="en-GB" dirty="0">
                          <a:effectLst/>
                        </a:rPr>
                        <a:t>Is there any theoretical literature that can help me make sense of the situation?</a:t>
                      </a:r>
                    </a:p>
                    <a:p>
                      <a:pPr>
                        <a:buFont typeface="Arial" panose="020B0604020202020204" pitchFamily="34" charset="0"/>
                        <a:buChar char="•"/>
                      </a:pPr>
                      <a:r>
                        <a:rPr lang="en-GB" dirty="0">
                          <a:effectLst/>
                        </a:rPr>
                        <a:t>How do different perspectives (for example personal, as a student or professional) affect the way I understand the situation?</a:t>
                      </a:r>
                    </a:p>
                    <a:p>
                      <a:pPr>
                        <a:buFont typeface="Arial" panose="020B0604020202020204" pitchFamily="34" charset="0"/>
                        <a:buChar char="•"/>
                      </a:pPr>
                      <a:r>
                        <a:rPr lang="en-GB" dirty="0">
                          <a:effectLst/>
                        </a:rPr>
                        <a:t>How would someone who is knowledgeable about these types of situations respond?</a:t>
                      </a:r>
                    </a:p>
                  </a:txBody>
                  <a:tcPr anchor="ctr">
                    <a:lnL>
                      <a:noFill/>
                    </a:lnL>
                    <a:lnR>
                      <a:noFill/>
                    </a:lnR>
                    <a:lnT>
                      <a:noFill/>
                    </a:lnT>
                    <a:lnB>
                      <a:noFill/>
                    </a:lnB>
                  </a:tcPr>
                </a:tc>
                <a:extLst>
                  <a:ext uri="{0D108BD9-81ED-4DB2-BD59-A6C34878D82A}">
                    <a16:rowId xmlns:a16="http://schemas.microsoft.com/office/drawing/2014/main" val="2010365038"/>
                  </a:ext>
                </a:extLst>
              </a:tr>
            </a:tbl>
          </a:graphicData>
        </a:graphic>
      </p:graphicFrame>
    </p:spTree>
    <p:extLst>
      <p:ext uri="{BB962C8B-B14F-4D97-AF65-F5344CB8AC3E}">
        <p14:creationId xmlns:p14="http://schemas.microsoft.com/office/powerpoint/2010/main" val="418134958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525E7-6AE2-C7F0-4062-43CE86F0F4DE}"/>
              </a:ext>
            </a:extLst>
          </p:cNvPr>
          <p:cNvSpPr>
            <a:spLocks noGrp="1"/>
          </p:cNvSpPr>
          <p:nvPr>
            <p:ph type="title"/>
          </p:nvPr>
        </p:nvSpPr>
        <p:spPr/>
        <p:txBody>
          <a:bodyPr/>
          <a:lstStyle/>
          <a:p>
            <a:r>
              <a:rPr lang="en-GB" b="1" i="0" dirty="0">
                <a:solidFill>
                  <a:srgbClr val="333333"/>
                </a:solidFill>
                <a:effectLst/>
                <a:latin typeface="Source Sans Pro" panose="020B0503030403020204" pitchFamily="34" charset="0"/>
              </a:rPr>
              <a:t>REASONING: Key language points:</a:t>
            </a:r>
            <a:r>
              <a:rPr lang="en-GB" b="0" i="0" dirty="0">
                <a:solidFill>
                  <a:srgbClr val="333333"/>
                </a:solidFill>
                <a:effectLst/>
                <a:latin typeface="Source Sans Pro" panose="020B0503030403020204" pitchFamily="34" charset="0"/>
              </a:rPr>
              <a:t> </a:t>
            </a:r>
            <a:endParaRPr lang="en-GB" dirty="0"/>
          </a:p>
        </p:txBody>
      </p:sp>
      <p:sp>
        <p:nvSpPr>
          <p:cNvPr id="3" name="Content Placeholder 2">
            <a:extLst>
              <a:ext uri="{FF2B5EF4-FFF2-40B4-BE49-F238E27FC236}">
                <a16:creationId xmlns:a16="http://schemas.microsoft.com/office/drawing/2014/main" id="{8C78C15E-8C1F-8919-6AD9-392C6F71B6F4}"/>
              </a:ext>
            </a:extLst>
          </p:cNvPr>
          <p:cNvSpPr>
            <a:spLocks noGrp="1"/>
          </p:cNvSpPr>
          <p:nvPr>
            <p:ph idx="1"/>
          </p:nvPr>
        </p:nvSpPr>
        <p:spPr/>
        <p:txBody>
          <a:bodyPr/>
          <a:lstStyle/>
          <a:p>
            <a:r>
              <a:rPr lang="en-GB" b="0" i="0" dirty="0">
                <a:solidFill>
                  <a:srgbClr val="333333"/>
                </a:solidFill>
                <a:effectLst/>
                <a:latin typeface="Source Sans Pro" panose="020B0503030403020204" pitchFamily="34" charset="0"/>
              </a:rPr>
              <a:t>These are your current thoughts so write in the present tense. </a:t>
            </a:r>
          </a:p>
          <a:p>
            <a:r>
              <a:rPr lang="en-GB" b="0" i="0" dirty="0">
                <a:solidFill>
                  <a:srgbClr val="333333"/>
                </a:solidFill>
                <a:effectLst/>
                <a:latin typeface="Source Sans Pro" panose="020B0503030403020204" pitchFamily="34" charset="0"/>
              </a:rPr>
              <a:t>Helpful phrases are</a:t>
            </a:r>
          </a:p>
          <a:p>
            <a:r>
              <a:rPr lang="en-GB" b="0" i="0" dirty="0">
                <a:solidFill>
                  <a:srgbClr val="333333"/>
                </a:solidFill>
                <a:effectLst/>
                <a:latin typeface="Source Sans Pro" panose="020B0503030403020204" pitchFamily="34" charset="0"/>
              </a:rPr>
              <a:t> ‘I understand that…’, </a:t>
            </a:r>
          </a:p>
          <a:p>
            <a:r>
              <a:rPr lang="en-GB" b="0" i="0" dirty="0">
                <a:solidFill>
                  <a:srgbClr val="333333"/>
                </a:solidFill>
                <a:effectLst/>
                <a:latin typeface="Source Sans Pro" panose="020B0503030403020204" pitchFamily="34" charset="0"/>
              </a:rPr>
              <a:t>‘I realise’,</a:t>
            </a:r>
          </a:p>
          <a:p>
            <a:r>
              <a:rPr lang="en-GB" b="0" i="0" dirty="0">
                <a:solidFill>
                  <a:srgbClr val="333333"/>
                </a:solidFill>
                <a:effectLst/>
                <a:latin typeface="Source Sans Pro" panose="020B0503030403020204" pitchFamily="34" charset="0"/>
              </a:rPr>
              <a:t> ‘For me the most significant aspect...’.</a:t>
            </a:r>
          </a:p>
          <a:p>
            <a:r>
              <a:rPr lang="en-GB" b="0" i="0" dirty="0">
                <a:solidFill>
                  <a:srgbClr val="333333"/>
                </a:solidFill>
                <a:effectLst/>
                <a:latin typeface="Source Sans Pro" panose="020B0503030403020204" pitchFamily="34" charset="0"/>
              </a:rPr>
              <a:t>  It can be useful to use analytical language as ‘critically’, ‘imply’, ‘support’ (as in supporting evidence), etc.</a:t>
            </a:r>
            <a:endParaRPr lang="en-GB" dirty="0"/>
          </a:p>
        </p:txBody>
      </p:sp>
    </p:spTree>
    <p:extLst>
      <p:ext uri="{BB962C8B-B14F-4D97-AF65-F5344CB8AC3E}">
        <p14:creationId xmlns:p14="http://schemas.microsoft.com/office/powerpoint/2010/main" val="145926803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E10D7-0616-A5ED-1E66-8164497052C3}"/>
              </a:ext>
            </a:extLst>
          </p:cNvPr>
          <p:cNvSpPr>
            <a:spLocks noGrp="1"/>
          </p:cNvSpPr>
          <p:nvPr>
            <p:ph type="title"/>
          </p:nvPr>
        </p:nvSpPr>
        <p:spPr>
          <a:xfrm>
            <a:off x="471399" y="369168"/>
            <a:ext cx="11052313" cy="1425555"/>
          </a:xfrm>
        </p:spPr>
        <p:txBody>
          <a:bodyPr>
            <a:normAutofit fontScale="90000"/>
          </a:bodyPr>
          <a:lstStyle/>
          <a:p>
            <a:r>
              <a:rPr lang="en-GB" b="1" i="0" dirty="0">
                <a:solidFill>
                  <a:srgbClr val="666666"/>
                </a:solidFill>
                <a:effectLst/>
                <a:latin typeface="Source Sans Pro" panose="020B0503030403020204" pitchFamily="34" charset="0"/>
              </a:rPr>
              <a:t>Reconstructing:</a:t>
            </a:r>
            <a:br>
              <a:rPr lang="en-GB" b="0" i="0" dirty="0">
                <a:solidFill>
                  <a:srgbClr val="666666"/>
                </a:solidFill>
                <a:effectLst/>
                <a:latin typeface="Source Sans Pro" panose="020B0503030403020204" pitchFamily="34" charset="0"/>
              </a:rPr>
            </a:br>
            <a:r>
              <a:rPr lang="en-GB" b="0" i="0" dirty="0">
                <a:solidFill>
                  <a:srgbClr val="333333"/>
                </a:solidFill>
                <a:effectLst/>
                <a:latin typeface="Source Sans Pro" panose="020B0503030403020204" pitchFamily="34" charset="0"/>
              </a:rPr>
              <a:t>Here you make a conclusion about your future plans based on the previous four sections.</a:t>
            </a:r>
            <a:br>
              <a:rPr lang="en-GB" b="0" i="0" dirty="0">
                <a:solidFill>
                  <a:srgbClr val="333333"/>
                </a:solidFill>
                <a:effectLst/>
                <a:latin typeface="Source Sans Pro" panose="020B0503030403020204" pitchFamily="34" charset="0"/>
              </a:rPr>
            </a:br>
            <a:endParaRPr lang="en-GB" dirty="0"/>
          </a:p>
        </p:txBody>
      </p:sp>
      <p:graphicFrame>
        <p:nvGraphicFramePr>
          <p:cNvPr id="4" name="Content Placeholder 3">
            <a:extLst>
              <a:ext uri="{FF2B5EF4-FFF2-40B4-BE49-F238E27FC236}">
                <a16:creationId xmlns:a16="http://schemas.microsoft.com/office/drawing/2014/main" id="{26F1306A-4318-325C-D78A-FD5FEFD33728}"/>
              </a:ext>
            </a:extLst>
          </p:cNvPr>
          <p:cNvGraphicFramePr>
            <a:graphicFrameLocks noGrp="1"/>
          </p:cNvGraphicFramePr>
          <p:nvPr>
            <p:ph idx="1"/>
            <p:extLst>
              <p:ext uri="{D42A27DB-BD31-4B8C-83A1-F6EECF244321}">
                <p14:modId xmlns:p14="http://schemas.microsoft.com/office/powerpoint/2010/main" val="265716032"/>
              </p:ext>
            </p:extLst>
          </p:nvPr>
        </p:nvGraphicFramePr>
        <p:xfrm>
          <a:off x="329411" y="1845838"/>
          <a:ext cx="11529390" cy="3717269"/>
        </p:xfrm>
        <a:graphic>
          <a:graphicData uri="http://schemas.openxmlformats.org/drawingml/2006/table">
            <a:tbl>
              <a:tblPr/>
              <a:tblGrid>
                <a:gridCol w="3843130">
                  <a:extLst>
                    <a:ext uri="{9D8B030D-6E8A-4147-A177-3AD203B41FA5}">
                      <a16:colId xmlns:a16="http://schemas.microsoft.com/office/drawing/2014/main" val="3866877917"/>
                    </a:ext>
                  </a:extLst>
                </a:gridCol>
                <a:gridCol w="3843130">
                  <a:extLst>
                    <a:ext uri="{9D8B030D-6E8A-4147-A177-3AD203B41FA5}">
                      <a16:colId xmlns:a16="http://schemas.microsoft.com/office/drawing/2014/main" val="2278623368"/>
                    </a:ext>
                  </a:extLst>
                </a:gridCol>
                <a:gridCol w="3843130">
                  <a:extLst>
                    <a:ext uri="{9D8B030D-6E8A-4147-A177-3AD203B41FA5}">
                      <a16:colId xmlns:a16="http://schemas.microsoft.com/office/drawing/2014/main" val="3846378974"/>
                    </a:ext>
                  </a:extLst>
                </a:gridCol>
              </a:tblGrid>
              <a:tr h="348636">
                <a:tc>
                  <a:txBody>
                    <a:bodyPr/>
                    <a:lstStyle/>
                    <a:p>
                      <a:r>
                        <a:rPr lang="en-GB" b="1">
                          <a:effectLst/>
                        </a:rPr>
                        <a:t>What to do</a:t>
                      </a:r>
                      <a:endParaRPr lang="en-GB">
                        <a:effectLst/>
                      </a:endParaRPr>
                    </a:p>
                  </a:txBody>
                  <a:tcPr anchor="ctr">
                    <a:lnL>
                      <a:noFill/>
                    </a:lnL>
                    <a:lnR>
                      <a:noFill/>
                    </a:lnR>
                    <a:lnT>
                      <a:noFill/>
                    </a:lnT>
                    <a:lnB>
                      <a:noFill/>
                    </a:lnB>
                  </a:tcPr>
                </a:tc>
                <a:tc>
                  <a:txBody>
                    <a:bodyPr/>
                    <a:lstStyle/>
                    <a:p>
                      <a:r>
                        <a:rPr lang="en-GB" b="1">
                          <a:effectLst/>
                        </a:rPr>
                        <a:t>What’s included</a:t>
                      </a:r>
                      <a:endParaRPr lang="en-GB">
                        <a:effectLst/>
                      </a:endParaRPr>
                    </a:p>
                  </a:txBody>
                  <a:tcPr anchor="ctr">
                    <a:lnL>
                      <a:noFill/>
                    </a:lnL>
                    <a:lnR>
                      <a:noFill/>
                    </a:lnR>
                    <a:lnT>
                      <a:noFill/>
                    </a:lnT>
                    <a:lnB>
                      <a:noFill/>
                    </a:lnB>
                  </a:tcPr>
                </a:tc>
                <a:tc>
                  <a:txBody>
                    <a:bodyPr/>
                    <a:lstStyle/>
                    <a:p>
                      <a:r>
                        <a:rPr lang="en-GB" b="1">
                          <a:effectLst/>
                        </a:rPr>
                        <a:t>Helpful questions</a:t>
                      </a:r>
                      <a:endParaRPr lang="en-GB">
                        <a:effectLst/>
                      </a:endParaRPr>
                    </a:p>
                  </a:txBody>
                  <a:tcPr anchor="ctr">
                    <a:lnL>
                      <a:noFill/>
                    </a:lnL>
                    <a:lnR>
                      <a:noFill/>
                    </a:lnR>
                    <a:lnT>
                      <a:noFill/>
                    </a:lnT>
                    <a:lnB>
                      <a:noFill/>
                    </a:lnB>
                  </a:tcPr>
                </a:tc>
                <a:extLst>
                  <a:ext uri="{0D108BD9-81ED-4DB2-BD59-A6C34878D82A}">
                    <a16:rowId xmlns:a16="http://schemas.microsoft.com/office/drawing/2014/main" val="2901043727"/>
                  </a:ext>
                </a:extLst>
              </a:tr>
              <a:tr h="3351509">
                <a:tc>
                  <a:txBody>
                    <a:bodyPr/>
                    <a:lstStyle/>
                    <a:p>
                      <a:r>
                        <a:rPr lang="en-GB" dirty="0">
                          <a:effectLst/>
                        </a:rPr>
                        <a:t>Reframe or reconstruct future practice by drawing conclusions from the four previous stages.</a:t>
                      </a:r>
                    </a:p>
                    <a:p>
                      <a:r>
                        <a:rPr lang="en-GB" dirty="0">
                          <a:effectLst/>
                        </a:rPr>
                        <a:t>Use this to develop an action plan for what to do next.</a:t>
                      </a:r>
                    </a:p>
                  </a:txBody>
                  <a:tcPr anchor="ctr">
                    <a:lnL>
                      <a:noFill/>
                    </a:lnL>
                    <a:lnR>
                      <a:noFill/>
                    </a:lnR>
                    <a:lnT>
                      <a:noFill/>
                    </a:lnT>
                    <a:lnB>
                      <a:noFill/>
                    </a:lnB>
                  </a:tcPr>
                </a:tc>
                <a:tc>
                  <a:txBody>
                    <a:bodyPr/>
                    <a:lstStyle/>
                    <a:p>
                      <a:r>
                        <a:rPr lang="en-GB" dirty="0">
                          <a:effectLst/>
                        </a:rPr>
                        <a:t>Your deeper understanding and summary of the learning.</a:t>
                      </a:r>
                    </a:p>
                    <a:p>
                      <a:r>
                        <a:rPr lang="en-GB" dirty="0">
                          <a:effectLst/>
                        </a:rPr>
                        <a:t>You will also have to include an action plan, arguing for why it will work.</a:t>
                      </a:r>
                    </a:p>
                    <a:p>
                      <a:r>
                        <a:rPr lang="en-GB" dirty="0">
                          <a:effectLst/>
                        </a:rPr>
                        <a:t>That can be based on literature included in the previous stage or from the new knowledge gained from the Relating and Reasoning stages.</a:t>
                      </a:r>
                    </a:p>
                  </a:txBody>
                  <a:tcPr anchor="ctr">
                    <a:lnL>
                      <a:noFill/>
                    </a:lnL>
                    <a:lnR>
                      <a:noFill/>
                    </a:lnR>
                    <a:lnT>
                      <a:noFill/>
                    </a:lnT>
                    <a:lnB>
                      <a:noFill/>
                    </a:lnB>
                  </a:tcPr>
                </a:tc>
                <a:tc>
                  <a:txBody>
                    <a:bodyPr/>
                    <a:lstStyle/>
                    <a:p>
                      <a:pPr>
                        <a:buFont typeface="Arial" panose="020B0604020202020204" pitchFamily="34" charset="0"/>
                        <a:buChar char="•"/>
                      </a:pPr>
                      <a:r>
                        <a:rPr lang="en-GB" dirty="0">
                          <a:effectLst/>
                        </a:rPr>
                        <a:t>How would I need to do this differently in the future?</a:t>
                      </a:r>
                    </a:p>
                    <a:p>
                      <a:pPr>
                        <a:buFont typeface="Arial" panose="020B0604020202020204" pitchFamily="34" charset="0"/>
                        <a:buChar char="•"/>
                      </a:pPr>
                      <a:r>
                        <a:rPr lang="en-GB" dirty="0">
                          <a:effectLst/>
                        </a:rPr>
                        <a:t>What might work and why?</a:t>
                      </a:r>
                    </a:p>
                    <a:p>
                      <a:pPr>
                        <a:buFont typeface="Arial" panose="020B0604020202020204" pitchFamily="34" charset="0"/>
                        <a:buChar char="•"/>
                      </a:pPr>
                      <a:r>
                        <a:rPr lang="en-GB" dirty="0">
                          <a:effectLst/>
                        </a:rPr>
                        <a:t>Are there different options?</a:t>
                      </a:r>
                    </a:p>
                    <a:p>
                      <a:pPr>
                        <a:buFont typeface="Arial" panose="020B0604020202020204" pitchFamily="34" charset="0"/>
                        <a:buChar char="•"/>
                      </a:pPr>
                      <a:r>
                        <a:rPr lang="en-GB" dirty="0">
                          <a:effectLst/>
                        </a:rPr>
                        <a:t>Are my ideas supported by theory?</a:t>
                      </a:r>
                    </a:p>
                    <a:p>
                      <a:pPr>
                        <a:buFont typeface="Arial" panose="020B0604020202020204" pitchFamily="34" charset="0"/>
                        <a:buChar char="•"/>
                      </a:pPr>
                      <a:r>
                        <a:rPr lang="en-GB" dirty="0">
                          <a:effectLst/>
                        </a:rPr>
                        <a:t>Can I make changes to benefit others?</a:t>
                      </a:r>
                    </a:p>
                    <a:p>
                      <a:pPr>
                        <a:buFont typeface="Arial" panose="020B0604020202020204" pitchFamily="34" charset="0"/>
                        <a:buChar char="•"/>
                      </a:pPr>
                      <a:r>
                        <a:rPr lang="en-GB" dirty="0">
                          <a:effectLst/>
                        </a:rPr>
                        <a:t>What might happen if…?</a:t>
                      </a:r>
                    </a:p>
                  </a:txBody>
                  <a:tcPr anchor="ctr">
                    <a:lnL>
                      <a:noFill/>
                    </a:lnL>
                    <a:lnR>
                      <a:noFill/>
                    </a:lnR>
                    <a:lnT>
                      <a:noFill/>
                    </a:lnT>
                    <a:lnB>
                      <a:noFill/>
                    </a:lnB>
                  </a:tcPr>
                </a:tc>
                <a:extLst>
                  <a:ext uri="{0D108BD9-81ED-4DB2-BD59-A6C34878D82A}">
                    <a16:rowId xmlns:a16="http://schemas.microsoft.com/office/drawing/2014/main" val="2412168556"/>
                  </a:ext>
                </a:extLst>
              </a:tr>
            </a:tbl>
          </a:graphicData>
        </a:graphic>
      </p:graphicFrame>
    </p:spTree>
    <p:extLst>
      <p:ext uri="{BB962C8B-B14F-4D97-AF65-F5344CB8AC3E}">
        <p14:creationId xmlns:p14="http://schemas.microsoft.com/office/powerpoint/2010/main" val="266364230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09950-9F26-978D-E734-958B7B2B88C9}"/>
              </a:ext>
            </a:extLst>
          </p:cNvPr>
          <p:cNvSpPr>
            <a:spLocks noGrp="1"/>
          </p:cNvSpPr>
          <p:nvPr>
            <p:ph type="title"/>
          </p:nvPr>
        </p:nvSpPr>
        <p:spPr/>
        <p:txBody>
          <a:bodyPr/>
          <a:lstStyle/>
          <a:p>
            <a:r>
              <a:rPr lang="en-GB" b="1" i="0" dirty="0">
                <a:solidFill>
                  <a:srgbClr val="333333"/>
                </a:solidFill>
                <a:effectLst/>
                <a:latin typeface="Source Sans Pro" panose="020B0503030403020204" pitchFamily="34" charset="0"/>
              </a:rPr>
              <a:t>Key language points:</a:t>
            </a:r>
            <a:r>
              <a:rPr lang="en-GB" b="0" i="0" dirty="0">
                <a:solidFill>
                  <a:srgbClr val="333333"/>
                </a:solidFill>
                <a:effectLst/>
                <a:latin typeface="Source Sans Pro" panose="020B0503030403020204" pitchFamily="34" charset="0"/>
              </a:rPr>
              <a:t> </a:t>
            </a:r>
            <a:endParaRPr lang="en-GB" dirty="0"/>
          </a:p>
        </p:txBody>
      </p:sp>
      <p:sp>
        <p:nvSpPr>
          <p:cNvPr id="3" name="Content Placeholder 2">
            <a:extLst>
              <a:ext uri="{FF2B5EF4-FFF2-40B4-BE49-F238E27FC236}">
                <a16:creationId xmlns:a16="http://schemas.microsoft.com/office/drawing/2014/main" id="{BA67D6B5-384B-2EC6-D423-10D1FB6BCB06}"/>
              </a:ext>
            </a:extLst>
          </p:cNvPr>
          <p:cNvSpPr>
            <a:spLocks noGrp="1"/>
          </p:cNvSpPr>
          <p:nvPr>
            <p:ph idx="1"/>
          </p:nvPr>
        </p:nvSpPr>
        <p:spPr>
          <a:xfrm>
            <a:off x="838200" y="1690689"/>
            <a:ext cx="10515600" cy="4051290"/>
          </a:xfrm>
        </p:spPr>
        <p:txBody>
          <a:bodyPr>
            <a:normAutofit fontScale="92500" lnSpcReduction="10000"/>
          </a:bodyPr>
          <a:lstStyle/>
          <a:p>
            <a:r>
              <a:rPr lang="en-GB" b="0" i="0" dirty="0">
                <a:solidFill>
                  <a:srgbClr val="333333"/>
                </a:solidFill>
                <a:effectLst/>
                <a:latin typeface="Source Sans Pro" panose="020B0503030403020204" pitchFamily="34" charset="0"/>
              </a:rPr>
              <a:t>These are your current thoughts about what you want to do in the future so use the present or future tense.</a:t>
            </a:r>
          </a:p>
          <a:p>
            <a:r>
              <a:rPr lang="en-GB" b="0" i="0" dirty="0">
                <a:solidFill>
                  <a:srgbClr val="333333"/>
                </a:solidFill>
                <a:effectLst/>
                <a:latin typeface="Source Sans Pro" panose="020B0503030403020204" pitchFamily="34" charset="0"/>
              </a:rPr>
              <a:t>Helpful phrases are</a:t>
            </a:r>
          </a:p>
          <a:p>
            <a:r>
              <a:rPr lang="en-GB" b="0" i="0" dirty="0">
                <a:solidFill>
                  <a:srgbClr val="333333"/>
                </a:solidFill>
                <a:effectLst/>
                <a:latin typeface="Source Sans Pro" panose="020B0503030403020204" pitchFamily="34" charset="0"/>
              </a:rPr>
              <a:t> ‘I will now…’,</a:t>
            </a:r>
          </a:p>
          <a:p>
            <a:r>
              <a:rPr lang="en-GB" b="0" i="0" dirty="0">
                <a:solidFill>
                  <a:srgbClr val="333333"/>
                </a:solidFill>
                <a:effectLst/>
                <a:latin typeface="Source Sans Pro" panose="020B0503030403020204" pitchFamily="34" charset="0"/>
              </a:rPr>
              <a:t> ‘I realise’,</a:t>
            </a:r>
          </a:p>
          <a:p>
            <a:r>
              <a:rPr lang="en-GB" b="0" i="0" dirty="0">
                <a:solidFill>
                  <a:srgbClr val="333333"/>
                </a:solidFill>
                <a:effectLst/>
                <a:latin typeface="Source Sans Pro" panose="020B0503030403020204" pitchFamily="34" charset="0"/>
              </a:rPr>
              <a:t> ‘I have learned that…’,</a:t>
            </a:r>
          </a:p>
          <a:p>
            <a:r>
              <a:rPr lang="en-GB" b="0" i="0" dirty="0">
                <a:solidFill>
                  <a:srgbClr val="333333"/>
                </a:solidFill>
                <a:effectLst/>
                <a:latin typeface="Source Sans Pro" panose="020B0503030403020204" pitchFamily="34" charset="0"/>
              </a:rPr>
              <a:t> ‘As a next step, I need to...’.</a:t>
            </a:r>
          </a:p>
          <a:p>
            <a:r>
              <a:rPr lang="en-GB" b="0" i="0" dirty="0">
                <a:solidFill>
                  <a:srgbClr val="333333"/>
                </a:solidFill>
                <a:effectLst/>
                <a:latin typeface="Source Sans Pro" panose="020B0503030403020204" pitchFamily="34" charset="0"/>
              </a:rPr>
              <a:t>  It can be useful to use words indicating future as ‘will’, ‘may’, ‘could’, etc.</a:t>
            </a:r>
            <a:endParaRPr lang="en-GB" dirty="0"/>
          </a:p>
        </p:txBody>
      </p:sp>
    </p:spTree>
    <p:extLst>
      <p:ext uri="{BB962C8B-B14F-4D97-AF65-F5344CB8AC3E}">
        <p14:creationId xmlns:p14="http://schemas.microsoft.com/office/powerpoint/2010/main" val="410549469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Individual Task – Directed Study</a:t>
            </a:r>
          </a:p>
        </p:txBody>
      </p:sp>
      <p:sp>
        <p:nvSpPr>
          <p:cNvPr id="3" name="Content Placeholder 2"/>
          <p:cNvSpPr>
            <a:spLocks noGrp="1"/>
          </p:cNvSpPr>
          <p:nvPr>
            <p:ph idx="1"/>
          </p:nvPr>
        </p:nvSpPr>
        <p:spPr/>
        <p:txBody>
          <a:bodyPr>
            <a:normAutofit lnSpcReduction="10000"/>
          </a:bodyPr>
          <a:lstStyle/>
          <a:p>
            <a:pPr lvl="1"/>
            <a:r>
              <a:rPr lang="en-GB" dirty="0"/>
              <a:t>Using one of the models introduced in today’s lecture, consider a recent critical incident/event or piece of practice you have been involved in and use a model to help you with this reflection. </a:t>
            </a:r>
          </a:p>
          <a:p>
            <a:pPr lvl="1"/>
            <a:endParaRPr lang="en-GB" dirty="0"/>
          </a:p>
          <a:p>
            <a:pPr lvl="1"/>
            <a:r>
              <a:rPr lang="en-GB" dirty="0"/>
              <a:t>In other words write a reflective account ready for supervision.</a:t>
            </a:r>
          </a:p>
          <a:p>
            <a:pPr lvl="1"/>
            <a:endParaRPr lang="en-GB" dirty="0"/>
          </a:p>
          <a:p>
            <a:pPr lvl="1"/>
            <a:r>
              <a:rPr lang="en-GB" dirty="0"/>
              <a:t>Please consider and  write a brief paragraph analysing why you use that particular model, and not others.</a:t>
            </a:r>
          </a:p>
          <a:p>
            <a:pPr lvl="1"/>
            <a:endParaRPr lang="en-GB" dirty="0"/>
          </a:p>
          <a:p>
            <a:pPr lvl="1"/>
            <a:r>
              <a:rPr lang="en-GB" dirty="0"/>
              <a:t>Feedback on Thursday.</a:t>
            </a:r>
          </a:p>
        </p:txBody>
      </p:sp>
    </p:spTree>
    <p:extLst>
      <p:ext uri="{BB962C8B-B14F-4D97-AF65-F5344CB8AC3E}">
        <p14:creationId xmlns:p14="http://schemas.microsoft.com/office/powerpoint/2010/main" val="362170035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BBCB4F-4DBC-77FA-7A36-D4959F17845A}"/>
              </a:ext>
            </a:extLst>
          </p:cNvPr>
          <p:cNvSpPr>
            <a:spLocks noGrp="1"/>
          </p:cNvSpPr>
          <p:nvPr>
            <p:ph type="title"/>
          </p:nvPr>
        </p:nvSpPr>
        <p:spPr/>
        <p:txBody>
          <a:bodyPr/>
          <a:lstStyle/>
          <a:p>
            <a:r>
              <a:rPr lang="en-GB" dirty="0"/>
              <a:t>To Conclude</a:t>
            </a:r>
          </a:p>
        </p:txBody>
      </p:sp>
      <p:sp>
        <p:nvSpPr>
          <p:cNvPr id="3" name="Content Placeholder 2">
            <a:extLst>
              <a:ext uri="{FF2B5EF4-FFF2-40B4-BE49-F238E27FC236}">
                <a16:creationId xmlns:a16="http://schemas.microsoft.com/office/drawing/2014/main" id="{9E66CEA2-CFAA-63BF-B045-4D8D1AC36CB9}"/>
              </a:ext>
            </a:extLst>
          </p:cNvPr>
          <p:cNvSpPr>
            <a:spLocks noGrp="1"/>
          </p:cNvSpPr>
          <p:nvPr>
            <p:ph idx="1"/>
          </p:nvPr>
        </p:nvSpPr>
        <p:spPr>
          <a:xfrm>
            <a:off x="838200" y="1436914"/>
            <a:ext cx="10515600" cy="4740049"/>
          </a:xfrm>
        </p:spPr>
        <p:txBody>
          <a:bodyPr/>
          <a:lstStyle/>
          <a:p>
            <a:r>
              <a:rPr lang="en-GB" dirty="0"/>
              <a:t>How can we use today’s learning?</a:t>
            </a:r>
          </a:p>
          <a:p>
            <a:endParaRPr lang="en-GB" dirty="0"/>
          </a:p>
          <a:p>
            <a:r>
              <a:rPr lang="en-GB" dirty="0"/>
              <a:t>In Practice?</a:t>
            </a:r>
          </a:p>
          <a:p>
            <a:pPr marL="274320" lvl="1" indent="0">
              <a:buNone/>
            </a:pPr>
            <a:endParaRPr lang="en-GB" dirty="0"/>
          </a:p>
          <a:p>
            <a:endParaRPr lang="en-GB" dirty="0"/>
          </a:p>
          <a:p>
            <a:r>
              <a:rPr lang="en-GB" dirty="0"/>
              <a:t>In the Portfolio?</a:t>
            </a:r>
          </a:p>
          <a:p>
            <a:endParaRPr lang="en-GB" dirty="0"/>
          </a:p>
          <a:p>
            <a:r>
              <a:rPr lang="en-GB" dirty="0"/>
              <a:t>What Theories can we link to today and use in our portfolios?</a:t>
            </a:r>
          </a:p>
          <a:p>
            <a:pPr marL="274320" lvl="1" indent="0">
              <a:buNone/>
            </a:pPr>
            <a:endParaRPr lang="en-GB" dirty="0"/>
          </a:p>
        </p:txBody>
      </p:sp>
    </p:spTree>
    <p:extLst>
      <p:ext uri="{BB962C8B-B14F-4D97-AF65-F5344CB8AC3E}">
        <p14:creationId xmlns:p14="http://schemas.microsoft.com/office/powerpoint/2010/main" val="987110312"/>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BBCB4F-4DBC-77FA-7A36-D4959F17845A}"/>
              </a:ext>
            </a:extLst>
          </p:cNvPr>
          <p:cNvSpPr>
            <a:spLocks noGrp="1"/>
          </p:cNvSpPr>
          <p:nvPr>
            <p:ph type="title"/>
          </p:nvPr>
        </p:nvSpPr>
        <p:spPr/>
        <p:txBody>
          <a:bodyPr/>
          <a:lstStyle/>
          <a:p>
            <a:r>
              <a:rPr lang="en-GB" dirty="0"/>
              <a:t>How can we use today’s learning?</a:t>
            </a:r>
          </a:p>
        </p:txBody>
      </p:sp>
      <p:sp>
        <p:nvSpPr>
          <p:cNvPr id="3" name="Content Placeholder 2">
            <a:extLst>
              <a:ext uri="{FF2B5EF4-FFF2-40B4-BE49-F238E27FC236}">
                <a16:creationId xmlns:a16="http://schemas.microsoft.com/office/drawing/2014/main" id="{9E66CEA2-CFAA-63BF-B045-4D8D1AC36CB9}"/>
              </a:ext>
            </a:extLst>
          </p:cNvPr>
          <p:cNvSpPr>
            <a:spLocks noGrp="1"/>
          </p:cNvSpPr>
          <p:nvPr>
            <p:ph idx="1"/>
          </p:nvPr>
        </p:nvSpPr>
        <p:spPr/>
        <p:txBody>
          <a:bodyPr/>
          <a:lstStyle/>
          <a:p>
            <a:r>
              <a:rPr lang="en-GB" dirty="0"/>
              <a:t>In Practice?</a:t>
            </a:r>
          </a:p>
          <a:p>
            <a:pPr lvl="1"/>
            <a:r>
              <a:rPr lang="en-GB" dirty="0"/>
              <a:t>The Importance of Reflective Practice. </a:t>
            </a:r>
          </a:p>
          <a:p>
            <a:endParaRPr lang="en-GB" dirty="0"/>
          </a:p>
          <a:p>
            <a:r>
              <a:rPr lang="en-GB" dirty="0"/>
              <a:t>In the Portfolio?</a:t>
            </a:r>
          </a:p>
          <a:p>
            <a:pPr lvl="1"/>
            <a:r>
              <a:rPr lang="en-GB" dirty="0"/>
              <a:t>RA x 10 (6 Supervision Sessions)</a:t>
            </a:r>
          </a:p>
          <a:p>
            <a:pPr lvl="1"/>
            <a:r>
              <a:rPr lang="en-GB" dirty="0"/>
              <a:t>Summary of Learning</a:t>
            </a:r>
          </a:p>
        </p:txBody>
      </p:sp>
    </p:spTree>
    <p:extLst>
      <p:ext uri="{BB962C8B-B14F-4D97-AF65-F5344CB8AC3E}">
        <p14:creationId xmlns:p14="http://schemas.microsoft.com/office/powerpoint/2010/main" val="1984604855"/>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31594-6845-1FC3-92B9-1B43049C3E25}"/>
              </a:ext>
            </a:extLst>
          </p:cNvPr>
          <p:cNvSpPr>
            <a:spLocks noGrp="1"/>
          </p:cNvSpPr>
          <p:nvPr>
            <p:ph type="title"/>
          </p:nvPr>
        </p:nvSpPr>
        <p:spPr/>
        <p:txBody>
          <a:bodyPr>
            <a:normAutofit/>
          </a:bodyPr>
          <a:lstStyle/>
          <a:p>
            <a:r>
              <a:rPr lang="en-GB" dirty="0"/>
              <a:t>The Summary Of Learning Section of the Portfolio:</a:t>
            </a:r>
          </a:p>
        </p:txBody>
      </p:sp>
      <p:sp>
        <p:nvSpPr>
          <p:cNvPr id="3" name="Content Placeholder 2">
            <a:extLst>
              <a:ext uri="{FF2B5EF4-FFF2-40B4-BE49-F238E27FC236}">
                <a16:creationId xmlns:a16="http://schemas.microsoft.com/office/drawing/2014/main" id="{95607559-1AC7-5EF6-BB39-5085326ABBC1}"/>
              </a:ext>
            </a:extLst>
          </p:cNvPr>
          <p:cNvSpPr>
            <a:spLocks noGrp="1"/>
          </p:cNvSpPr>
          <p:nvPr>
            <p:ph idx="1"/>
          </p:nvPr>
        </p:nvSpPr>
        <p:spPr>
          <a:xfrm>
            <a:off x="465719" y="1754966"/>
            <a:ext cx="11330609" cy="3867742"/>
          </a:xfrm>
        </p:spPr>
        <p:txBody>
          <a:bodyPr>
            <a:normAutofit/>
          </a:bodyPr>
          <a:lstStyle/>
          <a:p>
            <a:r>
              <a:rPr lang="en-GB" sz="2400" dirty="0"/>
              <a:t>A summary of your own learning and development, linked to your professional development plan and underpinned with reference to examples from your practice and appropriate literature such as National Occupational Standards for Youth Work (700 words)</a:t>
            </a:r>
          </a:p>
          <a:p>
            <a:pPr lvl="1"/>
            <a:endParaRPr lang="en-GB" dirty="0"/>
          </a:p>
          <a:p>
            <a:pPr lvl="1"/>
            <a:r>
              <a:rPr lang="en-GB" dirty="0"/>
              <a:t>Use the Reflective Accounts to guide this section of the Portfolio.</a:t>
            </a:r>
          </a:p>
          <a:p>
            <a:pPr lvl="1"/>
            <a:r>
              <a:rPr lang="en-GB" dirty="0"/>
              <a:t>You could use one of the models today as a format for your ‘Summary of Own Learning and Development’ remember to write  the ‘why’ you choose the approach.</a:t>
            </a:r>
          </a:p>
          <a:p>
            <a:pPr lvl="1"/>
            <a:r>
              <a:rPr lang="en-GB" dirty="0"/>
              <a:t>Include your PDP in this section, update your NOS Evidence Matrix and include this in this section also (not counted in the word count).</a:t>
            </a:r>
          </a:p>
          <a:p>
            <a:pPr lvl="1"/>
            <a:endParaRPr lang="en-GB" dirty="0"/>
          </a:p>
        </p:txBody>
      </p:sp>
    </p:spTree>
    <p:extLst>
      <p:ext uri="{BB962C8B-B14F-4D97-AF65-F5344CB8AC3E}">
        <p14:creationId xmlns:p14="http://schemas.microsoft.com/office/powerpoint/2010/main" val="1342705813"/>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CEE21-8E1C-6424-ED30-594A7BE0F7E2}"/>
              </a:ext>
            </a:extLst>
          </p:cNvPr>
          <p:cNvSpPr>
            <a:spLocks noGrp="1"/>
          </p:cNvSpPr>
          <p:nvPr>
            <p:ph type="title"/>
          </p:nvPr>
        </p:nvSpPr>
        <p:spPr/>
        <p:txBody>
          <a:bodyPr/>
          <a:lstStyle/>
          <a:p>
            <a:r>
              <a:rPr lang="en-GB" dirty="0"/>
              <a:t>Any Questions</a:t>
            </a:r>
          </a:p>
        </p:txBody>
      </p:sp>
      <p:sp>
        <p:nvSpPr>
          <p:cNvPr id="3" name="Content Placeholder 2">
            <a:extLst>
              <a:ext uri="{FF2B5EF4-FFF2-40B4-BE49-F238E27FC236}">
                <a16:creationId xmlns:a16="http://schemas.microsoft.com/office/drawing/2014/main" id="{5C70050A-820B-A6D5-A1A1-5BE2A0DB9926}"/>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276303805"/>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8f3237d2-625f-43bb-8348-f3f22b69b297">
      <Terms xmlns="http://schemas.microsoft.com/office/infopath/2007/PartnerControls"/>
    </lcf76f155ced4ddcb4097134ff3c332f>
    <TaxCatchAll xmlns="c207088d-bfeb-4b85-b1f3-57d2a57f6bae"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CD59205A8D1D184496904719E204B53A" ma:contentTypeVersion="16" ma:contentTypeDescription="Create a new document." ma:contentTypeScope="" ma:versionID="6e86df21b4958fa5f230638cfd0289fa">
  <xsd:schema xmlns:xsd="http://www.w3.org/2001/XMLSchema" xmlns:xs="http://www.w3.org/2001/XMLSchema" xmlns:p="http://schemas.microsoft.com/office/2006/metadata/properties" xmlns:ns2="8f3237d2-625f-43bb-8348-f3f22b69b297" xmlns:ns3="c207088d-bfeb-4b85-b1f3-57d2a57f6bae" targetNamespace="http://schemas.microsoft.com/office/2006/metadata/properties" ma:root="true" ma:fieldsID="0d08a048b3789d24c965d294cfb4583a" ns2:_="" ns3:_="">
    <xsd:import namespace="8f3237d2-625f-43bb-8348-f3f22b69b297"/>
    <xsd:import namespace="c207088d-bfeb-4b85-b1f3-57d2a57f6bae"/>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f3237d2-625f-43bb-8348-f3f22b69b29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07088d-bfeb-4b85-b1f3-57d2a57f6ba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07d1c251-b0f0-4b80-a4ff-dc3701487768}" ma:internalName="TaxCatchAll" ma:showField="CatchAllData" ma:web="c207088d-bfeb-4b85-b1f3-57d2a57f6ba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6000189-FBB6-4115-8384-F675E184D031}">
  <ds:schemaRefs>
    <ds:schemaRef ds:uri="8f3237d2-625f-43bb-8348-f3f22b69b297"/>
    <ds:schemaRef ds:uri="c207088d-bfeb-4b85-b1f3-57d2a57f6bae"/>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8DDB7AF1-E1E9-47D5-9D2A-AA2426246E6A}">
  <ds:schemaRefs>
    <ds:schemaRef ds:uri="8f3237d2-625f-43bb-8348-f3f22b69b297"/>
    <ds:schemaRef ds:uri="c207088d-bfeb-4b85-b1f3-57d2a57f6ba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B04D7CDE-545D-42FB-9D8B-91B46711CAE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Template for PP</Template>
  <TotalTime>15</TotalTime>
  <Words>4503</Words>
  <Application>Microsoft Office PowerPoint</Application>
  <PresentationFormat>Widescreen</PresentationFormat>
  <Paragraphs>368</Paragraphs>
  <Slides>68</Slides>
  <Notes>6</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68</vt:i4>
      </vt:variant>
    </vt:vector>
  </HeadingPairs>
  <TitlesOfParts>
    <vt:vector size="75" baseType="lpstr">
      <vt:lpstr>Arial</vt:lpstr>
      <vt:lpstr>Calibri</vt:lpstr>
      <vt:lpstr>Calibri Light</vt:lpstr>
      <vt:lpstr>Gill Sans MT</vt:lpstr>
      <vt:lpstr>Source Sans Pro</vt:lpstr>
      <vt:lpstr>Holding PAge</vt:lpstr>
      <vt:lpstr>Accessible 2</vt:lpstr>
      <vt:lpstr>Portfolio Requirements </vt:lpstr>
      <vt:lpstr>Session Overview</vt:lpstr>
      <vt:lpstr>A reminder of the requirements….</vt:lpstr>
      <vt:lpstr>A reminder of the requirements…</vt:lpstr>
      <vt:lpstr>Placement Requirements</vt:lpstr>
      <vt:lpstr>You must manage the process of the reports..</vt:lpstr>
      <vt:lpstr>Any Questions?</vt:lpstr>
      <vt:lpstr> Reflection and Reflective Practice</vt:lpstr>
      <vt:lpstr>What do we know about Reflection and Reflective Writing. </vt:lpstr>
      <vt:lpstr>Learning from experience</vt:lpstr>
      <vt:lpstr>The process of Reflection</vt:lpstr>
      <vt:lpstr>The process of Reflection</vt:lpstr>
      <vt:lpstr>The process of Reflection</vt:lpstr>
      <vt:lpstr>What is reflection and reflective practice?</vt:lpstr>
      <vt:lpstr>The process of Reflection</vt:lpstr>
      <vt:lpstr>Kolb’s Learning Cycle (1984)</vt:lpstr>
      <vt:lpstr>What? So what? Now what? </vt:lpstr>
      <vt:lpstr>What? So what? Now what?  </vt:lpstr>
      <vt:lpstr>Model Overview </vt:lpstr>
      <vt:lpstr>What?</vt:lpstr>
      <vt:lpstr>So What?</vt:lpstr>
      <vt:lpstr>Now What?</vt:lpstr>
      <vt:lpstr>PowerPoint Presentation</vt:lpstr>
      <vt:lpstr>The Model</vt:lpstr>
      <vt:lpstr>PowerPoint Presentation</vt:lpstr>
      <vt:lpstr>PowerPoint Presentation</vt:lpstr>
      <vt:lpstr>What? The experience of the situation  </vt:lpstr>
      <vt:lpstr>So what? The implications of the situation </vt:lpstr>
      <vt:lpstr>So what cont? The implications of the situation</vt:lpstr>
      <vt:lpstr>Now what? The action plan </vt:lpstr>
      <vt:lpstr>Comfort Break</vt:lpstr>
      <vt:lpstr>Gibbs’ Model of Reflection</vt:lpstr>
      <vt:lpstr>PowerPoint Presentation</vt:lpstr>
      <vt:lpstr>The Model – Gibbs..</vt:lpstr>
      <vt:lpstr>Gibbs’ Model of Reflection 1988 </vt:lpstr>
      <vt:lpstr>Gibbs’ Model of Reflection 1988 </vt:lpstr>
      <vt:lpstr>PowerPoint Presentation</vt:lpstr>
      <vt:lpstr>Description</vt:lpstr>
      <vt:lpstr>Feelings</vt:lpstr>
      <vt:lpstr>Evaluation</vt:lpstr>
      <vt:lpstr>Analysis</vt:lpstr>
      <vt:lpstr>Conclusions </vt:lpstr>
      <vt:lpstr>Action plan </vt:lpstr>
      <vt:lpstr>Pause Point</vt:lpstr>
      <vt:lpstr>The 5R framework for reflection</vt:lpstr>
      <vt:lpstr>The 5R framework for reflection </vt:lpstr>
      <vt:lpstr>Overview </vt:lpstr>
      <vt:lpstr>The 5 stages are: </vt:lpstr>
      <vt:lpstr>PowerPoint Presentation</vt:lpstr>
      <vt:lpstr>PowerPoint Presentation</vt:lpstr>
      <vt:lpstr>PowerPoint Presentation</vt:lpstr>
      <vt:lpstr>PowerPoint Presentation</vt:lpstr>
      <vt:lpstr>PowerPoint Presentation</vt:lpstr>
      <vt:lpstr>Reporting Here you can present the context with little or no comment or interpretation of the experience. </vt:lpstr>
      <vt:lpstr>Reporting: Key language points: </vt:lpstr>
      <vt:lpstr>Responding: Here you can present your reaction or response to the situation. This can be thoughts, feelings, and observations</vt:lpstr>
      <vt:lpstr>RESPONDING: Key language points: </vt:lpstr>
      <vt:lpstr>Relating Here you can relate your experience of the reported situation with your knowledge and skills from outside of the situation.</vt:lpstr>
      <vt:lpstr>PowerPoint Presentation</vt:lpstr>
      <vt:lpstr>Reasoning Here you can make sense of the situation in terms of significant factors and, if relevant (for example if requested in assessments), the theoretical literature relevant to your experience.</vt:lpstr>
      <vt:lpstr>REASONING: Key language points: </vt:lpstr>
      <vt:lpstr>Reconstructing: Here you make a conclusion about your future plans based on the previous four sections. </vt:lpstr>
      <vt:lpstr>Key language points: </vt:lpstr>
      <vt:lpstr>Individual Task – Directed Study</vt:lpstr>
      <vt:lpstr>To Conclude</vt:lpstr>
      <vt:lpstr>How can we use today’s learning?</vt:lpstr>
      <vt:lpstr>The Summary Of Learning Section of the Portfolio:</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Alana Enoch</cp:lastModifiedBy>
  <cp:revision>5</cp:revision>
  <dcterms:created xsi:type="dcterms:W3CDTF">2022-06-22T10:03:12Z</dcterms:created>
  <dcterms:modified xsi:type="dcterms:W3CDTF">2024-09-10T10:26:52Z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0x010100CD59205A8D1D184496904719E204B53A</vt:lpwstr>
  </property>
  <property fmtid="{D5CDD505-2E9C-101B-9397-08002B2CF9AE}" pid="3" name="MediaServiceImageTags">
    <vt:lpwstr/>
  </property>
</Properties>
</file>