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6" r:id="rId6"/>
    <p:sldId id="258" r:id="rId7"/>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1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8B48A"/>
    <a:srgbClr val="7B9F69"/>
    <a:srgbClr val="B5C9AB"/>
    <a:srgbClr val="8EAD7F"/>
    <a:srgbClr val="3C4F33"/>
    <a:srgbClr val="EDF2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3612F6-25CC-4EC0-A249-D6E2A4CE6954}" v="82" dt="2024-01-12T15:16:47.8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varScale="1">
        <p:scale>
          <a:sx n="74" d="100"/>
          <a:sy n="74" d="100"/>
        </p:scale>
        <p:origin x="800" y="44"/>
      </p:cViewPr>
      <p:guideLst>
        <p:guide orient="horz" pos="2160"/>
        <p:guide pos="312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ogen Bissett (2304085)" userId="2d5d3581-33bb-4a79-a612-73b457eea011" providerId="ADAL" clId="{2C3612F6-25CC-4EC0-A249-D6E2A4CE6954}"/>
    <pc:docChg chg="undo custSel addSld modSld sldOrd modMainMaster">
      <pc:chgData name="Imogen Bissett (2304085)" userId="2d5d3581-33bb-4a79-a612-73b457eea011" providerId="ADAL" clId="{2C3612F6-25CC-4EC0-A249-D6E2A4CE6954}" dt="2024-01-12T15:16:47.861" v="3593" actId="164"/>
      <pc:docMkLst>
        <pc:docMk/>
      </pc:docMkLst>
      <pc:sldChg chg="delSp modSp mod ord">
        <pc:chgData name="Imogen Bissett (2304085)" userId="2d5d3581-33bb-4a79-a612-73b457eea011" providerId="ADAL" clId="{2C3612F6-25CC-4EC0-A249-D6E2A4CE6954}" dt="2024-01-12T11:56:19.478" v="3425" actId="6549"/>
        <pc:sldMkLst>
          <pc:docMk/>
          <pc:sldMk cId="3516889121" sldId="256"/>
        </pc:sldMkLst>
        <pc:grpChg chg="del">
          <ac:chgData name="Imogen Bissett (2304085)" userId="2d5d3581-33bb-4a79-a612-73b457eea011" providerId="ADAL" clId="{2C3612F6-25CC-4EC0-A249-D6E2A4CE6954}" dt="2024-01-12T11:19:14.423" v="2858" actId="478"/>
          <ac:grpSpMkLst>
            <pc:docMk/>
            <pc:sldMk cId="3516889121" sldId="256"/>
            <ac:grpSpMk id="9" creationId="{575448F2-954F-F28B-A356-A80D5CF73B28}"/>
          </ac:grpSpMkLst>
        </pc:grpChg>
        <pc:graphicFrameChg chg="mod modGraphic">
          <ac:chgData name="Imogen Bissett (2304085)" userId="2d5d3581-33bb-4a79-a612-73b457eea011" providerId="ADAL" clId="{2C3612F6-25CC-4EC0-A249-D6E2A4CE6954}" dt="2024-01-12T11:56:19.478" v="3425" actId="6549"/>
          <ac:graphicFrameMkLst>
            <pc:docMk/>
            <pc:sldMk cId="3516889121" sldId="256"/>
            <ac:graphicFrameMk id="10" creationId="{C6441BF9-A6A4-D11F-D8D3-8C325CC12045}"/>
          </ac:graphicFrameMkLst>
        </pc:graphicFrameChg>
      </pc:sldChg>
      <pc:sldChg chg="addSp delSp modSp new mod setBg">
        <pc:chgData name="Imogen Bissett (2304085)" userId="2d5d3581-33bb-4a79-a612-73b457eea011" providerId="ADAL" clId="{2C3612F6-25CC-4EC0-A249-D6E2A4CE6954}" dt="2024-01-12T15:16:47.861" v="3593" actId="164"/>
        <pc:sldMkLst>
          <pc:docMk/>
          <pc:sldMk cId="3229215341" sldId="257"/>
        </pc:sldMkLst>
        <pc:spChg chg="del">
          <ac:chgData name="Imogen Bissett (2304085)" userId="2d5d3581-33bb-4a79-a612-73b457eea011" providerId="ADAL" clId="{2C3612F6-25CC-4EC0-A249-D6E2A4CE6954}" dt="2024-01-12T11:18:09.364" v="2850" actId="478"/>
          <ac:spMkLst>
            <pc:docMk/>
            <pc:sldMk cId="3229215341" sldId="257"/>
            <ac:spMk id="2" creationId="{4A3C4AE4-6849-C49E-69DD-CECC997AA575}"/>
          </ac:spMkLst>
        </pc:spChg>
        <pc:spChg chg="add mod topLvl">
          <ac:chgData name="Imogen Bissett (2304085)" userId="2d5d3581-33bb-4a79-a612-73b457eea011" providerId="ADAL" clId="{2C3612F6-25CC-4EC0-A249-D6E2A4CE6954}" dt="2024-01-12T15:16:47.861" v="3593" actId="164"/>
          <ac:spMkLst>
            <pc:docMk/>
            <pc:sldMk cId="3229215341" sldId="257"/>
            <ac:spMk id="2" creationId="{A6DF1CC5-C5CC-CD75-3984-441FEA94C7A8}"/>
          </ac:spMkLst>
        </pc:spChg>
        <pc:spChg chg="del">
          <ac:chgData name="Imogen Bissett (2304085)" userId="2d5d3581-33bb-4a79-a612-73b457eea011" providerId="ADAL" clId="{2C3612F6-25CC-4EC0-A249-D6E2A4CE6954}" dt="2024-01-12T11:18:11.282" v="2851" actId="478"/>
          <ac:spMkLst>
            <pc:docMk/>
            <pc:sldMk cId="3229215341" sldId="257"/>
            <ac:spMk id="3" creationId="{0E031FEF-3CE5-CB1A-B7CA-AF185E6A6459}"/>
          </ac:spMkLst>
        </pc:spChg>
        <pc:spChg chg="add mod ord topLvl">
          <ac:chgData name="Imogen Bissett (2304085)" userId="2d5d3581-33bb-4a79-a612-73b457eea011" providerId="ADAL" clId="{2C3612F6-25CC-4EC0-A249-D6E2A4CE6954}" dt="2024-01-12T15:16:47.861" v="3593" actId="164"/>
          <ac:spMkLst>
            <pc:docMk/>
            <pc:sldMk cId="3229215341" sldId="257"/>
            <ac:spMk id="3" creationId="{1EC37704-BA6E-D9B5-7FDA-66E28A5004F1}"/>
          </ac:spMkLst>
        </pc:spChg>
        <pc:spChg chg="add mod ord topLvl">
          <ac:chgData name="Imogen Bissett (2304085)" userId="2d5d3581-33bb-4a79-a612-73b457eea011" providerId="ADAL" clId="{2C3612F6-25CC-4EC0-A249-D6E2A4CE6954}" dt="2024-01-12T15:16:47.861" v="3593" actId="164"/>
          <ac:spMkLst>
            <pc:docMk/>
            <pc:sldMk cId="3229215341" sldId="257"/>
            <ac:spMk id="5" creationId="{6224B71F-E200-546F-1F59-1F704CE00B56}"/>
          </ac:spMkLst>
        </pc:spChg>
        <pc:grpChg chg="add del mod">
          <ac:chgData name="Imogen Bissett (2304085)" userId="2d5d3581-33bb-4a79-a612-73b457eea011" providerId="ADAL" clId="{2C3612F6-25CC-4EC0-A249-D6E2A4CE6954}" dt="2024-01-12T15:15:55.337" v="3586" actId="164"/>
          <ac:grpSpMkLst>
            <pc:docMk/>
            <pc:sldMk cId="3229215341" sldId="257"/>
            <ac:grpSpMk id="6" creationId="{4831A696-D641-880A-3665-28B53F10B76B}"/>
          </ac:grpSpMkLst>
        </pc:grpChg>
        <pc:grpChg chg="add mod">
          <ac:chgData name="Imogen Bissett (2304085)" userId="2d5d3581-33bb-4a79-a612-73b457eea011" providerId="ADAL" clId="{2C3612F6-25CC-4EC0-A249-D6E2A4CE6954}" dt="2024-01-12T15:16:47.861" v="3593" actId="164"/>
          <ac:grpSpMkLst>
            <pc:docMk/>
            <pc:sldMk cId="3229215341" sldId="257"/>
            <ac:grpSpMk id="7" creationId="{EA62225F-0202-D77F-9A99-027939BC87C9}"/>
          </ac:grpSpMkLst>
        </pc:grpChg>
        <pc:picChg chg="add del mod">
          <ac:chgData name="Imogen Bissett (2304085)" userId="2d5d3581-33bb-4a79-a612-73b457eea011" providerId="ADAL" clId="{2C3612F6-25CC-4EC0-A249-D6E2A4CE6954}" dt="2024-01-12T15:15:08.968" v="3574" actId="478"/>
          <ac:picMkLst>
            <pc:docMk/>
            <pc:sldMk cId="3229215341" sldId="257"/>
            <ac:picMk id="4" creationId="{DDFF623E-1E7F-8E76-D492-3DD25207C409}"/>
          </ac:picMkLst>
        </pc:picChg>
      </pc:sldChg>
      <pc:sldChg chg="addSp delSp modSp new mod">
        <pc:chgData name="Imogen Bissett (2304085)" userId="2d5d3581-33bb-4a79-a612-73b457eea011" providerId="ADAL" clId="{2C3612F6-25CC-4EC0-A249-D6E2A4CE6954}" dt="2024-01-12T15:04:36.876" v="3516" actId="1076"/>
        <pc:sldMkLst>
          <pc:docMk/>
          <pc:sldMk cId="3773669934" sldId="258"/>
        </pc:sldMkLst>
        <pc:spChg chg="del">
          <ac:chgData name="Imogen Bissett (2304085)" userId="2d5d3581-33bb-4a79-a612-73b457eea011" providerId="ADAL" clId="{2C3612F6-25CC-4EC0-A249-D6E2A4CE6954}" dt="2024-01-12T11:24:22.650" v="2919" actId="478"/>
          <ac:spMkLst>
            <pc:docMk/>
            <pc:sldMk cId="3773669934" sldId="258"/>
            <ac:spMk id="2" creationId="{AAA48F46-CCF0-A08C-D6B4-14D472EF27C3}"/>
          </ac:spMkLst>
        </pc:spChg>
        <pc:spChg chg="mod">
          <ac:chgData name="Imogen Bissett (2304085)" userId="2d5d3581-33bb-4a79-a612-73b457eea011" providerId="ADAL" clId="{2C3612F6-25CC-4EC0-A249-D6E2A4CE6954}" dt="2024-01-12T15:04:02.049" v="3507" actId="20577"/>
          <ac:spMkLst>
            <pc:docMk/>
            <pc:sldMk cId="3773669934" sldId="258"/>
            <ac:spMk id="3" creationId="{A5B3DCBE-75A0-092C-BC32-469F2E210511}"/>
          </ac:spMkLst>
        </pc:spChg>
        <pc:spChg chg="add mod">
          <ac:chgData name="Imogen Bissett (2304085)" userId="2d5d3581-33bb-4a79-a612-73b457eea011" providerId="ADAL" clId="{2C3612F6-25CC-4EC0-A249-D6E2A4CE6954}" dt="2024-01-12T15:04:36.876" v="3516" actId="1076"/>
          <ac:spMkLst>
            <pc:docMk/>
            <pc:sldMk cId="3773669934" sldId="258"/>
            <ac:spMk id="5" creationId="{758445ED-1DA1-1369-9FF9-D22A2FE62C88}"/>
          </ac:spMkLst>
        </pc:spChg>
      </pc:sldChg>
      <pc:sldMasterChg chg="setBg modSldLayout">
        <pc:chgData name="Imogen Bissett (2304085)" userId="2d5d3581-33bb-4a79-a612-73b457eea011" providerId="ADAL" clId="{2C3612F6-25CC-4EC0-A249-D6E2A4CE6954}" dt="2024-01-12T11:23:47.741" v="2917"/>
        <pc:sldMasterMkLst>
          <pc:docMk/>
          <pc:sldMasterMk cId="2057953341" sldId="2147483660"/>
        </pc:sldMasterMkLst>
        <pc:sldLayoutChg chg="setBg">
          <pc:chgData name="Imogen Bissett (2304085)" userId="2d5d3581-33bb-4a79-a612-73b457eea011" providerId="ADAL" clId="{2C3612F6-25CC-4EC0-A249-D6E2A4CE6954}" dt="2024-01-12T11:23:47.741" v="2917"/>
          <pc:sldLayoutMkLst>
            <pc:docMk/>
            <pc:sldMasterMk cId="2057953341" sldId="2147483660"/>
            <pc:sldLayoutMk cId="4167637227" sldId="2147483661"/>
          </pc:sldLayoutMkLst>
        </pc:sldLayoutChg>
        <pc:sldLayoutChg chg="setBg">
          <pc:chgData name="Imogen Bissett (2304085)" userId="2d5d3581-33bb-4a79-a612-73b457eea011" providerId="ADAL" clId="{2C3612F6-25CC-4EC0-A249-D6E2A4CE6954}" dt="2024-01-12T11:23:47.741" v="2917"/>
          <pc:sldLayoutMkLst>
            <pc:docMk/>
            <pc:sldMasterMk cId="2057953341" sldId="2147483660"/>
            <pc:sldLayoutMk cId="3679984026" sldId="2147483662"/>
          </pc:sldLayoutMkLst>
        </pc:sldLayoutChg>
        <pc:sldLayoutChg chg="setBg">
          <pc:chgData name="Imogen Bissett (2304085)" userId="2d5d3581-33bb-4a79-a612-73b457eea011" providerId="ADAL" clId="{2C3612F6-25CC-4EC0-A249-D6E2A4CE6954}" dt="2024-01-12T11:23:47.741" v="2917"/>
          <pc:sldLayoutMkLst>
            <pc:docMk/>
            <pc:sldMasterMk cId="2057953341" sldId="2147483660"/>
            <pc:sldLayoutMk cId="3565675783" sldId="2147483663"/>
          </pc:sldLayoutMkLst>
        </pc:sldLayoutChg>
        <pc:sldLayoutChg chg="setBg">
          <pc:chgData name="Imogen Bissett (2304085)" userId="2d5d3581-33bb-4a79-a612-73b457eea011" providerId="ADAL" clId="{2C3612F6-25CC-4EC0-A249-D6E2A4CE6954}" dt="2024-01-12T11:23:47.741" v="2917"/>
          <pc:sldLayoutMkLst>
            <pc:docMk/>
            <pc:sldMasterMk cId="2057953341" sldId="2147483660"/>
            <pc:sldLayoutMk cId="1650195314" sldId="2147483664"/>
          </pc:sldLayoutMkLst>
        </pc:sldLayoutChg>
        <pc:sldLayoutChg chg="setBg">
          <pc:chgData name="Imogen Bissett (2304085)" userId="2d5d3581-33bb-4a79-a612-73b457eea011" providerId="ADAL" clId="{2C3612F6-25CC-4EC0-A249-D6E2A4CE6954}" dt="2024-01-12T11:23:47.741" v="2917"/>
          <pc:sldLayoutMkLst>
            <pc:docMk/>
            <pc:sldMasterMk cId="2057953341" sldId="2147483660"/>
            <pc:sldLayoutMk cId="3319355775" sldId="2147483665"/>
          </pc:sldLayoutMkLst>
        </pc:sldLayoutChg>
        <pc:sldLayoutChg chg="setBg">
          <pc:chgData name="Imogen Bissett (2304085)" userId="2d5d3581-33bb-4a79-a612-73b457eea011" providerId="ADAL" clId="{2C3612F6-25CC-4EC0-A249-D6E2A4CE6954}" dt="2024-01-12T11:23:47.741" v="2917"/>
          <pc:sldLayoutMkLst>
            <pc:docMk/>
            <pc:sldMasterMk cId="2057953341" sldId="2147483660"/>
            <pc:sldLayoutMk cId="2626918945" sldId="2147483666"/>
          </pc:sldLayoutMkLst>
        </pc:sldLayoutChg>
        <pc:sldLayoutChg chg="setBg">
          <pc:chgData name="Imogen Bissett (2304085)" userId="2d5d3581-33bb-4a79-a612-73b457eea011" providerId="ADAL" clId="{2C3612F6-25CC-4EC0-A249-D6E2A4CE6954}" dt="2024-01-12T11:23:47.741" v="2917"/>
          <pc:sldLayoutMkLst>
            <pc:docMk/>
            <pc:sldMasterMk cId="2057953341" sldId="2147483660"/>
            <pc:sldLayoutMk cId="2312791517" sldId="2147483667"/>
          </pc:sldLayoutMkLst>
        </pc:sldLayoutChg>
        <pc:sldLayoutChg chg="setBg">
          <pc:chgData name="Imogen Bissett (2304085)" userId="2d5d3581-33bb-4a79-a612-73b457eea011" providerId="ADAL" clId="{2C3612F6-25CC-4EC0-A249-D6E2A4CE6954}" dt="2024-01-12T11:23:47.741" v="2917"/>
          <pc:sldLayoutMkLst>
            <pc:docMk/>
            <pc:sldMasterMk cId="2057953341" sldId="2147483660"/>
            <pc:sldLayoutMk cId="2527407853" sldId="2147483668"/>
          </pc:sldLayoutMkLst>
        </pc:sldLayoutChg>
        <pc:sldLayoutChg chg="setBg">
          <pc:chgData name="Imogen Bissett (2304085)" userId="2d5d3581-33bb-4a79-a612-73b457eea011" providerId="ADAL" clId="{2C3612F6-25CC-4EC0-A249-D6E2A4CE6954}" dt="2024-01-12T11:23:47.741" v="2917"/>
          <pc:sldLayoutMkLst>
            <pc:docMk/>
            <pc:sldMasterMk cId="2057953341" sldId="2147483660"/>
            <pc:sldLayoutMk cId="954960378" sldId="2147483669"/>
          </pc:sldLayoutMkLst>
        </pc:sldLayoutChg>
        <pc:sldLayoutChg chg="setBg">
          <pc:chgData name="Imogen Bissett (2304085)" userId="2d5d3581-33bb-4a79-a612-73b457eea011" providerId="ADAL" clId="{2C3612F6-25CC-4EC0-A249-D6E2A4CE6954}" dt="2024-01-12T11:23:47.741" v="2917"/>
          <pc:sldLayoutMkLst>
            <pc:docMk/>
            <pc:sldMasterMk cId="2057953341" sldId="2147483660"/>
            <pc:sldLayoutMk cId="2935901152" sldId="2147483670"/>
          </pc:sldLayoutMkLst>
        </pc:sldLayoutChg>
        <pc:sldLayoutChg chg="setBg">
          <pc:chgData name="Imogen Bissett (2304085)" userId="2d5d3581-33bb-4a79-a612-73b457eea011" providerId="ADAL" clId="{2C3612F6-25CC-4EC0-A249-D6E2A4CE6954}" dt="2024-01-12T11:23:47.741" v="2917"/>
          <pc:sldLayoutMkLst>
            <pc:docMk/>
            <pc:sldMasterMk cId="2057953341" sldId="2147483660"/>
            <pc:sldLayoutMk cId="101528527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07B532E-CF04-4B58-A154-DF94D7D5FF66}"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4167637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7B532E-CF04-4B58-A154-DF94D7D5FF66}"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3679984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7B532E-CF04-4B58-A154-DF94D7D5FF66}"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3565675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7B532E-CF04-4B58-A154-DF94D7D5FF66}"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1650195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7B532E-CF04-4B58-A154-DF94D7D5FF66}" type="datetimeFigureOut">
              <a:rPr lang="en-GB" smtClean="0"/>
              <a:t>12/01/2024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3319355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7B532E-CF04-4B58-A154-DF94D7D5FF66}" type="datetimeFigureOut">
              <a:rPr lang="en-GB" smtClean="0"/>
              <a:t>12/01/2024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2626918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7B532E-CF04-4B58-A154-DF94D7D5FF66}" type="datetimeFigureOut">
              <a:rPr lang="en-GB" smtClean="0"/>
              <a:t>12/01/2024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2312791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7B532E-CF04-4B58-A154-DF94D7D5FF66}"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2527407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7B532E-CF04-4B58-A154-DF94D7D5FF66}" type="datetimeFigureOut">
              <a:rPr lang="en-GB" smtClean="0"/>
              <a:t>12/01/2024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954960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7B532E-CF04-4B58-A154-DF94D7D5FF66}"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2935901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7B532E-CF04-4B58-A154-DF94D7D5FF66}" type="datetimeFigureOut">
              <a:rPr lang="en-GB" smtClean="0"/>
              <a:t>12/01/2024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0FAF90-BFB3-4DA1-9160-37BBE094F225}" type="slidenum">
              <a:rPr lang="en-GB" smtClean="0"/>
              <a:t>‹#›</a:t>
            </a:fld>
            <a:endParaRPr lang="en-GB"/>
          </a:p>
        </p:txBody>
      </p:sp>
    </p:spTree>
    <p:extLst>
      <p:ext uri="{BB962C8B-B14F-4D97-AF65-F5344CB8AC3E}">
        <p14:creationId xmlns:p14="http://schemas.microsoft.com/office/powerpoint/2010/main" val="1015285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7000" r="-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7B532E-CF04-4B58-A154-DF94D7D5FF66}" type="datetimeFigureOut">
              <a:rPr lang="en-GB" smtClean="0"/>
              <a:t>12/01/2024</a:t>
            </a:fld>
            <a:endParaRPr lang="en-GB"/>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0FAF90-BFB3-4DA1-9160-37BBE094F225}" type="slidenum">
              <a:rPr lang="en-GB" smtClean="0"/>
              <a:t>‹#›</a:t>
            </a:fld>
            <a:endParaRPr lang="en-GB"/>
          </a:p>
        </p:txBody>
      </p:sp>
    </p:spTree>
    <p:extLst>
      <p:ext uri="{BB962C8B-B14F-4D97-AF65-F5344CB8AC3E}">
        <p14:creationId xmlns:p14="http://schemas.microsoft.com/office/powerpoint/2010/main" val="20579533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youtu.be/iTljC08ooXg?si=Z13ViM2fZoLCTP9g"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iTljC08ooXg?si=Z13ViM2fZoLCTP9g" TargetMode="External"/><Relationship Id="rId2" Type="http://schemas.openxmlformats.org/officeDocument/2006/relationships/hyperlink" Target="https://youtu.be/w_LbQviO1K4?si=y2C-KGUuu-Htc5XV"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A62225F-0202-D77F-9A99-027939BC87C9}"/>
              </a:ext>
            </a:extLst>
          </p:cNvPr>
          <p:cNvGrpSpPr/>
          <p:nvPr/>
        </p:nvGrpSpPr>
        <p:grpSpPr>
          <a:xfrm>
            <a:off x="128669" y="2424023"/>
            <a:ext cx="9648662" cy="2009954"/>
            <a:chOff x="128669" y="2424023"/>
            <a:chExt cx="9648662" cy="2009954"/>
          </a:xfrm>
        </p:grpSpPr>
        <p:sp>
          <p:nvSpPr>
            <p:cNvPr id="5" name="Rectangle 4">
              <a:extLst>
                <a:ext uri="{FF2B5EF4-FFF2-40B4-BE49-F238E27FC236}">
                  <a16:creationId xmlns:a16="http://schemas.microsoft.com/office/drawing/2014/main" id="{6224B71F-E200-546F-1F59-1F704CE00B56}"/>
                </a:ext>
              </a:extLst>
            </p:cNvPr>
            <p:cNvSpPr/>
            <p:nvPr/>
          </p:nvSpPr>
          <p:spPr>
            <a:xfrm>
              <a:off x="128669" y="2424023"/>
              <a:ext cx="9648662" cy="2009954"/>
            </a:xfrm>
            <a:prstGeom prst="rect">
              <a:avLst/>
            </a:prstGeom>
            <a:solidFill>
              <a:srgbClr val="98B48A"/>
            </a:solidFill>
            <a:ln w="76200">
              <a:solidFill>
                <a:srgbClr val="7B9F6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1EC37704-BA6E-D9B5-7FDA-66E28A5004F1}"/>
                </a:ext>
              </a:extLst>
            </p:cNvPr>
            <p:cNvSpPr/>
            <p:nvPr/>
          </p:nvSpPr>
          <p:spPr>
            <a:xfrm>
              <a:off x="681635" y="2790859"/>
              <a:ext cx="8542729" cy="1276282"/>
            </a:xfrm>
            <a:prstGeom prst="roundRect">
              <a:avLst/>
            </a:prstGeom>
            <a:solidFill>
              <a:srgbClr val="B5C9AB"/>
            </a:solidFill>
            <a:ln w="57150">
              <a:solidFill>
                <a:srgbClr val="8EAD7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A6DF1CC5-C5CC-CD75-3984-441FEA94C7A8}"/>
                </a:ext>
              </a:extLst>
            </p:cNvPr>
            <p:cNvSpPr txBox="1"/>
            <p:nvPr/>
          </p:nvSpPr>
          <p:spPr>
            <a:xfrm>
              <a:off x="1462983" y="3044279"/>
              <a:ext cx="6980034" cy="769441"/>
            </a:xfrm>
            <a:prstGeom prst="rect">
              <a:avLst/>
            </a:prstGeom>
            <a:noFill/>
          </p:spPr>
          <p:txBody>
            <a:bodyPr wrap="square" rtlCol="0">
              <a:spAutoFit/>
            </a:bodyPr>
            <a:lstStyle/>
            <a:p>
              <a:r>
                <a:rPr lang="en-GB" sz="4400" b="1" dirty="0">
                  <a:solidFill>
                    <a:srgbClr val="3C4F33"/>
                  </a:solidFill>
                  <a:latin typeface="Alasassy Caps" pitchFamily="2" charset="0"/>
                </a:rPr>
                <a:t>Professional Development Plan</a:t>
              </a:r>
            </a:p>
          </p:txBody>
        </p:sp>
      </p:grpSp>
    </p:spTree>
    <p:extLst>
      <p:ext uri="{BB962C8B-B14F-4D97-AF65-F5344CB8AC3E}">
        <p14:creationId xmlns:p14="http://schemas.microsoft.com/office/powerpoint/2010/main" val="3229215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9">
            <a:extLst>
              <a:ext uri="{FF2B5EF4-FFF2-40B4-BE49-F238E27FC236}">
                <a16:creationId xmlns:a16="http://schemas.microsoft.com/office/drawing/2014/main" id="{C6441BF9-A6A4-D11F-D8D3-8C325CC12045}"/>
              </a:ext>
            </a:extLst>
          </p:cNvPr>
          <p:cNvGraphicFramePr>
            <a:graphicFrameLocks noGrp="1"/>
          </p:cNvGraphicFramePr>
          <p:nvPr>
            <p:extLst>
              <p:ext uri="{D42A27DB-BD31-4B8C-83A1-F6EECF244321}">
                <p14:modId xmlns:p14="http://schemas.microsoft.com/office/powerpoint/2010/main" val="286969482"/>
              </p:ext>
            </p:extLst>
          </p:nvPr>
        </p:nvGraphicFramePr>
        <p:xfrm>
          <a:off x="44568" y="60960"/>
          <a:ext cx="9816864" cy="6736080"/>
        </p:xfrm>
        <a:graphic>
          <a:graphicData uri="http://schemas.openxmlformats.org/drawingml/2006/table">
            <a:tbl>
              <a:tblPr firstRow="1" bandRow="1">
                <a:tableStyleId>{5C22544A-7EE6-4342-B048-85BDC9FD1C3A}</a:tableStyleId>
              </a:tblPr>
              <a:tblGrid>
                <a:gridCol w="1227108">
                  <a:extLst>
                    <a:ext uri="{9D8B030D-6E8A-4147-A177-3AD203B41FA5}">
                      <a16:colId xmlns:a16="http://schemas.microsoft.com/office/drawing/2014/main" val="2485071493"/>
                    </a:ext>
                  </a:extLst>
                </a:gridCol>
                <a:gridCol w="1227108">
                  <a:extLst>
                    <a:ext uri="{9D8B030D-6E8A-4147-A177-3AD203B41FA5}">
                      <a16:colId xmlns:a16="http://schemas.microsoft.com/office/drawing/2014/main" val="1729736814"/>
                    </a:ext>
                  </a:extLst>
                </a:gridCol>
                <a:gridCol w="1227108">
                  <a:extLst>
                    <a:ext uri="{9D8B030D-6E8A-4147-A177-3AD203B41FA5}">
                      <a16:colId xmlns:a16="http://schemas.microsoft.com/office/drawing/2014/main" val="4242232222"/>
                    </a:ext>
                  </a:extLst>
                </a:gridCol>
                <a:gridCol w="1227108">
                  <a:extLst>
                    <a:ext uri="{9D8B030D-6E8A-4147-A177-3AD203B41FA5}">
                      <a16:colId xmlns:a16="http://schemas.microsoft.com/office/drawing/2014/main" val="1210240469"/>
                    </a:ext>
                  </a:extLst>
                </a:gridCol>
                <a:gridCol w="1227108">
                  <a:extLst>
                    <a:ext uri="{9D8B030D-6E8A-4147-A177-3AD203B41FA5}">
                      <a16:colId xmlns:a16="http://schemas.microsoft.com/office/drawing/2014/main" val="940976825"/>
                    </a:ext>
                  </a:extLst>
                </a:gridCol>
                <a:gridCol w="1227108">
                  <a:extLst>
                    <a:ext uri="{9D8B030D-6E8A-4147-A177-3AD203B41FA5}">
                      <a16:colId xmlns:a16="http://schemas.microsoft.com/office/drawing/2014/main" val="3302584788"/>
                    </a:ext>
                  </a:extLst>
                </a:gridCol>
                <a:gridCol w="1227108">
                  <a:extLst>
                    <a:ext uri="{9D8B030D-6E8A-4147-A177-3AD203B41FA5}">
                      <a16:colId xmlns:a16="http://schemas.microsoft.com/office/drawing/2014/main" val="1354796234"/>
                    </a:ext>
                  </a:extLst>
                </a:gridCol>
                <a:gridCol w="1227108">
                  <a:extLst>
                    <a:ext uri="{9D8B030D-6E8A-4147-A177-3AD203B41FA5}">
                      <a16:colId xmlns:a16="http://schemas.microsoft.com/office/drawing/2014/main" val="925011305"/>
                    </a:ext>
                  </a:extLst>
                </a:gridCol>
              </a:tblGrid>
              <a:tr h="0">
                <a:tc>
                  <a:txBody>
                    <a:bodyPr/>
                    <a:lstStyle/>
                    <a:p>
                      <a:r>
                        <a:rPr lang="en-GB" sz="900" b="1" dirty="0">
                          <a:solidFill>
                            <a:srgbClr val="3C4F33"/>
                          </a:solidFill>
                          <a:latin typeface="Alasassy Caps" pitchFamily="2" charset="0"/>
                        </a:rPr>
                        <a:t>Goal</a:t>
                      </a:r>
                    </a:p>
                  </a:txBody>
                  <a:tcPr>
                    <a:solidFill>
                      <a:srgbClr val="B5C9AB"/>
                    </a:solidFill>
                  </a:tcPr>
                </a:tc>
                <a:tc>
                  <a:txBody>
                    <a:bodyPr/>
                    <a:lstStyle/>
                    <a:p>
                      <a:r>
                        <a:rPr lang="en-GB" sz="900" b="1" dirty="0">
                          <a:solidFill>
                            <a:srgbClr val="3C4F33"/>
                          </a:solidFill>
                          <a:latin typeface="Alasassy Caps" pitchFamily="2" charset="0"/>
                        </a:rPr>
                        <a:t>Why</a:t>
                      </a:r>
                    </a:p>
                  </a:txBody>
                  <a:tcPr>
                    <a:solidFill>
                      <a:srgbClr val="B5C9AB"/>
                    </a:solidFill>
                  </a:tcPr>
                </a:tc>
                <a:tc>
                  <a:txBody>
                    <a:bodyPr/>
                    <a:lstStyle/>
                    <a:p>
                      <a:r>
                        <a:rPr lang="en-GB" sz="900" b="1" dirty="0">
                          <a:solidFill>
                            <a:srgbClr val="3C4F33"/>
                          </a:solidFill>
                          <a:latin typeface="Alasassy Caps" pitchFamily="2" charset="0"/>
                        </a:rPr>
                        <a:t>When do I want to achieve this by</a:t>
                      </a:r>
                    </a:p>
                  </a:txBody>
                  <a:tcPr>
                    <a:solidFill>
                      <a:srgbClr val="B5C9AB"/>
                    </a:solidFill>
                  </a:tcPr>
                </a:tc>
                <a:tc>
                  <a:txBody>
                    <a:bodyPr/>
                    <a:lstStyle/>
                    <a:p>
                      <a:r>
                        <a:rPr lang="en-GB" sz="900" b="1" dirty="0">
                          <a:solidFill>
                            <a:srgbClr val="3C4F33"/>
                          </a:solidFill>
                          <a:latin typeface="Alasassy Caps" pitchFamily="2" charset="0"/>
                        </a:rPr>
                        <a:t>What obstacles could get in my way</a:t>
                      </a:r>
                    </a:p>
                  </a:txBody>
                  <a:tcPr>
                    <a:solidFill>
                      <a:srgbClr val="B5C9AB"/>
                    </a:solidFill>
                  </a:tcPr>
                </a:tc>
                <a:tc>
                  <a:txBody>
                    <a:bodyPr/>
                    <a:lstStyle/>
                    <a:p>
                      <a:r>
                        <a:rPr lang="en-GB" sz="900" b="1" dirty="0">
                          <a:solidFill>
                            <a:srgbClr val="3C4F33"/>
                          </a:solidFill>
                          <a:latin typeface="Alasassy Caps" pitchFamily="2" charset="0"/>
                        </a:rPr>
                        <a:t>Actions</a:t>
                      </a:r>
                    </a:p>
                  </a:txBody>
                  <a:tcPr>
                    <a:solidFill>
                      <a:srgbClr val="B5C9AB"/>
                    </a:solidFill>
                  </a:tcPr>
                </a:tc>
                <a:tc>
                  <a:txBody>
                    <a:bodyPr/>
                    <a:lstStyle/>
                    <a:p>
                      <a:r>
                        <a:rPr lang="en-GB" sz="900" b="1" dirty="0">
                          <a:solidFill>
                            <a:srgbClr val="3C4F33"/>
                          </a:solidFill>
                          <a:latin typeface="Alasassy Caps" pitchFamily="2" charset="0"/>
                        </a:rPr>
                        <a:t>Skills and knowledge I need</a:t>
                      </a:r>
                    </a:p>
                  </a:txBody>
                  <a:tcPr>
                    <a:solidFill>
                      <a:srgbClr val="B5C9AB"/>
                    </a:solidFill>
                  </a:tcPr>
                </a:tc>
                <a:tc>
                  <a:txBody>
                    <a:bodyPr/>
                    <a:lstStyle/>
                    <a:p>
                      <a:r>
                        <a:rPr lang="en-GB" sz="900" b="1" dirty="0">
                          <a:solidFill>
                            <a:srgbClr val="3C4F33"/>
                          </a:solidFill>
                          <a:latin typeface="Alasassy Caps" pitchFamily="2" charset="0"/>
                        </a:rPr>
                        <a:t>How do I improve my chances of achieving my goal</a:t>
                      </a:r>
                    </a:p>
                    <a:p>
                      <a:endParaRPr lang="en-GB" sz="900" b="1" dirty="0">
                        <a:solidFill>
                          <a:srgbClr val="3C4F33"/>
                        </a:solidFill>
                        <a:latin typeface="Alasassy Caps" pitchFamily="2" charset="0"/>
                      </a:endParaRPr>
                    </a:p>
                  </a:txBody>
                  <a:tcPr>
                    <a:solidFill>
                      <a:srgbClr val="B5C9AB"/>
                    </a:solidFill>
                  </a:tcPr>
                </a:tc>
                <a:tc>
                  <a:txBody>
                    <a:bodyPr/>
                    <a:lstStyle/>
                    <a:p>
                      <a:r>
                        <a:rPr lang="en-GB" sz="900" b="1" dirty="0">
                          <a:solidFill>
                            <a:srgbClr val="3C4F33"/>
                          </a:solidFill>
                          <a:latin typeface="Alasassy Caps" pitchFamily="2" charset="0"/>
                        </a:rPr>
                        <a:t>Progress</a:t>
                      </a:r>
                    </a:p>
                  </a:txBody>
                  <a:tcPr>
                    <a:solidFill>
                      <a:srgbClr val="B5C9AB"/>
                    </a:solidFill>
                  </a:tcPr>
                </a:tc>
                <a:extLst>
                  <a:ext uri="{0D108BD9-81ED-4DB2-BD59-A6C34878D82A}">
                    <a16:rowId xmlns:a16="http://schemas.microsoft.com/office/drawing/2014/main" val="2487760463"/>
                  </a:ext>
                </a:extLst>
              </a:tr>
              <a:tr h="769478">
                <a:tc>
                  <a:txBody>
                    <a:bodyPr/>
                    <a:lstStyle/>
                    <a:p>
                      <a:r>
                        <a:rPr lang="en-GB" sz="900" b="1" dirty="0">
                          <a:solidFill>
                            <a:srgbClr val="3C4F33"/>
                          </a:solidFill>
                          <a:latin typeface="Alasassy Caps" pitchFamily="2" charset="0"/>
                        </a:rPr>
                        <a:t>1.  Get my driver's licence</a:t>
                      </a:r>
                    </a:p>
                  </a:txBody>
                  <a:tcPr>
                    <a:solidFill>
                      <a:srgbClr val="B5C9AB"/>
                    </a:solidFill>
                  </a:tcPr>
                </a:tc>
                <a:tc>
                  <a:txBody>
                    <a:bodyPr/>
                    <a:lstStyle/>
                    <a:p>
                      <a:r>
                        <a:rPr lang="en-GB" sz="800" b="0" dirty="0">
                          <a:solidFill>
                            <a:srgbClr val="3C4F33"/>
                          </a:solidFill>
                          <a:latin typeface="Alasassy Caps" pitchFamily="2" charset="0"/>
                        </a:rPr>
                        <a:t>Being able to drive is very important as a set designer/maker as often you will need to be able to get to many different locations and therefore can’t always rely on public transport, especially if transporting a model or set piece. </a:t>
                      </a:r>
                    </a:p>
                  </a:txBody>
                  <a:tcPr>
                    <a:solidFill>
                      <a:srgbClr val="EDF2EA"/>
                    </a:solidFill>
                  </a:tcPr>
                </a:tc>
                <a:tc>
                  <a:txBody>
                    <a:bodyPr/>
                    <a:lstStyle/>
                    <a:p>
                      <a:r>
                        <a:rPr lang="en-GB" sz="800" dirty="0">
                          <a:solidFill>
                            <a:srgbClr val="3C4F33"/>
                          </a:solidFill>
                          <a:latin typeface="Alasassy Caps" pitchFamily="2" charset="0"/>
                        </a:rPr>
                        <a:t>Summer of 2024</a:t>
                      </a:r>
                    </a:p>
                  </a:txBody>
                  <a:tcPr>
                    <a:solidFill>
                      <a:srgbClr val="EDF2EA"/>
                    </a:solidFill>
                  </a:tcPr>
                </a:tc>
                <a:tc>
                  <a:txBody>
                    <a:bodyPr/>
                    <a:lstStyle/>
                    <a:p>
                      <a:pPr marL="285750" indent="-285750">
                        <a:buFont typeface="Alasassy Caps" pitchFamily="2" charset="0"/>
                        <a:buChar char="»"/>
                      </a:pPr>
                      <a:r>
                        <a:rPr lang="en-GB" sz="800" dirty="0">
                          <a:solidFill>
                            <a:srgbClr val="3C4F33"/>
                          </a:solidFill>
                          <a:latin typeface="Alasassy Caps" pitchFamily="2" charset="0"/>
                        </a:rPr>
                        <a:t>Lack of opportunity to practice while I’m away from home at university</a:t>
                      </a:r>
                    </a:p>
                    <a:p>
                      <a:pPr marL="285750" indent="-285750">
                        <a:buFont typeface="Alasassy Caps" pitchFamily="2" charset="0"/>
                        <a:buChar char="»"/>
                      </a:pPr>
                      <a:r>
                        <a:rPr lang="en-GB" sz="800" dirty="0">
                          <a:solidFill>
                            <a:srgbClr val="3C4F33"/>
                          </a:solidFill>
                          <a:latin typeface="Alasassy Caps" pitchFamily="2" charset="0"/>
                        </a:rPr>
                        <a:t>Lack of confidence</a:t>
                      </a:r>
                    </a:p>
                    <a:p>
                      <a:pPr marL="285750" indent="-285750">
                        <a:buFont typeface="Alasassy Caps" pitchFamily="2" charset="0"/>
                        <a:buChar char="»"/>
                      </a:pPr>
                      <a:r>
                        <a:rPr lang="en-GB" sz="800" dirty="0">
                          <a:solidFill>
                            <a:srgbClr val="3C4F33"/>
                          </a:solidFill>
                          <a:latin typeface="Alasassy Caps" pitchFamily="2" charset="0"/>
                        </a:rPr>
                        <a:t>money</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Book driving lessons</a:t>
                      </a:r>
                    </a:p>
                    <a:p>
                      <a:pPr marL="171450" indent="-171450">
                        <a:buClr>
                          <a:srgbClr val="3C4F33"/>
                        </a:buClr>
                        <a:buFont typeface="Alasassy Caps" pitchFamily="2" charset="0"/>
                        <a:buChar char="»"/>
                      </a:pPr>
                      <a:r>
                        <a:rPr lang="en-GB" sz="800" dirty="0">
                          <a:solidFill>
                            <a:srgbClr val="3C4F33"/>
                          </a:solidFill>
                          <a:latin typeface="Alasassy Caps" pitchFamily="2" charset="0"/>
                        </a:rPr>
                        <a:t>Get as much practice as possible</a:t>
                      </a:r>
                    </a:p>
                    <a:p>
                      <a:pPr marL="171450" indent="-171450">
                        <a:buClr>
                          <a:srgbClr val="3C4F33"/>
                        </a:buClr>
                        <a:buFont typeface="Alasassy Caps" pitchFamily="2" charset="0"/>
                        <a:buChar char="»"/>
                      </a:pPr>
                      <a:r>
                        <a:rPr lang="en-GB" sz="800" dirty="0">
                          <a:solidFill>
                            <a:srgbClr val="3C4F33"/>
                          </a:solidFill>
                          <a:latin typeface="Alasassy Caps" pitchFamily="2" charset="0"/>
                        </a:rPr>
                        <a:t>Get insurance on my car so I can practice on this too</a:t>
                      </a:r>
                    </a:p>
                    <a:p>
                      <a:pPr marL="171450" indent="-171450">
                        <a:buClr>
                          <a:srgbClr val="3C4F33"/>
                        </a:buClr>
                        <a:buFont typeface="Alasassy Caps" pitchFamily="2" charset="0"/>
                        <a:buChar char="»"/>
                      </a:pPr>
                      <a:endParaRPr lang="en-GB" sz="800" dirty="0">
                        <a:solidFill>
                          <a:srgbClr val="3C4F33"/>
                        </a:solidFill>
                        <a:latin typeface="Alasassy Caps" pitchFamily="2" charset="0"/>
                      </a:endParaRP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How to drive</a:t>
                      </a:r>
                    </a:p>
                    <a:p>
                      <a:pPr marL="171450" indent="-171450">
                        <a:buClr>
                          <a:srgbClr val="3C4F33"/>
                        </a:buClr>
                        <a:buFont typeface="Alasassy Caps" pitchFamily="2" charset="0"/>
                        <a:buChar char="»"/>
                      </a:pPr>
                      <a:r>
                        <a:rPr lang="en-GB" sz="800" dirty="0">
                          <a:solidFill>
                            <a:srgbClr val="3C4F33"/>
                          </a:solidFill>
                          <a:latin typeface="Alasassy Caps" pitchFamily="2" charset="0"/>
                        </a:rPr>
                        <a:t>Manoeuvres</a:t>
                      </a:r>
                    </a:p>
                    <a:p>
                      <a:pPr marL="171450" indent="-171450">
                        <a:buClr>
                          <a:srgbClr val="3C4F33"/>
                        </a:buClr>
                        <a:buFont typeface="Alasassy Caps" pitchFamily="2" charset="0"/>
                        <a:buChar char="»"/>
                      </a:pPr>
                      <a:r>
                        <a:rPr lang="en-GB" sz="800" dirty="0">
                          <a:solidFill>
                            <a:srgbClr val="3C4F33"/>
                          </a:solidFill>
                          <a:latin typeface="Alasassy Caps" pitchFamily="2" charset="0"/>
                        </a:rPr>
                        <a:t>Anxiety control</a:t>
                      </a:r>
                    </a:p>
                    <a:p>
                      <a:pPr marL="171450" indent="-171450">
                        <a:buClr>
                          <a:srgbClr val="3C4F33"/>
                        </a:buClr>
                        <a:buFont typeface="Alasassy Caps" pitchFamily="2" charset="0"/>
                        <a:buChar char="»"/>
                      </a:pPr>
                      <a:r>
                        <a:rPr lang="en-GB" sz="800" dirty="0">
                          <a:solidFill>
                            <a:srgbClr val="3C4F33"/>
                          </a:solidFill>
                          <a:latin typeface="Alasassy Caps" pitchFamily="2" charset="0"/>
                        </a:rPr>
                        <a:t>How to check tyre pressure</a:t>
                      </a:r>
                    </a:p>
                    <a:p>
                      <a:pPr marL="171450" indent="-171450">
                        <a:buClr>
                          <a:srgbClr val="3C4F33"/>
                        </a:buClr>
                        <a:buFont typeface="Alasassy Caps" pitchFamily="2" charset="0"/>
                        <a:buChar char="»"/>
                      </a:pPr>
                      <a:r>
                        <a:rPr lang="en-GB" sz="800" dirty="0">
                          <a:solidFill>
                            <a:srgbClr val="3C4F33"/>
                          </a:solidFill>
                          <a:latin typeface="Alasassy Caps" pitchFamily="2" charset="0"/>
                        </a:rPr>
                        <a:t>Parts under the bonnet</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Practice as much as I can</a:t>
                      </a:r>
                    </a:p>
                    <a:p>
                      <a:pPr marL="171450" indent="-171450">
                        <a:buClr>
                          <a:srgbClr val="3C4F33"/>
                        </a:buClr>
                        <a:buFont typeface="Alasassy Caps" pitchFamily="2" charset="0"/>
                        <a:buChar char="»"/>
                      </a:pPr>
                      <a:r>
                        <a:rPr lang="en-GB" sz="800" dirty="0">
                          <a:solidFill>
                            <a:srgbClr val="3C4F33"/>
                          </a:solidFill>
                          <a:latin typeface="Alasassy Caps" pitchFamily="2" charset="0"/>
                        </a:rPr>
                        <a:t>Go over theory/road signs etc.</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I have booked my test</a:t>
                      </a:r>
                    </a:p>
                    <a:p>
                      <a:pPr marL="171450" indent="-171450">
                        <a:buClr>
                          <a:srgbClr val="3C4F33"/>
                        </a:buClr>
                        <a:buFont typeface="Alasassy Caps" pitchFamily="2" charset="0"/>
                        <a:buChar char="»"/>
                      </a:pPr>
                      <a:r>
                        <a:rPr lang="en-GB" sz="800" dirty="0">
                          <a:solidFill>
                            <a:srgbClr val="3C4F33"/>
                          </a:solidFill>
                          <a:latin typeface="Alasassy Caps" pitchFamily="2" charset="0"/>
                        </a:rPr>
                        <a:t>I have passed my theory</a:t>
                      </a:r>
                    </a:p>
                    <a:p>
                      <a:pPr marL="171450" indent="-171450">
                        <a:buClr>
                          <a:srgbClr val="3C4F33"/>
                        </a:buClr>
                        <a:buFont typeface="Alasassy Caps" pitchFamily="2" charset="0"/>
                        <a:buChar char="»"/>
                      </a:pPr>
                      <a:r>
                        <a:rPr lang="en-GB" sz="800" dirty="0">
                          <a:solidFill>
                            <a:srgbClr val="3C4F33"/>
                          </a:solidFill>
                          <a:latin typeface="Alasassy Caps" pitchFamily="2" charset="0"/>
                        </a:rPr>
                        <a:t>I have been practicing for a while now so am ready for my test</a:t>
                      </a:r>
                    </a:p>
                  </a:txBody>
                  <a:tcPr>
                    <a:solidFill>
                      <a:srgbClr val="EDF2EA"/>
                    </a:solidFill>
                  </a:tcPr>
                </a:tc>
                <a:extLst>
                  <a:ext uri="{0D108BD9-81ED-4DB2-BD59-A6C34878D82A}">
                    <a16:rowId xmlns:a16="http://schemas.microsoft.com/office/drawing/2014/main" val="1131233781"/>
                  </a:ext>
                </a:extLst>
              </a:tr>
              <a:tr h="1069677">
                <a:tc>
                  <a:txBody>
                    <a:bodyPr/>
                    <a:lstStyle/>
                    <a:p>
                      <a:r>
                        <a:rPr lang="en-GB" sz="900" b="1" dirty="0">
                          <a:solidFill>
                            <a:srgbClr val="3C4F33"/>
                          </a:solidFill>
                          <a:latin typeface="Alasassy Caps" pitchFamily="2" charset="0"/>
                        </a:rPr>
                        <a:t>2.  Improve my 2-point-perspective drawing skills</a:t>
                      </a:r>
                    </a:p>
                  </a:txBody>
                  <a:tcPr>
                    <a:solidFill>
                      <a:srgbClr val="B5C9AB"/>
                    </a:solidFill>
                  </a:tcPr>
                </a:tc>
                <a:tc>
                  <a:txBody>
                    <a:bodyPr/>
                    <a:lstStyle/>
                    <a:p>
                      <a:r>
                        <a:rPr lang="en-GB" sz="800" b="0" dirty="0">
                          <a:solidFill>
                            <a:srgbClr val="3C4F33"/>
                          </a:solidFill>
                          <a:latin typeface="Alasassy Caps" pitchFamily="2" charset="0"/>
                        </a:rPr>
                        <a:t>2-point-perspective is an extremely valuable skill to a set designer as it allows you to quickly sketch your design for the director and make quick changes for them in real time and it be in perspective and proportion so that it accurately conveys your idea. </a:t>
                      </a:r>
                    </a:p>
                  </a:txBody>
                  <a:tcPr>
                    <a:solidFill>
                      <a:srgbClr val="EDF2EA"/>
                    </a:solidFill>
                  </a:tcPr>
                </a:tc>
                <a:tc>
                  <a:txBody>
                    <a:bodyPr/>
                    <a:lstStyle/>
                    <a:p>
                      <a:r>
                        <a:rPr lang="en-GB" sz="800" dirty="0">
                          <a:solidFill>
                            <a:srgbClr val="3C4F33"/>
                          </a:solidFill>
                          <a:latin typeface="Alasassy Caps" pitchFamily="2" charset="0"/>
                        </a:rPr>
                        <a:t>Preferably In this year, but at most by when I graduate in 2026</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Lack of motivation</a:t>
                      </a:r>
                    </a:p>
                    <a:p>
                      <a:pPr marL="171450" indent="-171450">
                        <a:buClr>
                          <a:srgbClr val="3C4F33"/>
                        </a:buClr>
                        <a:buFont typeface="Alasassy Caps" pitchFamily="2" charset="0"/>
                        <a:buChar char="»"/>
                      </a:pPr>
                      <a:r>
                        <a:rPr lang="en-GB" sz="800" dirty="0">
                          <a:solidFill>
                            <a:srgbClr val="3C4F33"/>
                          </a:solidFill>
                          <a:latin typeface="Alasassy Caps" pitchFamily="2" charset="0"/>
                        </a:rPr>
                        <a:t>Lack of confidence</a:t>
                      </a:r>
                    </a:p>
                    <a:p>
                      <a:pPr marL="171450" indent="-171450">
                        <a:buClr>
                          <a:srgbClr val="3C4F33"/>
                        </a:buClr>
                        <a:buFont typeface="Alasassy Caps" pitchFamily="2" charset="0"/>
                        <a:buChar char="»"/>
                      </a:pPr>
                      <a:r>
                        <a:rPr lang="en-GB" sz="800" dirty="0">
                          <a:solidFill>
                            <a:srgbClr val="3C4F33"/>
                          </a:solidFill>
                          <a:latin typeface="Alasassy Caps" pitchFamily="2" charset="0"/>
                        </a:rPr>
                        <a:t>Procrastination</a:t>
                      </a:r>
                    </a:p>
                    <a:p>
                      <a:pPr marL="171450" indent="-171450">
                        <a:buClr>
                          <a:srgbClr val="3C4F33"/>
                        </a:buClr>
                        <a:buFont typeface="Alasassy Caps" pitchFamily="2" charset="0"/>
                        <a:buChar char="»"/>
                      </a:pPr>
                      <a:r>
                        <a:rPr lang="en-GB" sz="800" dirty="0">
                          <a:solidFill>
                            <a:srgbClr val="3C4F33"/>
                          </a:solidFill>
                          <a:latin typeface="Alasassy Caps" pitchFamily="2" charset="0"/>
                        </a:rPr>
                        <a:t>The fact I find it quite difficult and confusing will possibly make me put it off for a long time</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Practice using rooms and objects around me, starting with simple drawing to more complex</a:t>
                      </a:r>
                    </a:p>
                    <a:p>
                      <a:pPr marL="171450" indent="-171450">
                        <a:buClr>
                          <a:srgbClr val="3C4F33"/>
                        </a:buClr>
                        <a:buFont typeface="Alasassy Caps" pitchFamily="2" charset="0"/>
                        <a:buChar char="»"/>
                      </a:pPr>
                      <a:r>
                        <a:rPr lang="en-GB" sz="800" dirty="0">
                          <a:solidFill>
                            <a:srgbClr val="3C4F33"/>
                          </a:solidFill>
                          <a:latin typeface="Alasassy Caps" pitchFamily="2" charset="0"/>
                        </a:rPr>
                        <a:t>Follow explanatory videos (e.g. </a:t>
                      </a:r>
                      <a:r>
                        <a:rPr lang="en-GB" sz="800" dirty="0">
                          <a:solidFill>
                            <a:srgbClr val="3C4F33"/>
                          </a:solidFill>
                          <a:latin typeface="Alasassy Caps" pitchFamily="2" charset="0"/>
                          <a:hlinkClick r:id="rId2"/>
                        </a:rPr>
                        <a:t>https://youtu.be/iTljC08ooXg?si=Z13ViM2fZoLCTP9g</a:t>
                      </a:r>
                      <a:r>
                        <a:rPr lang="en-GB" sz="800" dirty="0">
                          <a:solidFill>
                            <a:srgbClr val="3C4F33"/>
                          </a:solidFill>
                          <a:latin typeface="Alasassy Caps" pitchFamily="2" charset="0"/>
                        </a:rPr>
                        <a:t> )</a:t>
                      </a:r>
                    </a:p>
                    <a:p>
                      <a:pPr marL="171450" indent="-171450">
                        <a:buClr>
                          <a:srgbClr val="3C4F33"/>
                        </a:buClr>
                        <a:buFont typeface="Alasassy Caps" pitchFamily="2" charset="0"/>
                        <a:buChar char="»"/>
                      </a:pPr>
                      <a:r>
                        <a:rPr lang="en-GB" sz="800" dirty="0">
                          <a:solidFill>
                            <a:srgbClr val="3C4F33"/>
                          </a:solidFill>
                          <a:latin typeface="Alasassy Caps" pitchFamily="2" charset="0"/>
                        </a:rPr>
                        <a:t>Ask for help from lecturers and classmates</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Understand vanishing points</a:t>
                      </a:r>
                    </a:p>
                    <a:p>
                      <a:pPr marL="171450" indent="-171450">
                        <a:buClr>
                          <a:srgbClr val="3C4F33"/>
                        </a:buClr>
                        <a:buFont typeface="Alasassy Caps" pitchFamily="2" charset="0"/>
                        <a:buChar char="»"/>
                      </a:pPr>
                      <a:r>
                        <a:rPr lang="en-GB" sz="800" dirty="0">
                          <a:solidFill>
                            <a:srgbClr val="3C4F33"/>
                          </a:solidFill>
                          <a:latin typeface="Alasassy Caps" pitchFamily="2" charset="0"/>
                        </a:rPr>
                        <a:t>measuring objects in comparison to other objects in the room</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Dedicate time to practicing this skill</a:t>
                      </a:r>
                    </a:p>
                    <a:p>
                      <a:pPr marL="171450" indent="-171450">
                        <a:buClr>
                          <a:srgbClr val="3C4F33"/>
                        </a:buClr>
                        <a:buFont typeface="Alasassy Caps" pitchFamily="2" charset="0"/>
                        <a:buChar char="»"/>
                      </a:pPr>
                      <a:r>
                        <a:rPr lang="en-GB" sz="800" dirty="0">
                          <a:solidFill>
                            <a:srgbClr val="3C4F33"/>
                          </a:solidFill>
                          <a:latin typeface="Alasassy Caps" pitchFamily="2" charset="0"/>
                        </a:rPr>
                        <a:t>Start from simple spaces then move onto more complex ones when I’m confident with the easier ones</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I have drawn a few rooms in 2-point-perspective now, trying to focus more on the vanishing points</a:t>
                      </a:r>
                    </a:p>
                    <a:p>
                      <a:pPr marL="171450" indent="-171450">
                        <a:buClr>
                          <a:srgbClr val="3C4F33"/>
                        </a:buClr>
                        <a:buFont typeface="Alasassy Caps" pitchFamily="2" charset="0"/>
                        <a:buChar char="»"/>
                      </a:pPr>
                      <a:r>
                        <a:rPr lang="en-GB" sz="800" dirty="0">
                          <a:solidFill>
                            <a:srgbClr val="3C4F33"/>
                          </a:solidFill>
                          <a:latin typeface="Alasassy Caps" pitchFamily="2" charset="0"/>
                        </a:rPr>
                        <a:t>I can draw singular objects and shapes, but putting them together in perspective confuses me</a:t>
                      </a:r>
                    </a:p>
                  </a:txBody>
                  <a:tcPr>
                    <a:solidFill>
                      <a:srgbClr val="EDF2EA"/>
                    </a:solidFill>
                  </a:tcPr>
                </a:tc>
                <a:extLst>
                  <a:ext uri="{0D108BD9-81ED-4DB2-BD59-A6C34878D82A}">
                    <a16:rowId xmlns:a16="http://schemas.microsoft.com/office/drawing/2014/main" val="3191909888"/>
                  </a:ext>
                </a:extLst>
              </a:tr>
              <a:tr h="1069677">
                <a:tc>
                  <a:txBody>
                    <a:bodyPr/>
                    <a:lstStyle/>
                    <a:p>
                      <a:r>
                        <a:rPr lang="en-GB" sz="900" b="1" dirty="0">
                          <a:solidFill>
                            <a:srgbClr val="3C4F33"/>
                          </a:solidFill>
                          <a:latin typeface="Alasassy Caps" pitchFamily="2" charset="0"/>
                        </a:rPr>
                        <a:t>3. Improve my confidence</a:t>
                      </a:r>
                    </a:p>
                  </a:txBody>
                  <a:tcPr>
                    <a:solidFill>
                      <a:srgbClr val="B5C9AB"/>
                    </a:solidFill>
                  </a:tcPr>
                </a:tc>
                <a:tc>
                  <a:txBody>
                    <a:bodyPr/>
                    <a:lstStyle/>
                    <a:p>
                      <a:r>
                        <a:rPr lang="en-GB" sz="800" b="0" dirty="0">
                          <a:solidFill>
                            <a:srgbClr val="3C4F33"/>
                          </a:solidFill>
                          <a:latin typeface="Alasassy Caps" pitchFamily="2" charset="0"/>
                        </a:rPr>
                        <a:t>Confidence is something I struggle with, but is important in everyday life, as well as within industry because I need to be able to discuss my ideas and be confident to present them. It is a collaborative industry so I need to be able to work well with others without being too nervous.</a:t>
                      </a:r>
                    </a:p>
                  </a:txBody>
                  <a:tcPr>
                    <a:solidFill>
                      <a:srgbClr val="EDF2EA"/>
                    </a:solidFill>
                  </a:tcPr>
                </a:tc>
                <a:tc>
                  <a:txBody>
                    <a:bodyPr/>
                    <a:lstStyle/>
                    <a:p>
                      <a:r>
                        <a:rPr lang="en-GB" sz="800" dirty="0">
                          <a:solidFill>
                            <a:srgbClr val="3C4F33"/>
                          </a:solidFill>
                          <a:latin typeface="Alasassy Caps" pitchFamily="2" charset="0"/>
                        </a:rPr>
                        <a:t>Preferably as soon as possible, but it will be a continuous change</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Lack of experience in public speaking</a:t>
                      </a:r>
                    </a:p>
                    <a:p>
                      <a:pPr marL="171450" indent="-171450">
                        <a:buClr>
                          <a:srgbClr val="3C4F33"/>
                        </a:buClr>
                        <a:buFont typeface="Alasassy Caps" pitchFamily="2" charset="0"/>
                        <a:buChar char="»"/>
                      </a:pPr>
                      <a:r>
                        <a:rPr lang="en-GB" sz="800" dirty="0">
                          <a:solidFill>
                            <a:srgbClr val="3C4F33"/>
                          </a:solidFill>
                          <a:latin typeface="Alasassy Caps" pitchFamily="2" charset="0"/>
                        </a:rPr>
                        <a:t>Anxiety </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Practice public speaking</a:t>
                      </a:r>
                    </a:p>
                    <a:p>
                      <a:pPr marL="171450" indent="-171450">
                        <a:buClr>
                          <a:srgbClr val="3C4F33"/>
                        </a:buClr>
                        <a:buFont typeface="Alasassy Caps" pitchFamily="2" charset="0"/>
                        <a:buChar char="»"/>
                      </a:pPr>
                      <a:r>
                        <a:rPr lang="en-GB" sz="800" dirty="0">
                          <a:solidFill>
                            <a:srgbClr val="3C4F33"/>
                          </a:solidFill>
                          <a:latin typeface="Alasassy Caps" pitchFamily="2" charset="0"/>
                        </a:rPr>
                        <a:t>Practice presenting my ideas</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Anxiety control</a:t>
                      </a:r>
                    </a:p>
                    <a:p>
                      <a:pPr marL="171450" indent="-171450">
                        <a:buClr>
                          <a:srgbClr val="3C4F33"/>
                        </a:buClr>
                        <a:buFont typeface="Alasassy Caps" pitchFamily="2" charset="0"/>
                        <a:buChar char="»"/>
                      </a:pPr>
                      <a:r>
                        <a:rPr lang="en-GB" sz="800" dirty="0">
                          <a:solidFill>
                            <a:srgbClr val="3C4F33"/>
                          </a:solidFill>
                          <a:latin typeface="Alasassy Caps" pitchFamily="2" charset="0"/>
                        </a:rPr>
                        <a:t>Public speaking</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Lots of practice</a:t>
                      </a:r>
                    </a:p>
                    <a:p>
                      <a:pPr marL="171450" indent="-171450">
                        <a:buClr>
                          <a:srgbClr val="3C4F33"/>
                        </a:buClr>
                        <a:buFont typeface="Alasassy Caps" pitchFamily="2" charset="0"/>
                        <a:buChar char="»"/>
                      </a:pPr>
                      <a:r>
                        <a:rPr lang="en-GB" sz="800" dirty="0">
                          <a:solidFill>
                            <a:srgbClr val="3C4F33"/>
                          </a:solidFill>
                          <a:latin typeface="Alasassy Caps" pitchFamily="2" charset="0"/>
                        </a:rPr>
                        <a:t>Support from others</a:t>
                      </a:r>
                    </a:p>
                  </a:txBody>
                  <a:tcPr>
                    <a:solidFill>
                      <a:srgbClr val="EDF2EA"/>
                    </a:solidFill>
                  </a:tcPr>
                </a:tc>
                <a:tc>
                  <a:txBody>
                    <a:bodyPr/>
                    <a:lstStyle/>
                    <a:p>
                      <a:pPr marL="171450" indent="-171450">
                        <a:buClr>
                          <a:srgbClr val="3C4F33"/>
                        </a:buClr>
                        <a:buFont typeface="Alasassy Caps" pitchFamily="2" charset="0"/>
                        <a:buChar char="»"/>
                      </a:pPr>
                      <a:endParaRPr lang="en-GB" sz="800" dirty="0">
                        <a:solidFill>
                          <a:srgbClr val="3C4F33"/>
                        </a:solidFill>
                        <a:latin typeface="Alasassy Caps" pitchFamily="2" charset="0"/>
                      </a:endParaRPr>
                    </a:p>
                  </a:txBody>
                  <a:tcPr>
                    <a:solidFill>
                      <a:srgbClr val="EDF2EA"/>
                    </a:solidFill>
                  </a:tcPr>
                </a:tc>
                <a:extLst>
                  <a:ext uri="{0D108BD9-81ED-4DB2-BD59-A6C34878D82A}">
                    <a16:rowId xmlns:a16="http://schemas.microsoft.com/office/drawing/2014/main" val="2275664750"/>
                  </a:ext>
                </a:extLst>
              </a:tr>
              <a:tr h="1069677">
                <a:tc>
                  <a:txBody>
                    <a:bodyPr/>
                    <a:lstStyle/>
                    <a:p>
                      <a:r>
                        <a:rPr lang="en-GB" sz="900" b="1" dirty="0">
                          <a:solidFill>
                            <a:srgbClr val="3C4F33"/>
                          </a:solidFill>
                          <a:latin typeface="Alasassy Caps" pitchFamily="2" charset="0"/>
                        </a:rPr>
                        <a:t>4. Improve my time management</a:t>
                      </a:r>
                    </a:p>
                  </a:txBody>
                  <a:tcPr>
                    <a:solidFill>
                      <a:srgbClr val="B5C9AB"/>
                    </a:solidFill>
                  </a:tcPr>
                </a:tc>
                <a:tc>
                  <a:txBody>
                    <a:bodyPr/>
                    <a:lstStyle/>
                    <a:p>
                      <a:r>
                        <a:rPr lang="en-GB" sz="800" b="0" dirty="0">
                          <a:solidFill>
                            <a:srgbClr val="3C4F33"/>
                          </a:solidFill>
                          <a:latin typeface="Alasassy Caps" pitchFamily="2" charset="0"/>
                        </a:rPr>
                        <a:t>Time management is essential within this industry as everyone is working towards specific dates. within this there are individual deadlines, which are important to keep on top of otherwise you could throw off the timings for the whole project. Therefore, time management is essential to make best use of your time.</a:t>
                      </a:r>
                    </a:p>
                  </a:txBody>
                  <a:tcPr>
                    <a:solidFill>
                      <a:srgbClr val="EDF2EA"/>
                    </a:solidFill>
                  </a:tcPr>
                </a:tc>
                <a:tc>
                  <a:txBody>
                    <a:bodyPr/>
                    <a:lstStyle/>
                    <a:p>
                      <a:r>
                        <a:rPr lang="en-GB" sz="800" dirty="0">
                          <a:solidFill>
                            <a:srgbClr val="3C4F33"/>
                          </a:solidFill>
                          <a:latin typeface="Alasassy Caps" pitchFamily="2" charset="0"/>
                        </a:rPr>
                        <a:t>This year</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Lack of motivation</a:t>
                      </a:r>
                    </a:p>
                    <a:p>
                      <a:pPr marL="171450" indent="-171450">
                        <a:buClr>
                          <a:srgbClr val="3C4F33"/>
                        </a:buClr>
                        <a:buFont typeface="Alasassy Caps" pitchFamily="2" charset="0"/>
                        <a:buChar char="»"/>
                      </a:pPr>
                      <a:r>
                        <a:rPr lang="en-GB" sz="800" dirty="0">
                          <a:solidFill>
                            <a:srgbClr val="3C4F33"/>
                          </a:solidFill>
                          <a:latin typeface="Alasassy Caps" pitchFamily="2" charset="0"/>
                        </a:rPr>
                        <a:t>Understanding projects</a:t>
                      </a:r>
                    </a:p>
                    <a:p>
                      <a:pPr marL="171450" indent="-171450">
                        <a:buClr>
                          <a:srgbClr val="3C4F33"/>
                        </a:buClr>
                        <a:buFont typeface="Alasassy Caps" pitchFamily="2" charset="0"/>
                        <a:buChar char="»"/>
                      </a:pPr>
                      <a:r>
                        <a:rPr lang="en-GB" sz="800" dirty="0">
                          <a:solidFill>
                            <a:srgbClr val="3C4F33"/>
                          </a:solidFill>
                          <a:latin typeface="Alasassy Caps" pitchFamily="2" charset="0"/>
                        </a:rPr>
                        <a:t>Other workload</a:t>
                      </a:r>
                    </a:p>
                    <a:p>
                      <a:pPr marL="171450" indent="-171450">
                        <a:buClr>
                          <a:srgbClr val="3C4F33"/>
                        </a:buClr>
                        <a:buFont typeface="Alasassy Caps" pitchFamily="2" charset="0"/>
                        <a:buChar char="»"/>
                      </a:pPr>
                      <a:r>
                        <a:rPr lang="en-GB" sz="800" dirty="0">
                          <a:solidFill>
                            <a:srgbClr val="3C4F33"/>
                          </a:solidFill>
                          <a:latin typeface="Alasassy Caps" pitchFamily="2" charset="0"/>
                        </a:rPr>
                        <a:t>procrastination</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Keep on top of my work</a:t>
                      </a:r>
                    </a:p>
                    <a:p>
                      <a:pPr marL="171450" indent="-171450">
                        <a:buClr>
                          <a:srgbClr val="3C4F33"/>
                        </a:buClr>
                        <a:buFont typeface="Alasassy Caps" pitchFamily="2" charset="0"/>
                        <a:buChar char="»"/>
                      </a:pPr>
                      <a:r>
                        <a:rPr lang="en-GB" sz="800" dirty="0">
                          <a:solidFill>
                            <a:srgbClr val="3C4F33"/>
                          </a:solidFill>
                          <a:latin typeface="Alasassy Caps" pitchFamily="2" charset="0"/>
                        </a:rPr>
                        <a:t>Have clear sets of different projects and set aside time for each one</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Be aware of deadlines</a:t>
                      </a:r>
                    </a:p>
                    <a:p>
                      <a:pPr marL="171450" indent="-171450">
                        <a:buClr>
                          <a:srgbClr val="3C4F33"/>
                        </a:buClr>
                        <a:buFont typeface="Alasassy Caps" pitchFamily="2" charset="0"/>
                        <a:buChar char="»"/>
                      </a:pPr>
                      <a:r>
                        <a:rPr lang="en-GB" sz="800" dirty="0">
                          <a:solidFill>
                            <a:srgbClr val="3C4F33"/>
                          </a:solidFill>
                          <a:latin typeface="Alasassy Caps" pitchFamily="2" charset="0"/>
                        </a:rPr>
                        <a:t>Know what needs to be done for each task</a:t>
                      </a:r>
                    </a:p>
                    <a:p>
                      <a:pPr marL="171450" indent="-171450">
                        <a:buClr>
                          <a:srgbClr val="3C4F33"/>
                        </a:buClr>
                        <a:buFont typeface="Alasassy Caps" pitchFamily="2" charset="0"/>
                        <a:buChar char="»"/>
                      </a:pPr>
                      <a:r>
                        <a:rPr lang="en-GB" sz="800" dirty="0">
                          <a:solidFill>
                            <a:srgbClr val="3C4F33"/>
                          </a:solidFill>
                          <a:latin typeface="Alasassy Caps" pitchFamily="2" charset="0"/>
                        </a:rPr>
                        <a:t>Ways of staying on time, for example apps such as Forest which stop procrastination</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Keep to do lists</a:t>
                      </a:r>
                    </a:p>
                    <a:p>
                      <a:pPr marL="171450" indent="-171450">
                        <a:buClr>
                          <a:srgbClr val="3C4F33"/>
                        </a:buClr>
                        <a:buFont typeface="Alasassy Caps" pitchFamily="2" charset="0"/>
                        <a:buChar char="»"/>
                      </a:pPr>
                      <a:r>
                        <a:rPr lang="en-GB" sz="800" dirty="0">
                          <a:solidFill>
                            <a:srgbClr val="3C4F33"/>
                          </a:solidFill>
                          <a:latin typeface="Alasassy Caps" pitchFamily="2" charset="0"/>
                        </a:rPr>
                        <a:t>Set alarms</a:t>
                      </a:r>
                    </a:p>
                    <a:p>
                      <a:pPr marL="171450" indent="-171450">
                        <a:buClr>
                          <a:srgbClr val="3C4F33"/>
                        </a:buClr>
                        <a:buFont typeface="Alasassy Caps" pitchFamily="2" charset="0"/>
                        <a:buChar char="»"/>
                      </a:pPr>
                      <a:r>
                        <a:rPr lang="en-GB" sz="800" dirty="0">
                          <a:solidFill>
                            <a:srgbClr val="3C4F33"/>
                          </a:solidFill>
                          <a:latin typeface="Alasassy Caps" pitchFamily="2" charset="0"/>
                        </a:rPr>
                        <a:t>Create a timetable to fit each task into, starting with most important</a:t>
                      </a:r>
                    </a:p>
                  </a:txBody>
                  <a:tcPr>
                    <a:solidFill>
                      <a:srgbClr val="EDF2EA"/>
                    </a:solidFill>
                  </a:tcPr>
                </a:tc>
                <a:tc>
                  <a:txBody>
                    <a:bodyPr/>
                    <a:lstStyle/>
                    <a:p>
                      <a:pPr marL="171450" indent="-171450">
                        <a:buClr>
                          <a:srgbClr val="3C4F33"/>
                        </a:buClr>
                        <a:buFont typeface="Alasassy Caps" pitchFamily="2" charset="0"/>
                        <a:buChar char="»"/>
                      </a:pPr>
                      <a:r>
                        <a:rPr lang="en-GB" sz="800" dirty="0">
                          <a:solidFill>
                            <a:srgbClr val="3C4F33"/>
                          </a:solidFill>
                          <a:latin typeface="Alasassy Caps" pitchFamily="2" charset="0"/>
                        </a:rPr>
                        <a:t>I am pretty good at time management when it comes to projects, but keeping up with recording this work in my workbook takes more motivation</a:t>
                      </a:r>
                    </a:p>
                    <a:p>
                      <a:pPr marL="171450" indent="-171450">
                        <a:buClr>
                          <a:srgbClr val="3C4F33"/>
                        </a:buClr>
                        <a:buFont typeface="Alasassy Caps" pitchFamily="2" charset="0"/>
                        <a:buChar char="»"/>
                      </a:pPr>
                      <a:r>
                        <a:rPr lang="en-GB" sz="800" dirty="0">
                          <a:solidFill>
                            <a:srgbClr val="3C4F33"/>
                          </a:solidFill>
                          <a:latin typeface="Alasassy Caps" pitchFamily="2" charset="0"/>
                        </a:rPr>
                        <a:t>I think when it comes to more professional/deadline projects I am quite good at staying on track, but when it’s a more relaxed deadline that is in the future I struggle to get on with it</a:t>
                      </a:r>
                    </a:p>
                  </a:txBody>
                  <a:tcPr>
                    <a:solidFill>
                      <a:srgbClr val="EDF2EA"/>
                    </a:solidFill>
                  </a:tcPr>
                </a:tc>
                <a:extLst>
                  <a:ext uri="{0D108BD9-81ED-4DB2-BD59-A6C34878D82A}">
                    <a16:rowId xmlns:a16="http://schemas.microsoft.com/office/drawing/2014/main" val="2361264903"/>
                  </a:ext>
                </a:extLst>
              </a:tr>
            </a:tbl>
          </a:graphicData>
        </a:graphic>
      </p:graphicFrame>
    </p:spTree>
    <p:extLst>
      <p:ext uri="{BB962C8B-B14F-4D97-AF65-F5344CB8AC3E}">
        <p14:creationId xmlns:p14="http://schemas.microsoft.com/office/powerpoint/2010/main" val="3516889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B3DCBE-75A0-092C-BC32-469F2E210511}"/>
              </a:ext>
            </a:extLst>
          </p:cNvPr>
          <p:cNvSpPr>
            <a:spLocks noGrp="1"/>
          </p:cNvSpPr>
          <p:nvPr>
            <p:ph idx="1"/>
          </p:nvPr>
        </p:nvSpPr>
        <p:spPr>
          <a:xfrm>
            <a:off x="143256" y="118872"/>
            <a:ext cx="9619488" cy="6620256"/>
          </a:xfrm>
          <a:solidFill>
            <a:srgbClr val="EDF2EA"/>
          </a:solidFill>
          <a:ln w="76200">
            <a:solidFill>
              <a:srgbClr val="B5C9AB"/>
            </a:solidFill>
          </a:ln>
        </p:spPr>
        <p:txBody>
          <a:bodyPr/>
          <a:lstStyle/>
          <a:p>
            <a:pPr marL="0" indent="0">
              <a:buNone/>
            </a:pPr>
            <a:endParaRPr lang="en-GB" dirty="0">
              <a:solidFill>
                <a:srgbClr val="3C4F33"/>
              </a:solidFill>
              <a:latin typeface="Alasassy Caps" pitchFamily="2" charset="0"/>
            </a:endParaRPr>
          </a:p>
          <a:p>
            <a:pPr marL="0" indent="0">
              <a:buNone/>
            </a:pPr>
            <a:r>
              <a:rPr lang="en-GB" dirty="0">
                <a:solidFill>
                  <a:srgbClr val="3C4F33"/>
                </a:solidFill>
                <a:latin typeface="Alasassy Caps" pitchFamily="2" charset="0"/>
              </a:rPr>
              <a:t>     References</a:t>
            </a:r>
          </a:p>
          <a:p>
            <a:pPr>
              <a:buClr>
                <a:srgbClr val="3C4F33"/>
              </a:buClr>
              <a:buFont typeface="Alasassy Caps" pitchFamily="2" charset="0"/>
              <a:buChar char="»"/>
            </a:pPr>
            <a:r>
              <a:rPr lang="en-GB" sz="1400" dirty="0">
                <a:solidFill>
                  <a:srgbClr val="3C4F33"/>
                </a:solidFill>
                <a:latin typeface="Aptos" panose="020B0004020202020204" pitchFamily="34" charset="0"/>
              </a:rPr>
              <a:t>Circle Line Art School (2019) </a:t>
            </a:r>
            <a:r>
              <a:rPr lang="en-GB" sz="1400" i="1" dirty="0">
                <a:solidFill>
                  <a:srgbClr val="3C4F33"/>
                </a:solidFill>
                <a:latin typeface="Aptos" panose="020B0004020202020204" pitchFamily="34" charset="0"/>
              </a:rPr>
              <a:t>How to Draw a Building in 2-Point Perspective: Step by Steps </a:t>
            </a:r>
            <a:r>
              <a:rPr lang="en-GB" sz="1400" dirty="0">
                <a:solidFill>
                  <a:srgbClr val="3C4F33"/>
                </a:solidFill>
                <a:latin typeface="Aptos" panose="020B0004020202020204" pitchFamily="34" charset="0"/>
              </a:rPr>
              <a:t>[video]. Available at: </a:t>
            </a:r>
            <a:r>
              <a:rPr lang="en-GB" sz="1400" dirty="0">
                <a:solidFill>
                  <a:srgbClr val="3C4F33"/>
                </a:solidFill>
                <a:latin typeface="Aptos" panose="020B0004020202020204" pitchFamily="34" charset="0"/>
                <a:hlinkClick r:id="rId2"/>
              </a:rPr>
              <a:t>https://youtu.be/w_LbQviO1K4?si=y2C-KGUuu-Htc5XV</a:t>
            </a:r>
            <a:r>
              <a:rPr lang="en-GB" sz="1400" dirty="0">
                <a:solidFill>
                  <a:srgbClr val="3C4F33"/>
                </a:solidFill>
                <a:latin typeface="Aptos" panose="020B0004020202020204" pitchFamily="34" charset="0"/>
              </a:rPr>
              <a:t> (Accessed: 12 January 2024).</a:t>
            </a:r>
          </a:p>
          <a:p>
            <a:pPr>
              <a:buClr>
                <a:srgbClr val="3C4F33"/>
              </a:buClr>
              <a:buFont typeface="Alasassy Caps" pitchFamily="2" charset="0"/>
              <a:buChar char="»"/>
            </a:pPr>
            <a:r>
              <a:rPr lang="en-GB" sz="1400" dirty="0">
                <a:solidFill>
                  <a:srgbClr val="3C4F33"/>
                </a:solidFill>
                <a:latin typeface="Aptos" panose="020B0004020202020204" pitchFamily="34" charset="0"/>
              </a:rPr>
              <a:t>Circle Line Art School (2021) </a:t>
            </a:r>
            <a:r>
              <a:rPr lang="en-GB" sz="1400" i="1" dirty="0">
                <a:solidFill>
                  <a:srgbClr val="3C4F33"/>
                </a:solidFill>
                <a:latin typeface="Aptos" panose="020B0004020202020204" pitchFamily="34" charset="0"/>
              </a:rPr>
              <a:t>How to Draw a Room in 2 Point Perspective: Step by Step</a:t>
            </a:r>
            <a:r>
              <a:rPr lang="en-GB" sz="1400" dirty="0">
                <a:solidFill>
                  <a:srgbClr val="3C4F33"/>
                </a:solidFill>
                <a:latin typeface="Aptos" panose="020B0004020202020204" pitchFamily="34" charset="0"/>
              </a:rPr>
              <a:t> [video]. Available at: </a:t>
            </a:r>
            <a:r>
              <a:rPr lang="en-GB" sz="1400" dirty="0">
                <a:solidFill>
                  <a:srgbClr val="3C4F33"/>
                </a:solidFill>
                <a:latin typeface="Aptos" panose="020B0004020202020204" pitchFamily="34" charset="0"/>
                <a:hlinkClick r:id="rId3"/>
              </a:rPr>
              <a:t>https://youtu.be/iTljC08ooXg?si=Z13ViM2fZoLCTP9g</a:t>
            </a:r>
            <a:r>
              <a:rPr lang="en-GB" sz="1400" dirty="0">
                <a:solidFill>
                  <a:srgbClr val="3C4F33"/>
                </a:solidFill>
                <a:latin typeface="Aptos" panose="020B0004020202020204" pitchFamily="34" charset="0"/>
              </a:rPr>
              <a:t> (Accessed: 12 January 2024).</a:t>
            </a:r>
          </a:p>
          <a:p>
            <a:pPr>
              <a:buClr>
                <a:srgbClr val="3C4F33"/>
              </a:buClr>
              <a:buFont typeface="Alasassy Caps" pitchFamily="2" charset="0"/>
              <a:buChar char="»"/>
            </a:pPr>
            <a:r>
              <a:rPr lang="en-GB" sz="1400" dirty="0" err="1">
                <a:solidFill>
                  <a:srgbClr val="3C4F33"/>
                </a:solidFill>
                <a:latin typeface="Aptos" panose="020B0004020202020204" pitchFamily="34" charset="0"/>
              </a:rPr>
              <a:t>Seekrtech</a:t>
            </a:r>
            <a:r>
              <a:rPr lang="en-GB" sz="1400" dirty="0">
                <a:solidFill>
                  <a:srgbClr val="3C4F33"/>
                </a:solidFill>
                <a:latin typeface="Aptos" panose="020B0004020202020204" pitchFamily="34" charset="0"/>
              </a:rPr>
              <a:t> (2014) </a:t>
            </a:r>
            <a:r>
              <a:rPr lang="en-GB" sz="1400" i="1" dirty="0">
                <a:solidFill>
                  <a:srgbClr val="3C4F33"/>
                </a:solidFill>
                <a:latin typeface="Aptos" panose="020B0004020202020204" pitchFamily="34" charset="0"/>
              </a:rPr>
              <a:t>Forest</a:t>
            </a:r>
            <a:r>
              <a:rPr lang="en-GB" sz="1400" dirty="0">
                <a:solidFill>
                  <a:srgbClr val="3C4F33"/>
                </a:solidFill>
                <a:latin typeface="Aptos" panose="020B0004020202020204" pitchFamily="34" charset="0"/>
              </a:rPr>
              <a:t> (Version 4.73.0) [Mobile App]. Available at: Google Play [Accessed: 12 January 2024].</a:t>
            </a:r>
          </a:p>
          <a:p>
            <a:pPr>
              <a:buClr>
                <a:srgbClr val="3C4F33"/>
              </a:buClr>
              <a:buFont typeface="Alasassy Caps" pitchFamily="2" charset="0"/>
              <a:buChar char="»"/>
            </a:pPr>
            <a:endParaRPr lang="en-GB" sz="1400" dirty="0">
              <a:solidFill>
                <a:srgbClr val="3C4F33"/>
              </a:solidFill>
              <a:latin typeface="Aptos" panose="020B0004020202020204" pitchFamily="34" charset="0"/>
            </a:endParaRPr>
          </a:p>
          <a:p>
            <a:pPr>
              <a:buClr>
                <a:srgbClr val="3C4F33"/>
              </a:buClr>
              <a:buFont typeface="Alasassy Caps" pitchFamily="2" charset="0"/>
              <a:buChar char="»"/>
            </a:pPr>
            <a:endParaRPr lang="en-GB" sz="1400" dirty="0">
              <a:solidFill>
                <a:srgbClr val="3C4F33"/>
              </a:solidFill>
              <a:latin typeface="Aptos" panose="020B0004020202020204" pitchFamily="34" charset="0"/>
            </a:endParaRPr>
          </a:p>
          <a:p>
            <a:pPr>
              <a:buClr>
                <a:srgbClr val="3C4F33"/>
              </a:buClr>
              <a:buFont typeface="Alasassy Caps" pitchFamily="2" charset="0"/>
              <a:buChar char="»"/>
            </a:pPr>
            <a:endParaRPr lang="en-GB" sz="1400" dirty="0">
              <a:solidFill>
                <a:srgbClr val="3C4F33"/>
              </a:solidFill>
              <a:latin typeface="Aptos" panose="020B0004020202020204" pitchFamily="34" charset="0"/>
            </a:endParaRPr>
          </a:p>
          <a:p>
            <a:pPr>
              <a:buClr>
                <a:srgbClr val="3C4F33"/>
              </a:buClr>
              <a:buFont typeface="Alasassy Caps" pitchFamily="2" charset="0"/>
              <a:buChar char="»"/>
            </a:pPr>
            <a:endParaRPr lang="en-GB" sz="1400" dirty="0">
              <a:solidFill>
                <a:srgbClr val="3C4F33"/>
              </a:solidFill>
              <a:latin typeface="Aptos" panose="020B0004020202020204" pitchFamily="34" charset="0"/>
            </a:endParaRPr>
          </a:p>
          <a:p>
            <a:pPr marL="0" indent="0">
              <a:buClr>
                <a:srgbClr val="3C4F33"/>
              </a:buClr>
              <a:buNone/>
            </a:pPr>
            <a:r>
              <a:rPr lang="en-GB" dirty="0">
                <a:solidFill>
                  <a:srgbClr val="3C4F33"/>
                </a:solidFill>
                <a:latin typeface="Alasassy Caps" pitchFamily="2" charset="0"/>
              </a:rPr>
              <a:t>     My Video</a:t>
            </a:r>
          </a:p>
          <a:p>
            <a:pPr marL="0" indent="0">
              <a:buClr>
                <a:srgbClr val="3C4F33"/>
              </a:buClr>
              <a:buNone/>
            </a:pPr>
            <a:endParaRPr lang="en-GB" dirty="0">
              <a:solidFill>
                <a:srgbClr val="3C4F33"/>
              </a:solidFill>
              <a:latin typeface="Alasassy Caps" pitchFamily="2" charset="0"/>
            </a:endParaRPr>
          </a:p>
        </p:txBody>
      </p:sp>
      <p:sp>
        <p:nvSpPr>
          <p:cNvPr id="5" name="TextBox 4">
            <a:extLst>
              <a:ext uri="{FF2B5EF4-FFF2-40B4-BE49-F238E27FC236}">
                <a16:creationId xmlns:a16="http://schemas.microsoft.com/office/drawing/2014/main" id="{758445ED-1DA1-1369-9FF9-D22A2FE62C88}"/>
              </a:ext>
            </a:extLst>
          </p:cNvPr>
          <p:cNvSpPr txBox="1"/>
          <p:nvPr/>
        </p:nvSpPr>
        <p:spPr>
          <a:xfrm>
            <a:off x="329565" y="4515118"/>
            <a:ext cx="9246870" cy="954107"/>
          </a:xfrm>
          <a:prstGeom prst="rect">
            <a:avLst/>
          </a:prstGeom>
          <a:noFill/>
        </p:spPr>
        <p:txBody>
          <a:bodyPr wrap="square">
            <a:spAutoFit/>
          </a:bodyPr>
          <a:lstStyle/>
          <a:p>
            <a:r>
              <a:rPr lang="en-GB" sz="1400" dirty="0">
                <a:solidFill>
                  <a:srgbClr val="3C4F33"/>
                </a:solidFill>
                <a:latin typeface="Aptos" panose="020B0004020202020204" pitchFamily="34" charset="0"/>
              </a:rPr>
              <a:t>https://uowtsd-my.sharepoint.com/personal/2304085_student_uwtsd_ac_uk/_layouts/15/stream.aspx?id=%2Fpersonal%2F2304085%5Fstudent%5Fuwtsd%5Fac%5Fuk%2FDocuments%2FLearning%20in%20the%20digital%20era%2FRecording%2D20240112%5F145414%2Ewebm&amp;referrer=StreamWebApp%2EWeb&amp;referrerScenario=AddressBarCopied%2Eview </a:t>
            </a:r>
          </a:p>
        </p:txBody>
      </p:sp>
    </p:spTree>
    <p:extLst>
      <p:ext uri="{BB962C8B-B14F-4D97-AF65-F5344CB8AC3E}">
        <p14:creationId xmlns:p14="http://schemas.microsoft.com/office/powerpoint/2010/main" val="37736699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7" ma:contentTypeDescription="Create a new document." ma:contentTypeScope="" ma:versionID="7970f452352ef41ba627d6ff30027ee2">
  <xsd:schema xmlns:xsd="http://www.w3.org/2001/XMLSchema" xmlns:xs="http://www.w3.org/2001/XMLSchema" xmlns:p="http://schemas.microsoft.com/office/2006/metadata/properties" xmlns:ns3="ad7316b1-23f1-480c-8fa6-cbf037f4db9c" targetNamespace="http://schemas.microsoft.com/office/2006/metadata/properties" ma:root="true" ma:fieldsID="b1082729294f975c82011b64c3fb32e6"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5F721A9-771A-46A1-881C-03B324E1016F}">
  <ds:schemaRefs>
    <ds:schemaRef ds:uri="http://schemas.microsoft.com/sharepoint/v3/contenttype/forms"/>
  </ds:schemaRefs>
</ds:datastoreItem>
</file>

<file path=customXml/itemProps2.xml><?xml version="1.0" encoding="utf-8"?>
<ds:datastoreItem xmlns:ds="http://schemas.openxmlformats.org/officeDocument/2006/customXml" ds:itemID="{08377C88-1510-49D0-9A5E-398BA4A126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87E714B-6CE7-4847-931B-A08B546B97F7}">
  <ds:schemaRefs>
    <ds:schemaRef ds:uri="http://www.w3.org/XML/1998/namespace"/>
    <ds:schemaRef ds:uri="http://schemas.microsoft.com/office/2006/documentManagement/types"/>
    <ds:schemaRef ds:uri="http://schemas.microsoft.com/office/infopath/2007/PartnerControls"/>
    <ds:schemaRef ds:uri="http://purl.org/dc/dcmitype/"/>
    <ds:schemaRef ds:uri="http://purl.org/dc/terms/"/>
    <ds:schemaRef ds:uri="http://schemas.openxmlformats.org/package/2006/metadata/core-properties"/>
    <ds:schemaRef ds:uri="ad7316b1-23f1-480c-8fa6-cbf037f4db9c"/>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342</TotalTime>
  <Words>875</Words>
  <Application>Microsoft Office PowerPoint</Application>
  <PresentationFormat>A4 Paper (210x297 mm)</PresentationFormat>
  <Paragraphs>83</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Alasassy Caps</vt:lpstr>
      <vt:lpstr>Aptos</vt: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Imogen Bissett (2304085)</dc:creator>
  <cp:lastModifiedBy>Imogen Bissett (2304085)</cp:lastModifiedBy>
  <cp:revision>3</cp:revision>
  <dcterms:created xsi:type="dcterms:W3CDTF">2024-01-08T17:16:09Z</dcterms:created>
  <dcterms:modified xsi:type="dcterms:W3CDTF">2024-01-12T15:16:49Z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