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8" r:id="rId1"/>
  </p:sldMasterIdLst>
  <p:notesMasterIdLst>
    <p:notesMasterId r:id="rId14"/>
  </p:notesMasterIdLst>
  <p:handoutMasterIdLst>
    <p:handoutMasterId r:id="rId15"/>
  </p:handoutMasterIdLst>
  <p:sldIdLst>
    <p:sldId id="257" r:id="rId2"/>
    <p:sldId id="258" r:id="rId3"/>
    <p:sldId id="259" r:id="rId4"/>
    <p:sldId id="260" r:id="rId5"/>
    <p:sldId id="262" r:id="rId6"/>
    <p:sldId id="263" r:id="rId7"/>
    <p:sldId id="264" r:id="rId8"/>
    <p:sldId id="274" r:id="rId9"/>
    <p:sldId id="275" r:id="rId10"/>
    <p:sldId id="265" r:id="rId11"/>
    <p:sldId id="266" r:id="rId12"/>
    <p:sldId id="26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4EA74A-BCB8-D544-8513-751EB5F875AB}" v="275" dt="2021-01-18T15:35:58.165"/>
    <p1510:client id="{FE18CDF7-98D6-45DA-9882-2A842E225BD3}" v="2" dt="2021-01-18T15:33:38.8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5955"/>
    <p:restoredTop sz="94646"/>
  </p:normalViewPr>
  <p:slideViewPr>
    <p:cSldViewPr snapToGrid="0">
      <p:cViewPr varScale="1">
        <p:scale>
          <a:sx n="35" d="100"/>
          <a:sy n="35" d="100"/>
        </p:scale>
        <p:origin x="200" y="175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6F5C5BD-8AB6-4E5F-8616-0B1D32D0FBFD}" type="datetime1">
              <a:rPr lang="en-US" smtClean="0"/>
              <a:t>1/18/21</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7ACF5E7-ACB0-497B-A8C6-F2E617B4631D}" type="slidenum">
              <a:rPr lang="en-US" smtClean="0"/>
              <a:t>‹#›</a:t>
            </a:fld>
            <a:endParaRPr lang="en-US"/>
          </a:p>
        </p:txBody>
      </p:sp>
    </p:spTree>
    <p:extLst>
      <p:ext uri="{BB962C8B-B14F-4D97-AF65-F5344CB8AC3E}">
        <p14:creationId xmlns:p14="http://schemas.microsoft.com/office/powerpoint/2010/main" val="193853396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3DD49AE-E876-4130-BF53-6229B9820536}" type="datetime1">
              <a:rPr lang="en-US" smtClean="0"/>
              <a:t>1/18/21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endParaRPr lang="en-US"/>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7A705E3-E620-489D-9973-6221209A4B3B}" type="slidenum">
              <a:rPr lang="en-US" smtClean="0"/>
              <a:t>‹#›</a:t>
            </a:fld>
            <a:endParaRPr lang="en-US"/>
          </a:p>
        </p:txBody>
      </p:sp>
    </p:spTree>
    <p:extLst>
      <p:ext uri="{BB962C8B-B14F-4D97-AF65-F5344CB8AC3E}">
        <p14:creationId xmlns:p14="http://schemas.microsoft.com/office/powerpoint/2010/main" val="3889581830"/>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pPr rtl="0"/>
            <a:fld id="{C0840E64-78EA-480E-9DFC-F5D183737F14}" type="datetime1">
              <a:rPr lang="en-US" smtClean="0"/>
              <a:t>1/18/21</a:t>
            </a:fld>
            <a:endParaRPr lang="en-US"/>
          </a:p>
        </p:txBody>
      </p:sp>
      <p:sp>
        <p:nvSpPr>
          <p:cNvPr id="5" name="Footer Placeholder 4"/>
          <p:cNvSpPr>
            <a:spLocks noGrp="1"/>
          </p:cNvSpPr>
          <p:nvPr>
            <p:ph type="ftr" sz="quarter" idx="11"/>
          </p:nvPr>
        </p:nvSpPr>
        <p:spPr>
          <a:xfrm>
            <a:off x="1371600" y="4323845"/>
            <a:ext cx="6400800" cy="365125"/>
          </a:xfrm>
        </p:spPr>
        <p:txBody>
          <a:bodyPr/>
          <a:lstStyle/>
          <a:p>
            <a:pPr rtl="0"/>
            <a:endParaRPr lang="en-US"/>
          </a:p>
        </p:txBody>
      </p:sp>
      <p:sp>
        <p:nvSpPr>
          <p:cNvPr id="6" name="Slide Number Placeholder 5"/>
          <p:cNvSpPr>
            <a:spLocks noGrp="1"/>
          </p:cNvSpPr>
          <p:nvPr>
            <p:ph type="sldNum" sz="quarter" idx="12"/>
          </p:nvPr>
        </p:nvSpPr>
        <p:spPr>
          <a:xfrm>
            <a:off x="8077200" y="1430866"/>
            <a:ext cx="2743200" cy="365125"/>
          </a:xfrm>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006906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fld id="{6AF379E8-AC6C-43B9-9222-BDF0AF9336F0}" type="datetime1">
              <a:rPr lang="en-US" smtClean="0"/>
              <a:t>1/18/21</a:t>
            </a:fld>
            <a:endParaRPr lang="en-US"/>
          </a:p>
        </p:txBody>
      </p:sp>
      <p:sp>
        <p:nvSpPr>
          <p:cNvPr id="5" name="Footer Placeholder 4"/>
          <p:cNvSpPr>
            <a:spLocks noGrp="1"/>
          </p:cNvSpPr>
          <p:nvPr>
            <p:ph type="ftr" sz="quarter" idx="11"/>
          </p:nvPr>
        </p:nvSpPr>
        <p:spPr/>
        <p:txBody>
          <a:bodyPr/>
          <a:lstStyle/>
          <a:p>
            <a:pPr rtl="0"/>
            <a:endParaRPr lang="en-US"/>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312590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pPr rtl="0"/>
            <a:fld id="{ED329652-6112-4F3D-B614-62B56A045E3D}" type="datetime1">
              <a:rPr lang="en-US" smtClean="0"/>
              <a:t>1/18/21</a:t>
            </a:fld>
            <a:endParaRPr lang="en-US"/>
          </a:p>
        </p:txBody>
      </p:sp>
      <p:sp>
        <p:nvSpPr>
          <p:cNvPr id="5" name="Footer Placeholder 4"/>
          <p:cNvSpPr>
            <a:spLocks noGrp="1"/>
          </p:cNvSpPr>
          <p:nvPr>
            <p:ph type="ftr" sz="quarter" idx="11"/>
          </p:nvPr>
        </p:nvSpPr>
        <p:spPr>
          <a:xfrm>
            <a:off x="685800" y="381001"/>
            <a:ext cx="6991492" cy="364065"/>
          </a:xfrm>
        </p:spPr>
        <p:txBody>
          <a:bodyPr/>
          <a:lstStyle/>
          <a:p>
            <a:pPr rtl="0"/>
            <a:endParaRPr lang="en-US"/>
          </a:p>
        </p:txBody>
      </p:sp>
      <p:sp>
        <p:nvSpPr>
          <p:cNvPr id="6" name="Slide Number Placeholder 5"/>
          <p:cNvSpPr>
            <a:spLocks noGrp="1"/>
          </p:cNvSpPr>
          <p:nvPr>
            <p:ph type="sldNum" sz="quarter" idx="12"/>
          </p:nvPr>
        </p:nvSpPr>
        <p:spPr>
          <a:xfrm>
            <a:off x="10862452" y="381000"/>
            <a:ext cx="643748" cy="365125"/>
          </a:xfrm>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678029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rtl="0"/>
            <a:fld id="{3064E64D-1B50-4EC0-83A1-DE58B45AB49E}" type="datetime1">
              <a:rPr lang="en-US" smtClean="0"/>
              <a:t>1/18/21</a:t>
            </a:fld>
            <a:endParaRPr lang="en-US"/>
          </a:p>
        </p:txBody>
      </p:sp>
      <p:sp>
        <p:nvSpPr>
          <p:cNvPr id="6" name="Footer Placeholder 5"/>
          <p:cNvSpPr>
            <a:spLocks noGrp="1"/>
          </p:cNvSpPr>
          <p:nvPr>
            <p:ph type="ftr" sz="quarter" idx="11"/>
          </p:nvPr>
        </p:nvSpPr>
        <p:spPr/>
        <p:txBody>
          <a:bodyPr/>
          <a:lstStyle/>
          <a:p>
            <a:pPr rtl="0"/>
            <a:endParaRPr lang="en-US"/>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097643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rtl="0"/>
            <a:fld id="{8761A824-A4A3-4BDD-B7F1-293A0EC1EA54}" type="datetime1">
              <a:rPr lang="en-US" smtClean="0"/>
              <a:t>1/18/21</a:t>
            </a:fld>
            <a:endParaRPr lang="en-US"/>
          </a:p>
        </p:txBody>
      </p:sp>
      <p:sp>
        <p:nvSpPr>
          <p:cNvPr id="8" name="Footer Placeholder 7"/>
          <p:cNvSpPr>
            <a:spLocks noGrp="1"/>
          </p:cNvSpPr>
          <p:nvPr>
            <p:ph type="ftr" sz="quarter" idx="11"/>
          </p:nvPr>
        </p:nvSpPr>
        <p:spPr/>
        <p:txBody>
          <a:bodyPr/>
          <a:lstStyle/>
          <a:p>
            <a:pPr rtl="0"/>
            <a:endParaRPr lang="en-US"/>
          </a:p>
        </p:txBody>
      </p:sp>
      <p:sp>
        <p:nvSpPr>
          <p:cNvPr id="9" name="Slide Number Placeholder 8"/>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3076173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rtl="0"/>
            <a:fld id="{D81B1D06-1BCF-4BCB-9319-09267D16BB9F}" type="datetime1">
              <a:rPr lang="en-US" smtClean="0"/>
              <a:t>1/18/21</a:t>
            </a:fld>
            <a:endParaRPr lang="en-US"/>
          </a:p>
        </p:txBody>
      </p:sp>
      <p:sp>
        <p:nvSpPr>
          <p:cNvPr id="4" name="Footer Placeholder 3"/>
          <p:cNvSpPr>
            <a:spLocks noGrp="1"/>
          </p:cNvSpPr>
          <p:nvPr>
            <p:ph type="ftr" sz="quarter" idx="11"/>
          </p:nvPr>
        </p:nvSpPr>
        <p:spPr/>
        <p:txBody>
          <a:bodyPr/>
          <a:lstStyle/>
          <a:p>
            <a:pPr rtl="0"/>
            <a:endParaRPr lang="en-US"/>
          </a:p>
        </p:txBody>
      </p:sp>
      <p:sp>
        <p:nvSpPr>
          <p:cNvPr id="5" name="Slide Number Placeholder 4"/>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4209641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65361324-1C8A-40EA-A8C7-BACD05350B74}" type="datetime1">
              <a:rPr lang="en-US" smtClean="0"/>
              <a:t>1/18/21</a:t>
            </a:fld>
            <a:endParaRPr lang="en-US"/>
          </a:p>
        </p:txBody>
      </p:sp>
      <p:sp>
        <p:nvSpPr>
          <p:cNvPr id="3" name="Footer Placeholder 2"/>
          <p:cNvSpPr>
            <a:spLocks noGrp="1"/>
          </p:cNvSpPr>
          <p:nvPr>
            <p:ph type="ftr" sz="quarter" idx="11"/>
          </p:nvPr>
        </p:nvSpPr>
        <p:spPr/>
        <p:txBody>
          <a:bodyPr/>
          <a:lstStyle/>
          <a:p>
            <a:pPr rtl="0"/>
            <a:endParaRPr lang="en-US"/>
          </a:p>
        </p:txBody>
      </p:sp>
      <p:sp>
        <p:nvSpPr>
          <p:cNvPr id="4" name="Slide Number Placeholder 3"/>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4235668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rtl="0"/>
            <a:fld id="{5BA78C1D-B8C9-43D1-BED3-AB201E145563}" type="datetime1">
              <a:rPr lang="en-US" smtClean="0"/>
              <a:t>1/18/21</a:t>
            </a:fld>
            <a:endParaRPr lang="en-US"/>
          </a:p>
        </p:txBody>
      </p:sp>
      <p:sp>
        <p:nvSpPr>
          <p:cNvPr id="6" name="Footer Placeholder 5"/>
          <p:cNvSpPr>
            <a:spLocks noGrp="1"/>
          </p:cNvSpPr>
          <p:nvPr>
            <p:ph type="ftr" sz="quarter" idx="11"/>
          </p:nvPr>
        </p:nvSpPr>
        <p:spPr/>
        <p:txBody>
          <a:bodyPr/>
          <a:lstStyle/>
          <a:p>
            <a:pPr rtl="0"/>
            <a:endParaRPr lang="en-US"/>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257700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rtl="0"/>
            <a:fld id="{BFA2D3EE-FBE6-4434-A13B-BD4C1C612D44}" type="datetime1">
              <a:rPr lang="en-US" smtClean="0"/>
              <a:t>1/18/21</a:t>
            </a:fld>
            <a:endParaRPr lang="en-US"/>
          </a:p>
        </p:txBody>
      </p:sp>
      <p:sp>
        <p:nvSpPr>
          <p:cNvPr id="6" name="Footer Placeholder 5"/>
          <p:cNvSpPr>
            <a:spLocks noGrp="1"/>
          </p:cNvSpPr>
          <p:nvPr>
            <p:ph type="ftr" sz="quarter" idx="11"/>
          </p:nvPr>
        </p:nvSpPr>
        <p:spPr/>
        <p:txBody>
          <a:bodyPr/>
          <a:lstStyle/>
          <a:p>
            <a:pPr algn="l" rtl="0"/>
            <a:endParaRPr lang="en-US"/>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109940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rtl="0"/>
            <a:fld id="{4FF323AA-170C-4C76-B350-C21CF15222DA}" type="datetime1">
              <a:rPr lang="en-US" smtClean="0"/>
              <a:t>1/18/21</a:t>
            </a:fld>
            <a:endParaRPr lang="en-US"/>
          </a:p>
        </p:txBody>
      </p:sp>
      <p:sp>
        <p:nvSpPr>
          <p:cNvPr id="6" name="Footer Placeholder 5"/>
          <p:cNvSpPr>
            <a:spLocks noGrp="1"/>
          </p:cNvSpPr>
          <p:nvPr>
            <p:ph type="ftr" sz="quarter" idx="11"/>
          </p:nvPr>
        </p:nvSpPr>
        <p:spPr/>
        <p:txBody>
          <a:bodyPr/>
          <a:lstStyle/>
          <a:p>
            <a:pPr rtl="0"/>
            <a:endParaRPr lang="en-US"/>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8665590"/>
      </p:ext>
    </p:extLst>
  </p:cSld>
  <p:clrMapOvr>
    <a:masterClrMapping/>
  </p:clrMapOvr>
  <p:hf sldNum="0"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pPr rtl="0"/>
            <a:fld id="{4FF323AA-170C-4C76-B350-C21CF15222DA}" type="datetime1">
              <a:rPr lang="en-US" smtClean="0"/>
              <a:t>1/18/21</a:t>
            </a:fld>
            <a:endParaRPr lang="en-US"/>
          </a:p>
        </p:txBody>
      </p:sp>
      <p:sp>
        <p:nvSpPr>
          <p:cNvPr id="6" name="Footer Placeholder 5"/>
          <p:cNvSpPr>
            <a:spLocks noGrp="1"/>
          </p:cNvSpPr>
          <p:nvPr>
            <p:ph type="ftr" sz="quarter" idx="11"/>
          </p:nvPr>
        </p:nvSpPr>
        <p:spPr>
          <a:xfrm>
            <a:off x="685800" y="379941"/>
            <a:ext cx="6991492" cy="365125"/>
          </a:xfrm>
        </p:spPr>
        <p:txBody>
          <a:bodyPr/>
          <a:lstStyle/>
          <a:p>
            <a:pPr rtl="0"/>
            <a:endParaRPr lang="en-US"/>
          </a:p>
        </p:txBody>
      </p:sp>
      <p:sp>
        <p:nvSpPr>
          <p:cNvPr id="7" name="Slide Number Placeholder 6"/>
          <p:cNvSpPr>
            <a:spLocks noGrp="1"/>
          </p:cNvSpPr>
          <p:nvPr>
            <p:ph type="sldNum" sz="quarter" idx="12"/>
          </p:nvPr>
        </p:nvSpPr>
        <p:spPr>
          <a:xfrm>
            <a:off x="10862452" y="381000"/>
            <a:ext cx="643748" cy="365125"/>
          </a:xfrm>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742666888"/>
      </p:ext>
    </p:extLst>
  </p:cSld>
  <p:clrMapOvr>
    <a:masterClrMapping/>
  </p:clrMapOvr>
  <p:hf sldNum="0"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pPr rtl="0"/>
            <a:fld id="{4FF323AA-170C-4C76-B350-C21CF15222DA}" type="datetime1">
              <a:rPr lang="en-US" smtClean="0"/>
              <a:t>1/18/21</a:t>
            </a:fld>
            <a:endParaRPr lang="en-US"/>
          </a:p>
        </p:txBody>
      </p:sp>
      <p:sp>
        <p:nvSpPr>
          <p:cNvPr id="6" name="Footer Placeholder 5"/>
          <p:cNvSpPr>
            <a:spLocks noGrp="1"/>
          </p:cNvSpPr>
          <p:nvPr>
            <p:ph type="ftr" sz="quarter" idx="11"/>
          </p:nvPr>
        </p:nvSpPr>
        <p:spPr>
          <a:xfrm>
            <a:off x="685800" y="379941"/>
            <a:ext cx="6991492" cy="365125"/>
          </a:xfrm>
        </p:spPr>
        <p:txBody>
          <a:bodyPr/>
          <a:lstStyle/>
          <a:p>
            <a:pPr rtl="0"/>
            <a:endParaRPr lang="en-US"/>
          </a:p>
        </p:txBody>
      </p:sp>
      <p:sp>
        <p:nvSpPr>
          <p:cNvPr id="7" name="Slide Number Placeholder 6"/>
          <p:cNvSpPr>
            <a:spLocks noGrp="1"/>
          </p:cNvSpPr>
          <p:nvPr>
            <p:ph type="sldNum" sz="quarter" idx="12"/>
          </p:nvPr>
        </p:nvSpPr>
        <p:spPr>
          <a:xfrm>
            <a:off x="10862452" y="381000"/>
            <a:ext cx="643748" cy="365125"/>
          </a:xfrm>
        </p:spPr>
        <p:txBody>
          <a:bodyPr/>
          <a:lstStyle/>
          <a:p>
            <a:pPr rtl="0"/>
            <a:fld id="{34B7E4EF-A1BD-40F4-AB7B-04F084DD991D}"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5570376"/>
      </p:ext>
    </p:extLst>
  </p:cSld>
  <p:clrMapOvr>
    <a:masterClrMapping/>
  </p:clrMapOvr>
  <p:hf sldNum="0"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pPr rtl="0"/>
            <a:fld id="{4FF323AA-170C-4C76-B350-C21CF15222DA}" type="datetime1">
              <a:rPr lang="en-US" smtClean="0"/>
              <a:t>1/18/21</a:t>
            </a:fld>
            <a:endParaRPr lang="en-US"/>
          </a:p>
        </p:txBody>
      </p:sp>
      <p:sp>
        <p:nvSpPr>
          <p:cNvPr id="6" name="Footer Placeholder 5"/>
          <p:cNvSpPr>
            <a:spLocks noGrp="1"/>
          </p:cNvSpPr>
          <p:nvPr>
            <p:ph type="ftr" sz="quarter" idx="11"/>
          </p:nvPr>
        </p:nvSpPr>
        <p:spPr>
          <a:xfrm>
            <a:off x="685800" y="378883"/>
            <a:ext cx="6991492" cy="365125"/>
          </a:xfrm>
        </p:spPr>
        <p:txBody>
          <a:bodyPr/>
          <a:lstStyle/>
          <a:p>
            <a:pPr rtl="0"/>
            <a:endParaRPr lang="en-US"/>
          </a:p>
        </p:txBody>
      </p:sp>
      <p:sp>
        <p:nvSpPr>
          <p:cNvPr id="7" name="Slide Number Placeholder 6"/>
          <p:cNvSpPr>
            <a:spLocks noGrp="1"/>
          </p:cNvSpPr>
          <p:nvPr>
            <p:ph type="sldNum" sz="quarter" idx="12"/>
          </p:nvPr>
        </p:nvSpPr>
        <p:spPr>
          <a:xfrm>
            <a:off x="10862452" y="381000"/>
            <a:ext cx="643748" cy="365125"/>
          </a:xfrm>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372493259"/>
      </p:ext>
    </p:extLst>
  </p:cSld>
  <p:clrMapOvr>
    <a:masterClrMapping/>
  </p:clrMapOvr>
  <p:hf sldNum="0"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pPr rtl="0"/>
            <a:fld id="{4FF323AA-170C-4C76-B350-C21CF15222DA}" type="datetime1">
              <a:rPr lang="en-US" smtClean="0"/>
              <a:t>1/18/21</a:t>
            </a:fld>
            <a:endParaRPr lang="en-US"/>
          </a:p>
        </p:txBody>
      </p:sp>
      <p:sp>
        <p:nvSpPr>
          <p:cNvPr id="4" name="Footer Placeholder 3"/>
          <p:cNvSpPr>
            <a:spLocks noGrp="1"/>
          </p:cNvSpPr>
          <p:nvPr>
            <p:ph type="ftr" sz="quarter" idx="11"/>
          </p:nvPr>
        </p:nvSpPr>
        <p:spPr/>
        <p:txBody>
          <a:bodyPr/>
          <a:lstStyle/>
          <a:p>
            <a:pPr rtl="0"/>
            <a:endParaRPr lang="en-US"/>
          </a:p>
        </p:txBody>
      </p:sp>
      <p:sp>
        <p:nvSpPr>
          <p:cNvPr id="5" name="Slide Number Placeholder 4"/>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977309664"/>
      </p:ext>
    </p:extLst>
  </p:cSld>
  <p:clrMapOvr>
    <a:masterClrMapping/>
  </p:clrMapOvr>
  <p:hf sldNum="0"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pPr rtl="0"/>
            <a:fld id="{4FF323AA-170C-4C76-B350-C21CF15222DA}" type="datetime1">
              <a:rPr lang="en-US" smtClean="0"/>
              <a:t>1/18/21</a:t>
            </a:fld>
            <a:endParaRPr lang="en-US"/>
          </a:p>
        </p:txBody>
      </p:sp>
      <p:sp>
        <p:nvSpPr>
          <p:cNvPr id="4" name="Footer Placeholder 3"/>
          <p:cNvSpPr>
            <a:spLocks noGrp="1"/>
          </p:cNvSpPr>
          <p:nvPr>
            <p:ph type="ftr" sz="quarter" idx="11"/>
          </p:nvPr>
        </p:nvSpPr>
        <p:spPr/>
        <p:txBody>
          <a:bodyPr/>
          <a:lstStyle/>
          <a:p>
            <a:pPr rtl="0"/>
            <a:endParaRPr lang="en-US"/>
          </a:p>
        </p:txBody>
      </p:sp>
      <p:sp>
        <p:nvSpPr>
          <p:cNvPr id="5" name="Slide Number Placeholder 4"/>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181951887"/>
      </p:ext>
    </p:extLst>
  </p:cSld>
  <p:clrMapOvr>
    <a:masterClrMapping/>
  </p:clrMapOvr>
  <p:hf sldNum="0"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fld id="{6B56802B-70FA-41EA-BEAA-8B64D5BF1424}" type="datetime1">
              <a:rPr lang="en-US" smtClean="0"/>
              <a:t>1/18/21</a:t>
            </a:fld>
            <a:endParaRPr lang="en-US"/>
          </a:p>
        </p:txBody>
      </p:sp>
      <p:sp>
        <p:nvSpPr>
          <p:cNvPr id="5" name="Footer Placeholder 4"/>
          <p:cNvSpPr>
            <a:spLocks noGrp="1"/>
          </p:cNvSpPr>
          <p:nvPr>
            <p:ph type="ftr" sz="quarter" idx="11"/>
          </p:nvPr>
        </p:nvSpPr>
        <p:spPr/>
        <p:txBody>
          <a:bodyPr/>
          <a:lstStyle/>
          <a:p>
            <a:pPr rtl="0"/>
            <a:endParaRPr lang="en-US"/>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0593952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pPr rtl="0"/>
            <a:fld id="{F512D428-74E3-499E-9255-6C7C463A82F6}" type="datetime1">
              <a:rPr lang="en-US" smtClean="0"/>
              <a:t>1/18/21</a:t>
            </a:fld>
            <a:endParaRPr lang="en-US"/>
          </a:p>
        </p:txBody>
      </p:sp>
      <p:sp>
        <p:nvSpPr>
          <p:cNvPr id="5" name="Footer Placeholder 4"/>
          <p:cNvSpPr>
            <a:spLocks noGrp="1"/>
          </p:cNvSpPr>
          <p:nvPr>
            <p:ph type="ftr" sz="quarter" idx="11"/>
          </p:nvPr>
        </p:nvSpPr>
        <p:spPr>
          <a:xfrm>
            <a:off x="685800" y="381000"/>
            <a:ext cx="6991492" cy="365125"/>
          </a:xfrm>
        </p:spPr>
        <p:txBody>
          <a:bodyPr/>
          <a:lstStyle/>
          <a:p>
            <a:pPr rtl="0"/>
            <a:endParaRPr lang="en-US"/>
          </a:p>
        </p:txBody>
      </p:sp>
      <p:sp>
        <p:nvSpPr>
          <p:cNvPr id="6" name="Slide Number Placeholder 5"/>
          <p:cNvSpPr>
            <a:spLocks noGrp="1"/>
          </p:cNvSpPr>
          <p:nvPr>
            <p:ph type="sldNum" sz="quarter" idx="12"/>
          </p:nvPr>
        </p:nvSpPr>
        <p:spPr>
          <a:xfrm>
            <a:off x="10862452" y="381000"/>
            <a:ext cx="643748" cy="365125"/>
          </a:xfrm>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165344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1-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4FF323AA-170C-4C76-B350-C21CF15222DA}" type="datetime1">
              <a:rPr lang="en-US" smtClean="0"/>
              <a:t>1/18/21</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rtl="0"/>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638001398"/>
      </p:ext>
    </p:extLst>
  </p:cSld>
  <p:clrMap bg1="dk1" tx1="lt1" bg2="dk2" tx2="lt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 id="2147483920" r:id="rId12"/>
    <p:sldLayoutId id="2147483921" r:id="rId13"/>
    <p:sldLayoutId id="2147483922" r:id="rId14"/>
    <p:sldLayoutId id="2147483923" r:id="rId15"/>
    <p:sldLayoutId id="2147483924" r:id="rId16"/>
    <p:sldLayoutId id="2147483925" r:id="rId17"/>
  </p:sldLayoutIdLst>
  <p:hf sldNum="0" hdr="0" ftr="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3" name="Picture 95">
            <a:extLst>
              <a:ext uri="{FF2B5EF4-FFF2-40B4-BE49-F238E27FC236}">
                <a16:creationId xmlns:a16="http://schemas.microsoft.com/office/drawing/2014/main" id="{75577CC7-6B96-4908-84E4-0D2AC01834E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18C3B467-088C-4F3D-A9A7-105C4E1E20CD}"/>
              </a:ext>
            </a:extLst>
          </p:cNvPr>
          <p:cNvSpPr>
            <a:spLocks noGrp="1"/>
          </p:cNvSpPr>
          <p:nvPr>
            <p:ph type="title"/>
          </p:nvPr>
        </p:nvSpPr>
        <p:spPr>
          <a:xfrm>
            <a:off x="685799" y="764373"/>
            <a:ext cx="3977639" cy="1600200"/>
          </a:xfrm>
        </p:spPr>
        <p:txBody>
          <a:bodyPr vert="horz" lIns="91440" tIns="45720" rIns="91440" bIns="45720" rtlCol="0" anchor="b">
            <a:normAutofit/>
          </a:bodyPr>
          <a:lstStyle/>
          <a:p>
            <a:r>
              <a:rPr lang="en-US"/>
              <a:t>The Ed Sheeran Concert </a:t>
            </a:r>
          </a:p>
        </p:txBody>
      </p:sp>
      <p:sp>
        <p:nvSpPr>
          <p:cNvPr id="91" name="Date Placeholder 4">
            <a:extLst>
              <a:ext uri="{FF2B5EF4-FFF2-40B4-BE49-F238E27FC236}">
                <a16:creationId xmlns:a16="http://schemas.microsoft.com/office/drawing/2014/main" id="{C2CBDB95-FC87-454C-895F-3D659792199A}"/>
              </a:ext>
            </a:extLst>
          </p:cNvPr>
          <p:cNvSpPr>
            <a:spLocks noGrp="1"/>
          </p:cNvSpPr>
          <p:nvPr>
            <p:ph type="dt" sz="half" idx="10"/>
          </p:nvPr>
        </p:nvSpPr>
        <p:spPr>
          <a:xfrm>
            <a:off x="685799" y="368300"/>
            <a:ext cx="2582695" cy="365125"/>
          </a:xfrm>
        </p:spPr>
        <p:txBody>
          <a:bodyPr vert="horz" lIns="91440" tIns="45720" rIns="91440" bIns="45720" rtlCol="0" anchor="ctr">
            <a:normAutofit/>
          </a:bodyPr>
          <a:lstStyle/>
          <a:p>
            <a:pPr algn="l">
              <a:spcAft>
                <a:spcPts val="600"/>
              </a:spcAft>
            </a:pPr>
            <a:fld id="{5BA78C1D-B8C9-43D1-BED3-AB201E145563}" type="datetime1">
              <a:rPr lang="en-US">
                <a:solidFill>
                  <a:srgbClr val="FFFFFF"/>
                </a:solidFill>
              </a:rPr>
              <a:pPr algn="l">
                <a:spcAft>
                  <a:spcPts val="600"/>
                </a:spcAft>
              </a:pPr>
              <a:t>1/18/21</a:t>
            </a:fld>
            <a:endParaRPr lang="en-US">
              <a:solidFill>
                <a:srgbClr val="FFFFFF"/>
              </a:solidFill>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body" sz="half" idx="2"/>
          </p:nvPr>
        </p:nvSpPr>
        <p:spPr>
          <a:xfrm>
            <a:off x="685800" y="2364573"/>
            <a:ext cx="3977639" cy="3854112"/>
          </a:xfrm>
        </p:spPr>
        <p:txBody>
          <a:bodyPr vert="horz" lIns="91440" tIns="45720" rIns="91440" bIns="45720" rtlCol="0">
            <a:normAutofit/>
          </a:bodyPr>
          <a:lstStyle/>
          <a:p>
            <a:pPr indent="-228600">
              <a:spcAft>
                <a:spcPts val="600"/>
              </a:spcAft>
              <a:buFont typeface="Arial" panose="020B0604020202020204" pitchFamily="34" charset="0"/>
              <a:buChar char="•"/>
            </a:pPr>
            <a:endParaRPr lang="en-US" sz="1400"/>
          </a:p>
          <a:p>
            <a:pPr indent="-228600">
              <a:spcAft>
                <a:spcPts val="600"/>
              </a:spcAft>
              <a:buFont typeface="Arial" panose="020B0604020202020204" pitchFamily="34" charset="0"/>
              <a:buChar char="•"/>
            </a:pPr>
            <a:endParaRPr lang="en-US" sz="1400"/>
          </a:p>
          <a:p>
            <a:pPr indent="-228600">
              <a:spcAft>
                <a:spcPts val="600"/>
              </a:spcAft>
              <a:buFont typeface="Arial" panose="020B0604020202020204" pitchFamily="34" charset="0"/>
              <a:buChar char="•"/>
            </a:pPr>
            <a:endParaRPr lang="en-US" sz="1400"/>
          </a:p>
          <a:p>
            <a:pPr indent="-228600">
              <a:spcAft>
                <a:spcPts val="600"/>
              </a:spcAft>
              <a:buFont typeface="Arial" panose="020B0604020202020204" pitchFamily="34" charset="0"/>
              <a:buChar char="•"/>
            </a:pPr>
            <a:endParaRPr lang="en-US" sz="1400"/>
          </a:p>
          <a:p>
            <a:pPr indent="-228600">
              <a:spcAft>
                <a:spcPts val="600"/>
              </a:spcAft>
              <a:buFont typeface="Arial" panose="020B0604020202020204" pitchFamily="34" charset="0"/>
              <a:buChar char="•"/>
            </a:pPr>
            <a:endParaRPr lang="en-US" sz="1400"/>
          </a:p>
          <a:p>
            <a:pPr indent="-228600">
              <a:spcAft>
                <a:spcPts val="600"/>
              </a:spcAft>
              <a:buFont typeface="Arial" panose="020B0604020202020204" pitchFamily="34" charset="0"/>
              <a:buChar char="•"/>
            </a:pPr>
            <a:endParaRPr lang="en-US" sz="1400"/>
          </a:p>
          <a:p>
            <a:pPr indent="-228600">
              <a:spcAft>
                <a:spcPts val="600"/>
              </a:spcAft>
              <a:buFont typeface="Arial" panose="020B0604020202020204" pitchFamily="34" charset="0"/>
              <a:buChar char="•"/>
            </a:pPr>
            <a:endParaRPr lang="en-US" sz="1400"/>
          </a:p>
          <a:p>
            <a:pPr indent="-228600">
              <a:spcAft>
                <a:spcPts val="600"/>
              </a:spcAft>
              <a:buFont typeface="Arial" panose="020B0604020202020204" pitchFamily="34" charset="0"/>
              <a:buChar char="•"/>
            </a:pPr>
            <a:endParaRPr lang="en-US" sz="1400"/>
          </a:p>
          <a:p>
            <a:pPr indent="-228600">
              <a:spcAft>
                <a:spcPts val="600"/>
              </a:spcAft>
              <a:buFont typeface="Arial" panose="020B0604020202020204" pitchFamily="34" charset="0"/>
              <a:buChar char="•"/>
            </a:pPr>
            <a:r>
              <a:rPr lang="en-US" sz="1400"/>
              <a:t>Emma Harper</a:t>
            </a:r>
          </a:p>
          <a:p>
            <a:pPr indent="-228600">
              <a:spcAft>
                <a:spcPts val="600"/>
              </a:spcAft>
              <a:buFont typeface="Arial" panose="020B0604020202020204" pitchFamily="34" charset="0"/>
              <a:buChar char="•"/>
            </a:pPr>
            <a:r>
              <a:rPr lang="en-US" sz="1400"/>
              <a:t> Sarah Mattick </a:t>
            </a:r>
          </a:p>
        </p:txBody>
      </p:sp>
      <p:sp useBgFill="1">
        <p:nvSpPr>
          <p:cNvPr id="94" name="Rectangle 97">
            <a:extLst>
              <a:ext uri="{FF2B5EF4-FFF2-40B4-BE49-F238E27FC236}">
                <a16:creationId xmlns:a16="http://schemas.microsoft.com/office/drawing/2014/main" id="{8D25211A-4CA0-4B53-82BB-1EE7C7F3C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1379" y="0"/>
            <a:ext cx="724061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lane, airplane, photo, air&#10;&#10;Description automatically generated">
            <a:extLst>
              <a:ext uri="{FF2B5EF4-FFF2-40B4-BE49-F238E27FC236}">
                <a16:creationId xmlns:a16="http://schemas.microsoft.com/office/drawing/2014/main" id="{5FF987E4-161A-429E-B914-1EB6FC94786B}"/>
              </a:ext>
            </a:extLst>
          </p:cNvPr>
          <p:cNvPicPr>
            <a:picLocks noChangeAspect="1"/>
          </p:cNvPicPr>
          <p:nvPr/>
        </p:nvPicPr>
        <p:blipFill rotWithShape="1">
          <a:blip r:embed="rId3"/>
          <a:srcRect t="21055" r="1" b="32896"/>
          <a:stretch/>
        </p:blipFill>
        <p:spPr>
          <a:xfrm>
            <a:off x="5304147" y="10"/>
            <a:ext cx="6887853" cy="6857990"/>
          </a:xfrm>
          <a:prstGeom prst="rect">
            <a:avLst/>
          </a:prstGeom>
        </p:spPr>
      </p:pic>
    </p:spTree>
    <p:extLst>
      <p:ext uri="{BB962C8B-B14F-4D97-AF65-F5344CB8AC3E}">
        <p14:creationId xmlns:p14="http://schemas.microsoft.com/office/powerpoint/2010/main" val="2584280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pic>
        <p:nvPicPr>
          <p:cNvPr id="7" name="Picture 9">
            <a:extLst>
              <a:ext uri="{FF2B5EF4-FFF2-40B4-BE49-F238E27FC236}">
                <a16:creationId xmlns:a16="http://schemas.microsoft.com/office/drawing/2014/main" id="{F6559626-B5BE-44EF-8F21-5B2E759793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8" name="Rectangle 11">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F1AD74-CB37-3343-8332-D064FBE40AF2}"/>
              </a:ext>
            </a:extLst>
          </p:cNvPr>
          <p:cNvSpPr>
            <a:spLocks noGrp="1"/>
          </p:cNvSpPr>
          <p:nvPr>
            <p:ph type="title"/>
          </p:nvPr>
        </p:nvSpPr>
        <p:spPr>
          <a:xfrm>
            <a:off x="4090507" y="764372"/>
            <a:ext cx="7434070" cy="1432289"/>
          </a:xfrm>
        </p:spPr>
        <p:txBody>
          <a:bodyPr vert="horz" lIns="91440" tIns="45720" rIns="91440" bIns="45720" rtlCol="0" anchor="ctr">
            <a:normAutofit/>
          </a:bodyPr>
          <a:lstStyle/>
          <a:p>
            <a:pPr algn="r"/>
            <a:r>
              <a:rPr lang="en-US" sz="4000"/>
              <a:t>Our chosen event </a:t>
            </a:r>
          </a:p>
        </p:txBody>
      </p:sp>
      <p:sp>
        <p:nvSpPr>
          <p:cNvPr id="9" name="Rectangle 13">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1" name="Picture 15">
            <a:extLst>
              <a:ext uri="{FF2B5EF4-FFF2-40B4-BE49-F238E27FC236}">
                <a16:creationId xmlns:a16="http://schemas.microsoft.com/office/drawing/2014/main" id="{E9149531-1AF5-4EA1-8D06-DDF13515ED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43750"/>
          <a:stretch/>
        </p:blipFill>
        <p:spPr>
          <a:xfrm rot="16200000">
            <a:off x="-1265719" y="2187575"/>
            <a:ext cx="6858000" cy="2482850"/>
          </a:xfrm>
          <a:prstGeom prst="rect">
            <a:avLst/>
          </a:prstGeom>
        </p:spPr>
      </p:pic>
      <p:sp>
        <p:nvSpPr>
          <p:cNvPr id="4" name="Text Placeholder 3">
            <a:extLst>
              <a:ext uri="{FF2B5EF4-FFF2-40B4-BE49-F238E27FC236}">
                <a16:creationId xmlns:a16="http://schemas.microsoft.com/office/drawing/2014/main" id="{B19F02F9-65B6-A84C-AD76-457122534D64}"/>
              </a:ext>
            </a:extLst>
          </p:cNvPr>
          <p:cNvSpPr>
            <a:spLocks noGrp="1"/>
          </p:cNvSpPr>
          <p:nvPr>
            <p:ph type="body" sz="half" idx="2"/>
          </p:nvPr>
        </p:nvSpPr>
        <p:spPr>
          <a:xfrm>
            <a:off x="4090507" y="2628900"/>
            <a:ext cx="7454077" cy="3589785"/>
          </a:xfrm>
        </p:spPr>
        <p:txBody>
          <a:bodyPr vert="horz" lIns="91440" tIns="45720" rIns="91440" bIns="45720" rtlCol="0">
            <a:normAutofit/>
          </a:bodyPr>
          <a:lstStyle/>
          <a:p>
            <a:r>
              <a:rPr lang="en-US" sz="1900" dirty="0"/>
              <a:t>Together as a pair we have chosen to base our review on an Ed Sheeran concert. The concert took place in the Principality Stadium located in Cardiff in 2018. </a:t>
            </a:r>
          </a:p>
        </p:txBody>
      </p:sp>
      <p:sp>
        <p:nvSpPr>
          <p:cNvPr id="5" name="Date Placeholder 4">
            <a:extLst>
              <a:ext uri="{FF2B5EF4-FFF2-40B4-BE49-F238E27FC236}">
                <a16:creationId xmlns:a16="http://schemas.microsoft.com/office/drawing/2014/main" id="{B46F6E2F-6BE5-9248-9C7A-3FED4281FCCC}"/>
              </a:ext>
            </a:extLst>
          </p:cNvPr>
          <p:cNvSpPr>
            <a:spLocks noGrp="1"/>
          </p:cNvSpPr>
          <p:nvPr>
            <p:ph type="dt" sz="half" idx="10"/>
          </p:nvPr>
        </p:nvSpPr>
        <p:spPr>
          <a:xfrm>
            <a:off x="8595360" y="6356350"/>
            <a:ext cx="2910840" cy="365125"/>
          </a:xfrm>
        </p:spPr>
        <p:txBody>
          <a:bodyPr vert="horz" lIns="91440" tIns="45720" rIns="91440" bIns="45720" rtlCol="0" anchor="ctr">
            <a:normAutofit/>
          </a:bodyPr>
          <a:lstStyle/>
          <a:p>
            <a:pPr>
              <a:spcAft>
                <a:spcPts val="600"/>
              </a:spcAft>
            </a:pPr>
            <a:fld id="{5BA78C1D-B8C9-43D1-BED3-AB201E145563}" type="datetime1">
              <a:rPr lang="en-US" smtClean="0"/>
              <a:pPr>
                <a:spcAft>
                  <a:spcPts val="600"/>
                </a:spcAft>
              </a:pPr>
              <a:t>1/18/21</a:t>
            </a:fld>
            <a:endParaRPr lang="en-US"/>
          </a:p>
        </p:txBody>
      </p:sp>
    </p:spTree>
    <p:extLst>
      <p:ext uri="{BB962C8B-B14F-4D97-AF65-F5344CB8AC3E}">
        <p14:creationId xmlns:p14="http://schemas.microsoft.com/office/powerpoint/2010/main" val="1865859991"/>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5DA3D-1E83-204A-BB21-BA6F5ED39ED2}"/>
              </a:ext>
            </a:extLst>
          </p:cNvPr>
          <p:cNvSpPr>
            <a:spLocks noGrp="1"/>
          </p:cNvSpPr>
          <p:nvPr>
            <p:ph type="title"/>
          </p:nvPr>
        </p:nvSpPr>
        <p:spPr/>
        <p:txBody>
          <a:bodyPr/>
          <a:lstStyle/>
          <a:p>
            <a:r>
              <a:rPr lang="en-US"/>
              <a:t>Identification of the typical event consumer </a:t>
            </a:r>
          </a:p>
        </p:txBody>
      </p:sp>
      <p:sp>
        <p:nvSpPr>
          <p:cNvPr id="3" name="Content Placeholder 2">
            <a:extLst>
              <a:ext uri="{FF2B5EF4-FFF2-40B4-BE49-F238E27FC236}">
                <a16:creationId xmlns:a16="http://schemas.microsoft.com/office/drawing/2014/main" id="{6FEF39B0-DE2E-474F-91B1-BC9926A0F2AC}"/>
              </a:ext>
            </a:extLst>
          </p:cNvPr>
          <p:cNvSpPr>
            <a:spLocks noGrp="1"/>
          </p:cNvSpPr>
          <p:nvPr>
            <p:ph idx="1"/>
          </p:nvPr>
        </p:nvSpPr>
        <p:spPr/>
        <p:txBody>
          <a:bodyPr>
            <a:normAutofit/>
          </a:bodyPr>
          <a:lstStyle/>
          <a:p>
            <a:r>
              <a:rPr lang="en-US" dirty="0">
                <a:latin typeface="Arial"/>
                <a:cs typeface="Arial"/>
              </a:rPr>
              <a:t>Whilst observing the Ed Sheeran concert, it was clear it was a very mixed audience, ranging from families to teenagers and even adults were all there to watch Ed Sheeran perform throughout his record-breaking performance.</a:t>
            </a:r>
          </a:p>
          <a:p>
            <a:r>
              <a:rPr lang="en-US" dirty="0">
                <a:latin typeface="Arial"/>
                <a:cs typeface="Arial"/>
              </a:rPr>
              <a:t>Whilst observing the event, the typical consumer who attended was teenage girls ranging from 14-18. Due to the concert having age restrictions in place, a lot of teenagers were accompanied by adults such as; their parents. </a:t>
            </a:r>
          </a:p>
        </p:txBody>
      </p:sp>
      <p:sp>
        <p:nvSpPr>
          <p:cNvPr id="5" name="Date Placeholder 4">
            <a:extLst>
              <a:ext uri="{FF2B5EF4-FFF2-40B4-BE49-F238E27FC236}">
                <a16:creationId xmlns:a16="http://schemas.microsoft.com/office/drawing/2014/main" id="{A59AEBE3-8AAF-3046-B04C-49204E5FC74C}"/>
              </a:ext>
            </a:extLst>
          </p:cNvPr>
          <p:cNvSpPr>
            <a:spLocks noGrp="1"/>
          </p:cNvSpPr>
          <p:nvPr>
            <p:ph type="dt" sz="half" idx="10"/>
          </p:nvPr>
        </p:nvSpPr>
        <p:spPr/>
        <p:txBody>
          <a:bodyPr/>
          <a:lstStyle/>
          <a:p>
            <a:pPr rtl="0"/>
            <a:fld id="{5BA78C1D-B8C9-43D1-BED3-AB201E145563}" type="datetime1">
              <a:rPr lang="en-US" smtClean="0"/>
              <a:t>1/18/21</a:t>
            </a:fld>
            <a:endParaRPr lang="en-US"/>
          </a:p>
        </p:txBody>
      </p:sp>
    </p:spTree>
    <p:extLst>
      <p:ext uri="{BB962C8B-B14F-4D97-AF65-F5344CB8AC3E}">
        <p14:creationId xmlns:p14="http://schemas.microsoft.com/office/powerpoint/2010/main" val="21299582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74774-AD6D-FF4F-BA73-ED034C871F45}"/>
              </a:ext>
            </a:extLst>
          </p:cNvPr>
          <p:cNvSpPr>
            <a:spLocks noGrp="1"/>
          </p:cNvSpPr>
          <p:nvPr>
            <p:ph type="title"/>
          </p:nvPr>
        </p:nvSpPr>
        <p:spPr/>
        <p:txBody>
          <a:bodyPr/>
          <a:lstStyle/>
          <a:p>
            <a:r>
              <a:rPr lang="en-US" dirty="0"/>
              <a:t>Are their needs being met?</a:t>
            </a:r>
          </a:p>
        </p:txBody>
      </p:sp>
      <p:sp>
        <p:nvSpPr>
          <p:cNvPr id="3" name="Content Placeholder 2">
            <a:extLst>
              <a:ext uri="{FF2B5EF4-FFF2-40B4-BE49-F238E27FC236}">
                <a16:creationId xmlns:a16="http://schemas.microsoft.com/office/drawing/2014/main" id="{E9BCAC27-EE05-8043-A324-8A9CE0569353}"/>
              </a:ext>
            </a:extLst>
          </p:cNvPr>
          <p:cNvSpPr>
            <a:spLocks noGrp="1"/>
          </p:cNvSpPr>
          <p:nvPr>
            <p:ph idx="1"/>
          </p:nvPr>
        </p:nvSpPr>
        <p:spPr/>
        <p:txBody>
          <a:bodyPr/>
          <a:lstStyle/>
          <a:p>
            <a:r>
              <a:rPr lang="en-US" dirty="0">
                <a:latin typeface="Arial"/>
                <a:ea typeface="+mn-lt"/>
                <a:cs typeface="+mn-lt"/>
              </a:rPr>
              <a:t>Based on the checklist we created, the needs were being met throughout the concert. For example; there was plenty of food and drink available at the event due to the Principality Stadium having 34 public bars and 16 food and beverage outlets. (Principality Stadium, 2021)</a:t>
            </a:r>
          </a:p>
          <a:p>
            <a:r>
              <a:rPr lang="en-US" dirty="0">
                <a:latin typeface="Arial"/>
                <a:ea typeface="+mn-lt"/>
                <a:cs typeface="+mn-lt"/>
              </a:rPr>
              <a:t>The only issue where the consumer's needs were not being met was the external factors, such as; lack of parking and the traffic that occurred. Fans were told to ensure they allow plenty of travel time to get to the stadium due to the lack of parking and the traffic. (Clarke, 2018) The lack of parking resulted in fans having to park in car parks which were quite far from the stadium.</a:t>
            </a:r>
            <a:endParaRPr lang="en-US" dirty="0">
              <a:latin typeface="Arial"/>
            </a:endParaRPr>
          </a:p>
        </p:txBody>
      </p:sp>
      <p:sp>
        <p:nvSpPr>
          <p:cNvPr id="5" name="Date Placeholder 4">
            <a:extLst>
              <a:ext uri="{FF2B5EF4-FFF2-40B4-BE49-F238E27FC236}">
                <a16:creationId xmlns:a16="http://schemas.microsoft.com/office/drawing/2014/main" id="{9A61D39A-9318-694C-A5A9-509B75EE3942}"/>
              </a:ext>
            </a:extLst>
          </p:cNvPr>
          <p:cNvSpPr>
            <a:spLocks noGrp="1"/>
          </p:cNvSpPr>
          <p:nvPr>
            <p:ph type="dt" sz="half" idx="10"/>
          </p:nvPr>
        </p:nvSpPr>
        <p:spPr/>
        <p:txBody>
          <a:bodyPr/>
          <a:lstStyle/>
          <a:p>
            <a:pPr rtl="0"/>
            <a:fld id="{5BA78C1D-B8C9-43D1-BED3-AB201E145563}" type="datetime1">
              <a:rPr lang="en-US" smtClean="0"/>
              <a:t>1/18/21</a:t>
            </a:fld>
            <a:endParaRPr lang="en-US"/>
          </a:p>
        </p:txBody>
      </p:sp>
    </p:spTree>
    <p:extLst>
      <p:ext uri="{BB962C8B-B14F-4D97-AF65-F5344CB8AC3E}">
        <p14:creationId xmlns:p14="http://schemas.microsoft.com/office/powerpoint/2010/main" val="2335493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3F931-5DBF-3C4A-B90A-A5B5B4636B9B}"/>
              </a:ext>
            </a:extLst>
          </p:cNvPr>
          <p:cNvSpPr>
            <a:spLocks noGrp="1"/>
          </p:cNvSpPr>
          <p:nvPr>
            <p:ph type="title"/>
          </p:nvPr>
        </p:nvSpPr>
        <p:spPr/>
        <p:txBody>
          <a:bodyPr/>
          <a:lstStyle/>
          <a:p>
            <a:r>
              <a:rPr lang="en-US" dirty="0"/>
              <a:t>Who is the target market? </a:t>
            </a:r>
          </a:p>
        </p:txBody>
      </p:sp>
      <p:sp>
        <p:nvSpPr>
          <p:cNvPr id="3" name="Content Placeholder 2">
            <a:extLst>
              <a:ext uri="{FF2B5EF4-FFF2-40B4-BE49-F238E27FC236}">
                <a16:creationId xmlns:a16="http://schemas.microsoft.com/office/drawing/2014/main" id="{69EE598A-0F5C-6D4A-B160-AE895E1F0629}"/>
              </a:ext>
            </a:extLst>
          </p:cNvPr>
          <p:cNvSpPr>
            <a:spLocks noGrp="1"/>
          </p:cNvSpPr>
          <p:nvPr>
            <p:ph idx="1"/>
          </p:nvPr>
        </p:nvSpPr>
        <p:spPr/>
        <p:txBody>
          <a:bodyPr>
            <a:normAutofit lnSpcReduction="10000"/>
          </a:bodyPr>
          <a:lstStyle/>
          <a:p>
            <a:r>
              <a:rPr lang="en-US" dirty="0">
                <a:latin typeface="Arial"/>
                <a:cs typeface="Arial"/>
              </a:rPr>
              <a:t>The target market for the event was spread over a wide range. Due to it being such a big event, there was age restrictions in place to ensure it was a safe and enjoyable night for all consumers. For example; under 14's were not allowed to stand at the event, those between 15 and 16 who were standing had to be accompanied with an adult and those in seats under the age of 16 must be accompanied with an adult. (Squires, 2018)</a:t>
            </a:r>
          </a:p>
          <a:p>
            <a:r>
              <a:rPr lang="en-US" dirty="0">
                <a:latin typeface="Arial"/>
                <a:cs typeface="Arial"/>
              </a:rPr>
              <a:t>The most popular age group within the concert was teenagers ranging from 14-18, this is because Ed Sheeran bases his songs </a:t>
            </a:r>
            <a:r>
              <a:rPr lang="en-US" dirty="0" err="1">
                <a:latin typeface="Arial"/>
                <a:cs typeface="Arial"/>
              </a:rPr>
              <a:t>off</a:t>
            </a:r>
            <a:r>
              <a:rPr lang="en-US" dirty="0">
                <a:latin typeface="Arial"/>
                <a:cs typeface="Arial"/>
              </a:rPr>
              <a:t> love and partying which a lot of teenagers can relate to. Being young himself, he hangs around with other popular artists such as; Taylor Swift and </a:t>
            </a:r>
            <a:r>
              <a:rPr lang="en-US" dirty="0" err="1">
                <a:latin typeface="Arial"/>
                <a:cs typeface="Arial"/>
              </a:rPr>
              <a:t>Stormzy</a:t>
            </a:r>
            <a:r>
              <a:rPr lang="en-US" dirty="0">
                <a:latin typeface="Arial"/>
                <a:cs typeface="Arial"/>
              </a:rPr>
              <a:t> which many young people also relate to. (Weebly, 2020)</a:t>
            </a:r>
          </a:p>
        </p:txBody>
      </p:sp>
      <p:sp>
        <p:nvSpPr>
          <p:cNvPr id="5" name="Date Placeholder 4">
            <a:extLst>
              <a:ext uri="{FF2B5EF4-FFF2-40B4-BE49-F238E27FC236}">
                <a16:creationId xmlns:a16="http://schemas.microsoft.com/office/drawing/2014/main" id="{E8D0ED47-6A4E-4142-8EF1-102E6B7BB69A}"/>
              </a:ext>
            </a:extLst>
          </p:cNvPr>
          <p:cNvSpPr>
            <a:spLocks noGrp="1"/>
          </p:cNvSpPr>
          <p:nvPr>
            <p:ph type="dt" sz="half" idx="10"/>
          </p:nvPr>
        </p:nvSpPr>
        <p:spPr/>
        <p:txBody>
          <a:bodyPr/>
          <a:lstStyle/>
          <a:p>
            <a:pPr rtl="0"/>
            <a:fld id="{5BA78C1D-B8C9-43D1-BED3-AB201E145563}" type="datetime1">
              <a:rPr lang="en-US" smtClean="0"/>
              <a:t>1/18/21</a:t>
            </a:fld>
            <a:endParaRPr lang="en-US"/>
          </a:p>
        </p:txBody>
      </p:sp>
    </p:spTree>
    <p:extLst>
      <p:ext uri="{BB962C8B-B14F-4D97-AF65-F5344CB8AC3E}">
        <p14:creationId xmlns:p14="http://schemas.microsoft.com/office/powerpoint/2010/main" val="35542139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1555A-67F9-5144-A35E-1C9E31C72FE0}"/>
              </a:ext>
            </a:extLst>
          </p:cNvPr>
          <p:cNvSpPr>
            <a:spLocks noGrp="1"/>
          </p:cNvSpPr>
          <p:nvPr>
            <p:ph type="title"/>
          </p:nvPr>
        </p:nvSpPr>
        <p:spPr>
          <a:xfrm>
            <a:off x="241300" y="1291167"/>
            <a:ext cx="4940300" cy="1600200"/>
          </a:xfrm>
        </p:spPr>
        <p:txBody>
          <a:bodyPr>
            <a:normAutofit fontScale="90000"/>
          </a:bodyPr>
          <a:lstStyle/>
          <a:p>
            <a:r>
              <a:rPr lang="en-US" dirty="0"/>
              <a:t>Based on observational checklist is the Consumer satisfaction being met?</a:t>
            </a:r>
          </a:p>
        </p:txBody>
      </p:sp>
      <p:sp>
        <p:nvSpPr>
          <p:cNvPr id="3" name="Content Placeholder 2">
            <a:extLst>
              <a:ext uri="{FF2B5EF4-FFF2-40B4-BE49-F238E27FC236}">
                <a16:creationId xmlns:a16="http://schemas.microsoft.com/office/drawing/2014/main" id="{2DAF45B6-B5C5-4E47-99DD-E206E03D7804}"/>
              </a:ext>
            </a:extLst>
          </p:cNvPr>
          <p:cNvSpPr>
            <a:spLocks noGrp="1"/>
          </p:cNvSpPr>
          <p:nvPr>
            <p:ph idx="1"/>
          </p:nvPr>
        </p:nvSpPr>
        <p:spPr/>
        <p:txBody>
          <a:bodyPr/>
          <a:lstStyle/>
          <a:p>
            <a:r>
              <a:rPr lang="en-US" dirty="0">
                <a:latin typeface="Arial"/>
                <a:cs typeface="Arial"/>
              </a:rPr>
              <a:t>Based on the observational checklist, the consumer satisfaction was being met due to the Principality Stadium having a lot of things put in place to keep consumers happy and safe. For example; having a range of food and beverage outlets, toilets on each floor of the stadium and also a lot of security outside the stadium and inside the stadium who do thorough checks on every consumer who enters the stadium. This can make consumers feel safe especially when the typical audience are teenagers.</a:t>
            </a:r>
          </a:p>
        </p:txBody>
      </p:sp>
      <p:sp>
        <p:nvSpPr>
          <p:cNvPr id="5" name="Date Placeholder 4">
            <a:extLst>
              <a:ext uri="{FF2B5EF4-FFF2-40B4-BE49-F238E27FC236}">
                <a16:creationId xmlns:a16="http://schemas.microsoft.com/office/drawing/2014/main" id="{C688BE85-8F36-B04D-9934-5F12AE9D9678}"/>
              </a:ext>
            </a:extLst>
          </p:cNvPr>
          <p:cNvSpPr>
            <a:spLocks noGrp="1"/>
          </p:cNvSpPr>
          <p:nvPr>
            <p:ph type="dt" sz="half" idx="10"/>
          </p:nvPr>
        </p:nvSpPr>
        <p:spPr/>
        <p:txBody>
          <a:bodyPr/>
          <a:lstStyle/>
          <a:p>
            <a:pPr rtl="0"/>
            <a:fld id="{5BA78C1D-B8C9-43D1-BED3-AB201E145563}" type="datetime1">
              <a:rPr lang="en-US" smtClean="0"/>
              <a:t>1/18/21</a:t>
            </a:fld>
            <a:endParaRPr lang="en-US"/>
          </a:p>
        </p:txBody>
      </p:sp>
    </p:spTree>
    <p:extLst>
      <p:ext uri="{BB962C8B-B14F-4D97-AF65-F5344CB8AC3E}">
        <p14:creationId xmlns:p14="http://schemas.microsoft.com/office/powerpoint/2010/main" val="1908661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7EF44-72DF-074A-9C20-C79EBD7F09A2}"/>
              </a:ext>
            </a:extLst>
          </p:cNvPr>
          <p:cNvSpPr>
            <a:spLocks noGrp="1"/>
          </p:cNvSpPr>
          <p:nvPr>
            <p:ph type="title"/>
          </p:nvPr>
        </p:nvSpPr>
        <p:spPr>
          <a:xfrm>
            <a:off x="652182" y="638735"/>
            <a:ext cx="4114800" cy="1600200"/>
          </a:xfrm>
        </p:spPr>
        <p:txBody>
          <a:bodyPr>
            <a:normAutofit fontScale="90000"/>
          </a:bodyPr>
          <a:lstStyle/>
          <a:p>
            <a:r>
              <a:rPr lang="en-US"/>
              <a:t>A method of recording satisfaction levels</a:t>
            </a:r>
          </a:p>
        </p:txBody>
      </p:sp>
      <p:sp>
        <p:nvSpPr>
          <p:cNvPr id="3" name="Content Placeholder 2">
            <a:extLst>
              <a:ext uri="{FF2B5EF4-FFF2-40B4-BE49-F238E27FC236}">
                <a16:creationId xmlns:a16="http://schemas.microsoft.com/office/drawing/2014/main" id="{9DA5B80F-E332-0C46-BD60-8BC85D4D76D4}"/>
              </a:ext>
            </a:extLst>
          </p:cNvPr>
          <p:cNvSpPr>
            <a:spLocks noGrp="1"/>
          </p:cNvSpPr>
          <p:nvPr>
            <p:ph idx="1"/>
          </p:nvPr>
        </p:nvSpPr>
        <p:spPr/>
        <p:txBody>
          <a:bodyPr/>
          <a:lstStyle/>
          <a:p>
            <a:r>
              <a:rPr lang="en-US" dirty="0"/>
              <a:t>Whilst observing the event, it is clear the satisfaction levels are being met due to the audience smiling, dancing and overall enjoying themselves throughout the performance. </a:t>
            </a:r>
          </a:p>
          <a:p>
            <a:r>
              <a:rPr lang="en-US" dirty="0"/>
              <a:t>In the checklist, it was important to include a range of things that are essential when it comes to a big event like the Ed Sheeran concert.</a:t>
            </a:r>
          </a:p>
        </p:txBody>
      </p:sp>
      <p:sp>
        <p:nvSpPr>
          <p:cNvPr id="4" name="Text Placeholder 3">
            <a:extLst>
              <a:ext uri="{FF2B5EF4-FFF2-40B4-BE49-F238E27FC236}">
                <a16:creationId xmlns:a16="http://schemas.microsoft.com/office/drawing/2014/main" id="{A5D75977-A8AE-5341-8777-56E5B54FFDD9}"/>
              </a:ext>
            </a:extLst>
          </p:cNvPr>
          <p:cNvSpPr>
            <a:spLocks noGrp="1"/>
          </p:cNvSpPr>
          <p:nvPr>
            <p:ph type="body" sz="half" idx="2"/>
          </p:nvPr>
        </p:nvSpPr>
        <p:spPr>
          <a:xfrm>
            <a:off x="259977" y="4838699"/>
            <a:ext cx="4114800" cy="3094485"/>
          </a:xfrm>
        </p:spPr>
        <p:txBody>
          <a:bodyPr vert="horz" lIns="91440" tIns="45720" rIns="91440" bIns="45720" rtlCol="0" anchor="t">
            <a:normAutofit/>
          </a:bodyPr>
          <a:lstStyle/>
          <a:p>
            <a:r>
              <a:rPr lang="en-US" dirty="0"/>
              <a:t>For example; In this photo, it shows young people enjoying themselves, smiling and taking pictures/videos on their phones during an Ed Sheeran Concert. (</a:t>
            </a:r>
            <a:r>
              <a:rPr lang="en-US" dirty="0" err="1"/>
              <a:t>ManCity</a:t>
            </a:r>
            <a:r>
              <a:rPr lang="en-US" dirty="0"/>
              <a:t>, 2021)</a:t>
            </a:r>
          </a:p>
        </p:txBody>
      </p:sp>
      <p:sp>
        <p:nvSpPr>
          <p:cNvPr id="5" name="Date Placeholder 4">
            <a:extLst>
              <a:ext uri="{FF2B5EF4-FFF2-40B4-BE49-F238E27FC236}">
                <a16:creationId xmlns:a16="http://schemas.microsoft.com/office/drawing/2014/main" id="{654126BA-C745-B748-83CA-95CF2FC5F36C}"/>
              </a:ext>
            </a:extLst>
          </p:cNvPr>
          <p:cNvSpPr>
            <a:spLocks noGrp="1"/>
          </p:cNvSpPr>
          <p:nvPr>
            <p:ph type="dt" sz="half" idx="10"/>
          </p:nvPr>
        </p:nvSpPr>
        <p:spPr/>
        <p:txBody>
          <a:bodyPr/>
          <a:lstStyle/>
          <a:p>
            <a:pPr rtl="0"/>
            <a:fld id="{5BA78C1D-B8C9-43D1-BED3-AB201E145563}" type="datetime1">
              <a:rPr lang="en-US" smtClean="0"/>
              <a:t>1/18/21</a:t>
            </a:fld>
            <a:endParaRPr lang="en-US"/>
          </a:p>
        </p:txBody>
      </p:sp>
      <p:pic>
        <p:nvPicPr>
          <p:cNvPr id="6" name="Picture 6" descr="A group of people standing in front of a crowd&#10;&#10;Description automatically generated">
            <a:extLst>
              <a:ext uri="{FF2B5EF4-FFF2-40B4-BE49-F238E27FC236}">
                <a16:creationId xmlns:a16="http://schemas.microsoft.com/office/drawing/2014/main" id="{C8703BE2-B4B1-4678-A8BA-16FD97CE3CAC}"/>
              </a:ext>
            </a:extLst>
          </p:cNvPr>
          <p:cNvPicPr>
            <a:picLocks noChangeAspect="1"/>
          </p:cNvPicPr>
          <p:nvPr/>
        </p:nvPicPr>
        <p:blipFill>
          <a:blip r:embed="rId2"/>
          <a:stretch>
            <a:fillRect/>
          </a:stretch>
        </p:blipFill>
        <p:spPr>
          <a:xfrm>
            <a:off x="309282" y="2296384"/>
            <a:ext cx="4592170" cy="2489349"/>
          </a:xfrm>
          <a:prstGeom prst="rect">
            <a:avLst/>
          </a:prstGeom>
        </p:spPr>
      </p:pic>
    </p:spTree>
    <p:extLst>
      <p:ext uri="{BB962C8B-B14F-4D97-AF65-F5344CB8AC3E}">
        <p14:creationId xmlns:p14="http://schemas.microsoft.com/office/powerpoint/2010/main" val="1596074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ABC60-ACD7-4C84-A6D7-9E97BC82C86D}"/>
              </a:ext>
            </a:extLst>
          </p:cNvPr>
          <p:cNvSpPr>
            <a:spLocks noGrp="1"/>
          </p:cNvSpPr>
          <p:nvPr>
            <p:ph type="title"/>
          </p:nvPr>
        </p:nvSpPr>
        <p:spPr>
          <a:xfrm>
            <a:off x="-971475" y="641108"/>
            <a:ext cx="6832600" cy="1293028"/>
          </a:xfrm>
        </p:spPr>
        <p:txBody>
          <a:bodyPr vert="horz" lIns="91440" tIns="45720" rIns="91440" bIns="45720" rtlCol="0" anchor="ctr">
            <a:normAutofit/>
          </a:bodyPr>
          <a:lstStyle/>
          <a:p>
            <a:pPr algn="r"/>
            <a:r>
              <a:rPr lang="en-US" sz="4000" dirty="0"/>
              <a:t>Satisfaction levels</a:t>
            </a:r>
            <a:endParaRPr lang="en-US" sz="4000" kern="1200" cap="all" baseline="0" dirty="0">
              <a:solidFill>
                <a:schemeClr val="tx1"/>
              </a:solidFill>
              <a:latin typeface="+mj-lt"/>
              <a:ea typeface="+mj-ea"/>
              <a:cs typeface="+mj-cs"/>
            </a:endParaRPr>
          </a:p>
        </p:txBody>
      </p:sp>
      <p:pic>
        <p:nvPicPr>
          <p:cNvPr id="6" name="Picture 6" descr="A picture containing text&#10;&#10;Description automatically generated">
            <a:extLst>
              <a:ext uri="{FF2B5EF4-FFF2-40B4-BE49-F238E27FC236}">
                <a16:creationId xmlns:a16="http://schemas.microsoft.com/office/drawing/2014/main" id="{DA1FFA11-76F9-4FDC-AB56-16538B993C39}"/>
              </a:ext>
            </a:extLst>
          </p:cNvPr>
          <p:cNvPicPr>
            <a:picLocks noGrp="1" noChangeAspect="1"/>
          </p:cNvPicPr>
          <p:nvPr>
            <p:ph type="pic" idx="1"/>
          </p:nvPr>
        </p:nvPicPr>
        <p:blipFill rotWithShape="1">
          <a:blip r:embed="rId2"/>
          <a:srcRect l="10400" r="10400"/>
          <a:stretch/>
        </p:blipFill>
        <p:spPr>
          <a:xfrm>
            <a:off x="7789352" y="362926"/>
            <a:ext cx="3946886" cy="5922655"/>
          </a:xfrm>
          <a:prstGeom prst="rect">
            <a:avLst/>
          </a:prstGeom>
        </p:spPr>
      </p:pic>
      <p:sp>
        <p:nvSpPr>
          <p:cNvPr id="4" name="Text Placeholder 3">
            <a:extLst>
              <a:ext uri="{FF2B5EF4-FFF2-40B4-BE49-F238E27FC236}">
                <a16:creationId xmlns:a16="http://schemas.microsoft.com/office/drawing/2014/main" id="{819B52CF-A5FC-4D4A-B623-6B0EFE51E2E6}"/>
              </a:ext>
            </a:extLst>
          </p:cNvPr>
          <p:cNvSpPr>
            <a:spLocks noGrp="1"/>
          </p:cNvSpPr>
          <p:nvPr>
            <p:ph type="body" sz="half" idx="2"/>
          </p:nvPr>
        </p:nvSpPr>
        <p:spPr>
          <a:xfrm>
            <a:off x="619760" y="2194560"/>
            <a:ext cx="6832600" cy="4024125"/>
          </a:xfrm>
        </p:spPr>
        <p:txBody>
          <a:bodyPr vert="horz" lIns="91440" tIns="45720" rIns="91440" bIns="45720" rtlCol="0" anchor="t">
            <a:normAutofit lnSpcReduction="10000"/>
          </a:bodyPr>
          <a:lstStyle/>
          <a:p>
            <a:pPr indent="-228600">
              <a:buFont typeface="Arial" panose="020B0604020202020204" pitchFamily="34" charset="0"/>
              <a:buChar char="•"/>
            </a:pPr>
            <a:r>
              <a:rPr lang="en-US" dirty="0"/>
              <a:t>In the checklist, it was important to include a range of things that are essential when it comes to a big event like the Ed Sheeran concert.</a:t>
            </a:r>
          </a:p>
          <a:p>
            <a:pPr indent="-228600">
              <a:buFont typeface="Arial" panose="020B0604020202020204" pitchFamily="34" charset="0"/>
              <a:buChar char="•"/>
            </a:pPr>
            <a:r>
              <a:rPr lang="en-US" dirty="0"/>
              <a:t>For example; 'is the venue safe?' This is an important aspect when planning an event to ensure the staff, consumers and artist are all safe within this venue. The Principality Stadium is a very high secured venue which has security outside, inside and also have police around the venue to ensure the event is safe throughout. (Principality Stadium, 2021) Having these safety measures in place will make consumers, staff and the artist feel safe which will result in them wanting to come back due to safety being a high priority. </a:t>
            </a:r>
          </a:p>
          <a:p>
            <a:pPr indent="-228600">
              <a:buFont typeface="Arial" panose="020B0604020202020204" pitchFamily="34" charset="0"/>
              <a:buChar char="•"/>
            </a:pPr>
            <a:r>
              <a:rPr lang="en-US" dirty="0"/>
              <a:t>Another big aspect which is essential during an event is the price of the event, is it affordable for consumers? Overall the ticket prices were fairly reasonable for such a big event, for example; standing tickets were £82.50 and seated ranged between £49.50 and £82.50. (Squires, 2018)</a:t>
            </a:r>
          </a:p>
        </p:txBody>
      </p:sp>
      <p:sp>
        <p:nvSpPr>
          <p:cNvPr id="5" name="Date Placeholder 4">
            <a:extLst>
              <a:ext uri="{FF2B5EF4-FFF2-40B4-BE49-F238E27FC236}">
                <a16:creationId xmlns:a16="http://schemas.microsoft.com/office/drawing/2014/main" id="{62681281-7DE9-4C19-80FD-9E744FFFCFFF}"/>
              </a:ext>
            </a:extLst>
          </p:cNvPr>
          <p:cNvSpPr>
            <a:spLocks noGrp="1"/>
          </p:cNvSpPr>
          <p:nvPr>
            <p:ph type="dt" sz="half" idx="10"/>
          </p:nvPr>
        </p:nvSpPr>
        <p:spPr/>
        <p:txBody>
          <a:bodyPr vert="horz" lIns="91440" tIns="45720" rIns="91440" bIns="45720" rtlCol="0" anchor="ctr">
            <a:normAutofit/>
          </a:bodyPr>
          <a:lstStyle/>
          <a:p>
            <a:pPr>
              <a:spcAft>
                <a:spcPts val="600"/>
              </a:spcAft>
            </a:pPr>
            <a:fld id="{BFA2D3EE-FBE6-4434-A13B-BD4C1C612D44}" type="datetime1">
              <a:rPr lang="en-US" smtClean="0"/>
              <a:pPr>
                <a:spcAft>
                  <a:spcPts val="600"/>
                </a:spcAft>
              </a:pPr>
              <a:t>1/18/21</a:t>
            </a:fld>
            <a:endParaRPr lang="en-US"/>
          </a:p>
        </p:txBody>
      </p:sp>
    </p:spTree>
    <p:extLst>
      <p:ext uri="{BB962C8B-B14F-4D97-AF65-F5344CB8AC3E}">
        <p14:creationId xmlns:p14="http://schemas.microsoft.com/office/powerpoint/2010/main" val="642556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E6A24BB3-9D59-BE41-B979-426405DC55C5}"/>
              </a:ext>
            </a:extLst>
          </p:cNvPr>
          <p:cNvSpPr>
            <a:spLocks noGrp="1"/>
          </p:cNvSpPr>
          <p:nvPr>
            <p:ph type="dt" sz="half" idx="10"/>
          </p:nvPr>
        </p:nvSpPr>
        <p:spPr/>
        <p:txBody>
          <a:bodyPr/>
          <a:lstStyle/>
          <a:p>
            <a:pPr rtl="0"/>
            <a:fld id="{BFA2D3EE-FBE6-4434-A13B-BD4C1C612D44}" type="datetime1">
              <a:rPr lang="en-US" smtClean="0"/>
              <a:t>1/18/21</a:t>
            </a:fld>
            <a:endParaRPr lang="en-US"/>
          </a:p>
        </p:txBody>
      </p:sp>
      <p:pic>
        <p:nvPicPr>
          <p:cNvPr id="6" name="RPReplay_Final1610981644 2" descr="RPReplay_Final1610981644 2">
            <a:hlinkClick r:id="" action="ppaction://media"/>
            <a:extLst>
              <a:ext uri="{FF2B5EF4-FFF2-40B4-BE49-F238E27FC236}">
                <a16:creationId xmlns:a16="http://schemas.microsoft.com/office/drawing/2014/main" id="{24A00C69-10EB-0B46-98B9-94C8ED8C1B5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351" y="7938"/>
            <a:ext cx="10647136" cy="6713537"/>
          </a:xfrm>
          <a:prstGeom prst="rect">
            <a:avLst/>
          </a:prstGeom>
        </p:spPr>
      </p:pic>
      <p:sp>
        <p:nvSpPr>
          <p:cNvPr id="7" name="TextBox 6">
            <a:extLst>
              <a:ext uri="{FF2B5EF4-FFF2-40B4-BE49-F238E27FC236}">
                <a16:creationId xmlns:a16="http://schemas.microsoft.com/office/drawing/2014/main" id="{A0345659-F11E-0544-94DF-09DEE6A40A65}"/>
              </a:ext>
            </a:extLst>
          </p:cNvPr>
          <p:cNvSpPr txBox="1"/>
          <p:nvPr/>
        </p:nvSpPr>
        <p:spPr>
          <a:xfrm>
            <a:off x="10058400" y="5762171"/>
            <a:ext cx="1988458" cy="338554"/>
          </a:xfrm>
          <a:prstGeom prst="rect">
            <a:avLst/>
          </a:prstGeom>
          <a:noFill/>
        </p:spPr>
        <p:txBody>
          <a:bodyPr wrap="square" rtlCol="0">
            <a:spAutoFit/>
          </a:bodyPr>
          <a:lstStyle/>
          <a:p>
            <a:r>
              <a:rPr lang="en-US" sz="1600" dirty="0"/>
              <a:t>(Townsend, 2018)</a:t>
            </a:r>
          </a:p>
        </p:txBody>
      </p:sp>
    </p:spTree>
    <p:extLst>
      <p:ext uri="{BB962C8B-B14F-4D97-AF65-F5344CB8AC3E}">
        <p14:creationId xmlns:p14="http://schemas.microsoft.com/office/powerpoint/2010/main" val="1521804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27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48F95-234D-8643-A044-D49A0D632E11}"/>
              </a:ext>
            </a:extLst>
          </p:cNvPr>
          <p:cNvSpPr>
            <a:spLocks noGrp="1"/>
          </p:cNvSpPr>
          <p:nvPr>
            <p:ph type="title"/>
          </p:nvPr>
        </p:nvSpPr>
        <p:spPr/>
        <p:txBody>
          <a:bodyPr>
            <a:normAutofit fontScale="90000"/>
          </a:bodyPr>
          <a:lstStyle/>
          <a:p>
            <a:r>
              <a:rPr lang="en-US"/>
              <a:t>Key elements which influence consumer satisfaction </a:t>
            </a:r>
          </a:p>
        </p:txBody>
      </p:sp>
      <p:sp>
        <p:nvSpPr>
          <p:cNvPr id="3" name="Content Placeholder 2">
            <a:extLst>
              <a:ext uri="{FF2B5EF4-FFF2-40B4-BE49-F238E27FC236}">
                <a16:creationId xmlns:a16="http://schemas.microsoft.com/office/drawing/2014/main" id="{D1CBAAFB-80BD-FE40-9CA5-95D790DDBF93}"/>
              </a:ext>
            </a:extLst>
          </p:cNvPr>
          <p:cNvSpPr>
            <a:spLocks noGrp="1"/>
          </p:cNvSpPr>
          <p:nvPr>
            <p:ph idx="1"/>
          </p:nvPr>
        </p:nvSpPr>
        <p:spPr/>
        <p:txBody>
          <a:bodyPr>
            <a:normAutofit fontScale="92500" lnSpcReduction="10000"/>
          </a:bodyPr>
          <a:lstStyle/>
          <a:p>
            <a:r>
              <a:rPr lang="en-US" dirty="0"/>
              <a:t>When planning an event, it is important to have many key elements in place to ensure all consumers are satisfied and content with the event.</a:t>
            </a:r>
          </a:p>
          <a:p>
            <a:r>
              <a:rPr lang="en-US" dirty="0"/>
              <a:t>Due to the Ed Sheeran concert being a big event, it is even more important that consumers are kept safe and happy throughout the concert.</a:t>
            </a:r>
          </a:p>
          <a:p>
            <a:r>
              <a:rPr lang="en-US" dirty="0"/>
              <a:t>For example; an important key element needed is to ensure there is enough space for the consumers. This is vital as some consumers prefer to dance and move about whilst other consumers would prefer to sit down so having both the sit and stand option is important for a big event. Another important element is ensuring there is disabled access, having this is vital as it ensures all consumers needs are being met. Having disabled access will allow consumers who are in wheelchairs to watch the concert safely and be able to go to the bars/toilets etc. </a:t>
            </a:r>
          </a:p>
        </p:txBody>
      </p:sp>
      <p:sp>
        <p:nvSpPr>
          <p:cNvPr id="5" name="Date Placeholder 4">
            <a:extLst>
              <a:ext uri="{FF2B5EF4-FFF2-40B4-BE49-F238E27FC236}">
                <a16:creationId xmlns:a16="http://schemas.microsoft.com/office/drawing/2014/main" id="{77DA3D28-E101-F94B-BA81-131B2165B5BC}"/>
              </a:ext>
            </a:extLst>
          </p:cNvPr>
          <p:cNvSpPr>
            <a:spLocks noGrp="1"/>
          </p:cNvSpPr>
          <p:nvPr>
            <p:ph type="dt" sz="half" idx="10"/>
          </p:nvPr>
        </p:nvSpPr>
        <p:spPr/>
        <p:txBody>
          <a:bodyPr/>
          <a:lstStyle/>
          <a:p>
            <a:pPr rtl="0"/>
            <a:fld id="{5BA78C1D-B8C9-43D1-BED3-AB201E145563}" type="datetime1">
              <a:rPr lang="en-US" smtClean="0"/>
              <a:t>1/18/21</a:t>
            </a:fld>
            <a:endParaRPr lang="en-US"/>
          </a:p>
        </p:txBody>
      </p:sp>
    </p:spTree>
    <p:extLst>
      <p:ext uri="{BB962C8B-B14F-4D97-AF65-F5344CB8AC3E}">
        <p14:creationId xmlns:p14="http://schemas.microsoft.com/office/powerpoint/2010/main" val="21741883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F92CC-CA60-F747-95BF-46DB50ECC1F6}"/>
              </a:ext>
            </a:extLst>
          </p:cNvPr>
          <p:cNvSpPr>
            <a:spLocks noGrp="1"/>
          </p:cNvSpPr>
          <p:nvPr>
            <p:ph type="title"/>
          </p:nvPr>
        </p:nvSpPr>
        <p:spPr/>
        <p:txBody>
          <a:bodyPr/>
          <a:lstStyle/>
          <a:p>
            <a:r>
              <a:rPr lang="en-US"/>
              <a:t>Where the key elements met? </a:t>
            </a:r>
          </a:p>
        </p:txBody>
      </p:sp>
      <p:sp>
        <p:nvSpPr>
          <p:cNvPr id="3" name="Content Placeholder 2">
            <a:extLst>
              <a:ext uri="{FF2B5EF4-FFF2-40B4-BE49-F238E27FC236}">
                <a16:creationId xmlns:a16="http://schemas.microsoft.com/office/drawing/2014/main" id="{A3A83BAA-08B8-094D-8ABA-4BCC3C7E93A6}"/>
              </a:ext>
            </a:extLst>
          </p:cNvPr>
          <p:cNvSpPr>
            <a:spLocks noGrp="1"/>
          </p:cNvSpPr>
          <p:nvPr>
            <p:ph idx="1"/>
          </p:nvPr>
        </p:nvSpPr>
        <p:spPr/>
        <p:txBody>
          <a:bodyPr>
            <a:normAutofit lnSpcReduction="10000"/>
          </a:bodyPr>
          <a:lstStyle/>
          <a:p>
            <a:r>
              <a:rPr lang="en-US" dirty="0"/>
              <a:t>Having enough space in the event was met as there was both standing options for consumers who wanted to move about but also be close to Ed Sheeran, there was also seating options available for people who would prefer to sit for example; parents with small children. </a:t>
            </a:r>
          </a:p>
          <a:p>
            <a:r>
              <a:rPr lang="en-US" dirty="0"/>
              <a:t>Having disabled access was also a vital key element which was met throughout the event as the Principality Stadium include disabled access on different floors of their stadium, they also have disabled toilets, lifts and also Principality wheelchairs for consumers who need them. (Principality Stadium, 2021). This is essential as it allows wheelchair users to feel safe and satisfied when attending the Ed Sheeran concert.</a:t>
            </a:r>
          </a:p>
        </p:txBody>
      </p:sp>
      <p:sp>
        <p:nvSpPr>
          <p:cNvPr id="5" name="Date Placeholder 4">
            <a:extLst>
              <a:ext uri="{FF2B5EF4-FFF2-40B4-BE49-F238E27FC236}">
                <a16:creationId xmlns:a16="http://schemas.microsoft.com/office/drawing/2014/main" id="{9336C7B7-CBD5-6D4C-A3AE-360E95D9FCDE}"/>
              </a:ext>
            </a:extLst>
          </p:cNvPr>
          <p:cNvSpPr>
            <a:spLocks noGrp="1"/>
          </p:cNvSpPr>
          <p:nvPr>
            <p:ph type="dt" sz="half" idx="10"/>
          </p:nvPr>
        </p:nvSpPr>
        <p:spPr/>
        <p:txBody>
          <a:bodyPr/>
          <a:lstStyle/>
          <a:p>
            <a:pPr rtl="0"/>
            <a:fld id="{5BA78C1D-B8C9-43D1-BED3-AB201E145563}" type="datetime1">
              <a:rPr lang="en-US" smtClean="0"/>
              <a:t>1/18/21</a:t>
            </a:fld>
            <a:endParaRPr lang="en-US"/>
          </a:p>
        </p:txBody>
      </p:sp>
    </p:spTree>
    <p:extLst>
      <p:ext uri="{BB962C8B-B14F-4D97-AF65-F5344CB8AC3E}">
        <p14:creationId xmlns:p14="http://schemas.microsoft.com/office/powerpoint/2010/main" val="3230898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47071-711E-D54D-BAA5-D41B504A32D7}"/>
              </a:ext>
            </a:extLst>
          </p:cNvPr>
          <p:cNvSpPr>
            <a:spLocks noGrp="1"/>
          </p:cNvSpPr>
          <p:nvPr>
            <p:ph type="title"/>
          </p:nvPr>
        </p:nvSpPr>
        <p:spPr/>
        <p:txBody>
          <a:bodyPr/>
          <a:lstStyle/>
          <a:p>
            <a:r>
              <a:rPr lang="en-US"/>
              <a:t>Bibliography </a:t>
            </a:r>
          </a:p>
        </p:txBody>
      </p:sp>
      <p:sp>
        <p:nvSpPr>
          <p:cNvPr id="3" name="Content Placeholder 2">
            <a:extLst>
              <a:ext uri="{FF2B5EF4-FFF2-40B4-BE49-F238E27FC236}">
                <a16:creationId xmlns:a16="http://schemas.microsoft.com/office/drawing/2014/main" id="{00C8CD29-9EF3-CA4E-A468-D88002349EA2}"/>
              </a:ext>
            </a:extLst>
          </p:cNvPr>
          <p:cNvSpPr>
            <a:spLocks noGrp="1"/>
          </p:cNvSpPr>
          <p:nvPr>
            <p:ph idx="1"/>
          </p:nvPr>
        </p:nvSpPr>
        <p:spPr>
          <a:xfrm>
            <a:off x="4995582" y="746759"/>
            <a:ext cx="6510618" cy="5974716"/>
          </a:xfrm>
        </p:spPr>
        <p:txBody>
          <a:bodyPr>
            <a:normAutofit fontScale="62500" lnSpcReduction="20000"/>
          </a:bodyPr>
          <a:lstStyle/>
          <a:p>
            <a:pPr>
              <a:buFont typeface="Arial"/>
              <a:buChar char="•"/>
            </a:pPr>
            <a:r>
              <a:rPr lang="en-US" dirty="0">
                <a:ea typeface="+mn-lt"/>
                <a:cs typeface="+mn-lt"/>
              </a:rPr>
              <a:t>Bartlett, R., 2021. [online] Eventsvenues.com. Available at: &lt;http://www.eventsvenues.com/wp-content/uploads/2014/08/Value-of-Satisfaction-Warwick-Conferences-.pdf&gt; [Accessed 16 January 2021].</a:t>
            </a:r>
          </a:p>
          <a:p>
            <a:pPr>
              <a:buFont typeface="Arial"/>
              <a:buChar char="•"/>
            </a:pPr>
            <a:r>
              <a:rPr lang="en-US" dirty="0">
                <a:ea typeface="+mn-lt"/>
                <a:cs typeface="+mn-lt"/>
              </a:rPr>
              <a:t>Clarke, J., 2018. </a:t>
            </a:r>
            <a:r>
              <a:rPr lang="en-US" i="1" dirty="0">
                <a:ea typeface="+mn-lt"/>
                <a:cs typeface="+mn-lt"/>
              </a:rPr>
              <a:t>Ed Sheeran Tour: 10,000 Fans Helped With Tickets</a:t>
            </a:r>
            <a:r>
              <a:rPr lang="en-US" dirty="0">
                <a:ea typeface="+mn-lt"/>
                <a:cs typeface="+mn-lt"/>
              </a:rPr>
              <a:t>. [online] BBC News. Available at: &lt;https://www.bbc.co.uk/news/uk-wales-south-east-wales-44601099&gt; [Accessed 17 January 2021].</a:t>
            </a:r>
          </a:p>
          <a:p>
            <a:pPr>
              <a:buFont typeface="Arial"/>
              <a:buChar char="•"/>
            </a:pPr>
            <a:endParaRPr lang="en-US" dirty="0">
              <a:ea typeface="+mn-lt"/>
              <a:cs typeface="+mn-lt"/>
            </a:endParaRPr>
          </a:p>
          <a:p>
            <a:pPr>
              <a:buFont typeface="Arial"/>
              <a:buChar char="•"/>
            </a:pPr>
            <a:r>
              <a:rPr lang="en-US" b="1" dirty="0">
                <a:ea typeface="+mn-lt"/>
                <a:cs typeface="+mn-lt"/>
              </a:rPr>
              <a:t> </a:t>
            </a:r>
            <a:r>
              <a:rPr lang="en-US" dirty="0">
                <a:ea typeface="+mn-lt"/>
                <a:cs typeface="+mn-lt"/>
              </a:rPr>
              <a:t>Fry, J., 2018. [online] Available at: &lt;https://www.researchgate.net/publication/322979058_Exploring_industry_priorities_regarding_customer_satisfaction_and_implications_for_event_evaluation&gt; [Accessed 17 January 2021].</a:t>
            </a:r>
            <a:endParaRPr lang="en-US" dirty="0"/>
          </a:p>
          <a:p>
            <a:pPr>
              <a:buFont typeface="Arial"/>
              <a:buChar char="•"/>
            </a:pPr>
            <a:r>
              <a:rPr lang="en-US" dirty="0">
                <a:ea typeface="+mn-lt"/>
                <a:cs typeface="+mn-lt"/>
              </a:rPr>
              <a:t>Mancity.com. 2021. </a:t>
            </a:r>
            <a:r>
              <a:rPr lang="en-US" i="1" dirty="0">
                <a:ea typeface="+mn-lt"/>
                <a:cs typeface="+mn-lt"/>
              </a:rPr>
              <a:t>Divide Tour Gallery: Ed Sheeran At The Etihad</a:t>
            </a:r>
            <a:r>
              <a:rPr lang="en-US" dirty="0">
                <a:ea typeface="+mn-lt"/>
                <a:cs typeface="+mn-lt"/>
              </a:rPr>
              <a:t>. [online] Available at: &lt;https://www.mancity.com/news/club-news/picture-special/2018/may/ed-sheeran-divide-tour-concert-etihad-stadium&gt; [Accessed 17 January 2021].</a:t>
            </a:r>
          </a:p>
          <a:p>
            <a:pPr>
              <a:buFont typeface="Arial"/>
              <a:buChar char="•"/>
            </a:pPr>
            <a:r>
              <a:rPr lang="en-US" dirty="0">
                <a:ea typeface="+mn-lt"/>
                <a:cs typeface="+mn-lt"/>
              </a:rPr>
              <a:t> Principality Stadium. 2021. </a:t>
            </a:r>
            <a:r>
              <a:rPr lang="en-US" i="1" dirty="0">
                <a:ea typeface="+mn-lt"/>
                <a:cs typeface="+mn-lt"/>
              </a:rPr>
              <a:t>About The Venue - Principality Stadium</a:t>
            </a:r>
            <a:r>
              <a:rPr lang="en-US" dirty="0">
                <a:ea typeface="+mn-lt"/>
                <a:cs typeface="+mn-lt"/>
              </a:rPr>
              <a:t>. [online] Available at: &lt;https://www.principalitystadium.wales/information/about-the-venue/&gt; [Accessed 17 January 2021].</a:t>
            </a:r>
          </a:p>
          <a:p>
            <a:pPr>
              <a:buFont typeface="Arial"/>
              <a:buChar char="•"/>
            </a:pPr>
            <a:r>
              <a:rPr lang="en-US" dirty="0">
                <a:ea typeface="+mn-lt"/>
                <a:cs typeface="+mn-lt"/>
              </a:rPr>
              <a:t>Squires, C., 2018. </a:t>
            </a:r>
            <a:r>
              <a:rPr lang="en-US" i="1" dirty="0">
                <a:ea typeface="+mn-lt"/>
                <a:cs typeface="+mn-lt"/>
              </a:rPr>
              <a:t>How To Get Tickets For Ed Sheeran's Cardiff Gigs</a:t>
            </a:r>
            <a:r>
              <a:rPr lang="en-US" dirty="0">
                <a:ea typeface="+mn-lt"/>
                <a:cs typeface="+mn-lt"/>
              </a:rPr>
              <a:t>. [online] </a:t>
            </a:r>
            <a:r>
              <a:rPr lang="en-US" dirty="0" err="1">
                <a:ea typeface="+mn-lt"/>
                <a:cs typeface="+mn-lt"/>
              </a:rPr>
              <a:t>WalesOnline</a:t>
            </a:r>
            <a:r>
              <a:rPr lang="en-US" dirty="0">
                <a:ea typeface="+mn-lt"/>
                <a:cs typeface="+mn-lt"/>
              </a:rPr>
              <a:t>. Available at: &lt;https://www.walesonline.co.uk/whats-on/music-nightlife-news/tickets-ed-sheerans-cardiff-gig-13292898&gt; [Accessed 17 January 2021].</a:t>
            </a:r>
          </a:p>
          <a:p>
            <a:pPr>
              <a:buFont typeface="Arial"/>
              <a:buChar char="•"/>
            </a:pPr>
            <a:r>
              <a:rPr lang="en-GB" dirty="0"/>
              <a:t>Townsend, w., 2018. [online] Available at: &lt;https://</a:t>
            </a:r>
            <a:r>
              <a:rPr lang="en-GB" dirty="0" err="1"/>
              <a:t>www.youtube.com</a:t>
            </a:r>
            <a:r>
              <a:rPr lang="en-GB" dirty="0"/>
              <a:t>/</a:t>
            </a:r>
            <a:r>
              <a:rPr lang="en-GB" dirty="0" err="1"/>
              <a:t>watch?v</a:t>
            </a:r>
            <a:r>
              <a:rPr lang="en-GB" dirty="0"/>
              <a:t>=rWIV3LjE030&gt; [Accessed 18 January 2021].</a:t>
            </a:r>
            <a:endParaRPr lang="en-US" dirty="0"/>
          </a:p>
          <a:p>
            <a:pPr>
              <a:buFont typeface="Arial"/>
              <a:buChar char="•"/>
            </a:pPr>
            <a:r>
              <a:rPr lang="en-US" dirty="0">
                <a:ea typeface="+mn-lt"/>
                <a:cs typeface="+mn-lt"/>
              </a:rPr>
              <a:t>2021. </a:t>
            </a:r>
            <a:r>
              <a:rPr lang="en-US" i="1" dirty="0">
                <a:ea typeface="+mn-lt"/>
                <a:cs typeface="+mn-lt"/>
              </a:rPr>
              <a:t>My Site</a:t>
            </a:r>
            <a:r>
              <a:rPr lang="en-US" dirty="0">
                <a:ea typeface="+mn-lt"/>
                <a:cs typeface="+mn-lt"/>
              </a:rPr>
              <a:t>. [online] Available at: &lt;http://alevelmediaemm.weebly.com&gt; [Accessed 16 January 2021].</a:t>
            </a:r>
          </a:p>
          <a:p>
            <a:pPr>
              <a:buFont typeface="Arial"/>
              <a:buChar char="•"/>
            </a:pPr>
            <a:endParaRPr lang="en-US" dirty="0">
              <a:ea typeface="+mn-lt"/>
              <a:cs typeface="+mn-lt"/>
            </a:endParaRPr>
          </a:p>
          <a:p>
            <a:endParaRPr lang="en-US" dirty="0">
              <a:ea typeface="+mn-lt"/>
              <a:cs typeface="+mn-lt"/>
            </a:endParaRPr>
          </a:p>
          <a:p>
            <a:endParaRPr lang="en-US" dirty="0">
              <a:ea typeface="+mn-lt"/>
              <a:cs typeface="+mn-lt"/>
            </a:endParaRPr>
          </a:p>
        </p:txBody>
      </p:sp>
      <p:sp>
        <p:nvSpPr>
          <p:cNvPr id="5" name="Date Placeholder 4">
            <a:extLst>
              <a:ext uri="{FF2B5EF4-FFF2-40B4-BE49-F238E27FC236}">
                <a16:creationId xmlns:a16="http://schemas.microsoft.com/office/drawing/2014/main" id="{A6D1FD00-24A4-B542-A221-BC261F08B5AD}"/>
              </a:ext>
            </a:extLst>
          </p:cNvPr>
          <p:cNvSpPr>
            <a:spLocks noGrp="1"/>
          </p:cNvSpPr>
          <p:nvPr>
            <p:ph type="dt" sz="half" idx="10"/>
          </p:nvPr>
        </p:nvSpPr>
        <p:spPr/>
        <p:txBody>
          <a:bodyPr/>
          <a:lstStyle/>
          <a:p>
            <a:pPr rtl="0"/>
            <a:fld id="{5BA78C1D-B8C9-43D1-BED3-AB201E145563}" type="datetime1">
              <a:rPr lang="en-US" smtClean="0"/>
              <a:t>1/18/21</a:t>
            </a:fld>
            <a:endParaRPr lang="en-US"/>
          </a:p>
        </p:txBody>
      </p:sp>
    </p:spTree>
    <p:extLst>
      <p:ext uri="{BB962C8B-B14F-4D97-AF65-F5344CB8AC3E}">
        <p14:creationId xmlns:p14="http://schemas.microsoft.com/office/powerpoint/2010/main" val="337857895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01D17D"/>
      </a:accent1>
      <a:accent2>
        <a:srgbClr val="84C72A"/>
      </a:accent2>
      <a:accent3>
        <a:srgbClr val="E1D126"/>
      </a:accent3>
      <a:accent4>
        <a:srgbClr val="E29932"/>
      </a:accent4>
      <a:accent5>
        <a:srgbClr val="E56526"/>
      </a:accent5>
      <a:accent6>
        <a:srgbClr val="D63731"/>
      </a:accent6>
      <a:hlink>
        <a:srgbClr val="35FA7F"/>
      </a:hlink>
      <a:folHlink>
        <a:srgbClr val="BAFC85"/>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2B2A868B-6BC2-4B3E-98B9-1258F41035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111</TotalTime>
  <Words>1463</Words>
  <Application>Microsoft Macintosh PowerPoint</Application>
  <PresentationFormat>Widescreen</PresentationFormat>
  <Paragraphs>63</Paragraphs>
  <Slides>12</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Century Gothic</vt:lpstr>
      <vt:lpstr>Vapor Trail</vt:lpstr>
      <vt:lpstr>The Ed Sheeran Concert </vt:lpstr>
      <vt:lpstr>Our chosen event </vt:lpstr>
      <vt:lpstr>Identification of the typical event consumer </vt:lpstr>
      <vt:lpstr>Are their needs being met?</vt:lpstr>
      <vt:lpstr>Who is the target market? </vt:lpstr>
      <vt:lpstr>Based on observational checklist is the Consumer satisfaction being met?</vt:lpstr>
      <vt:lpstr>A method of recording satisfaction levels</vt:lpstr>
      <vt:lpstr>Satisfaction levels</vt:lpstr>
      <vt:lpstr>PowerPoint Presentation</vt:lpstr>
      <vt:lpstr>Key elements which influence consumer satisfaction </vt:lpstr>
      <vt:lpstr>Where the key elements met?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Ed Sheeran Concert </dc:title>
  <dc:creator>Sarah Mattick</dc:creator>
  <cp:lastModifiedBy>Sarah Mattick</cp:lastModifiedBy>
  <cp:revision>2</cp:revision>
  <dcterms:created xsi:type="dcterms:W3CDTF">2021-01-17T20:34:21Z</dcterms:created>
  <dcterms:modified xsi:type="dcterms:W3CDTF">2021-01-18T15:35:58Z</dcterms:modified>
</cp:coreProperties>
</file>