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4"/>
  </p:notesMasterIdLst>
  <p:handoutMasterIdLst>
    <p:handoutMasterId r:id="rId35"/>
  </p:handoutMasterIdLst>
  <p:sldIdLst>
    <p:sldId id="315" r:id="rId2"/>
    <p:sldId id="314" r:id="rId3"/>
    <p:sldId id="283" r:id="rId4"/>
    <p:sldId id="284" r:id="rId5"/>
    <p:sldId id="285" r:id="rId6"/>
    <p:sldId id="286" r:id="rId7"/>
    <p:sldId id="300" r:id="rId8"/>
    <p:sldId id="288" r:id="rId9"/>
    <p:sldId id="287" r:id="rId10"/>
    <p:sldId id="301" r:id="rId11"/>
    <p:sldId id="290" r:id="rId12"/>
    <p:sldId id="291" r:id="rId13"/>
    <p:sldId id="302" r:id="rId14"/>
    <p:sldId id="293" r:id="rId15"/>
    <p:sldId id="303" r:id="rId16"/>
    <p:sldId id="294" r:id="rId17"/>
    <p:sldId id="295" r:id="rId18"/>
    <p:sldId id="304" r:id="rId19"/>
    <p:sldId id="298" r:id="rId20"/>
    <p:sldId id="316" r:id="rId21"/>
    <p:sldId id="299" r:id="rId22"/>
    <p:sldId id="296" r:id="rId23"/>
    <p:sldId id="297" r:id="rId24"/>
    <p:sldId id="305" r:id="rId25"/>
    <p:sldId id="306" r:id="rId26"/>
    <p:sldId id="307" r:id="rId27"/>
    <p:sldId id="308" r:id="rId28"/>
    <p:sldId id="317" r:id="rId29"/>
    <p:sldId id="309" r:id="rId30"/>
    <p:sldId id="310" r:id="rId31"/>
    <p:sldId id="311" r:id="rId32"/>
    <p:sldId id="318" r:id="rId33"/>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7F25"/>
    <a:srgbClr val="EAD9B0"/>
    <a:srgbClr val="775E1F"/>
    <a:srgbClr val="CAA036"/>
    <a:srgbClr val="F7EEC1"/>
    <a:srgbClr val="A85400"/>
    <a:srgbClr val="FFAD5B"/>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49" autoAdjust="0"/>
    <p:restoredTop sz="94095" autoAdjust="0"/>
  </p:normalViewPr>
  <p:slideViewPr>
    <p:cSldViewPr>
      <p:cViewPr varScale="1">
        <p:scale>
          <a:sx n="69" d="100"/>
          <a:sy n="69" d="100"/>
        </p:scale>
        <p:origin x="-522"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70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B6D8B2D-7153-40E6-9A7C-8184FD24031F}" type="datetimeFigureOut">
              <a:rPr lang="en-GB" smtClean="0"/>
              <a:t>25/02/2016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9A28BE8-24CE-4A7E-81F8-11F8095976EB}" type="slidenum">
              <a:rPr lang="en-GB" smtClean="0"/>
              <a:t>‹#›</a:t>
            </a:fld>
            <a:endParaRPr lang="en-GB"/>
          </a:p>
        </p:txBody>
      </p:sp>
    </p:spTree>
    <p:extLst>
      <p:ext uri="{BB962C8B-B14F-4D97-AF65-F5344CB8AC3E}">
        <p14:creationId xmlns:p14="http://schemas.microsoft.com/office/powerpoint/2010/main" val="15337588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70"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zh-TW"/>
          </a:p>
        </p:txBody>
      </p:sp>
      <p:sp>
        <p:nvSpPr>
          <p:cNvPr id="83971"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zh-TW"/>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83973"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zh-TW" altLang="en-US" noProof="0" smtClean="0"/>
              <a:t>按一下以編輯母片</a:t>
            </a:r>
          </a:p>
          <a:p>
            <a:pPr lvl="1"/>
            <a:r>
              <a:rPr lang="zh-TW" altLang="en-US" noProof="0" smtClean="0"/>
              <a:t>第二層</a:t>
            </a:r>
          </a:p>
          <a:p>
            <a:pPr lvl="2"/>
            <a:r>
              <a:rPr lang="zh-TW" altLang="en-US" noProof="0" smtClean="0"/>
              <a:t>第三層</a:t>
            </a:r>
          </a:p>
          <a:p>
            <a:pPr lvl="3"/>
            <a:r>
              <a:rPr lang="zh-TW" altLang="en-US" noProof="0" smtClean="0"/>
              <a:t>第四層</a:t>
            </a:r>
          </a:p>
          <a:p>
            <a:pPr lvl="4"/>
            <a:r>
              <a:rPr lang="zh-TW" altLang="en-US" noProof="0" smtClean="0"/>
              <a:t>第五層</a:t>
            </a:r>
          </a:p>
        </p:txBody>
      </p:sp>
      <p:sp>
        <p:nvSpPr>
          <p:cNvPr id="83974"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zh-TW"/>
          </a:p>
        </p:txBody>
      </p:sp>
      <p:sp>
        <p:nvSpPr>
          <p:cNvPr id="83975"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129EF5A7-C567-43A3-8E64-E706933E9E9D}" type="slidenum">
              <a:rPr lang="zh-TW" altLang="en-US"/>
              <a:pPr>
                <a:defRPr/>
              </a:pPr>
              <a:t>‹#›</a:t>
            </a:fld>
            <a:endParaRPr lang="en-US" altLang="zh-TW"/>
          </a:p>
        </p:txBody>
      </p:sp>
    </p:spTree>
    <p:extLst>
      <p:ext uri="{BB962C8B-B14F-4D97-AF65-F5344CB8AC3E}">
        <p14:creationId xmlns:p14="http://schemas.microsoft.com/office/powerpoint/2010/main" val="34308343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57200" y="2133600"/>
            <a:ext cx="8458200" cy="2286000"/>
          </a:xfrm>
          <a:effectLst>
            <a:outerShdw dist="53882" dir="2700000" algn="ctr" rotWithShape="0">
              <a:schemeClr val="tx1"/>
            </a:outerShdw>
          </a:effectLst>
        </p:spPr>
        <p:txBody>
          <a:bodyPr/>
          <a:lstStyle>
            <a:lvl1pPr>
              <a:defRPr sz="5400"/>
            </a:lvl1pPr>
          </a:lstStyle>
          <a:p>
            <a:r>
              <a:rPr lang="en-US" altLang="zh-TW"/>
              <a:t>Click to edit Master title style</a:t>
            </a:r>
          </a:p>
        </p:txBody>
      </p:sp>
      <p:sp>
        <p:nvSpPr>
          <p:cNvPr id="3075" name="Rectangle 3"/>
          <p:cNvSpPr>
            <a:spLocks noGrp="1" noChangeArrowheads="1"/>
          </p:cNvSpPr>
          <p:nvPr>
            <p:ph type="subTitle" idx="1"/>
          </p:nvPr>
        </p:nvSpPr>
        <p:spPr bwMode="white">
          <a:xfrm>
            <a:off x="1371600" y="5257800"/>
            <a:ext cx="6629400" cy="381000"/>
          </a:xfrm>
        </p:spPr>
        <p:txBody>
          <a:bodyPr/>
          <a:lstStyle>
            <a:lvl1pPr marL="0" indent="0" algn="ctr">
              <a:buFont typeface="Wingdings" pitchFamily="2" charset="2"/>
              <a:buNone/>
              <a:defRPr sz="2400">
                <a:solidFill>
                  <a:schemeClr val="bg1"/>
                </a:solidFill>
              </a:defRPr>
            </a:lvl1pPr>
          </a:lstStyle>
          <a:p>
            <a:r>
              <a:rPr lang="en-US" altLang="zh-TW"/>
              <a:t>Click to edit Master subtitle style</a:t>
            </a:r>
          </a:p>
        </p:txBody>
      </p:sp>
      <p:sp>
        <p:nvSpPr>
          <p:cNvPr id="4" name="Rectangle 4"/>
          <p:cNvSpPr>
            <a:spLocks noGrp="1" noChangeArrowheads="1"/>
          </p:cNvSpPr>
          <p:nvPr>
            <p:ph type="dt" sz="half" idx="10"/>
          </p:nvPr>
        </p:nvSpPr>
        <p:spPr bwMode="auto">
          <a:xfrm>
            <a:off x="457200" y="6564313"/>
            <a:ext cx="2133600" cy="157162"/>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defRPr sz="1400" smtClean="0">
                <a:solidFill>
                  <a:schemeClr val="bg1"/>
                </a:solidFill>
                <a:latin typeface="Times New Roman" pitchFamily="18" charset="0"/>
                <a:ea typeface="新細明體" pitchFamily="18" charset="-120"/>
              </a:defRPr>
            </a:lvl1pPr>
          </a:lstStyle>
          <a:p>
            <a:pPr>
              <a:defRPr/>
            </a:pPr>
            <a:endParaRPr lang="en-US" altLang="zh-TW"/>
          </a:p>
        </p:txBody>
      </p:sp>
      <p:sp>
        <p:nvSpPr>
          <p:cNvPr id="5" name="Rectangle 5"/>
          <p:cNvSpPr>
            <a:spLocks noGrp="1" noChangeArrowheads="1"/>
          </p:cNvSpPr>
          <p:nvPr>
            <p:ph type="ftr" sz="quarter" idx="11"/>
          </p:nvPr>
        </p:nvSpPr>
        <p:spPr bwMode="auto">
          <a:xfrm>
            <a:off x="3124200" y="6550025"/>
            <a:ext cx="2895600" cy="1714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a:defRPr sz="1400" smtClean="0">
                <a:solidFill>
                  <a:schemeClr val="bg1"/>
                </a:solidFill>
                <a:latin typeface="Times New Roman" pitchFamily="18" charset="0"/>
                <a:ea typeface="新細明體" pitchFamily="18" charset="-120"/>
              </a:defRPr>
            </a:lvl1pPr>
          </a:lstStyle>
          <a:p>
            <a:pPr>
              <a:defRPr/>
            </a:pPr>
            <a:endParaRPr lang="en-US" altLang="zh-TW"/>
          </a:p>
        </p:txBody>
      </p:sp>
      <p:sp>
        <p:nvSpPr>
          <p:cNvPr id="6" name="Rectangle 6"/>
          <p:cNvSpPr>
            <a:spLocks noGrp="1" noChangeArrowheads="1"/>
          </p:cNvSpPr>
          <p:nvPr>
            <p:ph type="sldNum" sz="quarter" idx="12"/>
          </p:nvPr>
        </p:nvSpPr>
        <p:spPr>
          <a:xfrm>
            <a:off x="6553200" y="6535738"/>
            <a:ext cx="2133600" cy="185737"/>
          </a:xfrm>
        </p:spPr>
        <p:txBody>
          <a:bodyPr/>
          <a:lstStyle>
            <a:lvl1pPr algn="r">
              <a:defRPr smtClean="0">
                <a:solidFill>
                  <a:schemeClr val="bg1"/>
                </a:solidFill>
                <a:latin typeface="Times New Roman" pitchFamily="18" charset="0"/>
              </a:defRPr>
            </a:lvl1pPr>
          </a:lstStyle>
          <a:p>
            <a:pPr>
              <a:defRPr/>
            </a:pPr>
            <a:fld id="{EBE13554-DB01-4A19-BEAE-94788A86A6FD}" type="slidenum">
              <a:rPr lang="zh-TW" altLang="en-US"/>
              <a:pPr>
                <a:defRPr/>
              </a:pPr>
              <a:t>‹#›</a:t>
            </a:fld>
            <a:endParaRPr lang="en-US" altLang="zh-TW"/>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sldNum" sz="quarter" idx="10"/>
          </p:nvPr>
        </p:nvSpPr>
        <p:spPr>
          <a:ln/>
        </p:spPr>
        <p:txBody>
          <a:bodyPr/>
          <a:lstStyle>
            <a:lvl1pPr>
              <a:defRPr/>
            </a:lvl1pPr>
          </a:lstStyle>
          <a:p>
            <a:pPr>
              <a:defRPr/>
            </a:pPr>
            <a:fld id="{5CA29C6F-50FC-4CAD-A0EF-B9092ED901F4}" type="slidenum">
              <a:rPr lang="zh-TW" altLang="en-US"/>
              <a:pPr>
                <a:defRPr/>
              </a:pPr>
              <a:t>‹#›</a:t>
            </a:fld>
            <a:endParaRPr lang="en-US" altLang="zh-TW"/>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A9E9E679-4F75-4241-B9AF-1FE07395E0EB}" type="slidenum">
              <a:rPr lang="zh-TW" altLang="en-US"/>
              <a:pPr>
                <a:defRPr/>
              </a:pPr>
              <a:t>‹#›</a:t>
            </a:fld>
            <a:endParaRPr lang="en-US" altLang="zh-TW"/>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447800"/>
            <a:ext cx="38862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4400" y="1447800"/>
            <a:ext cx="38862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sldNum" sz="quarter" idx="10"/>
          </p:nvPr>
        </p:nvSpPr>
        <p:spPr>
          <a:ln/>
        </p:spPr>
        <p:txBody>
          <a:bodyPr/>
          <a:lstStyle>
            <a:lvl1pPr>
              <a:defRPr/>
            </a:lvl1pPr>
          </a:lstStyle>
          <a:p>
            <a:pPr>
              <a:defRPr/>
            </a:pPr>
            <a:fld id="{3B0C3DD7-9A06-4513-95C8-78BC514874BB}" type="slidenum">
              <a:rPr lang="zh-TW" altLang="en-US"/>
              <a:pPr>
                <a:defRPr/>
              </a:pPr>
              <a:t>‹#›</a:t>
            </a:fld>
            <a:endParaRPr lang="en-US" altLang="zh-TW"/>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sldNum" sz="quarter" idx="10"/>
          </p:nvPr>
        </p:nvSpPr>
        <p:spPr>
          <a:ln/>
        </p:spPr>
        <p:txBody>
          <a:bodyPr/>
          <a:lstStyle>
            <a:lvl1pPr>
              <a:defRPr/>
            </a:lvl1pPr>
          </a:lstStyle>
          <a:p>
            <a:pPr>
              <a:defRPr/>
            </a:pPr>
            <a:fld id="{3EBFC557-644D-49EC-89E0-4A6DC99514B0}" type="slidenum">
              <a:rPr lang="zh-TW" altLang="en-US"/>
              <a:pPr>
                <a:defRPr/>
              </a:pPr>
              <a:t>‹#›</a:t>
            </a:fld>
            <a:endParaRPr lang="en-US" altLang="zh-TW"/>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sldNum" sz="quarter" idx="10"/>
          </p:nvPr>
        </p:nvSpPr>
        <p:spPr>
          <a:ln/>
        </p:spPr>
        <p:txBody>
          <a:bodyPr/>
          <a:lstStyle>
            <a:lvl1pPr>
              <a:defRPr/>
            </a:lvl1pPr>
          </a:lstStyle>
          <a:p>
            <a:pPr>
              <a:defRPr/>
            </a:pPr>
            <a:fld id="{94ABC693-493C-4947-9FDE-6FCD8FE86B8C}" type="slidenum">
              <a:rPr lang="zh-TW" altLang="en-US"/>
              <a:pPr>
                <a:defRPr/>
              </a:pPr>
              <a:t>‹#›</a:t>
            </a:fld>
            <a:endParaRPr lang="en-US" altLang="zh-TW"/>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5EE04595-B295-4AE8-9A30-9B043374A8CC}" type="slidenum">
              <a:rPr lang="zh-TW" altLang="en-US"/>
              <a:pPr>
                <a:defRPr/>
              </a:pPr>
              <a:t>‹#›</a:t>
            </a:fld>
            <a:endParaRPr lang="en-US" altLang="zh-TW"/>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E53D352A-B42E-477A-8694-1FC7F8CEA242}" type="slidenum">
              <a:rPr lang="zh-TW" altLang="en-US"/>
              <a:pPr>
                <a:defRPr/>
              </a:pPr>
              <a:t>‹#›</a:t>
            </a:fld>
            <a:endParaRPr lang="en-US" altLang="zh-TW"/>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E8612F79-4DE5-42FE-AD58-CC3837DE9BAA}" type="slidenum">
              <a:rPr lang="zh-TW" altLang="en-US"/>
              <a:pPr>
                <a:defRPr/>
              </a:pPr>
              <a:t>‹#›</a:t>
            </a:fld>
            <a:endParaRPr lang="en-US" altLang="zh-TW"/>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sldNum" sz="quarter" idx="10"/>
          </p:nvPr>
        </p:nvSpPr>
        <p:spPr>
          <a:ln/>
        </p:spPr>
        <p:txBody>
          <a:bodyPr/>
          <a:lstStyle>
            <a:lvl1pPr>
              <a:defRPr/>
            </a:lvl1pPr>
          </a:lstStyle>
          <a:p>
            <a:pPr>
              <a:defRPr/>
            </a:pPr>
            <a:fld id="{397C9EE2-5F59-41A1-953F-2992E39E25E7}" type="slidenum">
              <a:rPr lang="zh-TW" altLang="en-US"/>
              <a:pPr>
                <a:defRPr/>
              </a:pPr>
              <a:t>‹#›</a:t>
            </a:fld>
            <a:endParaRPr lang="en-US" altLang="zh-TW"/>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076450" cy="6172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52400"/>
            <a:ext cx="6076950" cy="6172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sldNum" sz="quarter" idx="10"/>
          </p:nvPr>
        </p:nvSpPr>
        <p:spPr>
          <a:ln/>
        </p:spPr>
        <p:txBody>
          <a:bodyPr/>
          <a:lstStyle>
            <a:lvl1pPr>
              <a:defRPr/>
            </a:lvl1pPr>
          </a:lstStyle>
          <a:p>
            <a:pPr>
              <a:defRPr/>
            </a:pPr>
            <a:fld id="{9E36B6F2-2363-4F0A-9C62-EFAFFCBF4B7B}" type="slidenum">
              <a:rPr lang="zh-TW" altLang="en-US"/>
              <a:pPr>
                <a:defRPr/>
              </a:pPr>
              <a:t>‹#›</a:t>
            </a:fld>
            <a:endParaRPr lang="en-US" altLang="zh-TW"/>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6" name="Rectangle 32"/>
          <p:cNvSpPr>
            <a:spLocks noChangeArrowheads="1"/>
          </p:cNvSpPr>
          <p:nvPr/>
        </p:nvSpPr>
        <p:spPr bwMode="white">
          <a:xfrm>
            <a:off x="11113" y="5661025"/>
            <a:ext cx="9132887" cy="1223963"/>
          </a:xfrm>
          <a:prstGeom prst="rect">
            <a:avLst/>
          </a:prstGeom>
          <a:gradFill rotWithShape="1">
            <a:gsLst>
              <a:gs pos="0">
                <a:schemeClr val="accent1">
                  <a:gamma/>
                  <a:tint val="0"/>
                  <a:invGamma/>
                </a:schemeClr>
              </a:gs>
              <a:gs pos="100000">
                <a:schemeClr val="accent1"/>
              </a:gs>
            </a:gsLst>
            <a:lin ang="5400000" scaled="1"/>
          </a:gradFill>
          <a:ln w="9525">
            <a:noFill/>
            <a:miter lim="800000"/>
            <a:headEnd/>
            <a:tailEnd/>
          </a:ln>
          <a:effectLst/>
        </p:spPr>
        <p:txBody>
          <a:bodyPr wrap="none" anchor="ctr"/>
          <a:lstStyle/>
          <a:p>
            <a:pPr>
              <a:defRPr/>
            </a:pPr>
            <a:endParaRPr lang="en-GB"/>
          </a:p>
        </p:txBody>
      </p:sp>
      <p:pic>
        <p:nvPicPr>
          <p:cNvPr id="1027" name="Picture 33" descr="nature_p"/>
          <p:cNvPicPr>
            <a:picLocks noChangeAspect="1" noChangeArrowheads="1"/>
          </p:cNvPicPr>
          <p:nvPr/>
        </p:nvPicPr>
        <p:blipFill>
          <a:blip r:embed="rId13"/>
          <a:srcRect/>
          <a:stretch>
            <a:fillRect/>
          </a:stretch>
        </p:blipFill>
        <p:spPr bwMode="auto">
          <a:xfrm>
            <a:off x="0" y="0"/>
            <a:ext cx="9144000" cy="2847975"/>
          </a:xfrm>
          <a:prstGeom prst="rect">
            <a:avLst/>
          </a:prstGeom>
          <a:noFill/>
          <a:ln w="9525">
            <a:noFill/>
            <a:miter lim="800000"/>
            <a:headEnd/>
            <a:tailEnd/>
          </a:ln>
        </p:spPr>
      </p:pic>
      <p:sp>
        <p:nvSpPr>
          <p:cNvPr id="1028" name="Rectangle 3"/>
          <p:cNvSpPr>
            <a:spLocks noGrp="1" noChangeArrowheads="1"/>
          </p:cNvSpPr>
          <p:nvPr>
            <p:ph type="body" idx="1"/>
          </p:nvPr>
        </p:nvSpPr>
        <p:spPr bwMode="auto">
          <a:xfrm>
            <a:off x="685800" y="1447800"/>
            <a:ext cx="79248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TW" smtClean="0"/>
              <a:t>Click to edit Master text styles</a:t>
            </a:r>
          </a:p>
          <a:p>
            <a:pPr lvl="1"/>
            <a:r>
              <a:rPr lang="en-US" altLang="zh-TW" smtClean="0"/>
              <a:t>Second level</a:t>
            </a:r>
          </a:p>
          <a:p>
            <a:pPr lvl="2"/>
            <a:r>
              <a:rPr lang="en-US" altLang="zh-TW" smtClean="0"/>
              <a:t>Third level</a:t>
            </a:r>
          </a:p>
          <a:p>
            <a:pPr lvl="3"/>
            <a:r>
              <a:rPr lang="en-US" altLang="zh-TW" smtClean="0"/>
              <a:t>Fourth level</a:t>
            </a:r>
          </a:p>
          <a:p>
            <a:pPr lvl="4"/>
            <a:r>
              <a:rPr lang="en-US" altLang="zh-TW" smtClean="0"/>
              <a:t>Fifth level</a:t>
            </a:r>
          </a:p>
        </p:txBody>
      </p:sp>
      <p:sp>
        <p:nvSpPr>
          <p:cNvPr id="1030" name="Rectangle 6"/>
          <p:cNvSpPr>
            <a:spLocks noGrp="1" noChangeArrowheads="1"/>
          </p:cNvSpPr>
          <p:nvPr>
            <p:ph type="sldNum" sz="quarter" idx="4"/>
          </p:nvPr>
        </p:nvSpPr>
        <p:spPr bwMode="auto">
          <a:xfrm>
            <a:off x="8610600" y="6477000"/>
            <a:ext cx="5334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solidFill>
                  <a:srgbClr val="003300"/>
                </a:solidFill>
                <a:ea typeface="新細明體" pitchFamily="18" charset="-120"/>
              </a:defRPr>
            </a:lvl1pPr>
          </a:lstStyle>
          <a:p>
            <a:pPr>
              <a:defRPr/>
            </a:pPr>
            <a:fld id="{6FC34050-5FBA-4D89-8396-0B8A5DF3B5C0}" type="slidenum">
              <a:rPr lang="zh-TW" altLang="en-US"/>
              <a:pPr>
                <a:defRPr/>
              </a:pPr>
              <a:t>‹#›</a:t>
            </a:fld>
            <a:endParaRPr lang="en-US" altLang="zh-TW"/>
          </a:p>
        </p:txBody>
      </p:sp>
      <p:sp>
        <p:nvSpPr>
          <p:cNvPr id="2" name="Rectangle 2"/>
          <p:cNvSpPr>
            <a:spLocks noGrp="1" noChangeArrowheads="1"/>
          </p:cNvSpPr>
          <p:nvPr>
            <p:ph type="title"/>
          </p:nvPr>
        </p:nvSpPr>
        <p:spPr bwMode="white">
          <a:xfrm>
            <a:off x="457200" y="152400"/>
            <a:ext cx="8305800" cy="563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zh-TW" smtClean="0"/>
              <a:t>Click to edit Master title style</a:t>
            </a:r>
          </a:p>
        </p:txBody>
      </p:sp>
    </p:spTree>
  </p:cSld>
  <p:clrMap bg1="lt1" tx1="dk1" bg2="lt2" tx2="dk2" accent1="accent1" accent2="accent2" accent3="accent3" accent4="accent4" accent5="accent5" accent6="accent6" hlink="hlink" folHlink="folHlink"/>
  <p:sldLayoutIdLst>
    <p:sldLayoutId id="2147483671"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hdr="0" ftr="0" dt="0"/>
  <p:txStyles>
    <p:titleStyle>
      <a:lvl1pPr algn="ctr" rtl="0" eaLnBrk="0" fontAlgn="base" hangingPunct="0">
        <a:spcBef>
          <a:spcPct val="0"/>
        </a:spcBef>
        <a:spcAft>
          <a:spcPct val="0"/>
        </a:spcAft>
        <a:defRPr sz="3200" b="1">
          <a:solidFill>
            <a:schemeClr val="bg1"/>
          </a:solidFill>
          <a:latin typeface="+mj-lt"/>
          <a:ea typeface="+mj-ea"/>
          <a:cs typeface="+mj-cs"/>
        </a:defRPr>
      </a:lvl1pPr>
      <a:lvl2pPr algn="ctr" rtl="0" eaLnBrk="0" fontAlgn="base" hangingPunct="0">
        <a:spcBef>
          <a:spcPct val="0"/>
        </a:spcBef>
        <a:spcAft>
          <a:spcPct val="0"/>
        </a:spcAft>
        <a:defRPr sz="3200" b="1">
          <a:solidFill>
            <a:schemeClr val="bg1"/>
          </a:solidFill>
          <a:latin typeface="Verdana" pitchFamily="34" charset="0"/>
        </a:defRPr>
      </a:lvl2pPr>
      <a:lvl3pPr algn="ctr" rtl="0" eaLnBrk="0" fontAlgn="base" hangingPunct="0">
        <a:spcBef>
          <a:spcPct val="0"/>
        </a:spcBef>
        <a:spcAft>
          <a:spcPct val="0"/>
        </a:spcAft>
        <a:defRPr sz="3200" b="1">
          <a:solidFill>
            <a:schemeClr val="bg1"/>
          </a:solidFill>
          <a:latin typeface="Verdana" pitchFamily="34" charset="0"/>
        </a:defRPr>
      </a:lvl3pPr>
      <a:lvl4pPr algn="ctr" rtl="0" eaLnBrk="0" fontAlgn="base" hangingPunct="0">
        <a:spcBef>
          <a:spcPct val="0"/>
        </a:spcBef>
        <a:spcAft>
          <a:spcPct val="0"/>
        </a:spcAft>
        <a:defRPr sz="3200" b="1">
          <a:solidFill>
            <a:schemeClr val="bg1"/>
          </a:solidFill>
          <a:latin typeface="Verdana" pitchFamily="34" charset="0"/>
        </a:defRPr>
      </a:lvl4pPr>
      <a:lvl5pPr algn="ctr" rtl="0" eaLnBrk="0" fontAlgn="base" hangingPunct="0">
        <a:spcBef>
          <a:spcPct val="0"/>
        </a:spcBef>
        <a:spcAft>
          <a:spcPct val="0"/>
        </a:spcAft>
        <a:defRPr sz="3200" b="1">
          <a:solidFill>
            <a:schemeClr val="bg1"/>
          </a:solidFill>
          <a:latin typeface="Verdana" pitchFamily="34" charset="0"/>
        </a:defRPr>
      </a:lvl5pPr>
      <a:lvl6pPr marL="457200" algn="ctr" rtl="0" fontAlgn="base">
        <a:spcBef>
          <a:spcPct val="0"/>
        </a:spcBef>
        <a:spcAft>
          <a:spcPct val="0"/>
        </a:spcAft>
        <a:defRPr sz="3200" b="1">
          <a:solidFill>
            <a:schemeClr val="bg1"/>
          </a:solidFill>
          <a:latin typeface="Verdana" pitchFamily="34" charset="0"/>
        </a:defRPr>
      </a:lvl6pPr>
      <a:lvl7pPr marL="914400" algn="ctr" rtl="0" fontAlgn="base">
        <a:spcBef>
          <a:spcPct val="0"/>
        </a:spcBef>
        <a:spcAft>
          <a:spcPct val="0"/>
        </a:spcAft>
        <a:defRPr sz="3200" b="1">
          <a:solidFill>
            <a:schemeClr val="bg1"/>
          </a:solidFill>
          <a:latin typeface="Verdana" pitchFamily="34" charset="0"/>
        </a:defRPr>
      </a:lvl7pPr>
      <a:lvl8pPr marL="1371600" algn="ctr" rtl="0" fontAlgn="base">
        <a:spcBef>
          <a:spcPct val="0"/>
        </a:spcBef>
        <a:spcAft>
          <a:spcPct val="0"/>
        </a:spcAft>
        <a:defRPr sz="3200" b="1">
          <a:solidFill>
            <a:schemeClr val="bg1"/>
          </a:solidFill>
          <a:latin typeface="Verdana" pitchFamily="34" charset="0"/>
        </a:defRPr>
      </a:lvl8pPr>
      <a:lvl9pPr marL="1828800" algn="ctr" rtl="0" fontAlgn="base">
        <a:spcBef>
          <a:spcPct val="0"/>
        </a:spcBef>
        <a:spcAft>
          <a:spcPct val="0"/>
        </a:spcAft>
        <a:defRPr sz="3200" b="1">
          <a:solidFill>
            <a:schemeClr val="bg1"/>
          </a:solidFill>
          <a:latin typeface="Verdana" pitchFamily="34" charset="0"/>
        </a:defRPr>
      </a:lvl9pPr>
    </p:titleStyle>
    <p:bodyStyle>
      <a:lvl1pPr marL="342900" indent="-342900" algn="l" rtl="0" eaLnBrk="0" fontAlgn="base" hangingPunct="0">
        <a:spcBef>
          <a:spcPct val="20000"/>
        </a:spcBef>
        <a:spcAft>
          <a:spcPct val="0"/>
        </a:spcAft>
        <a:buClr>
          <a:schemeClr val="hlink"/>
        </a:buClr>
        <a:buFont typeface="Wingdings" pitchFamily="2" charset="2"/>
        <a:buChar char="v"/>
        <a:defRPr sz="2800" b="1">
          <a:solidFill>
            <a:srgbClr val="541E1E"/>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itchFamily="2" charset="2"/>
        <a:buChar char="§"/>
        <a:defRPr sz="2400">
          <a:solidFill>
            <a:schemeClr val="tx1"/>
          </a:solidFill>
          <a:latin typeface="Arial" charset="0"/>
        </a:defRPr>
      </a:lvl2pPr>
      <a:lvl3pPr marL="1143000" indent="-228600" algn="l" rtl="0" eaLnBrk="0" fontAlgn="base" hangingPunct="0">
        <a:spcBef>
          <a:spcPct val="20000"/>
        </a:spcBef>
        <a:spcAft>
          <a:spcPct val="0"/>
        </a:spcAft>
        <a:buClr>
          <a:schemeClr val="tx1"/>
        </a:buClr>
        <a:buChar char="•"/>
        <a:defRPr sz="2200">
          <a:solidFill>
            <a:schemeClr val="tx1"/>
          </a:solidFill>
          <a:latin typeface="Arial" charset="0"/>
        </a:defRPr>
      </a:lvl3pPr>
      <a:lvl4pPr marL="1600200" indent="-228600" algn="l" rtl="0" eaLnBrk="0" fontAlgn="base" hangingPunct="0">
        <a:spcBef>
          <a:spcPct val="20000"/>
        </a:spcBef>
        <a:spcAft>
          <a:spcPct val="0"/>
        </a:spcAft>
        <a:buChar char="–"/>
        <a:defRPr sz="2000">
          <a:solidFill>
            <a:schemeClr val="tx1"/>
          </a:solidFill>
          <a:latin typeface="Arial" charset="0"/>
        </a:defRPr>
      </a:lvl4pPr>
      <a:lvl5pPr marL="2057400" indent="-228600" algn="l" rtl="0" eaLnBrk="0" fontAlgn="base" hangingPunct="0">
        <a:spcBef>
          <a:spcPct val="20000"/>
        </a:spcBef>
        <a:spcAft>
          <a:spcPct val="0"/>
        </a:spcAft>
        <a:buChar char="»"/>
        <a:defRPr sz="2000">
          <a:solidFill>
            <a:schemeClr val="tx1"/>
          </a:solidFill>
          <a:latin typeface="Arial" charset="0"/>
        </a:defRPr>
      </a:lvl5pPr>
      <a:lvl6pPr marL="2514600" indent="-228600" algn="l" rtl="0" fontAlgn="base">
        <a:spcBef>
          <a:spcPct val="20000"/>
        </a:spcBef>
        <a:spcAft>
          <a:spcPct val="0"/>
        </a:spcAft>
        <a:buChar char="»"/>
        <a:defRPr sz="2000">
          <a:solidFill>
            <a:schemeClr val="tx1"/>
          </a:solidFill>
          <a:latin typeface="Arial" charset="0"/>
        </a:defRPr>
      </a:lvl6pPr>
      <a:lvl7pPr marL="2971800" indent="-228600" algn="l" rtl="0" fontAlgn="base">
        <a:spcBef>
          <a:spcPct val="20000"/>
        </a:spcBef>
        <a:spcAft>
          <a:spcPct val="0"/>
        </a:spcAft>
        <a:buChar char="»"/>
        <a:defRPr sz="2000">
          <a:solidFill>
            <a:schemeClr val="tx1"/>
          </a:solidFill>
          <a:latin typeface="Arial" charset="0"/>
        </a:defRPr>
      </a:lvl7pPr>
      <a:lvl8pPr marL="3429000" indent="-228600" algn="l" rtl="0" fontAlgn="base">
        <a:spcBef>
          <a:spcPct val="20000"/>
        </a:spcBef>
        <a:spcAft>
          <a:spcPct val="0"/>
        </a:spcAft>
        <a:buChar char="»"/>
        <a:defRPr sz="2000">
          <a:solidFill>
            <a:schemeClr val="tx1"/>
          </a:solidFill>
          <a:latin typeface="Arial" charset="0"/>
        </a:defRPr>
      </a:lvl8pPr>
      <a:lvl9pPr marL="3886200" indent="-228600" algn="l" rtl="0" fontAlgn="base">
        <a:spcBef>
          <a:spcPct val="20000"/>
        </a:spcBef>
        <a:spcAft>
          <a:spcPct val="0"/>
        </a:spcAft>
        <a:buChar char="»"/>
        <a:defRPr sz="2000">
          <a:solidFill>
            <a:schemeClr val="tx1"/>
          </a:solidFill>
          <a:latin typeface="Arial"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dirty="0" smtClean="0"/>
              <a:t>EIA</a:t>
            </a:r>
          </a:p>
        </p:txBody>
      </p:sp>
      <p:sp>
        <p:nvSpPr>
          <p:cNvPr id="3" name="Subtitle 2"/>
          <p:cNvSpPr>
            <a:spLocks noGrp="1"/>
          </p:cNvSpPr>
          <p:nvPr>
            <p:ph type="subTitle" idx="1"/>
          </p:nvPr>
        </p:nvSpPr>
        <p:spPr/>
        <p:txBody>
          <a:bodyPr rtlCol="0">
            <a:normAutofit fontScale="25000" lnSpcReduction="20000"/>
          </a:bodyPr>
          <a:lstStyle/>
          <a:p>
            <a:pPr fontAlgn="auto">
              <a:spcAft>
                <a:spcPts val="0"/>
              </a:spcAft>
              <a:buFont typeface="Arial" pitchFamily="34" charset="0"/>
              <a:buNone/>
              <a:defRPr/>
            </a:pPr>
            <a:r>
              <a:rPr lang="en-GB" sz="12800" dirty="0" smtClean="0"/>
              <a:t>Performing an EIA                                                                                                            </a:t>
            </a:r>
          </a:p>
          <a:p>
            <a:pPr fontAlgn="auto">
              <a:spcAft>
                <a:spcPts val="0"/>
              </a:spcAft>
              <a:buFont typeface="Arial" pitchFamily="34" charset="0"/>
              <a:buNone/>
              <a:defRPr/>
            </a:pPr>
            <a:endParaRPr lang="en-GB" dirty="0" smtClean="0"/>
          </a:p>
          <a:p>
            <a:pPr fontAlgn="auto">
              <a:spcAft>
                <a:spcPts val="0"/>
              </a:spcAft>
              <a:buFont typeface="Arial" pitchFamily="34" charset="0"/>
              <a:buNone/>
              <a:defRPr/>
            </a:pPr>
            <a:r>
              <a:rPr lang="en-GB" dirty="0" smtClean="0"/>
              <a:t> </a:t>
            </a:r>
          </a:p>
          <a:p>
            <a:pPr fontAlgn="auto">
              <a:spcAft>
                <a:spcPts val="0"/>
              </a:spcAft>
              <a:buFont typeface="Arial" pitchFamily="34" charset="0"/>
              <a:buNone/>
              <a:defRPr/>
            </a:pPr>
            <a:endParaRPr lang="en-GB"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3"/>
          <p:cNvSpPr>
            <a:spLocks noGrp="1"/>
          </p:cNvSpPr>
          <p:nvPr>
            <p:ph type="sldNum" sz="quarter" idx="10"/>
          </p:nvPr>
        </p:nvSpPr>
        <p:spPr>
          <a:noFill/>
        </p:spPr>
        <p:txBody>
          <a:bodyPr/>
          <a:lstStyle/>
          <a:p>
            <a:fld id="{5B2E6115-ED74-49A4-A397-D41D09C21DDE}" type="slidenum">
              <a:rPr lang="zh-TW" altLang="en-US"/>
              <a:pPr/>
              <a:t>2</a:t>
            </a:fld>
            <a:endParaRPr lang="en-US" altLang="zh-TW"/>
          </a:p>
        </p:txBody>
      </p:sp>
      <p:sp>
        <p:nvSpPr>
          <p:cNvPr id="8195" name="Rectangle 2"/>
          <p:cNvSpPr>
            <a:spLocks noGrp="1" noChangeArrowheads="1"/>
          </p:cNvSpPr>
          <p:nvPr>
            <p:ph type="title"/>
          </p:nvPr>
        </p:nvSpPr>
        <p:spPr/>
        <p:txBody>
          <a:bodyPr/>
          <a:lstStyle/>
          <a:p>
            <a:pPr eaLnBrk="1" hangingPunct="1"/>
            <a:r>
              <a:rPr lang="en-US" altLang="zh-TW" sz="2800" smtClean="0">
                <a:ea typeface="新細明體" pitchFamily="18" charset="-120"/>
              </a:rPr>
              <a:t>Preface </a:t>
            </a:r>
          </a:p>
        </p:txBody>
      </p:sp>
      <p:sp>
        <p:nvSpPr>
          <p:cNvPr id="8196" name="Rectangle 3"/>
          <p:cNvSpPr>
            <a:spLocks noGrp="1" noChangeArrowheads="1"/>
          </p:cNvSpPr>
          <p:nvPr>
            <p:ph type="body" idx="1"/>
          </p:nvPr>
        </p:nvSpPr>
        <p:spPr/>
        <p:txBody>
          <a:bodyPr/>
          <a:lstStyle/>
          <a:p>
            <a:pPr eaLnBrk="1" hangingPunct="1">
              <a:lnSpc>
                <a:spcPct val="90000"/>
              </a:lnSpc>
            </a:pPr>
            <a:r>
              <a:rPr lang="en-US" altLang="zh-TW" dirty="0" smtClean="0">
                <a:ea typeface="新細明體" pitchFamily="18" charset="-120"/>
              </a:rPr>
              <a:t>EIA, born in the US,  in 1995.</a:t>
            </a:r>
          </a:p>
          <a:p>
            <a:pPr eaLnBrk="1" hangingPunct="1">
              <a:lnSpc>
                <a:spcPct val="90000"/>
              </a:lnSpc>
            </a:pPr>
            <a:r>
              <a:rPr lang="en-US" altLang="zh-TW" dirty="0" smtClean="0">
                <a:ea typeface="新細明體" pitchFamily="18" charset="-120"/>
              </a:rPr>
              <a:t>EIA has been widely seen as a panacea to environmental problems.</a:t>
            </a:r>
          </a:p>
          <a:p>
            <a:pPr eaLnBrk="1" hangingPunct="1">
              <a:lnSpc>
                <a:spcPct val="90000"/>
              </a:lnSpc>
            </a:pPr>
            <a:r>
              <a:rPr lang="en-US" altLang="zh-TW" dirty="0" smtClean="0">
                <a:ea typeface="新細明體" pitchFamily="18" charset="-120"/>
              </a:rPr>
              <a:t>However, EIA is an anticipatory, participatory, integrative environmental management tool which has the ultimate objective of providing decision-makers with an indication of the likely consequences of their decisions.</a:t>
            </a:r>
          </a:p>
        </p:txBody>
      </p:sp>
    </p:spTree>
  </p:cSld>
  <p:clrMapOvr>
    <a:masterClrMapping/>
  </p:clrMapOvr>
  <p:transition>
    <p:cover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3"/>
          <p:cNvSpPr>
            <a:spLocks noGrp="1"/>
          </p:cNvSpPr>
          <p:nvPr>
            <p:ph type="sldNum" sz="quarter" idx="10"/>
          </p:nvPr>
        </p:nvSpPr>
        <p:spPr>
          <a:noFill/>
        </p:spPr>
        <p:txBody>
          <a:bodyPr/>
          <a:lstStyle/>
          <a:p>
            <a:fld id="{8BB34042-DEA9-4654-B9E0-9E6CF8910168}" type="slidenum">
              <a:rPr lang="zh-TW" altLang="en-US"/>
              <a:pPr/>
              <a:t>3</a:t>
            </a:fld>
            <a:endParaRPr lang="en-US" altLang="zh-TW"/>
          </a:p>
        </p:txBody>
      </p:sp>
      <p:sp>
        <p:nvSpPr>
          <p:cNvPr id="9219" name="Rectangle 2"/>
          <p:cNvSpPr>
            <a:spLocks noGrp="1" noChangeArrowheads="1"/>
          </p:cNvSpPr>
          <p:nvPr>
            <p:ph type="title"/>
          </p:nvPr>
        </p:nvSpPr>
        <p:spPr/>
        <p:txBody>
          <a:bodyPr/>
          <a:lstStyle/>
          <a:p>
            <a:pPr eaLnBrk="1" hangingPunct="1"/>
            <a:endParaRPr lang="zh-TW" altLang="en-US" smtClean="0">
              <a:ea typeface="新細明體" pitchFamily="18" charset="-120"/>
            </a:endParaRPr>
          </a:p>
        </p:txBody>
      </p:sp>
      <p:sp>
        <p:nvSpPr>
          <p:cNvPr id="9220" name="Rectangle 3"/>
          <p:cNvSpPr>
            <a:spLocks noGrp="1" noChangeArrowheads="1"/>
          </p:cNvSpPr>
          <p:nvPr>
            <p:ph type="body" idx="1"/>
          </p:nvPr>
        </p:nvSpPr>
        <p:spPr/>
        <p:txBody>
          <a:bodyPr/>
          <a:lstStyle/>
          <a:p>
            <a:pPr eaLnBrk="1" hangingPunct="1"/>
            <a:r>
              <a:rPr lang="en-US" altLang="zh-TW" sz="2400" dirty="0" smtClean="0">
                <a:ea typeface="新細明體" pitchFamily="18" charset="-120"/>
              </a:rPr>
              <a:t>Effective EIA alters the nature of decisions or of the actions implemented to reduce their environmental impacts and render them more sustainable.</a:t>
            </a:r>
          </a:p>
          <a:p>
            <a:pPr eaLnBrk="1" hangingPunct="1"/>
            <a:r>
              <a:rPr lang="en-US" altLang="zh-TW" sz="2400" dirty="0" smtClean="0">
                <a:ea typeface="新細明體" pitchFamily="18" charset="-120"/>
              </a:rPr>
              <a:t>If it fails do this, EIA is a waste of time and money.</a:t>
            </a:r>
          </a:p>
          <a:p>
            <a:pPr eaLnBrk="1" hangingPunct="1"/>
            <a:r>
              <a:rPr lang="en-US" altLang="zh-TW" sz="2400" dirty="0" smtClean="0">
                <a:ea typeface="新細明體" pitchFamily="18" charset="-120"/>
              </a:rPr>
              <a:t>Numerous EIA systems are in existence worldwide.</a:t>
            </a:r>
          </a:p>
          <a:p>
            <a:pPr eaLnBrk="1" hangingPunct="1"/>
            <a:r>
              <a:rPr lang="en-US" altLang="zh-TW" sz="2400" dirty="0" smtClean="0">
                <a:ea typeface="新細明體" pitchFamily="18" charset="-120"/>
              </a:rPr>
              <a:t>While all differ in detail, their basic principles are very similar and demonstrate many common problems.</a:t>
            </a:r>
          </a:p>
        </p:txBody>
      </p:sp>
    </p:spTree>
  </p:cSld>
  <p:clrMapOvr>
    <a:masterClrMapping/>
  </p:clrMapOvr>
  <p:transition>
    <p:cover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3"/>
          <p:cNvSpPr>
            <a:spLocks noGrp="1"/>
          </p:cNvSpPr>
          <p:nvPr>
            <p:ph type="sldNum" sz="quarter" idx="10"/>
          </p:nvPr>
        </p:nvSpPr>
        <p:spPr>
          <a:noFill/>
        </p:spPr>
        <p:txBody>
          <a:bodyPr/>
          <a:lstStyle/>
          <a:p>
            <a:fld id="{27014BC7-82D0-494A-B678-B92DC41D45D4}" type="slidenum">
              <a:rPr lang="zh-TW" altLang="en-US"/>
              <a:pPr/>
              <a:t>4</a:t>
            </a:fld>
            <a:endParaRPr lang="en-US" altLang="zh-TW"/>
          </a:p>
        </p:txBody>
      </p:sp>
      <p:sp>
        <p:nvSpPr>
          <p:cNvPr id="10243" name="Rectangle 2"/>
          <p:cNvSpPr>
            <a:spLocks noGrp="1" noChangeArrowheads="1"/>
          </p:cNvSpPr>
          <p:nvPr>
            <p:ph type="title"/>
          </p:nvPr>
        </p:nvSpPr>
        <p:spPr/>
        <p:txBody>
          <a:bodyPr/>
          <a:lstStyle/>
          <a:p>
            <a:pPr eaLnBrk="1" hangingPunct="1"/>
            <a:endParaRPr lang="zh-TW" altLang="en-US" smtClean="0">
              <a:ea typeface="新細明體" pitchFamily="18" charset="-120"/>
            </a:endParaRPr>
          </a:p>
        </p:txBody>
      </p:sp>
      <p:sp>
        <p:nvSpPr>
          <p:cNvPr id="10244" name="Rectangle 3"/>
          <p:cNvSpPr>
            <a:spLocks noGrp="1" noChangeArrowheads="1"/>
          </p:cNvSpPr>
          <p:nvPr>
            <p:ph type="body" idx="1"/>
          </p:nvPr>
        </p:nvSpPr>
        <p:spPr>
          <a:xfrm>
            <a:off x="609600" y="1676400"/>
            <a:ext cx="7924800" cy="4495800"/>
          </a:xfrm>
        </p:spPr>
        <p:txBody>
          <a:bodyPr/>
          <a:lstStyle/>
          <a:p>
            <a:pPr eaLnBrk="1" hangingPunct="1"/>
            <a:r>
              <a:rPr lang="en-US" altLang="zh-TW" sz="2400" smtClean="0">
                <a:ea typeface="新細明體" pitchFamily="18" charset="-120"/>
              </a:rPr>
              <a:t>Each EIA system is evaluated against a set of criteria which enables comparisons to be made easily.</a:t>
            </a:r>
          </a:p>
          <a:p>
            <a:pPr eaLnBrk="1" hangingPunct="1"/>
            <a:r>
              <a:rPr lang="en-US" altLang="zh-TW" sz="2400" smtClean="0">
                <a:ea typeface="新細明體" pitchFamily="18" charset="-120"/>
              </a:rPr>
              <a:t>The EIA processes is analyzed step-by-step in a succession of chapters.</a:t>
            </a:r>
          </a:p>
          <a:p>
            <a:pPr eaLnBrk="1" hangingPunct="1"/>
            <a:endParaRPr lang="en-US" altLang="zh-TW" sz="2400" smtClean="0">
              <a:ea typeface="新細明體" pitchFamily="18" charset="-120"/>
            </a:endParaRPr>
          </a:p>
          <a:p>
            <a:pPr eaLnBrk="1" hangingPunct="1"/>
            <a:r>
              <a:rPr lang="en-US" altLang="zh-TW" sz="2400" smtClean="0">
                <a:ea typeface="新細明體" pitchFamily="18" charset="-120"/>
              </a:rPr>
              <a:t>EIA is interdisciplinary and involves large numbers of different practitioners.</a:t>
            </a:r>
          </a:p>
          <a:p>
            <a:pPr eaLnBrk="1" hangingPunct="1"/>
            <a:r>
              <a:rPr lang="en-US" altLang="zh-TW" sz="2400" smtClean="0">
                <a:ea typeface="新細明體" pitchFamily="18" charset="-120"/>
              </a:rPr>
              <a:t>Students of land use planning, law, geography, environmental studies, development studies and engineering.</a:t>
            </a:r>
          </a:p>
          <a:p>
            <a:pPr eaLnBrk="1" hangingPunct="1"/>
            <a:endParaRPr lang="en-US" altLang="zh-TW" sz="2400" smtClean="0">
              <a:ea typeface="新細明體" pitchFamily="18" charset="-120"/>
            </a:endParaRPr>
          </a:p>
        </p:txBody>
      </p:sp>
    </p:spTree>
  </p:cSld>
  <p:clrMapOvr>
    <a:masterClrMapping/>
  </p:clrMapOvr>
  <p:transition>
    <p:cover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3"/>
          <p:cNvSpPr>
            <a:spLocks noGrp="1"/>
          </p:cNvSpPr>
          <p:nvPr>
            <p:ph type="sldNum" sz="quarter" idx="10"/>
          </p:nvPr>
        </p:nvSpPr>
        <p:spPr>
          <a:noFill/>
        </p:spPr>
        <p:txBody>
          <a:bodyPr/>
          <a:lstStyle/>
          <a:p>
            <a:fld id="{C9EE2995-D790-46CC-9760-0BA5CDF98A4F}" type="slidenum">
              <a:rPr lang="zh-TW" altLang="en-US"/>
              <a:pPr/>
              <a:t>5</a:t>
            </a:fld>
            <a:endParaRPr lang="en-US" altLang="zh-TW"/>
          </a:p>
        </p:txBody>
      </p:sp>
      <p:sp>
        <p:nvSpPr>
          <p:cNvPr id="11267" name="Rectangle 2"/>
          <p:cNvSpPr>
            <a:spLocks noGrp="1" noChangeArrowheads="1"/>
          </p:cNvSpPr>
          <p:nvPr>
            <p:ph type="title"/>
          </p:nvPr>
        </p:nvSpPr>
        <p:spPr/>
        <p:txBody>
          <a:bodyPr/>
          <a:lstStyle/>
          <a:p>
            <a:pPr eaLnBrk="1" hangingPunct="1"/>
            <a:r>
              <a:rPr lang="en-US" altLang="zh-TW" sz="2800" dirty="0" smtClean="0">
                <a:ea typeface="新細明體" pitchFamily="18" charset="-120"/>
              </a:rPr>
              <a:t>Introduction to EIA</a:t>
            </a:r>
          </a:p>
        </p:txBody>
      </p:sp>
      <p:sp>
        <p:nvSpPr>
          <p:cNvPr id="11268" name="Rectangle 3"/>
          <p:cNvSpPr>
            <a:spLocks noGrp="1" noChangeArrowheads="1"/>
          </p:cNvSpPr>
          <p:nvPr>
            <p:ph type="body" idx="1"/>
          </p:nvPr>
        </p:nvSpPr>
        <p:spPr>
          <a:xfrm>
            <a:off x="685800" y="1752600"/>
            <a:ext cx="7924800" cy="4572000"/>
          </a:xfrm>
        </p:spPr>
        <p:txBody>
          <a:bodyPr/>
          <a:lstStyle/>
          <a:p>
            <a:pPr marL="533400" indent="-533400" eaLnBrk="1" hangingPunct="1">
              <a:buFont typeface="Wingdings" pitchFamily="2" charset="2"/>
              <a:buAutoNum type="arabicPeriod"/>
            </a:pPr>
            <a:r>
              <a:rPr lang="en-US" altLang="zh-TW" smtClean="0">
                <a:ea typeface="新細明體" pitchFamily="18" charset="-120"/>
              </a:rPr>
              <a:t>Nature of EIA</a:t>
            </a:r>
          </a:p>
          <a:p>
            <a:pPr marL="533400" indent="-533400" eaLnBrk="1" hangingPunct="1">
              <a:buFont typeface="Wingdings" pitchFamily="2" charset="2"/>
              <a:buAutoNum type="arabicPeriod"/>
            </a:pPr>
            <a:r>
              <a:rPr lang="en-US" altLang="zh-TW" smtClean="0">
                <a:ea typeface="新細明體" pitchFamily="18" charset="-120"/>
              </a:rPr>
              <a:t>Diffusion and evolution of EIA</a:t>
            </a:r>
          </a:p>
          <a:p>
            <a:pPr marL="533400" indent="-533400" eaLnBrk="1" hangingPunct="1">
              <a:buFont typeface="Wingdings" pitchFamily="2" charset="2"/>
              <a:buAutoNum type="arabicPeriod"/>
            </a:pPr>
            <a:r>
              <a:rPr lang="en-US" altLang="zh-TW" smtClean="0">
                <a:ea typeface="新細明體" pitchFamily="18" charset="-120"/>
              </a:rPr>
              <a:t>Elements of the EIA process</a:t>
            </a:r>
          </a:p>
          <a:p>
            <a:pPr marL="533400" indent="-533400" eaLnBrk="1" hangingPunct="1">
              <a:buFont typeface="Wingdings" pitchFamily="2" charset="2"/>
              <a:buAutoNum type="arabicPeriod"/>
            </a:pPr>
            <a:r>
              <a:rPr lang="en-US" altLang="zh-TW" smtClean="0">
                <a:ea typeface="新細明體" pitchFamily="18" charset="-120"/>
              </a:rPr>
              <a:t>EIA system effectiveness</a:t>
            </a:r>
          </a:p>
          <a:p>
            <a:pPr marL="533400" indent="-533400" eaLnBrk="1" hangingPunct="1">
              <a:buFont typeface="Wingdings" pitchFamily="2" charset="2"/>
              <a:buAutoNum type="arabicPeriod"/>
            </a:pPr>
            <a:r>
              <a:rPr lang="en-US" altLang="zh-TW" smtClean="0">
                <a:ea typeface="新細明體" pitchFamily="18" charset="-120"/>
              </a:rPr>
              <a:t>Evaluation of EIA system effectiveness</a:t>
            </a:r>
          </a:p>
          <a:p>
            <a:pPr marL="533400" indent="-533400" eaLnBrk="1" hangingPunct="1">
              <a:buFont typeface="Wingdings" pitchFamily="2" charset="2"/>
              <a:buAutoNum type="arabicPeriod"/>
            </a:pPr>
            <a:r>
              <a:rPr lang="en-US" altLang="zh-TW" smtClean="0">
                <a:ea typeface="新細明體" pitchFamily="18" charset="-120"/>
              </a:rPr>
              <a:t>Comparative review of EIA systems</a:t>
            </a:r>
          </a:p>
          <a:p>
            <a:pPr marL="533400" indent="-533400" eaLnBrk="1" hangingPunct="1">
              <a:buFont typeface="Wingdings" pitchFamily="2" charset="2"/>
              <a:buAutoNum type="arabicPeriod"/>
            </a:pPr>
            <a:r>
              <a:rPr lang="en-US" altLang="zh-TW" smtClean="0">
                <a:ea typeface="新細明體" pitchFamily="18" charset="-120"/>
              </a:rPr>
              <a:t>Structure of the book</a:t>
            </a:r>
          </a:p>
        </p:txBody>
      </p:sp>
    </p:spTree>
  </p:cSld>
  <p:clrMapOvr>
    <a:masterClrMapping/>
  </p:clrMapOvr>
  <p:transition>
    <p:cover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p:cNvSpPr>
            <a:spLocks noGrp="1"/>
          </p:cNvSpPr>
          <p:nvPr>
            <p:ph type="sldNum" sz="quarter" idx="10"/>
          </p:nvPr>
        </p:nvSpPr>
        <p:spPr>
          <a:noFill/>
        </p:spPr>
        <p:txBody>
          <a:bodyPr/>
          <a:lstStyle/>
          <a:p>
            <a:fld id="{08B6DAAA-7FD6-4E59-953D-30C50B913CE8}" type="slidenum">
              <a:rPr lang="zh-TW" altLang="en-US"/>
              <a:pPr/>
              <a:t>6</a:t>
            </a:fld>
            <a:endParaRPr lang="en-US" altLang="zh-TW"/>
          </a:p>
        </p:txBody>
      </p:sp>
      <p:sp>
        <p:nvSpPr>
          <p:cNvPr id="12291" name="Rectangle 2"/>
          <p:cNvSpPr>
            <a:spLocks noGrp="1" noChangeArrowheads="1"/>
          </p:cNvSpPr>
          <p:nvPr>
            <p:ph type="title"/>
          </p:nvPr>
        </p:nvSpPr>
        <p:spPr/>
        <p:txBody>
          <a:bodyPr/>
          <a:lstStyle/>
          <a:p>
            <a:pPr eaLnBrk="1" hangingPunct="1"/>
            <a:r>
              <a:rPr lang="en-US" altLang="zh-TW" sz="2800" dirty="0" smtClean="0">
                <a:ea typeface="新細明體" pitchFamily="18" charset="-120"/>
              </a:rPr>
              <a:t>1. Nature of EIA</a:t>
            </a:r>
          </a:p>
        </p:txBody>
      </p:sp>
      <p:sp>
        <p:nvSpPr>
          <p:cNvPr id="12292" name="Rectangle 3"/>
          <p:cNvSpPr>
            <a:spLocks noGrp="1" noChangeArrowheads="1"/>
          </p:cNvSpPr>
          <p:nvPr>
            <p:ph type="body" idx="1"/>
          </p:nvPr>
        </p:nvSpPr>
        <p:spPr>
          <a:xfrm>
            <a:off x="685800" y="1447800"/>
            <a:ext cx="7848600" cy="4876800"/>
          </a:xfrm>
        </p:spPr>
        <p:txBody>
          <a:bodyPr/>
          <a:lstStyle/>
          <a:p>
            <a:pPr eaLnBrk="1" hangingPunct="1">
              <a:lnSpc>
                <a:spcPct val="90000"/>
              </a:lnSpc>
            </a:pPr>
            <a:r>
              <a:rPr lang="en-US" altLang="zh-TW" dirty="0" smtClean="0">
                <a:ea typeface="新細明體" pitchFamily="18" charset="-120"/>
              </a:rPr>
              <a:t>EIA is a systematic and integrative process, first developed in the US as a result of the National Environmental Policy Act of 1969(NEPA), for considering possible impacts prior to a decision being taken on whether or not a proposal should be given approval to proceed.</a:t>
            </a:r>
          </a:p>
        </p:txBody>
      </p:sp>
    </p:spTree>
  </p:cSld>
  <p:clrMapOvr>
    <a:masterClrMapping/>
  </p:clrMapOvr>
  <p:transition>
    <p:cover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1. Nature of EIA</a:t>
            </a:r>
            <a:endParaRPr lang="en-GB" dirty="0"/>
          </a:p>
        </p:txBody>
      </p:sp>
      <p:sp>
        <p:nvSpPr>
          <p:cNvPr id="3" name="Content Placeholder 2"/>
          <p:cNvSpPr>
            <a:spLocks noGrp="1"/>
          </p:cNvSpPr>
          <p:nvPr>
            <p:ph idx="1"/>
          </p:nvPr>
        </p:nvSpPr>
        <p:spPr/>
        <p:txBody>
          <a:bodyPr/>
          <a:lstStyle/>
          <a:p>
            <a:pPr eaLnBrk="1" hangingPunct="1">
              <a:lnSpc>
                <a:spcPct val="90000"/>
              </a:lnSpc>
            </a:pPr>
            <a:r>
              <a:rPr lang="en-US" altLang="zh-TW" dirty="0" smtClean="0">
                <a:ea typeface="新細明體" pitchFamily="18" charset="-120"/>
              </a:rPr>
              <a:t>The EIA process should supply decision-makers with an indication of the likely consequences of their actions.</a:t>
            </a:r>
          </a:p>
          <a:p>
            <a:pPr eaLnBrk="1" hangingPunct="1">
              <a:lnSpc>
                <a:spcPct val="90000"/>
              </a:lnSpc>
            </a:pPr>
            <a:r>
              <a:rPr lang="en-US" altLang="zh-TW" dirty="0" smtClean="0">
                <a:ea typeface="新細明體" pitchFamily="18" charset="-120"/>
              </a:rPr>
              <a:t>In principle, EIA should lead to the abandonment of environmentally unacceptable actions and to the mitigation of the accepted actions.</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7</a:t>
            </a:fld>
            <a:endParaRPr lang="en-US" altLang="zh-TW"/>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3"/>
          <p:cNvSpPr>
            <a:spLocks noGrp="1"/>
          </p:cNvSpPr>
          <p:nvPr>
            <p:ph type="sldNum" sz="quarter" idx="10"/>
          </p:nvPr>
        </p:nvSpPr>
        <p:spPr>
          <a:noFill/>
        </p:spPr>
        <p:txBody>
          <a:bodyPr/>
          <a:lstStyle/>
          <a:p>
            <a:fld id="{7D08A8BD-8EA1-4FDE-AA42-6421F7E198BC}" type="slidenum">
              <a:rPr lang="zh-TW" altLang="en-US"/>
              <a:pPr/>
              <a:t>8</a:t>
            </a:fld>
            <a:endParaRPr lang="en-US" altLang="zh-TW"/>
          </a:p>
        </p:txBody>
      </p:sp>
      <p:sp>
        <p:nvSpPr>
          <p:cNvPr id="13315" name="Rectangle 2"/>
          <p:cNvSpPr>
            <a:spLocks noGrp="1" noChangeArrowheads="1"/>
          </p:cNvSpPr>
          <p:nvPr>
            <p:ph type="title"/>
          </p:nvPr>
        </p:nvSpPr>
        <p:spPr/>
        <p:txBody>
          <a:bodyPr/>
          <a:lstStyle/>
          <a:p>
            <a:pPr eaLnBrk="1" hangingPunct="1"/>
            <a:r>
              <a:rPr lang="en-US" altLang="zh-TW" sz="2800" smtClean="0">
                <a:ea typeface="新細明體" pitchFamily="18" charset="-120"/>
              </a:rPr>
              <a:t>The objective of the Californian EIA system</a:t>
            </a:r>
            <a:endParaRPr lang="zh-TW" altLang="en-US" sz="2800" smtClean="0">
              <a:ea typeface="新細明體" pitchFamily="18" charset="-120"/>
            </a:endParaRPr>
          </a:p>
        </p:txBody>
      </p:sp>
      <p:sp>
        <p:nvSpPr>
          <p:cNvPr id="13316" name="Rectangle 3"/>
          <p:cNvSpPr>
            <a:spLocks noGrp="1" noChangeArrowheads="1"/>
          </p:cNvSpPr>
          <p:nvPr>
            <p:ph type="body" idx="1"/>
          </p:nvPr>
        </p:nvSpPr>
        <p:spPr>
          <a:xfrm>
            <a:off x="685800" y="1524000"/>
            <a:ext cx="7924800" cy="4876800"/>
          </a:xfrm>
        </p:spPr>
        <p:txBody>
          <a:bodyPr/>
          <a:lstStyle/>
          <a:p>
            <a:pPr marL="533400" indent="-533400" eaLnBrk="1" hangingPunct="1">
              <a:buFont typeface="Wingdings" pitchFamily="2" charset="2"/>
              <a:buAutoNum type="arabicPeriod"/>
            </a:pPr>
            <a:r>
              <a:rPr lang="en-US" altLang="zh-TW" sz="2400" dirty="0" smtClean="0">
                <a:ea typeface="新細明體" pitchFamily="18" charset="-120"/>
              </a:rPr>
              <a:t>The significant environmental effects of proposed activities. </a:t>
            </a:r>
          </a:p>
          <a:p>
            <a:pPr marL="533400" indent="-533400" eaLnBrk="1" hangingPunct="1">
              <a:buFont typeface="Wingdings" pitchFamily="2" charset="2"/>
              <a:buAutoNum type="arabicPeriod"/>
            </a:pPr>
            <a:r>
              <a:rPr lang="en-US" altLang="zh-TW" sz="2400" dirty="0" smtClean="0">
                <a:ea typeface="新細明體" pitchFamily="18" charset="-120"/>
              </a:rPr>
              <a:t>To avoid or reduce environmental damage.</a:t>
            </a:r>
          </a:p>
          <a:p>
            <a:pPr marL="533400" indent="-533400" eaLnBrk="1" hangingPunct="1">
              <a:buFont typeface="Wingdings" pitchFamily="2" charset="2"/>
              <a:buAutoNum type="arabicPeriod"/>
            </a:pPr>
            <a:r>
              <a:rPr lang="en-US" altLang="zh-TW" sz="2400" dirty="0" smtClean="0">
                <a:ea typeface="新細明體" pitchFamily="18" charset="-120"/>
              </a:rPr>
              <a:t>Implementation of feasible alternatives or mitigation measures.</a:t>
            </a:r>
          </a:p>
          <a:p>
            <a:pPr marL="533400" indent="-533400" eaLnBrk="1" hangingPunct="1">
              <a:buFont typeface="Wingdings" pitchFamily="2" charset="2"/>
              <a:buAutoNum type="arabicPeriod"/>
            </a:pPr>
            <a:r>
              <a:rPr lang="en-US" altLang="zh-TW" sz="2400" dirty="0" smtClean="0">
                <a:ea typeface="新細明體" pitchFamily="18" charset="-120"/>
              </a:rPr>
              <a:t>Disclose to the public reasons for agency approvals of projects with significant environmental effects.</a:t>
            </a:r>
          </a:p>
          <a:p>
            <a:pPr marL="533400" indent="-533400" eaLnBrk="1" hangingPunct="1">
              <a:buFont typeface="Wingdings" pitchFamily="2" charset="2"/>
              <a:buAutoNum type="arabicPeriod"/>
            </a:pPr>
            <a:r>
              <a:rPr lang="en-US" altLang="zh-TW" sz="2400" dirty="0" smtClean="0">
                <a:ea typeface="新細明體" pitchFamily="18" charset="-120"/>
              </a:rPr>
              <a:t>To foster interagency coordination.</a:t>
            </a:r>
          </a:p>
          <a:p>
            <a:pPr marL="533400" indent="-533400" eaLnBrk="1" hangingPunct="1">
              <a:buFont typeface="Wingdings" pitchFamily="2" charset="2"/>
              <a:buAutoNum type="arabicPeriod"/>
            </a:pPr>
            <a:r>
              <a:rPr lang="en-US" altLang="zh-TW" sz="2400" dirty="0" smtClean="0">
                <a:ea typeface="新細明體" pitchFamily="18" charset="-120"/>
              </a:rPr>
              <a:t>To enhance public participation.</a:t>
            </a:r>
          </a:p>
        </p:txBody>
      </p:sp>
    </p:spTree>
  </p:cSld>
  <p:clrMapOvr>
    <a:masterClrMapping/>
  </p:clrMapOvr>
  <p:transition>
    <p:cover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0"/>
          </p:nvPr>
        </p:nvSpPr>
        <p:spPr>
          <a:noFill/>
        </p:spPr>
        <p:txBody>
          <a:bodyPr/>
          <a:lstStyle/>
          <a:p>
            <a:fld id="{E118A303-C375-4960-96EB-C655F06D6C02}" type="slidenum">
              <a:rPr lang="zh-TW" altLang="en-US"/>
              <a:pPr/>
              <a:t>9</a:t>
            </a:fld>
            <a:endParaRPr lang="en-US" altLang="zh-TW"/>
          </a:p>
        </p:txBody>
      </p:sp>
      <p:sp>
        <p:nvSpPr>
          <p:cNvPr id="14339" name="Rectangle 2"/>
          <p:cNvSpPr>
            <a:spLocks noGrp="1" noChangeArrowheads="1"/>
          </p:cNvSpPr>
          <p:nvPr>
            <p:ph type="title"/>
          </p:nvPr>
        </p:nvSpPr>
        <p:spPr>
          <a:xfrm>
            <a:off x="381000" y="228600"/>
            <a:ext cx="8305800" cy="563563"/>
          </a:xfrm>
        </p:spPr>
        <p:txBody>
          <a:bodyPr/>
          <a:lstStyle/>
          <a:p>
            <a:pPr eaLnBrk="1" hangingPunct="1"/>
            <a:r>
              <a:rPr lang="en-US" altLang="zh-TW" dirty="0" smtClean="0">
                <a:ea typeface="新細明體" pitchFamily="18" charset="-120"/>
              </a:rPr>
              <a:t>EIA as Science or art </a:t>
            </a:r>
          </a:p>
        </p:txBody>
      </p:sp>
      <p:sp>
        <p:nvSpPr>
          <p:cNvPr id="14340" name="Rectangle 3"/>
          <p:cNvSpPr>
            <a:spLocks noGrp="1" noChangeArrowheads="1"/>
          </p:cNvSpPr>
          <p:nvPr>
            <p:ph type="body" idx="1"/>
          </p:nvPr>
        </p:nvSpPr>
        <p:spPr/>
        <p:txBody>
          <a:bodyPr/>
          <a:lstStyle/>
          <a:p>
            <a:pPr eaLnBrk="1" hangingPunct="1">
              <a:lnSpc>
                <a:spcPct val="90000"/>
              </a:lnSpc>
            </a:pPr>
            <a:r>
              <a:rPr lang="en-US" altLang="zh-TW" sz="3200" dirty="0" smtClean="0">
                <a:ea typeface="新細明體" pitchFamily="18" charset="-120"/>
              </a:rPr>
              <a:t>EIA as ‘science’ or a planning tool has to do with the methodologies and techniques for identifying, predicting, and evaluating the environmental impacts associated with particular development </a:t>
            </a:r>
            <a:r>
              <a:rPr lang="en-US" altLang="zh-TW" dirty="0" smtClean="0">
                <a:ea typeface="新細明體" pitchFamily="18" charset="-120"/>
              </a:rPr>
              <a:t>actions.</a:t>
            </a:r>
          </a:p>
        </p:txBody>
      </p:sp>
    </p:spTree>
  </p:cSld>
  <p:clrMapOvr>
    <a:masterClrMapping/>
  </p:clrMapOvr>
  <p:transition>
    <p:cover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EIA as Science or art </a:t>
            </a:r>
            <a:endParaRPr lang="en-GB" dirty="0"/>
          </a:p>
        </p:txBody>
      </p:sp>
      <p:sp>
        <p:nvSpPr>
          <p:cNvPr id="3" name="Content Placeholder 2"/>
          <p:cNvSpPr>
            <a:spLocks noGrp="1"/>
          </p:cNvSpPr>
          <p:nvPr>
            <p:ph idx="1"/>
          </p:nvPr>
        </p:nvSpPr>
        <p:spPr/>
        <p:txBody>
          <a:bodyPr/>
          <a:lstStyle/>
          <a:p>
            <a:r>
              <a:rPr lang="en-US" altLang="zh-TW" dirty="0" smtClean="0">
                <a:ea typeface="新細明體" pitchFamily="18" charset="-120"/>
              </a:rPr>
              <a:t>EIA as ‘art’ or procedure for decision-making has to do with those mechanisms for ensuring an environmental analysis of such actions and influencing the decision-making process.</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10</a:t>
            </a:fld>
            <a:endParaRPr lang="en-US" altLang="zh-TW"/>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p:cNvSpPr>
            <a:spLocks noGrp="1"/>
          </p:cNvSpPr>
          <p:nvPr>
            <p:ph type="sldNum" sz="quarter" idx="10"/>
          </p:nvPr>
        </p:nvSpPr>
        <p:spPr>
          <a:noFill/>
        </p:spPr>
        <p:txBody>
          <a:bodyPr/>
          <a:lstStyle/>
          <a:p>
            <a:fld id="{785D11B0-81BD-4FB9-A1EF-0C09027723E8}" type="slidenum">
              <a:rPr lang="zh-TW" altLang="en-US"/>
              <a:pPr/>
              <a:t>11</a:t>
            </a:fld>
            <a:endParaRPr lang="en-US" altLang="zh-TW"/>
          </a:p>
        </p:txBody>
      </p:sp>
      <p:sp>
        <p:nvSpPr>
          <p:cNvPr id="15363" name="Rectangle 2"/>
          <p:cNvSpPr>
            <a:spLocks noGrp="1" noChangeArrowheads="1"/>
          </p:cNvSpPr>
          <p:nvPr>
            <p:ph type="title"/>
          </p:nvPr>
        </p:nvSpPr>
        <p:spPr/>
        <p:txBody>
          <a:bodyPr/>
          <a:lstStyle/>
          <a:p>
            <a:pPr eaLnBrk="1" hangingPunct="1"/>
            <a:r>
              <a:rPr lang="en-US" altLang="zh-TW" sz="2800" smtClean="0">
                <a:ea typeface="新細明體" pitchFamily="18" charset="-120"/>
              </a:rPr>
              <a:t>Caldwell (1989) the significance of EIA</a:t>
            </a:r>
          </a:p>
        </p:txBody>
      </p:sp>
      <p:sp>
        <p:nvSpPr>
          <p:cNvPr id="15364" name="Rectangle 3"/>
          <p:cNvSpPr>
            <a:spLocks noGrp="1" noChangeArrowheads="1"/>
          </p:cNvSpPr>
          <p:nvPr>
            <p:ph type="body" idx="1"/>
          </p:nvPr>
        </p:nvSpPr>
        <p:spPr/>
        <p:txBody>
          <a:bodyPr/>
          <a:lstStyle/>
          <a:p>
            <a:pPr marL="533400" indent="-533400" eaLnBrk="1" hangingPunct="1">
              <a:buFont typeface="Wingdings" pitchFamily="2" charset="2"/>
              <a:buAutoNum type="arabicPeriod"/>
            </a:pPr>
            <a:r>
              <a:rPr lang="en-US" altLang="zh-TW" sz="2400" smtClean="0">
                <a:ea typeface="新細明體" pitchFamily="18" charset="-120"/>
              </a:rPr>
              <a:t>The protection and improvement of the environmental quality of life.</a:t>
            </a:r>
          </a:p>
          <a:p>
            <a:pPr marL="533400" indent="-533400" eaLnBrk="1" hangingPunct="1">
              <a:buFont typeface="Wingdings" pitchFamily="2" charset="2"/>
              <a:buAutoNum type="arabicPeriod"/>
            </a:pPr>
            <a:r>
              <a:rPr lang="en-US" altLang="zh-TW" sz="2400" smtClean="0">
                <a:ea typeface="新細明體" pitchFamily="18" charset="-120"/>
              </a:rPr>
              <a:t>To discover and evaluate the effects of activities on environment (natural and social).</a:t>
            </a:r>
          </a:p>
          <a:p>
            <a:pPr marL="533400" indent="-533400" eaLnBrk="1" hangingPunct="1">
              <a:buFont typeface="Wingdings" pitchFamily="2" charset="2"/>
              <a:buAutoNum type="arabicPeriod"/>
            </a:pPr>
            <a:r>
              <a:rPr lang="en-US" altLang="zh-TW" sz="2400" smtClean="0">
                <a:ea typeface="新細明體" pitchFamily="18" charset="-120"/>
              </a:rPr>
              <a:t>In an integrated inter-disciplinary manner, evaluating relationships.</a:t>
            </a:r>
          </a:p>
          <a:p>
            <a:pPr marL="533400" indent="-533400" eaLnBrk="1" hangingPunct="1">
              <a:buFont typeface="Wingdings" pitchFamily="2" charset="2"/>
              <a:buAutoNum type="arabicPeriod"/>
            </a:pPr>
            <a:r>
              <a:rPr lang="en-US" altLang="zh-TW" sz="2400" smtClean="0">
                <a:ea typeface="新細明體" pitchFamily="18" charset="-120"/>
              </a:rPr>
              <a:t>Regarded as an integral part of project planning.</a:t>
            </a:r>
          </a:p>
          <a:p>
            <a:pPr marL="533400" indent="-533400" eaLnBrk="1" hangingPunct="1">
              <a:buFont typeface="Wingdings" pitchFamily="2" charset="2"/>
              <a:buAutoNum type="arabicPeriod"/>
            </a:pPr>
            <a:r>
              <a:rPr lang="en-US" altLang="zh-TW" sz="2400" smtClean="0">
                <a:ea typeface="新細明體" pitchFamily="18" charset="-120"/>
              </a:rPr>
              <a:t>Be part of decision-making processes.</a:t>
            </a:r>
          </a:p>
          <a:p>
            <a:pPr marL="533400" indent="-533400" eaLnBrk="1" hangingPunct="1">
              <a:buFont typeface="Wingdings" pitchFamily="2" charset="2"/>
              <a:buAutoNum type="arabicPeriod"/>
            </a:pPr>
            <a:r>
              <a:rPr lang="en-US" altLang="zh-TW" sz="2400" smtClean="0">
                <a:ea typeface="新細明體" pitchFamily="18" charset="-120"/>
              </a:rPr>
              <a:t>Focus on the important or critical issues.</a:t>
            </a:r>
          </a:p>
        </p:txBody>
      </p:sp>
    </p:spTree>
  </p:cSld>
  <p:clrMapOvr>
    <a:masterClrMapping/>
  </p:clrMapOvr>
  <p:transition>
    <p:cover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3"/>
          <p:cNvSpPr>
            <a:spLocks noGrp="1"/>
          </p:cNvSpPr>
          <p:nvPr>
            <p:ph type="sldNum" sz="quarter" idx="10"/>
          </p:nvPr>
        </p:nvSpPr>
        <p:spPr>
          <a:noFill/>
        </p:spPr>
        <p:txBody>
          <a:bodyPr/>
          <a:lstStyle/>
          <a:p>
            <a:fld id="{51F21CFF-5A38-4D7B-8778-37E75CB48C8B}" type="slidenum">
              <a:rPr lang="zh-TW" altLang="en-US"/>
              <a:pPr/>
              <a:t>12</a:t>
            </a:fld>
            <a:endParaRPr lang="en-US" altLang="zh-TW"/>
          </a:p>
        </p:txBody>
      </p:sp>
      <p:sp>
        <p:nvSpPr>
          <p:cNvPr id="16387" name="Rectangle 2"/>
          <p:cNvSpPr>
            <a:spLocks noGrp="1" noChangeArrowheads="1"/>
          </p:cNvSpPr>
          <p:nvPr>
            <p:ph type="title"/>
          </p:nvPr>
        </p:nvSpPr>
        <p:spPr/>
        <p:txBody>
          <a:bodyPr/>
          <a:lstStyle/>
          <a:p>
            <a:pPr eaLnBrk="1" hangingPunct="1"/>
            <a:r>
              <a:rPr lang="en-US" altLang="zh-TW" sz="2800" dirty="0" smtClean="0">
                <a:ea typeface="新細明體" pitchFamily="18" charset="-120"/>
              </a:rPr>
              <a:t>2. Diffusion and evolution of EIA</a:t>
            </a:r>
          </a:p>
        </p:txBody>
      </p:sp>
      <p:sp>
        <p:nvSpPr>
          <p:cNvPr id="16388" name="Rectangle 3"/>
          <p:cNvSpPr>
            <a:spLocks noGrp="1" noChangeArrowheads="1"/>
          </p:cNvSpPr>
          <p:nvPr>
            <p:ph type="body" idx="1"/>
          </p:nvPr>
        </p:nvSpPr>
        <p:spPr>
          <a:xfrm>
            <a:off x="685800" y="1524000"/>
            <a:ext cx="7848600" cy="4800600"/>
          </a:xfrm>
        </p:spPr>
        <p:txBody>
          <a:bodyPr/>
          <a:lstStyle/>
          <a:p>
            <a:pPr eaLnBrk="1" hangingPunct="1">
              <a:lnSpc>
                <a:spcPct val="80000"/>
              </a:lnSpc>
            </a:pPr>
            <a:r>
              <a:rPr lang="en-US" altLang="zh-TW" dirty="0" smtClean="0">
                <a:ea typeface="新細明體" pitchFamily="18" charset="-120"/>
              </a:rPr>
              <a:t>California was the first states to introduce  an effective NEPA, 1970.</a:t>
            </a:r>
          </a:p>
          <a:p>
            <a:pPr eaLnBrk="1" hangingPunct="1">
              <a:lnSpc>
                <a:spcPct val="80000"/>
              </a:lnSpc>
            </a:pPr>
            <a:r>
              <a:rPr lang="en-US" altLang="zh-TW" dirty="0" smtClean="0">
                <a:ea typeface="新細明體" pitchFamily="18" charset="-120"/>
              </a:rPr>
              <a:t>By the United Nations conference on the environment in Stockholm in 1972.</a:t>
            </a:r>
          </a:p>
          <a:p>
            <a:pPr eaLnBrk="1" hangingPunct="1">
              <a:lnSpc>
                <a:spcPct val="80000"/>
              </a:lnSpc>
            </a:pPr>
            <a:r>
              <a:rPr lang="en-US" altLang="zh-TW" dirty="0" smtClean="0">
                <a:ea typeface="新細明體" pitchFamily="18" charset="-120"/>
              </a:rPr>
              <a:t>The Commonwealth of Australia announced an EIA policy in May 1972 and passed the Environment Protection Act in December 1974.</a:t>
            </a:r>
          </a:p>
        </p:txBody>
      </p:sp>
    </p:spTree>
  </p:cSld>
  <p:clrMapOvr>
    <a:masterClrMapping/>
  </p:clrMapOvr>
  <p:transition>
    <p:cover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Diffusion and evolution of EIA</a:t>
            </a:r>
            <a:endParaRPr lang="en-GB" dirty="0"/>
          </a:p>
        </p:txBody>
      </p:sp>
      <p:sp>
        <p:nvSpPr>
          <p:cNvPr id="3" name="Content Placeholder 2"/>
          <p:cNvSpPr>
            <a:spLocks noGrp="1"/>
          </p:cNvSpPr>
          <p:nvPr>
            <p:ph idx="1"/>
          </p:nvPr>
        </p:nvSpPr>
        <p:spPr/>
        <p:txBody>
          <a:bodyPr/>
          <a:lstStyle/>
          <a:p>
            <a:pPr eaLnBrk="1" hangingPunct="1">
              <a:lnSpc>
                <a:spcPct val="80000"/>
              </a:lnSpc>
            </a:pPr>
            <a:r>
              <a:rPr lang="en-US" altLang="zh-TW" dirty="0" smtClean="0">
                <a:ea typeface="新細明體" pitchFamily="18" charset="-120"/>
              </a:rPr>
              <a:t>Canada approving a federal cabinet directive on EIA in 1973.</a:t>
            </a:r>
          </a:p>
          <a:p>
            <a:pPr eaLnBrk="1" hangingPunct="1">
              <a:lnSpc>
                <a:spcPct val="80000"/>
              </a:lnSpc>
            </a:pPr>
            <a:r>
              <a:rPr lang="en-US" altLang="zh-TW" dirty="0" smtClean="0">
                <a:ea typeface="新細明體" pitchFamily="18" charset="-120"/>
              </a:rPr>
              <a:t>New Zealand in 1974; Columbia and Thailand in 1974 and 1975; France and West German in 1976; Netherlands in 1979.</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13</a:t>
            </a:fld>
            <a:endParaRPr lang="en-US" altLang="zh-TW"/>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3"/>
          <p:cNvSpPr>
            <a:spLocks noGrp="1"/>
          </p:cNvSpPr>
          <p:nvPr>
            <p:ph type="sldNum" sz="quarter" idx="10"/>
          </p:nvPr>
        </p:nvSpPr>
        <p:spPr>
          <a:noFill/>
        </p:spPr>
        <p:txBody>
          <a:bodyPr/>
          <a:lstStyle/>
          <a:p>
            <a:fld id="{586BE06C-7FCB-48A6-AA07-8EA54675B3D9}" type="slidenum">
              <a:rPr lang="zh-TW" altLang="en-US"/>
              <a:pPr/>
              <a:t>14</a:t>
            </a:fld>
            <a:endParaRPr lang="en-US" altLang="zh-TW"/>
          </a:p>
        </p:txBody>
      </p:sp>
      <p:sp>
        <p:nvSpPr>
          <p:cNvPr id="17411" name="Rectangle 2"/>
          <p:cNvSpPr>
            <a:spLocks noGrp="1" noChangeArrowheads="1"/>
          </p:cNvSpPr>
          <p:nvPr>
            <p:ph type="title"/>
          </p:nvPr>
        </p:nvSpPr>
        <p:spPr/>
        <p:txBody>
          <a:bodyPr/>
          <a:lstStyle/>
          <a:p>
            <a:pPr eaLnBrk="1" hangingPunct="1"/>
            <a:r>
              <a:rPr lang="en-US" altLang="zh-TW" sz="2800" dirty="0" smtClean="0">
                <a:ea typeface="新細明體" pitchFamily="18" charset="-120"/>
              </a:rPr>
              <a:t>2. Diffusion and evolution of EIA</a:t>
            </a:r>
            <a:endParaRPr lang="zh-TW" altLang="en-US" sz="2800" dirty="0" smtClean="0">
              <a:ea typeface="新細明體" pitchFamily="18" charset="-120"/>
            </a:endParaRPr>
          </a:p>
        </p:txBody>
      </p:sp>
      <p:sp>
        <p:nvSpPr>
          <p:cNvPr id="17412" name="Rectangle 3"/>
          <p:cNvSpPr>
            <a:spLocks noGrp="1" noChangeArrowheads="1"/>
          </p:cNvSpPr>
          <p:nvPr>
            <p:ph type="body" idx="1"/>
          </p:nvPr>
        </p:nvSpPr>
        <p:spPr>
          <a:xfrm>
            <a:off x="685800" y="1676400"/>
            <a:ext cx="7924800" cy="4648200"/>
          </a:xfrm>
        </p:spPr>
        <p:txBody>
          <a:bodyPr/>
          <a:lstStyle/>
          <a:p>
            <a:pPr eaLnBrk="1" hangingPunct="1"/>
            <a:r>
              <a:rPr lang="en-US" altLang="zh-TW" dirty="0" smtClean="0">
                <a:ea typeface="新細明體" pitchFamily="18" charset="-120"/>
              </a:rPr>
              <a:t>Organization for Economic Cooperation and Development (OECD) recommended that member government adopt EIA procedures and methods in 1974.</a:t>
            </a:r>
          </a:p>
          <a:p>
            <a:pPr eaLnBrk="1" hangingPunct="1"/>
            <a:r>
              <a:rPr lang="en-US" altLang="zh-TW" dirty="0" smtClean="0">
                <a:ea typeface="新細明體" pitchFamily="18" charset="-120"/>
              </a:rPr>
              <a:t>In 1985, the Council of the European Communities required member states to implement formal  EIA procedures by 1988.</a:t>
            </a:r>
          </a:p>
          <a:p>
            <a:pPr eaLnBrk="1" hangingPunct="1"/>
            <a:endParaRPr lang="en-US" altLang="zh-TW" dirty="0" smtClean="0">
              <a:ea typeface="新細明體" pitchFamily="18" charset="-120"/>
            </a:endParaRPr>
          </a:p>
        </p:txBody>
      </p:sp>
    </p:spTree>
  </p:cSld>
  <p:clrMapOvr>
    <a:masterClrMapping/>
  </p:clrMapOvr>
  <p:transition>
    <p:cover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2. Diffusion and evolution of EIA</a:t>
            </a:r>
            <a:endParaRPr lang="en-GB" dirty="0"/>
          </a:p>
        </p:txBody>
      </p:sp>
      <p:sp>
        <p:nvSpPr>
          <p:cNvPr id="3" name="Content Placeholder 2"/>
          <p:cNvSpPr>
            <a:spLocks noGrp="1"/>
          </p:cNvSpPr>
          <p:nvPr>
            <p:ph idx="1"/>
          </p:nvPr>
        </p:nvSpPr>
        <p:spPr/>
        <p:txBody>
          <a:bodyPr/>
          <a:lstStyle/>
          <a:p>
            <a:r>
              <a:rPr lang="en-US" altLang="zh-TW" dirty="0" smtClean="0">
                <a:ea typeface="新細明體" pitchFamily="18" charset="-120"/>
              </a:rPr>
              <a:t>The World Bank ruled in 1989 that EIA should normally be undertaken by the borrower country under the Bank’s supervision.</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15</a:t>
            </a:fld>
            <a:endParaRPr lang="en-US" altLang="zh-TW"/>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p:cNvSpPr>
            <a:spLocks noGrp="1"/>
          </p:cNvSpPr>
          <p:nvPr>
            <p:ph type="sldNum" sz="quarter" idx="10"/>
          </p:nvPr>
        </p:nvSpPr>
        <p:spPr>
          <a:noFill/>
        </p:spPr>
        <p:txBody>
          <a:bodyPr/>
          <a:lstStyle/>
          <a:p>
            <a:fld id="{1EBD1B29-B92E-48A5-AB72-EAB719B1C81F}" type="slidenum">
              <a:rPr lang="zh-TW" altLang="en-US"/>
              <a:pPr/>
              <a:t>16</a:t>
            </a:fld>
            <a:endParaRPr lang="en-US" altLang="zh-TW"/>
          </a:p>
        </p:txBody>
      </p:sp>
      <p:sp>
        <p:nvSpPr>
          <p:cNvPr id="18435" name="Rectangle 2"/>
          <p:cNvSpPr>
            <a:spLocks noGrp="1" noChangeArrowheads="1"/>
          </p:cNvSpPr>
          <p:nvPr>
            <p:ph type="title"/>
          </p:nvPr>
        </p:nvSpPr>
        <p:spPr/>
        <p:txBody>
          <a:bodyPr/>
          <a:lstStyle/>
          <a:p>
            <a:pPr eaLnBrk="1" hangingPunct="1"/>
            <a:r>
              <a:rPr lang="en-US" altLang="zh-TW" sz="2800" smtClean="0">
                <a:ea typeface="新細明體" pitchFamily="18" charset="-120"/>
              </a:rPr>
              <a:t>3. Elements of the EIA process</a:t>
            </a:r>
          </a:p>
        </p:txBody>
      </p:sp>
      <p:sp>
        <p:nvSpPr>
          <p:cNvPr id="18436" name="Rectangle 3"/>
          <p:cNvSpPr>
            <a:spLocks noGrp="1" noChangeArrowheads="1"/>
          </p:cNvSpPr>
          <p:nvPr>
            <p:ph type="body" idx="1"/>
          </p:nvPr>
        </p:nvSpPr>
        <p:spPr/>
        <p:txBody>
          <a:bodyPr/>
          <a:lstStyle/>
          <a:p>
            <a:pPr marL="533400" indent="-533400" eaLnBrk="1" hangingPunct="1">
              <a:lnSpc>
                <a:spcPct val="90000"/>
              </a:lnSpc>
              <a:buFont typeface="Wingdings" pitchFamily="2" charset="2"/>
              <a:buAutoNum type="arabicPeriod"/>
            </a:pPr>
            <a:r>
              <a:rPr lang="en-US" altLang="zh-TW" smtClean="0">
                <a:ea typeface="新細明體" pitchFamily="18" charset="-120"/>
              </a:rPr>
              <a:t>Consideration of alternative means of achieving objectives.</a:t>
            </a:r>
          </a:p>
          <a:p>
            <a:pPr marL="533400" indent="-533400" eaLnBrk="1" hangingPunct="1">
              <a:lnSpc>
                <a:spcPct val="90000"/>
              </a:lnSpc>
              <a:buFont typeface="Wingdings" pitchFamily="2" charset="2"/>
              <a:buAutoNum type="arabicPeriod"/>
            </a:pPr>
            <a:r>
              <a:rPr lang="en-US" altLang="zh-TW" smtClean="0">
                <a:ea typeface="新細明體" pitchFamily="18" charset="-120"/>
              </a:rPr>
              <a:t>Designing the selected proposal.</a:t>
            </a:r>
          </a:p>
          <a:p>
            <a:pPr marL="533400" indent="-533400" eaLnBrk="1" hangingPunct="1">
              <a:lnSpc>
                <a:spcPct val="90000"/>
              </a:lnSpc>
              <a:buFont typeface="Wingdings" pitchFamily="2" charset="2"/>
              <a:buAutoNum type="arabicPeriod"/>
            </a:pPr>
            <a:r>
              <a:rPr lang="en-US" altLang="zh-TW" smtClean="0">
                <a:ea typeface="新細明體" pitchFamily="18" charset="-120"/>
              </a:rPr>
              <a:t>Whether an EIA is necessary</a:t>
            </a:r>
          </a:p>
          <a:p>
            <a:pPr marL="533400" indent="-533400" eaLnBrk="1" hangingPunct="1">
              <a:lnSpc>
                <a:spcPct val="90000"/>
              </a:lnSpc>
              <a:buFont typeface="Wingdings" pitchFamily="2" charset="2"/>
              <a:buAutoNum type="arabicPeriod"/>
            </a:pPr>
            <a:r>
              <a:rPr lang="en-US" altLang="zh-TW" smtClean="0">
                <a:ea typeface="新細明體" pitchFamily="18" charset="-120"/>
              </a:rPr>
              <a:t>Scoping</a:t>
            </a:r>
          </a:p>
          <a:p>
            <a:pPr marL="533400" indent="-533400" eaLnBrk="1" hangingPunct="1">
              <a:lnSpc>
                <a:spcPct val="90000"/>
              </a:lnSpc>
              <a:buFont typeface="Wingdings" pitchFamily="2" charset="2"/>
              <a:buAutoNum type="arabicPeriod"/>
            </a:pPr>
            <a:r>
              <a:rPr lang="en-US" altLang="zh-TW" smtClean="0">
                <a:ea typeface="新細明體" pitchFamily="18" charset="-120"/>
              </a:rPr>
              <a:t>Preparing the EIA report</a:t>
            </a:r>
          </a:p>
          <a:p>
            <a:pPr marL="533400" indent="-533400" eaLnBrk="1" hangingPunct="1">
              <a:lnSpc>
                <a:spcPct val="90000"/>
              </a:lnSpc>
              <a:buFont typeface="Wingdings" pitchFamily="2" charset="2"/>
              <a:buAutoNum type="arabicPeriod"/>
            </a:pPr>
            <a:r>
              <a:rPr lang="en-US" altLang="zh-TW" smtClean="0">
                <a:ea typeface="新細明體" pitchFamily="18" charset="-120"/>
              </a:rPr>
              <a:t>Reviewing the EIA report</a:t>
            </a:r>
          </a:p>
          <a:p>
            <a:pPr marL="533400" indent="-533400" eaLnBrk="1" hangingPunct="1">
              <a:lnSpc>
                <a:spcPct val="90000"/>
              </a:lnSpc>
              <a:buFont typeface="Wingdings" pitchFamily="2" charset="2"/>
              <a:buAutoNum type="arabicPeriod"/>
            </a:pPr>
            <a:r>
              <a:rPr lang="en-US" altLang="zh-TW" smtClean="0">
                <a:ea typeface="新細明體" pitchFamily="18" charset="-120"/>
              </a:rPr>
              <a:t>Making a decision</a:t>
            </a:r>
          </a:p>
          <a:p>
            <a:pPr marL="533400" indent="-533400" eaLnBrk="1" hangingPunct="1">
              <a:lnSpc>
                <a:spcPct val="90000"/>
              </a:lnSpc>
              <a:buFont typeface="Wingdings" pitchFamily="2" charset="2"/>
              <a:buAutoNum type="arabicPeriod"/>
            </a:pPr>
            <a:r>
              <a:rPr lang="en-US" altLang="zh-TW" smtClean="0">
                <a:ea typeface="新細明體" pitchFamily="18" charset="-120"/>
              </a:rPr>
              <a:t>Monitoring the impacts of the proposal if it is implemented.</a:t>
            </a:r>
          </a:p>
          <a:p>
            <a:pPr marL="533400" indent="-533400" eaLnBrk="1" hangingPunct="1">
              <a:lnSpc>
                <a:spcPct val="90000"/>
              </a:lnSpc>
            </a:pPr>
            <a:endParaRPr lang="en-US" altLang="zh-TW" smtClean="0">
              <a:ea typeface="新細明體" pitchFamily="18" charset="-120"/>
            </a:endParaRPr>
          </a:p>
        </p:txBody>
      </p:sp>
    </p:spTree>
  </p:cSld>
  <p:clrMapOvr>
    <a:masterClrMapping/>
  </p:clrMapOvr>
  <p:transition>
    <p:cover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3"/>
          <p:cNvSpPr>
            <a:spLocks noGrp="1"/>
          </p:cNvSpPr>
          <p:nvPr>
            <p:ph type="sldNum" sz="quarter" idx="10"/>
          </p:nvPr>
        </p:nvSpPr>
        <p:spPr>
          <a:noFill/>
        </p:spPr>
        <p:txBody>
          <a:bodyPr/>
          <a:lstStyle/>
          <a:p>
            <a:fld id="{6483953C-BD07-48B9-828C-796F94029B11}" type="slidenum">
              <a:rPr lang="zh-TW" altLang="en-US"/>
              <a:pPr/>
              <a:t>17</a:t>
            </a:fld>
            <a:endParaRPr lang="en-US" altLang="zh-TW"/>
          </a:p>
        </p:txBody>
      </p:sp>
      <p:sp>
        <p:nvSpPr>
          <p:cNvPr id="19459" name="Rectangle 2"/>
          <p:cNvSpPr>
            <a:spLocks noGrp="1" noChangeArrowheads="1"/>
          </p:cNvSpPr>
          <p:nvPr>
            <p:ph type="title"/>
          </p:nvPr>
        </p:nvSpPr>
        <p:spPr/>
        <p:txBody>
          <a:bodyPr/>
          <a:lstStyle/>
          <a:p>
            <a:pPr eaLnBrk="1" hangingPunct="1"/>
            <a:r>
              <a:rPr lang="en-US" altLang="zh-TW" sz="2800" dirty="0" smtClean="0">
                <a:ea typeface="新細明體" pitchFamily="18" charset="-120"/>
              </a:rPr>
              <a:t>4. EIA system effectiveness</a:t>
            </a:r>
          </a:p>
        </p:txBody>
      </p:sp>
      <p:sp>
        <p:nvSpPr>
          <p:cNvPr id="19460" name="Rectangle 3"/>
          <p:cNvSpPr>
            <a:spLocks noGrp="1" noChangeArrowheads="1"/>
          </p:cNvSpPr>
          <p:nvPr>
            <p:ph type="body" idx="1"/>
          </p:nvPr>
        </p:nvSpPr>
        <p:spPr>
          <a:xfrm>
            <a:off x="685800" y="1371600"/>
            <a:ext cx="7924800" cy="4876800"/>
          </a:xfrm>
        </p:spPr>
        <p:txBody>
          <a:bodyPr/>
          <a:lstStyle/>
          <a:p>
            <a:pPr eaLnBrk="1" hangingPunct="1"/>
            <a:r>
              <a:rPr lang="en-US" altLang="zh-TW" dirty="0" smtClean="0">
                <a:ea typeface="新細明體" pitchFamily="18" charset="-120"/>
              </a:rPr>
              <a:t>EIA will be most effective where environmental values (1) are implicit and consensual in the national culture and (2) are explicit in public law and policy.</a:t>
            </a:r>
          </a:p>
        </p:txBody>
      </p:sp>
    </p:spTree>
  </p:cSld>
  <p:clrMapOvr>
    <a:masterClrMapping/>
  </p:clrMapOvr>
  <p:transition>
    <p:cover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4. EIA system effectiveness</a:t>
            </a:r>
            <a:endParaRPr lang="en-GB" dirty="0"/>
          </a:p>
        </p:txBody>
      </p:sp>
      <p:sp>
        <p:nvSpPr>
          <p:cNvPr id="3" name="Content Placeholder 2"/>
          <p:cNvSpPr>
            <a:spLocks noGrp="1"/>
          </p:cNvSpPr>
          <p:nvPr>
            <p:ph idx="1"/>
          </p:nvPr>
        </p:nvSpPr>
        <p:spPr/>
        <p:txBody>
          <a:bodyPr/>
          <a:lstStyle/>
          <a:p>
            <a:pPr marL="342900" lvl="8" indent="-342900" eaLnBrk="0" hangingPunct="0">
              <a:buClr>
                <a:schemeClr val="hlink"/>
              </a:buClr>
              <a:buFont typeface="Wingdings" pitchFamily="2" charset="2"/>
              <a:buChar char="v"/>
            </a:pPr>
            <a:r>
              <a:rPr lang="en-US" altLang="zh-TW" sz="2800" dirty="0" smtClean="0">
                <a:ea typeface="新細明體" pitchFamily="18" charset="-120"/>
              </a:rPr>
              <a:t>EIA effectiveness is associated with changing political regimes and with the changing level of support for the EIA process among courts, chief executives, and senior agency managers that this implies.</a:t>
            </a:r>
            <a:endParaRPr lang="zh-TW" altLang="en-US" sz="2800" dirty="0" smtClean="0">
              <a:ea typeface="新細明體" pitchFamily="18" charset="-120"/>
            </a:endParaRP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18</a:t>
            </a:fld>
            <a:endParaRPr lang="en-US" altLang="zh-TW"/>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3"/>
          <p:cNvSpPr>
            <a:spLocks noGrp="1"/>
          </p:cNvSpPr>
          <p:nvPr>
            <p:ph type="sldNum" sz="quarter" idx="10"/>
          </p:nvPr>
        </p:nvSpPr>
        <p:spPr>
          <a:noFill/>
        </p:spPr>
        <p:txBody>
          <a:bodyPr/>
          <a:lstStyle/>
          <a:p>
            <a:fld id="{D604B164-1E76-456F-983D-064D116450AB}" type="slidenum">
              <a:rPr lang="zh-TW" altLang="en-US"/>
              <a:pPr/>
              <a:t>19</a:t>
            </a:fld>
            <a:endParaRPr lang="en-US" altLang="zh-TW"/>
          </a:p>
        </p:txBody>
      </p:sp>
      <p:sp>
        <p:nvSpPr>
          <p:cNvPr id="20483" name="Rectangle 2"/>
          <p:cNvSpPr>
            <a:spLocks noGrp="1" noChangeArrowheads="1"/>
          </p:cNvSpPr>
          <p:nvPr>
            <p:ph type="title"/>
          </p:nvPr>
        </p:nvSpPr>
        <p:spPr>
          <a:xfrm>
            <a:off x="457200" y="533400"/>
            <a:ext cx="8305800" cy="1295400"/>
          </a:xfrm>
        </p:spPr>
        <p:txBody>
          <a:bodyPr/>
          <a:lstStyle/>
          <a:p>
            <a:pPr eaLnBrk="1" hangingPunct="1"/>
            <a:r>
              <a:rPr lang="en-US" altLang="zh-TW" sz="2800" dirty="0" smtClean="0">
                <a:ea typeface="新細明體" pitchFamily="18" charset="-120"/>
              </a:rPr>
              <a:t>5. Evaluation of EIA system</a:t>
            </a:r>
            <a:r>
              <a:rPr lang="en-US" altLang="zh-TW" sz="2800" dirty="0" smtClean="0">
                <a:solidFill>
                  <a:schemeClr val="tx1"/>
                </a:solidFill>
                <a:ea typeface="新細明體" pitchFamily="18" charset="-120"/>
              </a:rPr>
              <a:t/>
            </a:r>
            <a:br>
              <a:rPr lang="en-US" altLang="zh-TW" sz="2800" dirty="0" smtClean="0">
                <a:solidFill>
                  <a:schemeClr val="tx1"/>
                </a:solidFill>
                <a:ea typeface="新細明體" pitchFamily="18" charset="-120"/>
              </a:rPr>
            </a:br>
            <a:r>
              <a:rPr lang="en-US" altLang="zh-TW" sz="2800" dirty="0" smtClean="0">
                <a:solidFill>
                  <a:schemeClr val="tx1"/>
                </a:solidFill>
                <a:ea typeface="新細明體" pitchFamily="18" charset="-120"/>
              </a:rPr>
              <a:t> </a:t>
            </a:r>
            <a:br>
              <a:rPr lang="en-US" altLang="zh-TW" sz="2800" dirty="0" smtClean="0">
                <a:solidFill>
                  <a:schemeClr val="tx1"/>
                </a:solidFill>
                <a:ea typeface="新細明體" pitchFamily="18" charset="-120"/>
              </a:rPr>
            </a:br>
            <a:r>
              <a:rPr lang="en-US" altLang="zh-TW" sz="2800" dirty="0" smtClean="0">
                <a:solidFill>
                  <a:schemeClr val="tx1"/>
                </a:solidFill>
                <a:ea typeface="新細明體" pitchFamily="18" charset="-120"/>
              </a:rPr>
              <a:t/>
            </a:r>
            <a:br>
              <a:rPr lang="en-US" altLang="zh-TW" sz="2800" dirty="0" smtClean="0">
                <a:solidFill>
                  <a:schemeClr val="tx1"/>
                </a:solidFill>
                <a:ea typeface="新細明體" pitchFamily="18" charset="-120"/>
              </a:rPr>
            </a:br>
            <a:r>
              <a:rPr lang="en-US" altLang="zh-TW" sz="2800" dirty="0" smtClean="0">
                <a:solidFill>
                  <a:schemeClr val="tx1"/>
                </a:solidFill>
                <a:ea typeface="新細明體" pitchFamily="18" charset="-120"/>
              </a:rPr>
              <a:t>Eight basic principles for evaluating EIA processes.</a:t>
            </a:r>
            <a:endParaRPr lang="zh-TW" altLang="en-US" sz="2800" dirty="0" smtClean="0">
              <a:solidFill>
                <a:schemeClr val="tx1"/>
              </a:solidFill>
              <a:ea typeface="新細明體" pitchFamily="18" charset="-120"/>
            </a:endParaRPr>
          </a:p>
        </p:txBody>
      </p:sp>
      <p:sp>
        <p:nvSpPr>
          <p:cNvPr id="20484" name="Rectangle 3"/>
          <p:cNvSpPr>
            <a:spLocks noGrp="1" noChangeArrowheads="1"/>
          </p:cNvSpPr>
          <p:nvPr>
            <p:ph type="body" idx="1"/>
          </p:nvPr>
        </p:nvSpPr>
        <p:spPr>
          <a:xfrm>
            <a:off x="685800" y="2514600"/>
            <a:ext cx="7924800" cy="4114800"/>
          </a:xfrm>
        </p:spPr>
        <p:txBody>
          <a:bodyPr/>
          <a:lstStyle/>
          <a:p>
            <a:pPr marL="533400" indent="-533400" eaLnBrk="1" hangingPunct="1">
              <a:buFont typeface="Wingdings" pitchFamily="2" charset="2"/>
              <a:buAutoNum type="arabicPeriod"/>
            </a:pPr>
            <a:r>
              <a:rPr lang="en-US" altLang="zh-TW" sz="2400" dirty="0" smtClean="0">
                <a:ea typeface="新細明體" pitchFamily="18" charset="-120"/>
              </a:rPr>
              <a:t>An integrated approach to the broad range of environmental considerations and to dedicated to achieving local, national and global sustainability.</a:t>
            </a:r>
          </a:p>
          <a:p>
            <a:pPr marL="533400" indent="-533400" eaLnBrk="1" hangingPunct="1">
              <a:buFont typeface="Wingdings" pitchFamily="2" charset="2"/>
              <a:buAutoNum type="arabicPeriod"/>
            </a:pPr>
            <a:r>
              <a:rPr lang="en-US" altLang="zh-TW" sz="2400" dirty="0" smtClean="0">
                <a:ea typeface="新細明體" pitchFamily="18" charset="-120"/>
              </a:rPr>
              <a:t>Must apply clearly and automatically to planning and decision making</a:t>
            </a:r>
          </a:p>
          <a:p>
            <a:pPr marL="533400" indent="-533400" eaLnBrk="1" hangingPunct="1">
              <a:buFont typeface="Wingdings" pitchFamily="2" charset="2"/>
              <a:buAutoNum type="arabicPeriod"/>
            </a:pPr>
            <a:r>
              <a:rPr lang="en-US" altLang="zh-TW" sz="2400" dirty="0" smtClean="0">
                <a:ea typeface="新細明體" pitchFamily="18" charset="-120"/>
              </a:rPr>
              <a:t>Be aimed at identifying best options</a:t>
            </a:r>
          </a:p>
        </p:txBody>
      </p:sp>
    </p:spTree>
  </p:cSld>
  <p:clrMapOvr>
    <a:masterClrMapping/>
  </p:clrMapOvr>
  <p:transition>
    <p:cover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Eight basic principles for evaluating EIA processes.</a:t>
            </a:r>
            <a:endParaRPr lang="en-GB" dirty="0"/>
          </a:p>
        </p:txBody>
      </p:sp>
      <p:sp>
        <p:nvSpPr>
          <p:cNvPr id="3" name="Content Placeholder 2"/>
          <p:cNvSpPr>
            <a:spLocks noGrp="1"/>
          </p:cNvSpPr>
          <p:nvPr>
            <p:ph idx="1"/>
          </p:nvPr>
        </p:nvSpPr>
        <p:spPr/>
        <p:txBody>
          <a:bodyPr/>
          <a:lstStyle/>
          <a:p>
            <a:pPr marL="533400" indent="-533400" eaLnBrk="1" hangingPunct="1">
              <a:buNone/>
            </a:pPr>
            <a:r>
              <a:rPr lang="en-US" altLang="zh-TW" dirty="0" smtClean="0">
                <a:ea typeface="新細明體" pitchFamily="18" charset="-120"/>
              </a:rPr>
              <a:t>4. Be established in law and be specific, mandatory and enforceable.</a:t>
            </a:r>
          </a:p>
          <a:p>
            <a:pPr marL="533400" indent="-533400" eaLnBrk="1" hangingPunct="1">
              <a:buNone/>
            </a:pPr>
            <a:r>
              <a:rPr lang="en-US" altLang="zh-TW" dirty="0" smtClean="0">
                <a:ea typeface="新細明體" pitchFamily="18" charset="-120"/>
              </a:rPr>
              <a:t>5. Be open, participative and fair.</a:t>
            </a:r>
          </a:p>
          <a:p>
            <a:pPr marL="533400" indent="-533400" eaLnBrk="1" hangingPunct="1"/>
            <a:endParaRPr lang="en-US" altLang="zh-TW" dirty="0" smtClean="0">
              <a:ea typeface="新細明體" pitchFamily="18" charset="-120"/>
            </a:endParaRPr>
          </a:p>
          <a:p>
            <a:pPr>
              <a:buNone/>
            </a:pPr>
            <a:r>
              <a:rPr lang="en-US" altLang="zh-TW" dirty="0" smtClean="0">
                <a:ea typeface="新細明體" pitchFamily="18" charset="-120"/>
              </a:rPr>
              <a:t>6.Terms and conditions of approvals must enforceable, and approvals must be followed by monitoring of effects and enforcement of compliance in implementation.</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20</a:t>
            </a:fld>
            <a:endParaRPr lang="en-US" altLang="zh-TW"/>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p:cNvSpPr>
            <a:spLocks noGrp="1"/>
          </p:cNvSpPr>
          <p:nvPr>
            <p:ph type="sldNum" sz="quarter" idx="10"/>
          </p:nvPr>
        </p:nvSpPr>
        <p:spPr>
          <a:noFill/>
        </p:spPr>
        <p:txBody>
          <a:bodyPr/>
          <a:lstStyle/>
          <a:p>
            <a:fld id="{3ACBA8DA-D2BB-4728-B965-C451B6773602}" type="slidenum">
              <a:rPr lang="zh-TW" altLang="en-US"/>
              <a:pPr/>
              <a:t>21</a:t>
            </a:fld>
            <a:endParaRPr lang="en-US" altLang="zh-TW"/>
          </a:p>
        </p:txBody>
      </p:sp>
      <p:sp>
        <p:nvSpPr>
          <p:cNvPr id="21507" name="Rectangle 2"/>
          <p:cNvSpPr>
            <a:spLocks noGrp="1" noChangeArrowheads="1"/>
          </p:cNvSpPr>
          <p:nvPr>
            <p:ph type="title"/>
          </p:nvPr>
        </p:nvSpPr>
        <p:spPr/>
        <p:txBody>
          <a:bodyPr/>
          <a:lstStyle/>
          <a:p>
            <a:pPr eaLnBrk="1" hangingPunct="1"/>
            <a:r>
              <a:rPr lang="en-US" altLang="zh-TW" sz="2800" dirty="0" smtClean="0">
                <a:ea typeface="新細明體" pitchFamily="18" charset="-120"/>
              </a:rPr>
              <a:t> Eight basic principles for evaluating EIA processes.</a:t>
            </a:r>
          </a:p>
        </p:txBody>
      </p:sp>
      <p:sp>
        <p:nvSpPr>
          <p:cNvPr id="21508" name="Rectangle 3"/>
          <p:cNvSpPr>
            <a:spLocks noGrp="1" noChangeArrowheads="1"/>
          </p:cNvSpPr>
          <p:nvPr>
            <p:ph type="body" idx="1"/>
          </p:nvPr>
        </p:nvSpPr>
        <p:spPr/>
        <p:txBody>
          <a:bodyPr/>
          <a:lstStyle/>
          <a:p>
            <a:pPr marL="457200" indent="-457200" eaLnBrk="1" hangingPunct="1">
              <a:lnSpc>
                <a:spcPct val="90000"/>
              </a:lnSpc>
              <a:buNone/>
            </a:pPr>
            <a:r>
              <a:rPr lang="en-US" altLang="zh-TW" sz="2400" dirty="0" smtClean="0">
                <a:ea typeface="新細明體" pitchFamily="18" charset="-120"/>
              </a:rPr>
              <a:t>7. </a:t>
            </a:r>
            <a:r>
              <a:rPr lang="en-US" altLang="zh-TW" dirty="0" smtClean="0">
                <a:ea typeface="新細明體" pitchFamily="18" charset="-120"/>
              </a:rPr>
              <a:t>Be designed to facilitate efficient implementation.</a:t>
            </a:r>
          </a:p>
          <a:p>
            <a:pPr marL="457200" indent="-457200" eaLnBrk="1" hangingPunct="1">
              <a:lnSpc>
                <a:spcPct val="90000"/>
              </a:lnSpc>
              <a:buFont typeface="Wingdings" pitchFamily="2" charset="2"/>
              <a:buAutoNum type="arabicPeriod" startAt="6"/>
            </a:pPr>
            <a:endParaRPr lang="en-US" altLang="zh-TW" dirty="0" smtClean="0">
              <a:ea typeface="新細明體" pitchFamily="18" charset="-120"/>
            </a:endParaRPr>
          </a:p>
          <a:p>
            <a:pPr marL="457200" indent="-457200" eaLnBrk="1" hangingPunct="1">
              <a:lnSpc>
                <a:spcPct val="90000"/>
              </a:lnSpc>
              <a:buNone/>
            </a:pPr>
            <a:r>
              <a:rPr lang="en-US" altLang="zh-TW" dirty="0" smtClean="0">
                <a:ea typeface="新細明體" pitchFamily="18" charset="-120"/>
              </a:rPr>
              <a:t>8. Include provisions for linking assessment work into a larger regime including the setting of overall biophysical and socioeconomic objectives and the management and regulation of existing as well as proposed new activities.</a:t>
            </a:r>
          </a:p>
        </p:txBody>
      </p:sp>
    </p:spTree>
  </p:cSld>
  <p:clrMapOvr>
    <a:masterClrMapping/>
  </p:clrMapOvr>
  <p:transition>
    <p:cover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p:cNvSpPr>
            <a:spLocks noGrp="1"/>
          </p:cNvSpPr>
          <p:nvPr>
            <p:ph type="sldNum" sz="quarter" idx="10"/>
          </p:nvPr>
        </p:nvSpPr>
        <p:spPr>
          <a:noFill/>
        </p:spPr>
        <p:txBody>
          <a:bodyPr/>
          <a:lstStyle/>
          <a:p>
            <a:fld id="{B971E019-546D-4658-9BE7-F0FEC79D4DFF}" type="slidenum">
              <a:rPr lang="zh-TW" altLang="en-US"/>
              <a:pPr/>
              <a:t>22</a:t>
            </a:fld>
            <a:endParaRPr lang="en-US" altLang="zh-TW"/>
          </a:p>
        </p:txBody>
      </p:sp>
      <p:sp>
        <p:nvSpPr>
          <p:cNvPr id="22531" name="Rectangle 2"/>
          <p:cNvSpPr>
            <a:spLocks noGrp="1" noChangeArrowheads="1"/>
          </p:cNvSpPr>
          <p:nvPr>
            <p:ph type="title"/>
          </p:nvPr>
        </p:nvSpPr>
        <p:spPr>
          <a:xfrm>
            <a:off x="381000" y="0"/>
            <a:ext cx="8763000" cy="563563"/>
          </a:xfrm>
        </p:spPr>
        <p:txBody>
          <a:bodyPr/>
          <a:lstStyle/>
          <a:p>
            <a:pPr eaLnBrk="1" hangingPunct="1"/>
            <a:r>
              <a:rPr lang="en-US" altLang="zh-TW" sz="2800" smtClean="0">
                <a:ea typeface="新細明體" pitchFamily="18" charset="-120"/>
              </a:rPr>
              <a:t>5. Evaluation of EIA system effectiveness</a:t>
            </a:r>
          </a:p>
        </p:txBody>
      </p:sp>
      <p:sp>
        <p:nvSpPr>
          <p:cNvPr id="22532" name="Rectangle 3"/>
          <p:cNvSpPr>
            <a:spLocks noGrp="1" noChangeArrowheads="1"/>
          </p:cNvSpPr>
          <p:nvPr>
            <p:ph type="body" idx="1"/>
          </p:nvPr>
        </p:nvSpPr>
        <p:spPr/>
        <p:txBody>
          <a:bodyPr/>
          <a:lstStyle/>
          <a:p>
            <a:pPr eaLnBrk="1" hangingPunct="1"/>
            <a:r>
              <a:rPr lang="en-US" altLang="zh-TW" smtClean="0">
                <a:ea typeface="新細明體" pitchFamily="18" charset="-120"/>
              </a:rPr>
              <a:t>Be considered effective if</a:t>
            </a:r>
          </a:p>
          <a:p>
            <a:pPr lvl="1" eaLnBrk="1" hangingPunct="1"/>
            <a:r>
              <a:rPr lang="en-US" altLang="zh-TW" smtClean="0">
                <a:ea typeface="新細明體" pitchFamily="18" charset="-120"/>
              </a:rPr>
              <a:t>Information generated in the EIA contributed to decision making.</a:t>
            </a:r>
          </a:p>
          <a:p>
            <a:pPr lvl="1" eaLnBrk="1" hangingPunct="1"/>
            <a:r>
              <a:rPr lang="en-US" altLang="zh-TW" smtClean="0">
                <a:ea typeface="新細明體" pitchFamily="18" charset="-120"/>
              </a:rPr>
              <a:t>Predictions were accurate</a:t>
            </a:r>
          </a:p>
          <a:p>
            <a:pPr lvl="1" eaLnBrk="1" hangingPunct="1"/>
            <a:r>
              <a:rPr lang="en-US" altLang="zh-TW" smtClean="0">
                <a:ea typeface="新細明體" pitchFamily="18" charset="-120"/>
              </a:rPr>
              <a:t>Proposed mitigatory and compensatory measure achieved approved management objectives</a:t>
            </a:r>
          </a:p>
          <a:p>
            <a:pPr eaLnBrk="1" hangingPunct="1"/>
            <a:r>
              <a:rPr lang="en-US" altLang="zh-TW" smtClean="0">
                <a:ea typeface="新細明體" pitchFamily="18" charset="-120"/>
              </a:rPr>
              <a:t>Efficiency criteria are satisfied if</a:t>
            </a:r>
          </a:p>
          <a:p>
            <a:pPr lvl="1" eaLnBrk="1" hangingPunct="1"/>
            <a:r>
              <a:rPr lang="en-US" altLang="zh-TW" smtClean="0">
                <a:ea typeface="新細明體" pitchFamily="18" charset="-120"/>
              </a:rPr>
              <a:t>EIA decisions are timely relative to economic and other factors determine project decisions</a:t>
            </a:r>
          </a:p>
          <a:p>
            <a:pPr lvl="1" eaLnBrk="1" hangingPunct="1"/>
            <a:r>
              <a:rPr lang="en-US" altLang="zh-TW" smtClean="0">
                <a:ea typeface="新細明體" pitchFamily="18" charset="-120"/>
              </a:rPr>
              <a:t>Costs of conducting EIA can be determined and are reasonable.</a:t>
            </a:r>
          </a:p>
        </p:txBody>
      </p:sp>
    </p:spTree>
  </p:cSld>
  <p:clrMapOvr>
    <a:masterClrMapping/>
  </p:clrMapOvr>
  <p:transition>
    <p:cover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p:cNvSpPr>
            <a:spLocks noGrp="1"/>
          </p:cNvSpPr>
          <p:nvPr>
            <p:ph type="sldNum" sz="quarter" idx="10"/>
          </p:nvPr>
        </p:nvSpPr>
        <p:spPr>
          <a:noFill/>
        </p:spPr>
        <p:txBody>
          <a:bodyPr/>
          <a:lstStyle/>
          <a:p>
            <a:fld id="{A757E608-9972-4D24-9E8A-67C55796AA04}" type="slidenum">
              <a:rPr lang="zh-TW" altLang="en-US"/>
              <a:pPr/>
              <a:t>23</a:t>
            </a:fld>
            <a:endParaRPr lang="en-US" altLang="zh-TW"/>
          </a:p>
        </p:txBody>
      </p:sp>
      <p:sp>
        <p:nvSpPr>
          <p:cNvPr id="23555" name="Rectangle 2"/>
          <p:cNvSpPr>
            <a:spLocks noGrp="1" noChangeArrowheads="1"/>
          </p:cNvSpPr>
          <p:nvPr>
            <p:ph type="title"/>
          </p:nvPr>
        </p:nvSpPr>
        <p:spPr/>
        <p:txBody>
          <a:bodyPr/>
          <a:lstStyle/>
          <a:p>
            <a:pPr eaLnBrk="1" hangingPunct="1"/>
            <a:endParaRPr lang="zh-TW" altLang="en-US" smtClean="0">
              <a:ea typeface="新細明體" pitchFamily="18" charset="-120"/>
            </a:endParaRPr>
          </a:p>
        </p:txBody>
      </p:sp>
      <p:sp>
        <p:nvSpPr>
          <p:cNvPr id="23556" name="Rectangle 3"/>
          <p:cNvSpPr>
            <a:spLocks noGrp="1" noChangeArrowheads="1"/>
          </p:cNvSpPr>
          <p:nvPr>
            <p:ph type="body" idx="1"/>
          </p:nvPr>
        </p:nvSpPr>
        <p:spPr/>
        <p:txBody>
          <a:bodyPr/>
          <a:lstStyle/>
          <a:p>
            <a:pPr eaLnBrk="1" hangingPunct="1"/>
            <a:r>
              <a:rPr lang="en-US" altLang="zh-TW" smtClean="0">
                <a:ea typeface="新細明體" pitchFamily="18" charset="-120"/>
              </a:rPr>
              <a:t>Fairness criteria are satisfied if</a:t>
            </a:r>
          </a:p>
          <a:p>
            <a:pPr lvl="1" eaLnBrk="1" hangingPunct="1"/>
            <a:r>
              <a:rPr lang="en-US" altLang="zh-TW" smtClean="0">
                <a:ea typeface="新細明體" pitchFamily="18" charset="-120"/>
              </a:rPr>
              <a:t>All interested parties (stakeholders) have equal opportunity to influence the decision before it is made</a:t>
            </a:r>
          </a:p>
          <a:p>
            <a:pPr lvl="1" eaLnBrk="1" hangingPunct="1"/>
            <a:r>
              <a:rPr lang="en-US" altLang="zh-TW" smtClean="0">
                <a:ea typeface="新細明體" pitchFamily="18" charset="-120"/>
              </a:rPr>
              <a:t>People directly affected by projects have equal access to compensation.</a:t>
            </a:r>
          </a:p>
        </p:txBody>
      </p:sp>
    </p:spTree>
  </p:cSld>
  <p:clrMapOvr>
    <a:masterClrMapping/>
  </p:clrMapOvr>
  <p:transition>
    <p:cover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dirty="0" smtClean="0"/>
              <a:t>EIA</a:t>
            </a:r>
          </a:p>
        </p:txBody>
      </p:sp>
      <p:sp>
        <p:nvSpPr>
          <p:cNvPr id="3" name="Subtitle 2"/>
          <p:cNvSpPr>
            <a:spLocks noGrp="1"/>
          </p:cNvSpPr>
          <p:nvPr>
            <p:ph type="subTitle" idx="1"/>
          </p:nvPr>
        </p:nvSpPr>
        <p:spPr/>
        <p:txBody>
          <a:bodyPr rtlCol="0">
            <a:normAutofit fontScale="25000" lnSpcReduction="20000"/>
          </a:bodyPr>
          <a:lstStyle/>
          <a:p>
            <a:pPr fontAlgn="auto">
              <a:spcAft>
                <a:spcPts val="0"/>
              </a:spcAft>
              <a:buFont typeface="Arial" pitchFamily="34" charset="0"/>
              <a:buNone/>
              <a:defRPr/>
            </a:pPr>
            <a:r>
              <a:rPr lang="en-GB" sz="12800" dirty="0" smtClean="0"/>
              <a:t>Performing an EIA                                                                                                            </a:t>
            </a:r>
          </a:p>
          <a:p>
            <a:pPr fontAlgn="auto">
              <a:spcAft>
                <a:spcPts val="0"/>
              </a:spcAft>
              <a:buFont typeface="Arial" pitchFamily="34" charset="0"/>
              <a:buNone/>
              <a:defRPr/>
            </a:pPr>
            <a:endParaRPr lang="en-GB" dirty="0" smtClean="0"/>
          </a:p>
          <a:p>
            <a:pPr fontAlgn="auto">
              <a:spcAft>
                <a:spcPts val="0"/>
              </a:spcAft>
              <a:buFont typeface="Arial" pitchFamily="34" charset="0"/>
              <a:buNone/>
              <a:defRPr/>
            </a:pPr>
            <a:r>
              <a:rPr lang="en-GB" dirty="0" smtClean="0"/>
              <a:t> </a:t>
            </a:r>
          </a:p>
          <a:p>
            <a:pPr fontAlgn="auto">
              <a:spcAft>
                <a:spcPts val="0"/>
              </a:spcAft>
              <a:buFont typeface="Arial" pitchFamily="34" charset="0"/>
              <a:buNone/>
              <a:defRPr/>
            </a:pPr>
            <a:endParaRPr lang="en-GB"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smtClean="0"/>
              <a:t>EIA                                                                                                                          </a:t>
            </a:r>
          </a:p>
        </p:txBody>
      </p:sp>
      <p:sp>
        <p:nvSpPr>
          <p:cNvPr id="3075" name="Content Placeholder 2"/>
          <p:cNvSpPr>
            <a:spLocks noGrp="1"/>
          </p:cNvSpPr>
          <p:nvPr>
            <p:ph idx="1"/>
          </p:nvPr>
        </p:nvSpPr>
        <p:spPr/>
        <p:txBody>
          <a:bodyPr/>
          <a:lstStyle/>
          <a:p>
            <a:r>
              <a:rPr lang="en-GB" smtClean="0"/>
              <a:t>Once the need for an EIA has been established a consultant needs to be secured, unless the company has in-house specialists.</a:t>
            </a:r>
          </a:p>
          <a:p>
            <a:r>
              <a:rPr lang="en-GB" smtClean="0"/>
              <a:t>The development company has to select a company that has had expertises with that specific type of development.</a:t>
            </a:r>
          </a:p>
          <a:p>
            <a:r>
              <a:rPr lang="en-GB" smtClean="0"/>
              <a:t>One method of selecting a relevant consultancy is to contact the IEMA. </a:t>
            </a:r>
          </a:p>
          <a:p>
            <a:endParaRPr lang="en-GB"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smtClean="0"/>
              <a:t>EIA team</a:t>
            </a:r>
          </a:p>
        </p:txBody>
      </p:sp>
      <p:sp>
        <p:nvSpPr>
          <p:cNvPr id="4099" name="Content Placeholder 2"/>
          <p:cNvSpPr>
            <a:spLocks noGrp="1"/>
          </p:cNvSpPr>
          <p:nvPr>
            <p:ph idx="1"/>
          </p:nvPr>
        </p:nvSpPr>
        <p:spPr/>
        <p:txBody>
          <a:bodyPr/>
          <a:lstStyle/>
          <a:p>
            <a:r>
              <a:rPr lang="en-GB" smtClean="0"/>
              <a:t>Developers begin by discussing the development with the team that will be writing the  EIA.</a:t>
            </a:r>
          </a:p>
          <a:p>
            <a:r>
              <a:rPr lang="en-GB" smtClean="0"/>
              <a:t>This will highlight several factors:</a:t>
            </a:r>
          </a:p>
          <a:p>
            <a:pPr lvl="1"/>
            <a:r>
              <a:rPr lang="en-GB" smtClean="0"/>
              <a:t>The consultants expertise and experience</a:t>
            </a:r>
          </a:p>
          <a:p>
            <a:pPr lvl="1"/>
            <a:r>
              <a:rPr lang="en-GB" smtClean="0"/>
              <a:t>The preparedness of the scheme which may have little more than a general concept.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smtClean="0"/>
              <a:t>EIA: EA</a:t>
            </a:r>
          </a:p>
        </p:txBody>
      </p:sp>
      <p:sp>
        <p:nvSpPr>
          <p:cNvPr id="5123" name="Content Placeholder 2"/>
          <p:cNvSpPr>
            <a:spLocks noGrp="1"/>
          </p:cNvSpPr>
          <p:nvPr>
            <p:ph idx="1"/>
          </p:nvPr>
        </p:nvSpPr>
        <p:spPr/>
        <p:txBody>
          <a:bodyPr/>
          <a:lstStyle/>
          <a:p>
            <a:r>
              <a:rPr lang="en-GB" smtClean="0"/>
              <a:t>EIA and EA are interchangeable terms. Environmental assessment is preferred by developers as it omits the word Impact, which they presume to be negative, and thus psychologically damaging to their application.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a:t>
            </a:r>
            <a:endParaRPr lang="en-GB" dirty="0"/>
          </a:p>
        </p:txBody>
      </p:sp>
      <p:sp>
        <p:nvSpPr>
          <p:cNvPr id="3" name="Content Placeholder 2"/>
          <p:cNvSpPr>
            <a:spLocks noGrp="1"/>
          </p:cNvSpPr>
          <p:nvPr>
            <p:ph idx="1"/>
          </p:nvPr>
        </p:nvSpPr>
        <p:spPr/>
        <p:txBody>
          <a:bodyPr/>
          <a:lstStyle/>
          <a:p>
            <a:r>
              <a:rPr lang="en-GB" dirty="0" smtClean="0"/>
              <a:t>Environmental Statement is the non-technical document that is normally provided for the LPA along with the EIA.</a:t>
            </a:r>
          </a:p>
          <a:p>
            <a:r>
              <a:rPr lang="en-GB" dirty="0" smtClean="0"/>
              <a:t>This provides the LPA with all of the basic information, however it excludes methodologies and technical data.</a:t>
            </a:r>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28</a:t>
            </a:fld>
            <a:endParaRPr lang="en-US" altLang="zh-TW"/>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smtClean="0"/>
              <a:t>EA</a:t>
            </a:r>
          </a:p>
        </p:txBody>
      </p:sp>
      <p:sp>
        <p:nvSpPr>
          <p:cNvPr id="3" name="Content Placeholder 2"/>
          <p:cNvSpPr>
            <a:spLocks noGrp="1"/>
          </p:cNvSpPr>
          <p:nvPr>
            <p:ph idx="1"/>
          </p:nvPr>
        </p:nvSpPr>
        <p:spPr/>
        <p:txBody>
          <a:bodyPr rtlCol="0">
            <a:normAutofit/>
          </a:bodyPr>
          <a:lstStyle/>
          <a:p>
            <a:pPr fontAlgn="auto">
              <a:spcAft>
                <a:spcPts val="0"/>
              </a:spcAft>
              <a:buFont typeface="Arial" pitchFamily="34" charset="0"/>
              <a:buChar char="•"/>
              <a:defRPr/>
            </a:pPr>
            <a:r>
              <a:rPr lang="en-GB" dirty="0" smtClean="0"/>
              <a:t>While it is advantageous for the EA to be part of the integral part of the development of the scheme from the very earliest stages of project design and site selection, it is often tied in with incidental project milestones.</a:t>
            </a:r>
          </a:p>
          <a:p>
            <a:pPr fontAlgn="auto">
              <a:spcAft>
                <a:spcPts val="0"/>
              </a:spcAft>
              <a:buFont typeface="Arial" pitchFamily="34" charset="0"/>
              <a:buChar char="•"/>
              <a:defRPr/>
            </a:pPr>
            <a:r>
              <a:rPr lang="en-GB" dirty="0" smtClean="0"/>
              <a:t>These are basically meeting financial or management deadlines, rather than with a clear objective  for assisting the project design etc.</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smtClean="0"/>
              <a:t>The project</a:t>
            </a:r>
          </a:p>
        </p:txBody>
      </p:sp>
      <p:sp>
        <p:nvSpPr>
          <p:cNvPr id="3" name="Content Placeholder 2"/>
          <p:cNvSpPr>
            <a:spLocks noGrp="1"/>
          </p:cNvSpPr>
          <p:nvPr>
            <p:ph idx="1"/>
          </p:nvPr>
        </p:nvSpPr>
        <p:spPr/>
        <p:txBody>
          <a:bodyPr rtlCol="0">
            <a:normAutofit fontScale="92500"/>
          </a:bodyPr>
          <a:lstStyle/>
          <a:p>
            <a:pPr fontAlgn="auto">
              <a:spcAft>
                <a:spcPts val="0"/>
              </a:spcAft>
              <a:buFont typeface="Arial" pitchFamily="34" charset="0"/>
              <a:buChar char="•"/>
              <a:defRPr/>
            </a:pPr>
            <a:r>
              <a:rPr lang="en-GB" dirty="0" smtClean="0"/>
              <a:t>An EIA be completed, without the full design of the project being complete.</a:t>
            </a:r>
          </a:p>
          <a:p>
            <a:pPr fontAlgn="auto">
              <a:spcAft>
                <a:spcPts val="0"/>
              </a:spcAft>
              <a:buFont typeface="Arial" pitchFamily="34" charset="0"/>
              <a:buChar char="•"/>
              <a:defRPr/>
            </a:pPr>
            <a:r>
              <a:rPr lang="en-GB" dirty="0" smtClean="0"/>
              <a:t>It is not unusual for these assessments to be conducted without the consultants even knowing the layout of a project and its infrastructure.</a:t>
            </a:r>
          </a:p>
          <a:p>
            <a:pPr fontAlgn="auto">
              <a:spcAft>
                <a:spcPts val="0"/>
              </a:spcAft>
              <a:buFont typeface="Arial" pitchFamily="34" charset="0"/>
              <a:buChar char="•"/>
              <a:defRPr/>
            </a:pPr>
            <a:r>
              <a:rPr lang="en-GB" dirty="0" smtClean="0"/>
              <a:t>The basic lay out and design can be altered during the assessment period, provided the overall aims and objectives,  of the project remains the same.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smtClean="0"/>
              <a:t>Site selection</a:t>
            </a:r>
          </a:p>
        </p:txBody>
      </p:sp>
      <p:sp>
        <p:nvSpPr>
          <p:cNvPr id="8195" name="Content Placeholder 2"/>
          <p:cNvSpPr>
            <a:spLocks noGrp="1"/>
          </p:cNvSpPr>
          <p:nvPr>
            <p:ph idx="1"/>
          </p:nvPr>
        </p:nvSpPr>
        <p:spPr/>
        <p:txBody>
          <a:bodyPr/>
          <a:lstStyle/>
          <a:p>
            <a:r>
              <a:rPr lang="en-GB" smtClean="0"/>
              <a:t>This is conducted by the company seeking to build the development.</a:t>
            </a:r>
          </a:p>
          <a:p>
            <a:r>
              <a:rPr lang="en-GB" smtClean="0"/>
              <a:t>It is not made solely on the environmental benefits of site, but this aspect should be considered.</a:t>
            </a:r>
          </a:p>
          <a:p>
            <a:r>
              <a:rPr lang="en-GB" smtClean="0"/>
              <a:t>Grant aid maybe available for certain site selection and this should not be overlooked.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smtClean="0"/>
              <a:t>Scoping for the EA</a:t>
            </a:r>
          </a:p>
        </p:txBody>
      </p:sp>
      <p:sp>
        <p:nvSpPr>
          <p:cNvPr id="9219" name="Content Placeholder 2"/>
          <p:cNvSpPr>
            <a:spLocks noGrp="1"/>
          </p:cNvSpPr>
          <p:nvPr>
            <p:ph idx="1"/>
          </p:nvPr>
        </p:nvSpPr>
        <p:spPr/>
        <p:txBody>
          <a:bodyPr/>
          <a:lstStyle/>
          <a:p>
            <a:r>
              <a:rPr lang="en-GB" smtClean="0"/>
              <a:t>An honest discussion with regards to the development and the LPA is essential as it saves money in the long  run and identifies problems that may cause difficulty in successfully acheivng a positive planning decision. </a:t>
            </a:r>
          </a:p>
        </p:txBody>
      </p:sp>
    </p:spTree>
  </p:cSld>
  <p:clrMapOvr>
    <a:masterClrMapping/>
  </p:clrMapOvr>
</p:sld>
</file>

<file path=ppt/theme/theme1.xml><?xml version="1.0" encoding="utf-8"?>
<a:theme xmlns:a="http://schemas.openxmlformats.org/drawingml/2006/main" name="Default Design">
  <a:themeElements>
    <a:clrScheme name="Default Design 3">
      <a:dk1>
        <a:srgbClr val="003300"/>
      </a:dk1>
      <a:lt1>
        <a:srgbClr val="FFFFFF"/>
      </a:lt1>
      <a:dk2>
        <a:srgbClr val="541E1E"/>
      </a:dk2>
      <a:lt2>
        <a:srgbClr val="DDDDDD"/>
      </a:lt2>
      <a:accent1>
        <a:srgbClr val="EBD463"/>
      </a:accent1>
      <a:accent2>
        <a:srgbClr val="7F9C2E"/>
      </a:accent2>
      <a:accent3>
        <a:srgbClr val="FFFFFF"/>
      </a:accent3>
      <a:accent4>
        <a:srgbClr val="002A00"/>
      </a:accent4>
      <a:accent5>
        <a:srgbClr val="F3E6B7"/>
      </a:accent5>
      <a:accent6>
        <a:srgbClr val="728D29"/>
      </a:accent6>
      <a:hlink>
        <a:srgbClr val="907226"/>
      </a:hlink>
      <a:folHlink>
        <a:srgbClr val="CC66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3300"/>
        </a:dk1>
        <a:lt1>
          <a:srgbClr val="FFFFFF"/>
        </a:lt1>
        <a:dk2>
          <a:srgbClr val="175B5B"/>
        </a:dk2>
        <a:lt2>
          <a:srgbClr val="DDDDDD"/>
        </a:lt2>
        <a:accent1>
          <a:srgbClr val="D4D43A"/>
        </a:accent1>
        <a:accent2>
          <a:srgbClr val="B76113"/>
        </a:accent2>
        <a:accent3>
          <a:srgbClr val="FFFFFF"/>
        </a:accent3>
        <a:accent4>
          <a:srgbClr val="002A00"/>
        </a:accent4>
        <a:accent5>
          <a:srgbClr val="E6E6AE"/>
        </a:accent5>
        <a:accent6>
          <a:srgbClr val="A65710"/>
        </a:accent6>
        <a:hlink>
          <a:srgbClr val="467056"/>
        </a:hlink>
        <a:folHlink>
          <a:srgbClr val="616236"/>
        </a:folHlink>
      </a:clrScheme>
      <a:clrMap bg1="lt1" tx1="dk1" bg2="lt2" tx2="dk2" accent1="accent1" accent2="accent2" accent3="accent3" accent4="accent4" accent5="accent5" accent6="accent6" hlink="hlink" folHlink="folHlink"/>
    </a:extraClrScheme>
    <a:extraClrScheme>
      <a:clrScheme name="Default Design 2">
        <a:dk1>
          <a:srgbClr val="003300"/>
        </a:dk1>
        <a:lt1>
          <a:srgbClr val="FFFFFF"/>
        </a:lt1>
        <a:dk2>
          <a:srgbClr val="541E1E"/>
        </a:dk2>
        <a:lt2>
          <a:srgbClr val="DDDDDD"/>
        </a:lt2>
        <a:accent1>
          <a:srgbClr val="D8B776"/>
        </a:accent1>
        <a:accent2>
          <a:srgbClr val="955535"/>
        </a:accent2>
        <a:accent3>
          <a:srgbClr val="FFFFFF"/>
        </a:accent3>
        <a:accent4>
          <a:srgbClr val="002A00"/>
        </a:accent4>
        <a:accent5>
          <a:srgbClr val="E9D8BD"/>
        </a:accent5>
        <a:accent6>
          <a:srgbClr val="874C2F"/>
        </a:accent6>
        <a:hlink>
          <a:srgbClr val="2F6887"/>
        </a:hlink>
        <a:folHlink>
          <a:srgbClr val="777777"/>
        </a:folHlink>
      </a:clrScheme>
      <a:clrMap bg1="lt1" tx1="dk1" bg2="lt2" tx2="dk2" accent1="accent1" accent2="accent2" accent3="accent3" accent4="accent4" accent5="accent5" accent6="accent6" hlink="hlink" folHlink="folHlink"/>
    </a:extraClrScheme>
    <a:extraClrScheme>
      <a:clrScheme name="Default Design 3">
        <a:dk1>
          <a:srgbClr val="003300"/>
        </a:dk1>
        <a:lt1>
          <a:srgbClr val="FFFFFF"/>
        </a:lt1>
        <a:dk2>
          <a:srgbClr val="541E1E"/>
        </a:dk2>
        <a:lt2>
          <a:srgbClr val="DDDDDD"/>
        </a:lt2>
        <a:accent1>
          <a:srgbClr val="EBD463"/>
        </a:accent1>
        <a:accent2>
          <a:srgbClr val="7F9C2E"/>
        </a:accent2>
        <a:accent3>
          <a:srgbClr val="FFFFFF"/>
        </a:accent3>
        <a:accent4>
          <a:srgbClr val="002A00"/>
        </a:accent4>
        <a:accent5>
          <a:srgbClr val="F3E6B7"/>
        </a:accent5>
        <a:accent6>
          <a:srgbClr val="728D29"/>
        </a:accent6>
        <a:hlink>
          <a:srgbClr val="907226"/>
        </a:hlink>
        <a:folHlink>
          <a:srgbClr val="CC66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682</TotalTime>
  <Words>1471</Words>
  <Application>Microsoft Office PowerPoint</Application>
  <PresentationFormat>On-screen Show (4:3)</PresentationFormat>
  <Paragraphs>151</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Default Design</vt:lpstr>
      <vt:lpstr>EIA</vt:lpstr>
      <vt:lpstr>Preface </vt:lpstr>
      <vt:lpstr>PowerPoint Presentation</vt:lpstr>
      <vt:lpstr>PowerPoint Presentation</vt:lpstr>
      <vt:lpstr>Introduction to EIA</vt:lpstr>
      <vt:lpstr>1. Nature of EIA</vt:lpstr>
      <vt:lpstr>1. Nature of EIA</vt:lpstr>
      <vt:lpstr>The objective of the Californian EIA system</vt:lpstr>
      <vt:lpstr>EIA as Science or art </vt:lpstr>
      <vt:lpstr>EIA as Science or art </vt:lpstr>
      <vt:lpstr>Caldwell (1989) the significance of EIA</vt:lpstr>
      <vt:lpstr>2. Diffusion and evolution of EIA</vt:lpstr>
      <vt:lpstr>Diffusion and evolution of EIA</vt:lpstr>
      <vt:lpstr>2. Diffusion and evolution of EIA</vt:lpstr>
      <vt:lpstr>2. Diffusion and evolution of EIA</vt:lpstr>
      <vt:lpstr>3. Elements of the EIA process</vt:lpstr>
      <vt:lpstr>4. EIA system effectiveness</vt:lpstr>
      <vt:lpstr>4. EIA system effectiveness</vt:lpstr>
      <vt:lpstr>5. Evaluation of EIA system    Eight basic principles for evaluating EIA processes.</vt:lpstr>
      <vt:lpstr>Eight basic principles for evaluating EIA processes.</vt:lpstr>
      <vt:lpstr> Eight basic principles for evaluating EIA processes.</vt:lpstr>
      <vt:lpstr>5. Evaluation of EIA system effectiveness</vt:lpstr>
      <vt:lpstr>PowerPoint Presentation</vt:lpstr>
      <vt:lpstr>EIA</vt:lpstr>
      <vt:lpstr>EIA                                                                                                                          </vt:lpstr>
      <vt:lpstr>EIA team</vt:lpstr>
      <vt:lpstr>EIA: EA</vt:lpstr>
      <vt:lpstr>ES</vt:lpstr>
      <vt:lpstr>EA</vt:lpstr>
      <vt:lpstr>The project</vt:lpstr>
      <vt:lpstr>Site selection</vt:lpstr>
      <vt:lpstr>Scoping for the EA</vt:lpstr>
    </vt:vector>
  </TitlesOfParts>
  <Company>GuildDesign Inc.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ThemeGallery.com</dc:creator>
  <cp:lastModifiedBy>Rudd, Linda</cp:lastModifiedBy>
  <cp:revision>73</cp:revision>
  <cp:lastPrinted>2015-11-04T09:00:24Z</cp:lastPrinted>
  <dcterms:created xsi:type="dcterms:W3CDTF">2004-07-21T02:43:03Z</dcterms:created>
  <dcterms:modified xsi:type="dcterms:W3CDTF">2016-02-25T15:51:50Z</dcterms:modified>
</cp:coreProperties>
</file>