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364" r:id="rId8"/>
    <p:sldId id="365" r:id="rId9"/>
    <p:sldId id="366" r:id="rId10"/>
    <p:sldId id="367" r:id="rId11"/>
    <p:sldId id="368" r:id="rId12"/>
    <p:sldId id="261" r:id="rId13"/>
    <p:sldId id="369" r:id="rId14"/>
    <p:sldId id="370" r:id="rId15"/>
    <p:sldId id="363" r:id="rId16"/>
    <p:sldId id="265" r:id="rId17"/>
    <p:sldId id="263" r:id="rId18"/>
    <p:sldId id="266"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54" d="100"/>
          <a:sy n="54" d="100"/>
        </p:scale>
        <p:origin x="244"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14/06/2026</a:t>
            </a:fld>
            <a:endParaRPr lang="en-GB" dirty="0"/>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dirty="0"/>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184398"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estleanalysis.com/pestel-framework/" TargetMode="External"/><Relationship Id="rId2" Type="http://schemas.openxmlformats.org/officeDocument/2006/relationships/hyperlink" Target="https://www.icaew.com/technical/business/strategy-risk-and-innovation/strategy/peste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D03AD32-3F88-3D5D-DCC8-00F15B6626A9}"/>
              </a:ext>
            </a:extLst>
          </p:cNvPr>
          <p:cNvSpPr txBox="1"/>
          <p:nvPr/>
        </p:nvSpPr>
        <p:spPr>
          <a:xfrm rot="10800000" flipV="1">
            <a:off x="870331" y="813194"/>
            <a:ext cx="10322805" cy="452431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Student</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Name</a:t>
            </a:r>
            <a:r>
              <a:rPr lang="en-US" sz="2400" dirty="0">
                <a:latin typeface="Arial" panose="020B0604020202020204" pitchFamily="34" charset="0"/>
                <a:cs typeface="Arial" panose="020B0604020202020204" pitchFamily="34" charset="0"/>
              </a:rPr>
              <a:t>:     Nazakat Ali</a:t>
            </a:r>
          </a:p>
          <a:p>
            <a:endParaRPr lang="en-US" sz="2400" kern="1200" dirty="0">
              <a:solidFill>
                <a:schemeClr val="tx1"/>
              </a:solidFill>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Student</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ID</a:t>
            </a:r>
            <a:r>
              <a:rPr lang="en-US" sz="2400" dirty="0">
                <a:latin typeface="Arial" panose="020B0604020202020204" pitchFamily="34" charset="0"/>
                <a:cs typeface="Arial" panose="020B0604020202020204" pitchFamily="34" charset="0"/>
              </a:rPr>
              <a:t>:            2519754</a:t>
            </a:r>
          </a:p>
          <a:p>
            <a:endParaRPr lang="en-US" sz="2400" kern="1200" dirty="0">
              <a:solidFill>
                <a:schemeClr val="tx1"/>
              </a:solidFill>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Lecturer’s</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Name</a:t>
            </a:r>
            <a:r>
              <a:rPr lang="en-US" sz="2400" dirty="0">
                <a:latin typeface="Arial" panose="020B0604020202020204" pitchFamily="34" charset="0"/>
                <a:cs typeface="Arial" panose="020B0604020202020204" pitchFamily="34" charset="0"/>
              </a:rPr>
              <a:t>:  Yetunde </a:t>
            </a:r>
            <a:r>
              <a:rPr lang="en-US" sz="2400" dirty="0" err="1">
                <a:latin typeface="Arial" panose="020B0604020202020204" pitchFamily="34" charset="0"/>
                <a:cs typeface="Arial" panose="020B0604020202020204" pitchFamily="34" charset="0"/>
              </a:rPr>
              <a:t>Everad-Igweh</a:t>
            </a:r>
            <a:endParaRPr lang="en-US" sz="2400" dirty="0">
              <a:latin typeface="Arial" panose="020B0604020202020204" pitchFamily="34" charset="0"/>
              <a:cs typeface="Arial" panose="020B0604020202020204" pitchFamily="34" charset="0"/>
            </a:endParaRPr>
          </a:p>
          <a:p>
            <a:endParaRPr lang="en-US" sz="2400" kern="1200" dirty="0">
              <a:solidFill>
                <a:schemeClr val="tx1"/>
              </a:solidFill>
              <a:latin typeface="Arial" panose="020B0604020202020204" pitchFamily="34" charset="0"/>
              <a:cs typeface="Arial" panose="020B0604020202020204" pitchFamily="34" charset="0"/>
            </a:endParaRPr>
          </a:p>
          <a:p>
            <a:r>
              <a:rPr lang="en-US" sz="2400" b="1" kern="1200" dirty="0">
                <a:solidFill>
                  <a:schemeClr val="tx1"/>
                </a:solidFill>
                <a:latin typeface="Arial" panose="020B0604020202020204" pitchFamily="34" charset="0"/>
                <a:cs typeface="Arial" panose="020B0604020202020204" pitchFamily="34" charset="0"/>
              </a:rPr>
              <a:t>Mo</a:t>
            </a:r>
            <a:r>
              <a:rPr lang="en-US" sz="2400" b="1" dirty="0">
                <a:latin typeface="Arial" panose="020B0604020202020204" pitchFamily="34" charset="0"/>
                <a:cs typeface="Arial" panose="020B0604020202020204" pitchFamily="34" charset="0"/>
              </a:rPr>
              <a:t>dule</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Code</a:t>
            </a:r>
            <a:r>
              <a:rPr lang="en-US" sz="2400" dirty="0">
                <a:latin typeface="Arial" panose="020B0604020202020204" pitchFamily="34" charset="0"/>
                <a:cs typeface="Arial" panose="020B0604020202020204" pitchFamily="34" charset="0"/>
              </a:rPr>
              <a:t>:        LCLM 4004</a:t>
            </a:r>
          </a:p>
          <a:p>
            <a:endParaRPr lang="en-US" sz="2400" kern="1200" dirty="0">
              <a:solidFill>
                <a:schemeClr val="tx1"/>
              </a:solidFill>
              <a:latin typeface="Arial" panose="020B0604020202020204" pitchFamily="34" charset="0"/>
              <a:cs typeface="Arial" panose="020B0604020202020204" pitchFamily="34" charset="0"/>
            </a:endParaRPr>
          </a:p>
          <a:p>
            <a:r>
              <a:rPr lang="en-US" sz="2400" b="1" kern="1200" dirty="0">
                <a:solidFill>
                  <a:schemeClr val="tx1"/>
                </a:solidFill>
                <a:latin typeface="Arial" panose="020B0604020202020204" pitchFamily="34" charset="0"/>
                <a:cs typeface="Arial" panose="020B0604020202020204" pitchFamily="34" charset="0"/>
              </a:rPr>
              <a:t>Module</a:t>
            </a:r>
            <a:r>
              <a:rPr lang="en-US" sz="2400" kern="1200" dirty="0">
                <a:solidFill>
                  <a:schemeClr val="tx1"/>
                </a:solidFill>
                <a:latin typeface="Arial" panose="020B0604020202020204" pitchFamily="34" charset="0"/>
                <a:cs typeface="Arial" panose="020B0604020202020204" pitchFamily="34" charset="0"/>
              </a:rPr>
              <a:t> </a:t>
            </a:r>
            <a:r>
              <a:rPr lang="en-US" sz="2400" b="1" kern="1200" dirty="0">
                <a:solidFill>
                  <a:schemeClr val="tx1"/>
                </a:solidFill>
                <a:latin typeface="Arial" panose="020B0604020202020204" pitchFamily="34" charset="0"/>
                <a:cs typeface="Arial" panose="020B0604020202020204" pitchFamily="34" charset="0"/>
              </a:rPr>
              <a:t>Name</a:t>
            </a:r>
            <a:r>
              <a:rPr lang="en-US" sz="2400" dirty="0">
                <a:latin typeface="Arial" panose="020B0604020202020204" pitchFamily="34" charset="0"/>
                <a:cs typeface="Arial" panose="020B0604020202020204" pitchFamily="34" charset="0"/>
              </a:rPr>
              <a:t>:       Problem Solving and Decision-Making </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Component</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1</a:t>
            </a:r>
            <a:r>
              <a:rPr lang="en-US" sz="2400" dirty="0">
                <a:latin typeface="Arial" panose="020B0604020202020204" pitchFamily="34" charset="0"/>
                <a:cs typeface="Arial" panose="020B0604020202020204" pitchFamily="34" charset="0"/>
              </a:rPr>
              <a:t>:        Basil’s Bakery</a:t>
            </a:r>
          </a:p>
          <a:p>
            <a:endParaRPr lang="en-US" sz="24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a:bodyPr>
          <a:lstStyle/>
          <a:p>
            <a:pPr marL="0" indent="0">
              <a:buNone/>
            </a:pPr>
            <a:r>
              <a:rPr lang="en-GB" sz="2400">
                <a:latin typeface="Arial" panose="020B0604020202020204" pitchFamily="34" charset="0"/>
                <a:cs typeface="Arial" panose="020B0604020202020204" pitchFamily="34" charset="0"/>
              </a:rPr>
              <a:t>Good morning/afternoon. My name is Nazakat Ali</a:t>
            </a:r>
          </a:p>
          <a:p>
            <a:pPr marL="0" indent="0">
              <a:lnSpc>
                <a:spcPct val="120000"/>
              </a:lnSpc>
              <a:buNone/>
            </a:pPr>
            <a:endParaRPr lang="en-GB" sz="2400">
              <a:latin typeface="Arial" panose="020B0604020202020204" pitchFamily="34" charset="0"/>
              <a:cs typeface="Arial" panose="020B0604020202020204" pitchFamily="34" charset="0"/>
            </a:endParaRPr>
          </a:p>
          <a:p>
            <a:pPr>
              <a:lnSpc>
                <a:spcPct val="120000"/>
              </a:lnSpc>
            </a:pPr>
            <a:r>
              <a:rPr lang="en-GB" sz="2400">
                <a:latin typeface="Arial" panose="020B0604020202020204" pitchFamily="34" charset="0"/>
                <a:cs typeface="Arial" panose="020B0604020202020204" pitchFamily="34" charset="0"/>
              </a:rPr>
              <a:t>In my presentation I will:</a:t>
            </a:r>
          </a:p>
          <a:p>
            <a:pPr lvl="1">
              <a:lnSpc>
                <a:spcPct val="120000"/>
              </a:lnSpc>
            </a:pPr>
            <a:r>
              <a:rPr lang="en-GB">
                <a:latin typeface="Arial" panose="020B0604020202020204" pitchFamily="34" charset="0"/>
                <a:cs typeface="Arial" panose="020B0604020202020204" pitchFamily="34" charset="0"/>
              </a:rPr>
              <a:t>Provide an overview of Basil’s Bakery and the challenges that the company have  been having</a:t>
            </a:r>
          </a:p>
          <a:p>
            <a:pPr lvl="1">
              <a:lnSpc>
                <a:spcPct val="120000"/>
              </a:lnSpc>
            </a:pPr>
            <a:r>
              <a:rPr lang="en-GB">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a:latin typeface="Arial" panose="020B0604020202020204" pitchFamily="34" charset="0"/>
                <a:cs typeface="Arial" panose="020B0604020202020204" pitchFamily="34" charset="0"/>
              </a:rPr>
              <a:t>And at the end provide a summary of the key findings.</a:t>
            </a: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Overview of Basil’s Bakery. </a:t>
            </a:r>
            <a:br>
              <a:rPr lang="en-GB" b="1">
                <a:latin typeface="Arial" panose="020B0604020202020204" pitchFamily="34" charset="0"/>
                <a:cs typeface="Arial" panose="020B0604020202020204" pitchFamily="34" charset="0"/>
              </a:rPr>
            </a:br>
            <a:endParaRPr lang="en-GB"/>
          </a:p>
        </p:txBody>
      </p:sp>
      <p:sp>
        <p:nvSpPr>
          <p:cNvPr id="52" name="Arc 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D4637936-F240-F4EB-BE93-7A751BB9D23F}"/>
              </a:ext>
            </a:extLst>
          </p:cNvPr>
          <p:cNvSpPr>
            <a:spLocks noGrp="1"/>
          </p:cNvSpPr>
          <p:nvPr>
            <p:ph idx="1"/>
          </p:nvPr>
        </p:nvSpPr>
        <p:spPr>
          <a:xfrm>
            <a:off x="838200" y="1825625"/>
            <a:ext cx="10515600" cy="4351338"/>
          </a:xfrm>
        </p:spPr>
        <p:txBody>
          <a:bodyPr>
            <a:normAutofit/>
          </a:bodyPr>
          <a:lstStyle/>
          <a:p>
            <a:r>
              <a:rPr lang="en-GB" sz="2600">
                <a:latin typeface="Arial" panose="020B0604020202020204" pitchFamily="34" charset="0"/>
                <a:cs typeface="Arial" panose="020B0604020202020204" pitchFamily="34" charset="0"/>
              </a:rPr>
              <a:t>Basils Bakery is an independent bakery based in Coventry that has struggled with decline in sales since the Covid 19 Pandemic.  </a:t>
            </a:r>
          </a:p>
          <a:p>
            <a:r>
              <a:rPr lang="en-GB" sz="2600">
                <a:latin typeface="Arial" panose="020B0604020202020204" pitchFamily="34" charset="0"/>
                <a:cs typeface="Arial" panose="020B0604020202020204" pitchFamily="34" charset="0"/>
              </a:rPr>
              <a:t>Despite sales recovering after the pandemic lockdown, they remained 25% below pre covid 2019 levels. This is mainly due to recued customer footfall in the retail park, shop closures, remote working and less people visiting the retail park etc.</a:t>
            </a:r>
          </a:p>
          <a:p>
            <a:r>
              <a:rPr lang="en-GB" sz="2600">
                <a:latin typeface="Arial" panose="020B0604020202020204" pitchFamily="34" charset="0"/>
                <a:cs typeface="Arial" panose="020B0604020202020204" pitchFamily="34" charset="0"/>
              </a:rPr>
              <a:t>Customer preferences changed as people adapted to using online food apps which were convenient.  Basils Bakery could not meet these demands due to instead focusing on sales in the bakery shop.</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DD4939-D136-123E-2E22-DBC45DAE96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6561" y="853440"/>
            <a:ext cx="6756399" cy="5445760"/>
          </a:xfrm>
          <a:prstGeom prst="rect">
            <a:avLst/>
          </a:prstGeom>
        </p:spPr>
      </p:pic>
      <p:sp>
        <p:nvSpPr>
          <p:cNvPr id="10" name="Title 9">
            <a:extLst>
              <a:ext uri="{FF2B5EF4-FFF2-40B4-BE49-F238E27FC236}">
                <a16:creationId xmlns:a16="http://schemas.microsoft.com/office/drawing/2014/main" id="{EF6D9D8E-2477-EE78-904D-51AEF19048E1}"/>
              </a:ext>
            </a:extLst>
          </p:cNvPr>
          <p:cNvSpPr>
            <a:spLocks noGrp="1"/>
          </p:cNvSpPr>
          <p:nvPr>
            <p:ph type="title"/>
          </p:nvPr>
        </p:nvSpPr>
        <p:spPr>
          <a:xfrm>
            <a:off x="7827829" y="227728"/>
            <a:ext cx="3555316" cy="2251312"/>
          </a:xfrm>
        </p:spPr>
        <p:txBody>
          <a:bodyPr>
            <a:norm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Independent Artisan Bakery</a:t>
            </a:r>
          </a:p>
        </p:txBody>
      </p:sp>
      <p:sp>
        <p:nvSpPr>
          <p:cNvPr id="11" name="TextBox 10">
            <a:extLst>
              <a:ext uri="{FF2B5EF4-FFF2-40B4-BE49-F238E27FC236}">
                <a16:creationId xmlns:a16="http://schemas.microsoft.com/office/drawing/2014/main" id="{E3491968-E08F-DB50-7AE1-4E4227215888}"/>
              </a:ext>
            </a:extLst>
          </p:cNvPr>
          <p:cNvSpPr txBox="1"/>
          <p:nvPr/>
        </p:nvSpPr>
        <p:spPr>
          <a:xfrm>
            <a:off x="7962467" y="2831382"/>
            <a:ext cx="3162136" cy="830997"/>
          </a:xfrm>
          <a:prstGeom prst="rect">
            <a:avLst/>
          </a:prstGeom>
          <a:noFill/>
        </p:spPr>
        <p:txBody>
          <a:bodyPr wrap="square" rtlCol="0">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Based in Coventry City Centre </a:t>
            </a:r>
            <a:endParaRPr lang="en-US" sz="2400" kern="1200"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85AA2D6-8CE3-7E7C-FFE8-4CEB49D1B460}"/>
              </a:ext>
            </a:extLst>
          </p:cNvPr>
          <p:cNvSpPr txBox="1"/>
          <p:nvPr/>
        </p:nvSpPr>
        <p:spPr>
          <a:xfrm>
            <a:off x="5181600" y="2514600"/>
            <a:ext cx="4876800" cy="461665"/>
          </a:xfrm>
          <a:prstGeom prst="rect">
            <a:avLst/>
          </a:prstGeom>
          <a:noFill/>
        </p:spPr>
        <p:txBody>
          <a:bodyPr wrap="square" rtlCol="0">
            <a:spAutoFit/>
          </a:bodyPr>
          <a:lstStyle/>
          <a:p>
            <a:r>
              <a:rPr lang="en-US" sz="2400" kern="1200" dirty="0">
                <a:solidFill>
                  <a:schemeClr val="tx1"/>
                </a:solidFill>
                <a:latin typeface="+mn-lt"/>
                <a:ea typeface="+mn-ea"/>
                <a:cs typeface="+mn-cs"/>
              </a:rPr>
              <a:t>Your text here</a:t>
            </a:r>
          </a:p>
        </p:txBody>
      </p:sp>
    </p:spTree>
    <p:extLst>
      <p:ext uri="{BB962C8B-B14F-4D97-AF65-F5344CB8AC3E}">
        <p14:creationId xmlns:p14="http://schemas.microsoft.com/office/powerpoint/2010/main" val="1386878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9B7E17DC-EEDF-0CE4-7D18-FEBFC9119305}"/>
              </a:ext>
            </a:extLst>
          </p:cNvPr>
          <p:cNvSpPr>
            <a:spLocks noGrp="1"/>
          </p:cNvSpPr>
          <p:nvPr>
            <p:ph type="title"/>
          </p:nvPr>
        </p:nvSpPr>
        <p:spPr>
          <a:xfrm>
            <a:off x="1179226" y="249383"/>
            <a:ext cx="9833548" cy="1023662"/>
          </a:xfrm>
        </p:spPr>
        <p:txBody>
          <a:bodyPr anchor="b">
            <a:normAutofit/>
          </a:bodyPr>
          <a:lstStyle/>
          <a:p>
            <a:pPr algn="ctr"/>
            <a:r>
              <a:rPr lang="en-GB" sz="3600" b="1">
                <a:solidFill>
                  <a:schemeClr val="tx2"/>
                </a:solidFill>
                <a:latin typeface="Arial" panose="020B0604020202020204" pitchFamily="34" charset="0"/>
                <a:cs typeface="Arial" panose="020B0604020202020204" pitchFamily="34" charset="0"/>
              </a:rPr>
              <a:t>Root problems</a:t>
            </a:r>
          </a:p>
        </p:txBody>
      </p:sp>
      <p:grpSp>
        <p:nvGrpSpPr>
          <p:cNvPr id="27" name="Group 26">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8" name="Freeform: Shape 27">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Content Placeholder 2">
            <a:extLst>
              <a:ext uri="{FF2B5EF4-FFF2-40B4-BE49-F238E27FC236}">
                <a16:creationId xmlns:a16="http://schemas.microsoft.com/office/drawing/2014/main" id="{28598ADF-F46C-B80C-B38A-93D0C3821F54}"/>
              </a:ext>
            </a:extLst>
          </p:cNvPr>
          <p:cNvSpPr>
            <a:spLocks noGrp="1"/>
          </p:cNvSpPr>
          <p:nvPr>
            <p:ph idx="1"/>
          </p:nvPr>
        </p:nvSpPr>
        <p:spPr>
          <a:xfrm>
            <a:off x="570017" y="1781299"/>
            <a:ext cx="11234056" cy="3803656"/>
          </a:xfrm>
        </p:spPr>
        <p:txBody>
          <a:bodyPr>
            <a:normAutofit/>
          </a:bodyPr>
          <a:lstStyle/>
          <a:p>
            <a:r>
              <a:rPr lang="en-GB" sz="1800">
                <a:solidFill>
                  <a:schemeClr val="tx2"/>
                </a:solidFill>
                <a:latin typeface="Arial" panose="020B0604020202020204" pitchFamily="34" charset="0"/>
                <a:cs typeface="Arial" panose="020B0604020202020204" pitchFamily="34" charset="0"/>
              </a:rPr>
              <a:t>The main issue facing  Basil’s Bakery  is the stagnation in  sales  and  decline  in  customers since the Covid 19 pandemic.</a:t>
            </a:r>
          </a:p>
          <a:p>
            <a:r>
              <a:rPr lang="en-GB" sz="1800">
                <a:solidFill>
                  <a:schemeClr val="tx2"/>
                </a:solidFill>
                <a:latin typeface="Arial" panose="020B0604020202020204" pitchFamily="34" charset="0"/>
                <a:cs typeface="Arial" panose="020B0604020202020204" pitchFamily="34" charset="0"/>
              </a:rPr>
              <a:t>Although  sales  recovered slightly  after  the Covid19 pandemic  they  were still below the  2019 levels, a reduction of 25% in sales.</a:t>
            </a:r>
          </a:p>
          <a:p>
            <a:pPr marL="0" indent="0">
              <a:buNone/>
            </a:pPr>
            <a:endParaRPr lang="en-GB" sz="1800">
              <a:solidFill>
                <a:schemeClr val="tx2"/>
              </a:solidFill>
              <a:latin typeface="Arial" panose="020B0604020202020204" pitchFamily="34" charset="0"/>
              <a:cs typeface="Arial" panose="020B0604020202020204" pitchFamily="34" charset="0"/>
            </a:endParaRPr>
          </a:p>
          <a:p>
            <a:pPr marL="0" indent="0">
              <a:buNone/>
            </a:pPr>
            <a:r>
              <a:rPr lang="en-GB" sz="1800" b="1">
                <a:solidFill>
                  <a:schemeClr val="tx2"/>
                </a:solidFill>
                <a:latin typeface="Arial" panose="020B0604020202020204" pitchFamily="34" charset="0"/>
                <a:cs typeface="Arial" panose="020B0604020202020204" pitchFamily="34" charset="0"/>
              </a:rPr>
              <a:t>External problems</a:t>
            </a:r>
          </a:p>
          <a:p>
            <a:r>
              <a:rPr lang="en-GB" sz="1800">
                <a:solidFill>
                  <a:schemeClr val="tx2"/>
                </a:solidFill>
                <a:latin typeface="Arial" panose="020B0604020202020204" pitchFamily="34" charset="0"/>
                <a:cs typeface="Arial" panose="020B0604020202020204" pitchFamily="34" charset="0"/>
              </a:rPr>
              <a:t>Reduced footfall – Pandemic has kept  customers away from City Centre</a:t>
            </a:r>
          </a:p>
          <a:p>
            <a:r>
              <a:rPr lang="en-GB" sz="1800">
                <a:solidFill>
                  <a:schemeClr val="tx2"/>
                </a:solidFill>
                <a:latin typeface="Arial" panose="020B0604020202020204" pitchFamily="34" charset="0"/>
                <a:cs typeface="Arial" panose="020B0604020202020204" pitchFamily="34" charset="0"/>
              </a:rPr>
              <a:t>Closure of retail stores – Less footfall and  cost of increased  bills </a:t>
            </a:r>
          </a:p>
          <a:p>
            <a:r>
              <a:rPr lang="en-GB" sz="1800">
                <a:solidFill>
                  <a:schemeClr val="tx2"/>
                </a:solidFill>
                <a:latin typeface="Arial" panose="020B0604020202020204" pitchFamily="34" charset="0"/>
                <a:cs typeface="Arial" panose="020B0604020202020204" pitchFamily="34" charset="0"/>
              </a:rPr>
              <a:t>Rising Bills and Insurances – Due to  the pandemic</a:t>
            </a:r>
          </a:p>
          <a:p>
            <a:r>
              <a:rPr lang="en-GB" sz="1800">
                <a:solidFill>
                  <a:schemeClr val="tx2"/>
                </a:solidFill>
                <a:latin typeface="Arial" panose="020B0604020202020204" pitchFamily="34" charset="0"/>
                <a:cs typeface="Arial" panose="020B0604020202020204" pitchFamily="34" charset="0"/>
              </a:rPr>
              <a:t>Customers working from home – Companies saving  money by staff working from home</a:t>
            </a:r>
          </a:p>
          <a:p>
            <a:endParaRPr lang="en-GB" sz="1800">
              <a:solidFill>
                <a:schemeClr val="tx2"/>
              </a:solidFill>
              <a:latin typeface="Arial" panose="020B0604020202020204" pitchFamily="34" charset="0"/>
              <a:cs typeface="Arial" panose="020B0604020202020204" pitchFamily="34" charset="0"/>
            </a:endParaRPr>
          </a:p>
          <a:p>
            <a:endParaRPr lang="en-GB" sz="1800">
              <a:solidFill>
                <a:schemeClr val="tx2"/>
              </a:solidFill>
              <a:latin typeface="Arial" panose="020B0604020202020204" pitchFamily="34" charset="0"/>
              <a:cs typeface="Arial" panose="020B0604020202020204" pitchFamily="34" charset="0"/>
            </a:endParaRPr>
          </a:p>
        </p:txBody>
      </p:sp>
      <p:grpSp>
        <p:nvGrpSpPr>
          <p:cNvPr id="33" name="Group 32">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4" name="Freeform: Shape 33">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46413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7E93265-F108-6781-B930-682272BDA883}"/>
              </a:ext>
            </a:extLst>
          </p:cNvPr>
          <p:cNvSpPr>
            <a:spLocks noGrp="1"/>
          </p:cNvSpPr>
          <p:nvPr>
            <p:ph type="title"/>
          </p:nvPr>
        </p:nvSpPr>
        <p:spPr>
          <a:xfrm>
            <a:off x="1179226" y="118753"/>
            <a:ext cx="9833548" cy="1258785"/>
          </a:xfrm>
        </p:spPr>
        <p:txBody>
          <a:bodyPr anchor="b">
            <a:normAutofit/>
          </a:bodyPr>
          <a:lstStyle/>
          <a:p>
            <a:pPr algn="ctr"/>
            <a:r>
              <a:rPr lang="en-GB" sz="360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Internal problems</a:t>
            </a:r>
          </a:p>
        </p:txBody>
      </p:sp>
      <p:grpSp>
        <p:nvGrpSpPr>
          <p:cNvPr id="42" name="Group 4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43" name="Freeform: Shape 4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2147815-A135-393F-8E54-19341625E956}"/>
              </a:ext>
            </a:extLst>
          </p:cNvPr>
          <p:cNvSpPr>
            <a:spLocks noGrp="1"/>
          </p:cNvSpPr>
          <p:nvPr>
            <p:ph idx="1"/>
          </p:nvPr>
        </p:nvSpPr>
        <p:spPr>
          <a:xfrm>
            <a:off x="1179225" y="2007062"/>
            <a:ext cx="10506093" cy="3577893"/>
          </a:xfrm>
        </p:spPr>
        <p:txBody>
          <a:bodyPr>
            <a:normAutofit/>
          </a:bodyPr>
          <a:lstStyle/>
          <a:p>
            <a:r>
              <a:rPr lang="en-GB" sz="1800">
                <a:solidFill>
                  <a:schemeClr val="tx2"/>
                </a:solidFill>
                <a:latin typeface="Arial" panose="020B0604020202020204" pitchFamily="34" charset="0"/>
                <a:cs typeface="Arial" panose="020B0604020202020204" pitchFamily="34" charset="0"/>
              </a:rPr>
              <a:t>Lack of delivery service - Existing customers  cannot  always  visit  the store </a:t>
            </a:r>
          </a:p>
          <a:p>
            <a:r>
              <a:rPr lang="en-GB" sz="1800">
                <a:solidFill>
                  <a:schemeClr val="tx2"/>
                </a:solidFill>
                <a:latin typeface="Arial" panose="020B0604020202020204" pitchFamily="34" charset="0"/>
                <a:cs typeface="Arial" panose="020B0604020202020204" pitchFamily="34" charset="0"/>
              </a:rPr>
              <a:t>In consistent  pre-order service - Basil is not  always available to take telephone orders</a:t>
            </a:r>
          </a:p>
          <a:p>
            <a:r>
              <a:rPr lang="en-GB" sz="1800">
                <a:solidFill>
                  <a:schemeClr val="tx2"/>
                </a:solidFill>
                <a:latin typeface="Arial" panose="020B0604020202020204" pitchFamily="34" charset="0"/>
                <a:cs typeface="Arial" panose="020B0604020202020204" pitchFamily="34" charset="0"/>
              </a:rPr>
              <a:t>Limited Business Capacity – Basil  is  heavily  involved in baking  and has  limited  time to take  enquiries  over the telephone</a:t>
            </a:r>
          </a:p>
          <a:p>
            <a:pPr marL="0" indent="0">
              <a:buNone/>
            </a:pPr>
            <a:endParaRPr lang="en-GB" sz="1800" b="1">
              <a:solidFill>
                <a:schemeClr val="tx2"/>
              </a:solidFill>
              <a:latin typeface="Arial" panose="020B0604020202020204" pitchFamily="34" charset="0"/>
              <a:cs typeface="Arial" panose="020B0604020202020204" pitchFamily="34" charset="0"/>
            </a:endParaRPr>
          </a:p>
          <a:p>
            <a:pPr marL="0" indent="0">
              <a:buNone/>
            </a:pPr>
            <a:r>
              <a:rPr lang="en-GB" sz="1800" b="1">
                <a:solidFill>
                  <a:schemeClr val="tx2"/>
                </a:solidFill>
                <a:latin typeface="Arial" panose="020B0604020202020204" pitchFamily="34" charset="0"/>
                <a:cs typeface="Arial" panose="020B0604020202020204" pitchFamily="34" charset="0"/>
              </a:rPr>
              <a:t>Conclusions</a:t>
            </a:r>
          </a:p>
          <a:p>
            <a:r>
              <a:rPr lang="en-GB" sz="1800">
                <a:solidFill>
                  <a:schemeClr val="tx2"/>
                </a:solidFill>
                <a:latin typeface="Arial" panose="020B0604020202020204" pitchFamily="34" charset="0"/>
                <a:cs typeface="Arial" panose="020B0604020202020204" pitchFamily="34" charset="0"/>
              </a:rPr>
              <a:t>Basil’s Bakery  is encountering both external and external  difficulties that are affecting its growth. Factors such as city centre footfalls, customers  working  from home  and higher  operating expenses have weakened demand. As well as limited staff availability and service quality have  restricted  the Bakery’s ability to be a successful business. These challenges have contributed to  slow sales  performances and increased uncertainty.</a:t>
            </a:r>
          </a:p>
        </p:txBody>
      </p:sp>
      <p:grpSp>
        <p:nvGrpSpPr>
          <p:cNvPr id="48" name="Group 4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49" name="Freeform: Shape 4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77718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6B17-2AFE-FE36-D2F1-35E3B72C37E8}"/>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FA7908E7-6E9F-C81D-BE5E-20E866A7D1D6}"/>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 PESTEL tool is a management tool used  to  assess any external factors  that may have a played  a part in the organisation performance or even  decision-making  (ICAEW,2015; MAKOS,2022).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Reason companies use It as it gives business a good  understanding  of the environment that they  work in and identify factors which could be of  risk or  benefit. </a:t>
            </a:r>
          </a:p>
          <a:p>
            <a:r>
              <a:rPr lang="en-GB" sz="2400" dirty="0">
                <a:latin typeface="Arial" panose="020B0604020202020204" pitchFamily="34" charset="0"/>
                <a:cs typeface="Arial" panose="020B0604020202020204" pitchFamily="34" charset="0"/>
              </a:rPr>
              <a:t>The PESTEL framework is applied  during planning by looking at each  of the  six external  factors  and assessing potential risks for the organisation.</a:t>
            </a:r>
          </a:p>
          <a:p>
            <a:r>
              <a:rPr lang="en-GB" sz="2400" dirty="0">
                <a:latin typeface="Arial" panose="020B0604020202020204" pitchFamily="34" charset="0"/>
                <a:cs typeface="Arial" panose="020B0604020202020204" pitchFamily="34" charset="0"/>
              </a:rPr>
              <a:t>The  benefits of PESTEL framework are that the  key  risks   are not overlooked. It’s important  for companies  to  apply  this framework.</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7397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20D6-83FE-D8C3-80EC-02ED7167A04E}"/>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3728AB89-1BEE-83EB-D9C3-570E338CE0FE}"/>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only criticism of the PESTEL framework  it  might  always be accurate and the factors could  change  quickly  and it could also be one sided.</a:t>
            </a:r>
          </a:p>
        </p:txBody>
      </p:sp>
    </p:spTree>
    <p:extLst>
      <p:ext uri="{BB962C8B-B14F-4D97-AF65-F5344CB8AC3E}">
        <p14:creationId xmlns:p14="http://schemas.microsoft.com/office/powerpoint/2010/main" val="180059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18016" y="121323"/>
            <a:ext cx="4386600" cy="2716405"/>
          </a:xfrm>
        </p:spPr>
        <p:txBody>
          <a:bodyPr anchor="t">
            <a:normAutofit/>
          </a:bodyPr>
          <a:lstStyle/>
          <a:p>
            <a:br>
              <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rPr>
              <a:t> PESTEL Framework </a:t>
            </a:r>
            <a:br>
              <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27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7" name="Group 16">
            <a:extLst>
              <a:ext uri="{FF2B5EF4-FFF2-40B4-BE49-F238E27FC236}">
                <a16:creationId xmlns:a16="http://schemas.microsoft.com/office/drawing/2014/main" id="{E4A41B9E-A0C8-F78B-E5B6-A0D02D8810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8" name="Rectangle 17">
              <a:extLst>
                <a:ext uri="{FF2B5EF4-FFF2-40B4-BE49-F238E27FC236}">
                  <a16:creationId xmlns:a16="http://schemas.microsoft.com/office/drawing/2014/main" id="{F27C9029-9BF9-D125-90D6-AB03931B0B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CF84619-412D-A0C9-3DC9-47C3A42B9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254453708"/>
              </p:ext>
            </p:extLst>
          </p:nvPr>
        </p:nvGraphicFramePr>
        <p:xfrm>
          <a:off x="904410" y="1400537"/>
          <a:ext cx="10383178" cy="4387853"/>
        </p:xfrm>
        <a:graphic>
          <a:graphicData uri="http://schemas.openxmlformats.org/drawingml/2006/table">
            <a:tbl>
              <a:tblPr firstRow="1" bandRow="1">
                <a:tableStyleId>{5C22544A-7EE6-4342-B048-85BDC9FD1C3A}</a:tableStyleId>
              </a:tblPr>
              <a:tblGrid>
                <a:gridCol w="1603967">
                  <a:extLst>
                    <a:ext uri="{9D8B030D-6E8A-4147-A177-3AD203B41FA5}">
                      <a16:colId xmlns:a16="http://schemas.microsoft.com/office/drawing/2014/main" val="1284065850"/>
                    </a:ext>
                  </a:extLst>
                </a:gridCol>
                <a:gridCol w="1748152">
                  <a:extLst>
                    <a:ext uri="{9D8B030D-6E8A-4147-A177-3AD203B41FA5}">
                      <a16:colId xmlns:a16="http://schemas.microsoft.com/office/drawing/2014/main" val="1858564028"/>
                    </a:ext>
                  </a:extLst>
                </a:gridCol>
                <a:gridCol w="1380479">
                  <a:extLst>
                    <a:ext uri="{9D8B030D-6E8A-4147-A177-3AD203B41FA5}">
                      <a16:colId xmlns:a16="http://schemas.microsoft.com/office/drawing/2014/main" val="1949424782"/>
                    </a:ext>
                  </a:extLst>
                </a:gridCol>
                <a:gridCol w="2332103">
                  <a:extLst>
                    <a:ext uri="{9D8B030D-6E8A-4147-A177-3AD203B41FA5}">
                      <a16:colId xmlns:a16="http://schemas.microsoft.com/office/drawing/2014/main" val="446382655"/>
                    </a:ext>
                  </a:extLst>
                </a:gridCol>
                <a:gridCol w="1380480">
                  <a:extLst>
                    <a:ext uri="{9D8B030D-6E8A-4147-A177-3AD203B41FA5}">
                      <a16:colId xmlns:a16="http://schemas.microsoft.com/office/drawing/2014/main" val="3644160467"/>
                    </a:ext>
                  </a:extLst>
                </a:gridCol>
                <a:gridCol w="1937997">
                  <a:extLst>
                    <a:ext uri="{9D8B030D-6E8A-4147-A177-3AD203B41FA5}">
                      <a16:colId xmlns:a16="http://schemas.microsoft.com/office/drawing/2014/main" val="66830876"/>
                    </a:ext>
                  </a:extLst>
                </a:gridCol>
              </a:tblGrid>
              <a:tr h="2127384">
                <a:tc>
                  <a:txBody>
                    <a:bodyPr/>
                    <a:lstStyle/>
                    <a:p>
                      <a:endParaRPr lang="en-GB" sz="1500" dirty="0"/>
                    </a:p>
                    <a:p>
                      <a:pPr algn="ctr"/>
                      <a:r>
                        <a:rPr lang="en-GB" sz="2400" dirty="0">
                          <a:solidFill>
                            <a:schemeClr val="tx1"/>
                          </a:solidFill>
                        </a:rPr>
                        <a:t>Political  Factors</a:t>
                      </a:r>
                    </a:p>
                  </a:txBody>
                  <a:tcPr marL="82017" marR="82017" marT="41009" marB="41009">
                    <a:pattFill prst="pct40">
                      <a:fgClr>
                        <a:srgbClr val="FF0000"/>
                      </a:fgClr>
                      <a:bgClr>
                        <a:schemeClr val="bg1"/>
                      </a:bgClr>
                    </a:pattFill>
                  </a:tcPr>
                </a:tc>
                <a:tc>
                  <a:txBody>
                    <a:bodyPr/>
                    <a:lstStyle/>
                    <a:p>
                      <a:endParaRPr lang="en-GB" sz="1500"/>
                    </a:p>
                    <a:p>
                      <a:pPr algn="ctr"/>
                      <a:r>
                        <a:rPr lang="en-GB" sz="2400">
                          <a:solidFill>
                            <a:schemeClr val="tx1"/>
                          </a:solidFill>
                        </a:rPr>
                        <a:t>Economic Factors</a:t>
                      </a:r>
                    </a:p>
                  </a:txBody>
                  <a:tcPr marL="82017" marR="82017" marT="41009" marB="41009">
                    <a:pattFill prst="pct40">
                      <a:fgClr>
                        <a:srgbClr val="FFC000"/>
                      </a:fgClr>
                      <a:bgClr>
                        <a:schemeClr val="bg1"/>
                      </a:bgClr>
                    </a:pattFill>
                  </a:tcPr>
                </a:tc>
                <a:tc>
                  <a:txBody>
                    <a:bodyPr/>
                    <a:lstStyle/>
                    <a:p>
                      <a:endParaRPr lang="en-GB" sz="1500"/>
                    </a:p>
                    <a:p>
                      <a:pPr algn="ctr"/>
                      <a:r>
                        <a:rPr lang="en-GB" sz="2400">
                          <a:solidFill>
                            <a:schemeClr val="tx1"/>
                          </a:solidFill>
                        </a:rPr>
                        <a:t>Social Factors</a:t>
                      </a:r>
                    </a:p>
                  </a:txBody>
                  <a:tcPr marL="82017" marR="82017" marT="41009" marB="41009">
                    <a:pattFill prst="pct40">
                      <a:fgClr>
                        <a:srgbClr val="FFFF00"/>
                      </a:fgClr>
                      <a:bgClr>
                        <a:schemeClr val="bg1"/>
                      </a:bgClr>
                    </a:pattFill>
                  </a:tcPr>
                </a:tc>
                <a:tc>
                  <a:txBody>
                    <a:bodyPr/>
                    <a:lstStyle/>
                    <a:p>
                      <a:endParaRPr lang="en-GB" sz="1500"/>
                    </a:p>
                    <a:p>
                      <a:pPr algn="ctr"/>
                      <a:r>
                        <a:rPr lang="en-GB" sz="2400">
                          <a:solidFill>
                            <a:schemeClr val="tx1"/>
                          </a:solidFill>
                        </a:rPr>
                        <a:t>Technological </a:t>
                      </a:r>
                    </a:p>
                    <a:p>
                      <a:pPr algn="ctr"/>
                      <a:r>
                        <a:rPr lang="en-GB" sz="2400">
                          <a:solidFill>
                            <a:schemeClr val="tx1"/>
                          </a:solidFill>
                        </a:rPr>
                        <a:t>Factors</a:t>
                      </a:r>
                    </a:p>
                  </a:txBody>
                  <a:tcPr marL="82017" marR="82017" marT="41009" marB="41009">
                    <a:pattFill prst="pct40">
                      <a:fgClr>
                        <a:srgbClr val="92D050"/>
                      </a:fgClr>
                      <a:bgClr>
                        <a:schemeClr val="bg1"/>
                      </a:bgClr>
                    </a:pattFill>
                  </a:tcPr>
                </a:tc>
                <a:tc>
                  <a:txBody>
                    <a:bodyPr/>
                    <a:lstStyle/>
                    <a:p>
                      <a:endParaRPr lang="en-GB" sz="1500"/>
                    </a:p>
                    <a:p>
                      <a:pPr algn="ctr"/>
                      <a:r>
                        <a:rPr lang="en-GB" sz="2400">
                          <a:solidFill>
                            <a:schemeClr val="tx1"/>
                          </a:solidFill>
                        </a:rPr>
                        <a:t>Legal Factors</a:t>
                      </a:r>
                    </a:p>
                  </a:txBody>
                  <a:tcPr marL="82017" marR="82017" marT="41009" marB="41009">
                    <a:pattFill prst="pct40">
                      <a:fgClr>
                        <a:srgbClr val="00B0F0"/>
                      </a:fgClr>
                      <a:bgClr>
                        <a:schemeClr val="bg1"/>
                      </a:bgClr>
                    </a:pattFill>
                  </a:tcPr>
                </a:tc>
                <a:tc>
                  <a:txBody>
                    <a:bodyPr/>
                    <a:lstStyle/>
                    <a:p>
                      <a:endParaRPr lang="en-GB" sz="1500"/>
                    </a:p>
                    <a:p>
                      <a:pPr algn="ctr"/>
                      <a:r>
                        <a:rPr lang="en-GB" sz="2000">
                          <a:solidFill>
                            <a:schemeClr val="tx1"/>
                          </a:solidFill>
                        </a:rPr>
                        <a:t>Environmental Factors</a:t>
                      </a:r>
                    </a:p>
                  </a:txBody>
                  <a:tcPr marL="82017" marR="82017" marT="41009" marB="41009">
                    <a:pattFill prst="pct40">
                      <a:fgClr>
                        <a:schemeClr val="accent1"/>
                      </a:fgClr>
                      <a:bgClr>
                        <a:schemeClr val="bg1"/>
                      </a:bgClr>
                    </a:pattFill>
                  </a:tcPr>
                </a:tc>
                <a:extLst>
                  <a:ext uri="{0D108BD9-81ED-4DB2-BD59-A6C34878D82A}">
                    <a16:rowId xmlns:a16="http://schemas.microsoft.com/office/drawing/2014/main" val="2083540418"/>
                  </a:ext>
                </a:extLst>
              </a:tr>
              <a:tr h="2260469">
                <a:tc>
                  <a:txBody>
                    <a:bodyPr/>
                    <a:lstStyle/>
                    <a:p>
                      <a:pPr marL="285750" indent="-285750">
                        <a:buFont typeface="Wingdings" panose="05000000000000000000" pitchFamily="2" charset="2"/>
                        <a:buChar char="§"/>
                      </a:pPr>
                      <a:r>
                        <a:rPr lang="en-GB" sz="1400" b="1" dirty="0"/>
                        <a:t>Political Stability</a:t>
                      </a:r>
                    </a:p>
                    <a:p>
                      <a:pPr marL="285750" indent="-285750">
                        <a:buFont typeface="Wingdings" panose="05000000000000000000" pitchFamily="2" charset="2"/>
                        <a:buChar char="§"/>
                      </a:pPr>
                      <a:r>
                        <a:rPr lang="en-GB" sz="1400" b="1" dirty="0"/>
                        <a:t>Government Regulations</a:t>
                      </a:r>
                    </a:p>
                  </a:txBody>
                  <a:tcPr marL="82017" marR="82017" marT="41009" marB="41009">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Economic Growth</a:t>
                      </a:r>
                    </a:p>
                    <a:p>
                      <a:pPr marL="285750" indent="-285750">
                        <a:buFont typeface="Wingdings" panose="05000000000000000000" pitchFamily="2" charset="2"/>
                        <a:buChar char="§"/>
                      </a:pPr>
                      <a:r>
                        <a:rPr lang="en-GB" sz="1400" b="1" dirty="0"/>
                        <a:t>Inflation Rate</a:t>
                      </a:r>
                    </a:p>
                    <a:p>
                      <a:endParaRPr lang="en-GB" sz="1400" b="1" dirty="0"/>
                    </a:p>
                  </a:txBody>
                  <a:tcPr marL="82017" marR="82017" marT="41009" marB="41009">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Consumer Attitudes </a:t>
                      </a:r>
                    </a:p>
                    <a:p>
                      <a:pPr marL="285750" indent="-285750">
                        <a:buFont typeface="Wingdings" panose="05000000000000000000" pitchFamily="2" charset="2"/>
                        <a:buChar char="§"/>
                      </a:pPr>
                      <a:r>
                        <a:rPr lang="en-GB" sz="1400" b="1" dirty="0"/>
                        <a:t>Lifestyle Changes </a:t>
                      </a:r>
                    </a:p>
                  </a:txBody>
                  <a:tcPr marL="82017" marR="82017" marT="41009" marB="41009">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Research and Development</a:t>
                      </a:r>
                    </a:p>
                    <a:p>
                      <a:pPr marL="285750" indent="-285750">
                        <a:buFont typeface="Wingdings" panose="05000000000000000000" pitchFamily="2" charset="2"/>
                        <a:buChar char="§"/>
                      </a:pPr>
                      <a:r>
                        <a:rPr lang="en-GB" sz="1400" b="1" dirty="0"/>
                        <a:t>Artificial Intelligence </a:t>
                      </a:r>
                    </a:p>
                    <a:p>
                      <a:endParaRPr lang="en-GB" sz="1400" b="1" dirty="0"/>
                    </a:p>
                  </a:txBody>
                  <a:tcPr marL="82017" marR="82017" marT="41009" marB="41009">
                    <a:pattFill prst="pct40">
                      <a:fgClr>
                        <a:srgbClr val="92D050"/>
                      </a:fgClr>
                      <a:bgClr>
                        <a:schemeClr val="bg1"/>
                      </a:bgClr>
                    </a:pattFill>
                  </a:tcPr>
                </a:tc>
                <a:tc>
                  <a:txBody>
                    <a:bodyPr/>
                    <a:lstStyle/>
                    <a:p>
                      <a:pPr marL="285750" indent="-285750">
                        <a:buFont typeface="Arial" panose="020B0604020202020204" pitchFamily="34" charset="0"/>
                        <a:buChar char="•"/>
                      </a:pPr>
                      <a:r>
                        <a:rPr lang="en-GB" sz="1400" b="1" dirty="0"/>
                        <a:t>Health and Safety Regulations</a:t>
                      </a:r>
                    </a:p>
                    <a:p>
                      <a:pPr marL="285750" indent="-285750">
                        <a:buFont typeface="Arial" panose="020B0604020202020204" pitchFamily="34" charset="0"/>
                        <a:buChar char="•"/>
                      </a:pPr>
                      <a:r>
                        <a:rPr lang="en-GB" sz="1400" b="1" dirty="0"/>
                        <a:t>Consumer Protection Laws</a:t>
                      </a:r>
                    </a:p>
                  </a:txBody>
                  <a:tcPr marL="82017" marR="82017" marT="41009" marB="41009">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Climate Change</a:t>
                      </a:r>
                    </a:p>
                    <a:p>
                      <a:pPr marL="285750" indent="-285750">
                        <a:buFont typeface="Wingdings" panose="05000000000000000000" pitchFamily="2" charset="2"/>
                        <a:buChar char="§"/>
                      </a:pPr>
                      <a:r>
                        <a:rPr lang="en-GB" sz="1400" b="1" dirty="0"/>
                        <a:t>Waste Management</a:t>
                      </a:r>
                    </a:p>
                  </a:txBody>
                  <a:tcPr marL="82017" marR="82017" marT="41009" marB="41009">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6477-539F-8318-9D5D-3E6255DD5F58}"/>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E84286A2-B11A-64D7-310A-6BBB619C481C}"/>
              </a:ext>
            </a:extLst>
          </p:cNvPr>
          <p:cNvSpPr>
            <a:spLocks noGrp="1"/>
          </p:cNvSpPr>
          <p:nvPr>
            <p:ph idx="1"/>
          </p:nvPr>
        </p:nvSpPr>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Cause and effect is the relationship between an event (cause) and what  happens of it (effect) (Management, Institute of Leadership, 2013).</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Cause -  why the event happened </a:t>
            </a:r>
          </a:p>
          <a:p>
            <a:r>
              <a:rPr lang="en-GB" sz="2400" dirty="0">
                <a:latin typeface="Arial" panose="020B0604020202020204" pitchFamily="34" charset="0"/>
                <a:cs typeface="Arial" panose="020B0604020202020204" pitchFamily="34" charset="0"/>
              </a:rPr>
              <a:t>Effect - what would happen as a result </a:t>
            </a:r>
          </a:p>
          <a:p>
            <a:r>
              <a:rPr lang="en-GB" sz="2400" dirty="0">
                <a:latin typeface="Arial" panose="020B0604020202020204" pitchFamily="34" charset="0"/>
                <a:cs typeface="Arial" panose="020B0604020202020204" pitchFamily="34" charset="0"/>
              </a:rPr>
              <a:t>Cause-and-effect is used why things happen and what happens because of them</a:t>
            </a:r>
          </a:p>
          <a:p>
            <a:r>
              <a:rPr lang="en-GB" sz="2400" dirty="0">
                <a:latin typeface="Arial" panose="020B0604020202020204" pitchFamily="34" charset="0"/>
                <a:cs typeface="Arial" panose="020B0604020202020204" pitchFamily="34" charset="0"/>
              </a:rPr>
              <a:t>Cause-and-effect is used in many organisations to explain the relationship between causes and action</a:t>
            </a:r>
          </a:p>
          <a:p>
            <a:r>
              <a:rPr lang="en-GB" sz="2400" dirty="0">
                <a:latin typeface="Arial" panose="020B0604020202020204" pitchFamily="34" charset="0"/>
                <a:cs typeface="Arial" panose="020B0604020202020204" pitchFamily="34" charset="0"/>
              </a:rPr>
              <a:t>The benefits of  cause-and-effect are to improve understanding of the situation,  solve problems quickly and predict future  outcomes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5187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ACA9-5893-22D2-B12C-7C0F6C90544F}"/>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DA0874C9-1F36-D9C7-AE74-BECC71184339}"/>
              </a:ext>
            </a:extLst>
          </p:cNvPr>
          <p:cNvSpPr>
            <a:spLocks noGrp="1"/>
          </p:cNvSpPr>
          <p:nvPr>
            <p:ph idx="1"/>
          </p:nvPr>
        </p:nvSpPr>
        <p:spPr/>
        <p:txBody>
          <a:bodyPr>
            <a:normAutofit/>
          </a:bodyPr>
          <a:lstStyle/>
          <a:p>
            <a:r>
              <a:rPr lang="en-GB" sz="2400" dirty="0"/>
              <a:t>Criticism of cause-and-effect model can lead  to incorrect  conclusions</a:t>
            </a:r>
          </a:p>
          <a:p>
            <a:r>
              <a:rPr lang="en-GB" sz="2400" dirty="0"/>
              <a:t> Not always predictable </a:t>
            </a:r>
          </a:p>
          <a:p>
            <a:r>
              <a:rPr lang="en-GB" sz="2400" dirty="0"/>
              <a:t>Difficult to prove the cause </a:t>
            </a:r>
          </a:p>
          <a:p>
            <a:endParaRPr lang="en-GB" sz="2400" dirty="0"/>
          </a:p>
        </p:txBody>
      </p:sp>
    </p:spTree>
    <p:extLst>
      <p:ext uri="{BB962C8B-B14F-4D97-AF65-F5344CB8AC3E}">
        <p14:creationId xmlns:p14="http://schemas.microsoft.com/office/powerpoint/2010/main" val="4222214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25% reduction in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rent and insurance costs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Quieter retail park</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Customers working from home</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Insufficient monitoring of changing buying habits </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customer  demand tracking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materials expensive</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stock costs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digital ordering platform</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apps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Relying  on walking in customers</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 Cause-and-Effect diagram</a:t>
            </a:r>
            <a:endParaRPr lang="en-GB" sz="2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734E9C4-4148-4B85-EE3E-E8FA49B04DF1}"/>
              </a:ext>
            </a:extLst>
          </p:cNvPr>
          <p:cNvSpPr txBox="1"/>
          <p:nvPr/>
        </p:nvSpPr>
        <p:spPr>
          <a:xfrm rot="10800000" flipV="1">
            <a:off x="6369413" y="2940001"/>
            <a:ext cx="2349806"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Reduced customer footfall</a:t>
            </a:r>
            <a:endParaRPr lang="en-US" sz="12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dirty="0">
                <a:latin typeface="Arial" panose="020B0604020202020204" pitchFamily="34" charset="0"/>
                <a:cs typeface="Arial" panose="020B0604020202020204" pitchFamily="34" charset="0"/>
              </a:rPr>
              <a:t> Summary of Key Findings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58300" y="1493808"/>
            <a:ext cx="10515600" cy="5078966"/>
          </a:xfrm>
        </p:spPr>
        <p:txBody>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Reduced customer footfall</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Rising  costs of  stock, bills and insurances</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Operational  challenges</a:t>
            </a:r>
          </a:p>
          <a:p>
            <a:pPr lvl="2"/>
            <a:endParaRPr lang="en-GB" sz="24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Finding</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4</a:t>
            </a:r>
            <a:r>
              <a:rPr lang="en-GB" sz="2400" dirty="0">
                <a:latin typeface="Arial" panose="020B0604020202020204" pitchFamily="34" charset="0"/>
                <a:cs typeface="Arial" panose="020B0604020202020204" pitchFamily="34" charset="0"/>
              </a:rPr>
              <a:t>: Changes to  customer behaviour and working patterns</a:t>
            </a:r>
          </a:p>
        </p:txBody>
      </p:sp>
    </p:spTree>
    <p:extLst>
      <p:ext uri="{BB962C8B-B14F-4D97-AF65-F5344CB8AC3E}">
        <p14:creationId xmlns:p14="http://schemas.microsoft.com/office/powerpoint/2010/main" val="1037257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61999" y="1663565"/>
            <a:ext cx="10244443" cy="4351338"/>
          </a:xfrm>
        </p:spPr>
        <p:txBody>
          <a:bodyPr>
            <a:normAutofit fontScale="92500" lnSpcReduction="10000"/>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ICAEW (2015) PESTEL - What is it and how to apply  it to your business strategy. Available at: </a:t>
            </a:r>
            <a:r>
              <a:rPr lang="en-GB" dirty="0">
                <a:hlinkClick r:id="rId2"/>
              </a:rPr>
              <a:t>PESTEL - what is it and how to apply it | ICAEW</a:t>
            </a:r>
            <a:r>
              <a:rPr lang="en-GB" dirty="0"/>
              <a:t>(Accessed 14 June 2026).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t>MAKOS. J (2022)PESTEL Framework: The 6 Factors of PESTEL Analysis. </a:t>
            </a:r>
            <a:r>
              <a:rPr lang="en-GB" dirty="0">
                <a:hlinkClick r:id="rId3"/>
              </a:rPr>
              <a:t>PESTEL Framework: The 6 Factors of PESTEL Analysis</a:t>
            </a:r>
            <a:r>
              <a:rPr lang="en-GB" dirty="0"/>
              <a:t> (Accessed:14 June 2026).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Management, Institute of Leadership (2013) Solving problems and making decisions. Routledge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3493</TotalTime>
  <Words>916</Words>
  <Application>Microsoft Office PowerPoint</Application>
  <PresentationFormat>Widescreen</PresentationFormat>
  <Paragraphs>135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PowerPoint Presentation</vt:lpstr>
      <vt:lpstr>PowerPoint Presentation</vt:lpstr>
      <vt:lpstr>Overview of Basil’s Bakery.  </vt:lpstr>
      <vt:lpstr>Independent Artisan Bakery</vt:lpstr>
      <vt:lpstr>Root problems</vt:lpstr>
      <vt:lpstr>Internal problems</vt:lpstr>
      <vt:lpstr>PESTEL Framework</vt:lpstr>
      <vt:lpstr>PESTEL Framework</vt:lpstr>
      <vt:lpstr>   PESTEL Framework   </vt:lpstr>
      <vt:lpstr>Cause-and-effect model</vt:lpstr>
      <vt:lpstr>Cause-and-effect model</vt:lpstr>
      <vt:lpstr>PowerPoint Presentation</vt:lpstr>
      <vt:lpstr> Summary of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Nazakat Ali (2519754)</cp:lastModifiedBy>
  <cp:revision>191</cp:revision>
  <dcterms:created xsi:type="dcterms:W3CDTF">2024-01-29T11:42:05Z</dcterms:created>
  <dcterms:modified xsi:type="dcterms:W3CDTF">2026-06-14T23:01:00Z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