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940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252525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40404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0" i="0">
                <a:solidFill>
                  <a:srgbClr val="252525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40404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0" i="0">
                <a:solidFill>
                  <a:srgbClr val="252525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0" i="0">
                <a:solidFill>
                  <a:srgbClr val="252525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2847975" cy="685800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0"/>
            <a:ext cx="180975" cy="6858000"/>
          </a:xfrm>
          <a:custGeom>
            <a:avLst/>
            <a:gdLst/>
            <a:ahLst/>
            <a:cxnLst/>
            <a:rect l="l" t="t" r="r" b="b"/>
            <a:pathLst>
              <a:path w="180975" h="6858000">
                <a:moveTo>
                  <a:pt x="180975" y="0"/>
                </a:moveTo>
                <a:lnTo>
                  <a:pt x="0" y="0"/>
                </a:lnTo>
                <a:lnTo>
                  <a:pt x="0" y="6858000"/>
                </a:lnTo>
                <a:lnTo>
                  <a:pt x="180975" y="6858000"/>
                </a:lnTo>
                <a:lnTo>
                  <a:pt x="180975" y="0"/>
                </a:lnTo>
                <a:close/>
              </a:path>
            </a:pathLst>
          </a:custGeom>
          <a:solidFill>
            <a:srgbClr val="766E5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0" y="714375"/>
            <a:ext cx="1588770" cy="504825"/>
          </a:xfrm>
          <a:custGeom>
            <a:avLst/>
            <a:gdLst/>
            <a:ahLst/>
            <a:cxnLst/>
            <a:rect l="l" t="t" r="r" b="b"/>
            <a:pathLst>
              <a:path w="1588770" h="504825">
                <a:moveTo>
                  <a:pt x="4274" y="0"/>
                </a:moveTo>
                <a:lnTo>
                  <a:pt x="50" y="495300"/>
                </a:lnTo>
                <a:lnTo>
                  <a:pt x="0" y="501269"/>
                </a:lnTo>
                <a:lnTo>
                  <a:pt x="1243825" y="504825"/>
                </a:lnTo>
                <a:lnTo>
                  <a:pt x="1343660" y="504825"/>
                </a:lnTo>
                <a:lnTo>
                  <a:pt x="1348232" y="500125"/>
                </a:lnTo>
                <a:lnTo>
                  <a:pt x="1349883" y="498475"/>
                </a:lnTo>
                <a:lnTo>
                  <a:pt x="1351661" y="496950"/>
                </a:lnTo>
                <a:lnTo>
                  <a:pt x="1353185" y="495300"/>
                </a:lnTo>
                <a:lnTo>
                  <a:pt x="1581150" y="267462"/>
                </a:lnTo>
                <a:lnTo>
                  <a:pt x="1586436" y="260391"/>
                </a:lnTo>
                <a:lnTo>
                  <a:pt x="1588198" y="253285"/>
                </a:lnTo>
                <a:lnTo>
                  <a:pt x="1586436" y="246155"/>
                </a:lnTo>
                <a:lnTo>
                  <a:pt x="1581150" y="239013"/>
                </a:lnTo>
                <a:lnTo>
                  <a:pt x="1353185" y="11175"/>
                </a:lnTo>
                <a:lnTo>
                  <a:pt x="1348232" y="11175"/>
                </a:lnTo>
                <a:lnTo>
                  <a:pt x="1348232" y="6476"/>
                </a:lnTo>
                <a:lnTo>
                  <a:pt x="1343660" y="6476"/>
                </a:lnTo>
                <a:lnTo>
                  <a:pt x="1338834" y="1777"/>
                </a:lnTo>
                <a:lnTo>
                  <a:pt x="1243825" y="1777"/>
                </a:lnTo>
                <a:lnTo>
                  <a:pt x="4274" y="0"/>
                </a:lnTo>
                <a:close/>
              </a:path>
            </a:pathLst>
          </a:custGeom>
          <a:solidFill>
            <a:srgbClr val="A42F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73604" y="279399"/>
            <a:ext cx="7164070" cy="818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252525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70175" y="1532890"/>
            <a:ext cx="8975090" cy="29343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40404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en/customers/story/1620068383237408887-marksandspencer-azuresynapseanalytics-unitedkingdom" TargetMode="External"/><Relationship Id="rId13" Type="http://schemas.openxmlformats.org/officeDocument/2006/relationships/hyperlink" Target="https://www.pearson.com/en-us/subject-catalog/p/information-systems-today-managing-in-the-digital-world/P200000001974/9780136521617?utm_source=chatgpt.com" TargetMode="External"/><Relationship Id="rId3" Type="http://schemas.openxmlformats.org/officeDocument/2006/relationships/hyperlink" Target="https://www.jmis-web.org/articles/271?utm_source=chatgpt.com" TargetMode="External"/><Relationship Id="rId7" Type="http://schemas.openxmlformats.org/officeDocument/2006/relationships/hyperlink" Target="https://www.microsoft.com/en/customers/story/1557385809666881648-walmart-retailer-power-bi" TargetMode="External"/><Relationship Id="rId12" Type="http://schemas.openxmlformats.org/officeDocument/2006/relationships/hyperlink" Target="https://www.gov.uk/data-protection" TargetMode="External"/><Relationship Id="rId2" Type="http://schemas.openxmlformats.org/officeDocument/2006/relationships/hyperlink" Target="https://www.investing.com/news/stock-market-news/amazon-scraps-secret-ai-recruiting-tool-that-showed-bias-against-women-16379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arson.com/en-gb/subject-catalog/p/Laudon-Management-Information-Systems-Managing-the-Digital-Firm-Global-Edition-17th-Edition/P200000004708/9781292417752?utm_source=chatgpt.com" TargetMode="External"/><Relationship Id="rId11" Type="http://schemas.openxmlformats.org/officeDocument/2006/relationships/hyperlink" Target="https://www.salesforce.com/uk/customer-" TargetMode="External"/><Relationship Id="rId5" Type="http://schemas.openxmlformats.org/officeDocument/2006/relationships/hyperlink" Target="https://ico.org.uk/for-organisations/uk-gdpr-guidance-and-resources/employment/monitoring-workers/data-protection-and-monitoring-workers/?search=example&amp;utm_source=chatgpt.com" TargetMode="External"/><Relationship Id="rId10" Type="http://schemas.openxmlformats.org/officeDocument/2006/relationships/hyperlink" Target="https://www.sap.com/products/erp/grow/customers.html" TargetMode="External"/><Relationship Id="rId4" Type="http://schemas.openxmlformats.org/officeDocument/2006/relationships/hyperlink" Target="https://static.inditex.com/annual_report_2015/en/our-priorities/innovation-in-customer-services.php?utm_source=chatgpt.com" TargetMode="External"/><Relationship Id="rId9" Type="http://schemas.openxmlformats.org/officeDocument/2006/relationships/hyperlink" Target="https://csrc.nist.gov/pubs/cswp/29/the-nist-cybersecurity-framework-csf-20/final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47975" cy="68580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0975" cy="6858000"/>
            </a:xfrm>
            <a:custGeom>
              <a:avLst/>
              <a:gdLst/>
              <a:ahLst/>
              <a:cxnLst/>
              <a:rect l="l" t="t" r="r" b="b"/>
              <a:pathLst>
                <a:path w="180975" h="6858000">
                  <a:moveTo>
                    <a:pt x="180975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0975" y="6858000"/>
                  </a:lnTo>
                  <a:lnTo>
                    <a:pt x="180975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0" y="4324350"/>
            <a:ext cx="1741170" cy="781050"/>
          </a:xfrm>
          <a:custGeom>
            <a:avLst/>
            <a:gdLst/>
            <a:ahLst/>
            <a:cxnLst/>
            <a:rect l="l" t="t" r="r" b="b"/>
            <a:pathLst>
              <a:path w="1741170" h="781050">
                <a:moveTo>
                  <a:pt x="1344803" y="0"/>
                </a:moveTo>
                <a:lnTo>
                  <a:pt x="0" y="0"/>
                </a:lnTo>
                <a:lnTo>
                  <a:pt x="0" y="781050"/>
                </a:lnTo>
                <a:lnTo>
                  <a:pt x="1344803" y="781050"/>
                </a:lnTo>
                <a:lnTo>
                  <a:pt x="1354474" y="780242"/>
                </a:lnTo>
                <a:lnTo>
                  <a:pt x="1362360" y="778113"/>
                </a:lnTo>
                <a:lnTo>
                  <a:pt x="1368484" y="775102"/>
                </a:lnTo>
                <a:lnTo>
                  <a:pt x="1372870" y="771651"/>
                </a:lnTo>
                <a:lnTo>
                  <a:pt x="1372870" y="766952"/>
                </a:lnTo>
                <a:lnTo>
                  <a:pt x="1377569" y="766952"/>
                </a:lnTo>
                <a:lnTo>
                  <a:pt x="1733677" y="409320"/>
                </a:lnTo>
                <a:lnTo>
                  <a:pt x="1738963" y="400730"/>
                </a:lnTo>
                <a:lnTo>
                  <a:pt x="1740725" y="389937"/>
                </a:lnTo>
                <a:lnTo>
                  <a:pt x="1738963" y="378263"/>
                </a:lnTo>
                <a:lnTo>
                  <a:pt x="1733677" y="367030"/>
                </a:lnTo>
                <a:lnTo>
                  <a:pt x="1377569" y="14097"/>
                </a:lnTo>
                <a:lnTo>
                  <a:pt x="1377569" y="9398"/>
                </a:lnTo>
                <a:lnTo>
                  <a:pt x="1372870" y="9398"/>
                </a:lnTo>
                <a:lnTo>
                  <a:pt x="1368484" y="5947"/>
                </a:lnTo>
                <a:lnTo>
                  <a:pt x="1362360" y="2936"/>
                </a:lnTo>
                <a:lnTo>
                  <a:pt x="1354474" y="807"/>
                </a:lnTo>
                <a:lnTo>
                  <a:pt x="1344803" y="0"/>
                </a:lnTo>
                <a:close/>
              </a:path>
            </a:pathLst>
          </a:custGeom>
          <a:solidFill>
            <a:srgbClr val="A42F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2514980" y="820419"/>
            <a:ext cx="9334500" cy="151721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65"/>
              </a:spcBef>
              <a:tabLst>
                <a:tab pos="4307840" algn="l"/>
              </a:tabLst>
            </a:pPr>
            <a:r>
              <a:rPr sz="3600" spc="285" dirty="0">
                <a:latin typeface="Trebuchet MS"/>
              </a:rPr>
              <a:t>Title: Component 1-</a:t>
            </a:r>
            <a:r>
              <a:rPr sz="3600" spc="285" dirty="0">
                <a:latin typeface="Trebuchet MS"/>
                <a:cs typeface="Trebuchet MS"/>
              </a:rPr>
              <a:t>Group</a:t>
            </a:r>
            <a:r>
              <a:rPr sz="3600" spc="-80" dirty="0">
                <a:latin typeface="Trebuchet MS"/>
                <a:cs typeface="Trebuchet MS"/>
              </a:rPr>
              <a:t> </a:t>
            </a:r>
            <a:r>
              <a:rPr sz="3600" spc="95" dirty="0">
                <a:latin typeface="Trebuchet MS"/>
                <a:cs typeface="Trebuchet MS"/>
              </a:rPr>
              <a:t>Presentation</a:t>
            </a:r>
            <a:r>
              <a:rPr sz="3600" spc="-45" dirty="0">
                <a:latin typeface="Trebuchet MS"/>
                <a:cs typeface="Trebuchet MS"/>
              </a:rPr>
              <a:t> </a:t>
            </a:r>
            <a:r>
              <a:rPr sz="3600" spc="275" dirty="0">
                <a:latin typeface="Trebuchet MS"/>
                <a:cs typeface="Trebuchet MS"/>
              </a:rPr>
              <a:t>on </a:t>
            </a:r>
            <a:r>
              <a:rPr sz="3600" dirty="0">
                <a:latin typeface="Trebuchet MS"/>
                <a:cs typeface="Trebuchet MS"/>
              </a:rPr>
              <a:t>different</a:t>
            </a:r>
            <a:r>
              <a:rPr sz="3600" spc="-45" dirty="0">
                <a:latin typeface="Trebuchet MS"/>
                <a:cs typeface="Trebuchet MS"/>
              </a:rPr>
              <a:t> </a:t>
            </a:r>
            <a:r>
              <a:rPr sz="3600" spc="85" dirty="0">
                <a:latin typeface="Trebuchet MS"/>
                <a:cs typeface="Trebuchet MS"/>
              </a:rPr>
              <a:t>information</a:t>
            </a:r>
            <a:r>
              <a:rPr sz="3600" spc="-50" dirty="0">
                <a:latin typeface="Trebuchet MS"/>
                <a:cs typeface="Trebuchet MS"/>
              </a:rPr>
              <a:t> </a:t>
            </a:r>
            <a:r>
              <a:rPr sz="3600" spc="55" dirty="0">
                <a:latin typeface="Trebuchet MS"/>
                <a:cs typeface="Trebuchet MS"/>
              </a:rPr>
              <a:t>systems</a:t>
            </a: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sz="2450" spc="170" dirty="0">
                <a:latin typeface="Trebuchet MS"/>
                <a:cs typeface="Trebuchet MS"/>
              </a:rPr>
              <a:t>Module:</a:t>
            </a:r>
            <a:r>
              <a:rPr sz="2450" spc="-70" dirty="0">
                <a:latin typeface="Trebuchet MS"/>
                <a:cs typeface="Trebuchet MS"/>
              </a:rPr>
              <a:t> </a:t>
            </a:r>
            <a:r>
              <a:rPr sz="2450" spc="310" dirty="0">
                <a:latin typeface="Trebuchet MS"/>
                <a:cs typeface="Trebuchet MS"/>
              </a:rPr>
              <a:t>Managing</a:t>
            </a:r>
            <a:r>
              <a:rPr sz="2450" spc="-75" dirty="0">
                <a:latin typeface="Trebuchet MS"/>
                <a:cs typeface="Trebuchet MS"/>
              </a:rPr>
              <a:t> </a:t>
            </a:r>
            <a:r>
              <a:rPr sz="2450" spc="45" dirty="0">
                <a:latin typeface="Trebuchet MS"/>
                <a:cs typeface="Trebuchet MS"/>
              </a:rPr>
              <a:t>Business</a:t>
            </a:r>
            <a:r>
              <a:rPr sz="2450" spc="25" dirty="0">
                <a:latin typeface="Trebuchet MS"/>
                <a:cs typeface="Trebuchet MS"/>
              </a:rPr>
              <a:t> </a:t>
            </a:r>
            <a:r>
              <a:rPr sz="2450" spc="60" dirty="0">
                <a:latin typeface="Trebuchet MS"/>
                <a:cs typeface="Trebuchet MS"/>
              </a:rPr>
              <a:t>information</a:t>
            </a:r>
            <a:endParaRPr sz="2450" dirty="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14980" y="2689923"/>
            <a:ext cx="8991220" cy="163698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1300"/>
              </a:lnSpc>
              <a:spcBef>
                <a:spcPts val="125"/>
              </a:spcBef>
            </a:pPr>
            <a:r>
              <a:rPr spc="100" dirty="0">
                <a:solidFill>
                  <a:srgbClr val="252525"/>
                </a:solidFill>
                <a:latin typeface="Trebuchet MS"/>
                <a:cs typeface="Trebuchet MS"/>
              </a:rPr>
              <a:t>Code:</a:t>
            </a:r>
            <a:r>
              <a:rPr spc="-4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50" dirty="0">
                <a:solidFill>
                  <a:srgbClr val="252525"/>
                </a:solidFill>
                <a:latin typeface="Trebuchet MS"/>
                <a:cs typeface="Trebuchet MS"/>
              </a:rPr>
              <a:t>LCLM5004</a:t>
            </a:r>
            <a:endParaRPr lang="en-GB" spc="50" dirty="0">
              <a:solidFill>
                <a:srgbClr val="252525"/>
              </a:solidFill>
              <a:latin typeface="Trebuchet MS"/>
              <a:cs typeface="Trebuchet MS"/>
            </a:endParaRPr>
          </a:p>
          <a:p>
            <a:pPr marL="12700">
              <a:lnSpc>
                <a:spcPts val="1300"/>
              </a:lnSpc>
              <a:spcBef>
                <a:spcPts val="125"/>
              </a:spcBef>
            </a:pPr>
            <a:endParaRPr spc="25" dirty="0">
              <a:solidFill>
                <a:srgbClr val="252525"/>
              </a:solidFill>
              <a:latin typeface="Trebuchet MS"/>
            </a:endParaRPr>
          </a:p>
          <a:p>
            <a:pPr marL="12700">
              <a:lnSpc>
                <a:spcPts val="1300"/>
              </a:lnSpc>
            </a:pPr>
            <a:r>
              <a:rPr spc="25" dirty="0">
                <a:solidFill>
                  <a:srgbClr val="252525"/>
                </a:solidFill>
                <a:latin typeface="Trebuchet MS"/>
              </a:rPr>
              <a:t>Lecturer: </a:t>
            </a:r>
            <a:r>
              <a:rPr lang="en-GB" spc="25" dirty="0">
                <a:solidFill>
                  <a:srgbClr val="252525"/>
                </a:solidFill>
                <a:latin typeface="Trebuchet MS"/>
              </a:rPr>
              <a:t>O</a:t>
            </a:r>
            <a:r>
              <a:rPr spc="25" dirty="0" err="1">
                <a:solidFill>
                  <a:srgbClr val="252525"/>
                </a:solidFill>
                <a:latin typeface="Trebuchet MS"/>
              </a:rPr>
              <a:t>lubukola</a:t>
            </a:r>
            <a:r>
              <a:rPr spc="25" dirty="0">
                <a:solidFill>
                  <a:srgbClr val="252525"/>
                </a:solidFill>
                <a:latin typeface="Trebuchet MS"/>
              </a:rPr>
              <a:t> </a:t>
            </a:r>
            <a:r>
              <a:rPr spc="70" dirty="0">
                <a:solidFill>
                  <a:srgbClr val="252525"/>
                </a:solidFill>
                <a:latin typeface="Trebuchet MS"/>
                <a:cs typeface="Trebuchet MS"/>
              </a:rPr>
              <a:t>Adegbite</a:t>
            </a:r>
            <a:endParaRPr dirty="0">
              <a:latin typeface="Trebuchet MS"/>
              <a:cs typeface="Trebuchet MS"/>
            </a:endParaRPr>
          </a:p>
          <a:p>
            <a:pPr marL="12700" marR="880744">
              <a:lnSpc>
                <a:spcPct val="99600"/>
              </a:lnSpc>
              <a:spcBef>
                <a:spcPts val="35"/>
              </a:spcBef>
            </a:pP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8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name:</a:t>
            </a:r>
            <a:r>
              <a:rPr spc="8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30" dirty="0">
                <a:solidFill>
                  <a:srgbClr val="252525"/>
                </a:solidFill>
                <a:latin typeface="Trebuchet MS"/>
                <a:cs typeface="Trebuchet MS"/>
              </a:rPr>
              <a:t>Mohammed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35" dirty="0">
                <a:solidFill>
                  <a:srgbClr val="252525"/>
                </a:solidFill>
                <a:latin typeface="Trebuchet MS"/>
                <a:cs typeface="Trebuchet MS"/>
              </a:rPr>
              <a:t>Aman</a:t>
            </a:r>
            <a:r>
              <a:rPr spc="7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8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Number:</a:t>
            </a:r>
            <a:r>
              <a:rPr spc="7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252525"/>
                </a:solidFill>
                <a:latin typeface="Trebuchet MS"/>
                <a:cs typeface="Trebuchet MS"/>
              </a:rPr>
              <a:t>2433438 </a:t>
            </a:r>
            <a:endParaRPr lang="en-GB" spc="-10" dirty="0">
              <a:solidFill>
                <a:srgbClr val="252525"/>
              </a:solidFill>
              <a:latin typeface="Trebuchet MS"/>
              <a:cs typeface="Trebuchet MS"/>
            </a:endParaRPr>
          </a:p>
          <a:p>
            <a:pPr marL="12700" marR="880744">
              <a:lnSpc>
                <a:spcPct val="99600"/>
              </a:lnSpc>
              <a:spcBef>
                <a:spcPts val="35"/>
              </a:spcBef>
            </a:pPr>
            <a:r>
              <a:rPr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4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name:</a:t>
            </a:r>
            <a:r>
              <a:rPr spc="4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Joshua</a:t>
            </a:r>
            <a:r>
              <a:rPr spc="2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252525"/>
                </a:solidFill>
                <a:latin typeface="Trebuchet MS"/>
                <a:cs typeface="Trebuchet MS"/>
              </a:rPr>
              <a:t>Wilson.</a:t>
            </a:r>
            <a:r>
              <a:rPr spc="42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5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45" dirty="0">
                <a:solidFill>
                  <a:srgbClr val="252525"/>
                </a:solidFill>
                <a:latin typeface="Trebuchet MS"/>
                <a:cs typeface="Trebuchet MS"/>
              </a:rPr>
              <a:t>number:</a:t>
            </a:r>
            <a:r>
              <a:rPr spc="4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252525"/>
                </a:solidFill>
                <a:latin typeface="Trebuchet MS"/>
                <a:cs typeface="Trebuchet MS"/>
              </a:rPr>
              <a:t>2436962 </a:t>
            </a:r>
            <a:endParaRPr lang="en-GB" spc="-10" dirty="0">
              <a:solidFill>
                <a:srgbClr val="252525"/>
              </a:solidFill>
              <a:latin typeface="Trebuchet MS"/>
              <a:cs typeface="Trebuchet MS"/>
            </a:endParaRPr>
          </a:p>
          <a:p>
            <a:pPr marL="12700" marR="880744">
              <a:lnSpc>
                <a:spcPct val="99600"/>
              </a:lnSpc>
              <a:spcBef>
                <a:spcPts val="35"/>
              </a:spcBef>
            </a:pP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3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name:</a:t>
            </a:r>
            <a:r>
              <a:rPr spc="5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Zaffar</a:t>
            </a:r>
            <a:r>
              <a:rPr spc="2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Hussain.</a:t>
            </a:r>
            <a:r>
              <a:rPr spc="5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srgbClr val="252525"/>
                </a:solidFill>
                <a:latin typeface="Trebuchet MS"/>
                <a:cs typeface="Trebuchet MS"/>
              </a:rPr>
              <a:t>number:</a:t>
            </a:r>
            <a:r>
              <a:rPr spc="6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252525"/>
                </a:solidFill>
                <a:latin typeface="Trebuchet MS"/>
                <a:cs typeface="Trebuchet MS"/>
              </a:rPr>
              <a:t>2436275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30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65" dirty="0">
                <a:solidFill>
                  <a:srgbClr val="252525"/>
                </a:solidFill>
                <a:latin typeface="Trebuchet MS"/>
                <a:cs typeface="Trebuchet MS"/>
              </a:rPr>
              <a:t>name:</a:t>
            </a:r>
            <a:r>
              <a:rPr spc="2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30" dirty="0">
                <a:solidFill>
                  <a:srgbClr val="252525"/>
                </a:solidFill>
                <a:latin typeface="Trebuchet MS"/>
                <a:cs typeface="Trebuchet MS"/>
              </a:rPr>
              <a:t>Muhammad</a:t>
            </a:r>
            <a:r>
              <a:rPr spc="1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114" dirty="0">
                <a:solidFill>
                  <a:srgbClr val="252525"/>
                </a:solidFill>
                <a:latin typeface="Trebuchet MS"/>
                <a:cs typeface="Trebuchet MS"/>
              </a:rPr>
              <a:t>Waheed</a:t>
            </a:r>
            <a:r>
              <a:rPr spc="1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90" dirty="0">
                <a:solidFill>
                  <a:srgbClr val="252525"/>
                </a:solidFill>
                <a:latin typeface="Trebuchet MS"/>
                <a:cs typeface="Trebuchet MS"/>
              </a:rPr>
              <a:t>Nadeem.</a:t>
            </a:r>
            <a:r>
              <a:rPr spc="40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252525"/>
                </a:solidFill>
                <a:latin typeface="Trebuchet MS"/>
                <a:cs typeface="Trebuchet MS"/>
              </a:rPr>
              <a:t>Student</a:t>
            </a:r>
            <a:r>
              <a:rPr spc="3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45" dirty="0">
                <a:solidFill>
                  <a:srgbClr val="252525"/>
                </a:solidFill>
                <a:latin typeface="Trebuchet MS"/>
                <a:cs typeface="Trebuchet MS"/>
              </a:rPr>
              <a:t>number:</a:t>
            </a:r>
            <a:r>
              <a:rPr spc="25" dirty="0">
                <a:solidFill>
                  <a:srgbClr val="252525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252525"/>
                </a:solidFill>
                <a:latin typeface="Trebuchet MS"/>
                <a:cs typeface="Trebuchet MS"/>
              </a:rPr>
              <a:t>2434525</a:t>
            </a:r>
            <a:endParaRPr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65530" y="4543742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1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What</a:t>
            </a:r>
            <a:r>
              <a:rPr spc="155" dirty="0"/>
              <a:t> </a:t>
            </a:r>
            <a:r>
              <a:rPr dirty="0"/>
              <a:t>are</a:t>
            </a:r>
            <a:r>
              <a:rPr spc="120" dirty="0"/>
              <a:t> </a:t>
            </a:r>
            <a:r>
              <a:rPr dirty="0"/>
              <a:t>information</a:t>
            </a:r>
            <a:r>
              <a:rPr spc="210" dirty="0"/>
              <a:t> </a:t>
            </a:r>
            <a:r>
              <a:rPr spc="-10" dirty="0"/>
              <a:t>systems?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2159952"/>
            <a:ext cx="4086225" cy="335470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12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combination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people,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processes,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technology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which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collect,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process,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store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distribute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organisational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activities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decision-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making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 Laudon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LAudon,2022)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b="1" dirty="0">
                <a:solidFill>
                  <a:srgbClr val="404040"/>
                </a:solidFill>
                <a:latin typeface="Arial"/>
                <a:cs typeface="Arial"/>
              </a:rPr>
              <a:t>Why</a:t>
            </a:r>
            <a:r>
              <a:rPr sz="1100" b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04040"/>
                </a:solidFill>
                <a:latin typeface="Arial"/>
                <a:cs typeface="Arial"/>
              </a:rPr>
              <a:t>do</a:t>
            </a:r>
            <a:r>
              <a:rPr sz="11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b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04040"/>
                </a:solidFill>
                <a:latin typeface="Arial"/>
                <a:cs typeface="Arial"/>
              </a:rPr>
              <a:t>need</a:t>
            </a:r>
            <a:r>
              <a:rPr sz="11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b="1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04040"/>
                </a:solidFill>
                <a:latin typeface="Arial"/>
                <a:cs typeface="Arial"/>
              </a:rPr>
              <a:t>systems: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efficiency: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Automates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repetitive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activities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Reduces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manual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entry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duplication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Improves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speed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accuracy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Decision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making: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Converts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into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useful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Provides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into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useful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935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Supports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forecasting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planning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75194" y="2152903"/>
            <a:ext cx="3996054" cy="27724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experience: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Creates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more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complete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view of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customers</a:t>
            </a:r>
            <a:endParaRPr sz="1100">
              <a:latin typeface="Arial"/>
              <a:cs typeface="Arial"/>
            </a:endParaRPr>
          </a:p>
          <a:p>
            <a:pPr marL="221615" indent="-20891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2161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Enables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 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more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personalised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Competitive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advantage: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Allows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organisations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too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respond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quickly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market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changes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innovation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new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digital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models.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00"/>
              </a:spcBef>
            </a:pP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100499"/>
              </a:lnSpc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should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be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viewed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investment;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their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value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depends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on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how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effectively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technology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supports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business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strategy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organisational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Laudon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Laudon, 2022)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2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3</a:t>
            </a:r>
            <a:endParaRPr sz="2000">
              <a:latin typeface="Trebuchet MS"/>
              <a:cs typeface="Trebuchet MS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087372" y="2336673"/>
          <a:ext cx="9895839" cy="23901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73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3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3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39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8445"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Systems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Main</a:t>
                      </a:r>
                      <a:r>
                        <a:rPr sz="11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Typical</a:t>
                      </a:r>
                      <a:r>
                        <a:rPr sz="11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users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Examples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Transactional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processing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systems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(TPS)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Records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routine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transactions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staff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Sales,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orders,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payment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marL="92710" marR="430530">
                        <a:lnSpc>
                          <a:spcPct val="102499"/>
                        </a:lnSpc>
                        <a:spcBef>
                          <a:spcPts val="3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Enterprise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Resource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Planning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( 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ERP)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Integrates</a:t>
                      </a:r>
                      <a:r>
                        <a:rPr sz="11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business</a:t>
                      </a:r>
                      <a:r>
                        <a:rPr sz="11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processes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Managers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departments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Finance,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HR,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procurement,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inventory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92710" marR="104775">
                        <a:lnSpc>
                          <a:spcPct val="102400"/>
                        </a:lnSpc>
                        <a:spcBef>
                          <a:spcPts val="31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Relationship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Management (CRM)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Manages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interactions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Sales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marketing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history,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service,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campains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marL="92710" marR="163830">
                        <a:lnSpc>
                          <a:spcPct val="102400"/>
                        </a:lnSpc>
                        <a:spcBef>
                          <a:spcPts val="32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Management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Information</a:t>
                      </a:r>
                      <a:r>
                        <a:rPr sz="11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Systems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( 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MIS)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65430">
                        <a:lnSpc>
                          <a:spcPct val="102400"/>
                        </a:lnSpc>
                        <a:spcBef>
                          <a:spcPts val="32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Produces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structured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management reports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Middle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managers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Sales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performance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reports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Decision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support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systems/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Business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927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Intelligence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(</a:t>
                      </a:r>
                      <a:r>
                        <a:rPr sz="11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DSS/BI)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Analyses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data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support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decisions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Managers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executives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Forecasting,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dashboards,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analytics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50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2323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125"/>
              </a:spcBef>
            </a:pPr>
            <a:r>
              <a:rPr dirty="0">
                <a:solidFill>
                  <a:srgbClr val="000000"/>
                </a:solidFill>
              </a:rPr>
              <a:t>Main</a:t>
            </a:r>
            <a:r>
              <a:rPr spc="21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types</a:t>
            </a:r>
            <a:r>
              <a:rPr spc="1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of</a:t>
            </a:r>
            <a:r>
              <a:rPr spc="16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business</a:t>
            </a:r>
            <a:r>
              <a:rPr spc="1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information</a:t>
            </a:r>
            <a:r>
              <a:rPr spc="14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systems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95576" y="1742122"/>
            <a:ext cx="3733165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latin typeface="Arial"/>
                <a:cs typeface="Arial"/>
              </a:rPr>
              <a:t>Different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support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different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levels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of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organisation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45004" y="5300979"/>
            <a:ext cx="8585200" cy="5308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5080">
              <a:lnSpc>
                <a:spcPct val="99500"/>
              </a:lnSpc>
              <a:spcBef>
                <a:spcPts val="130"/>
              </a:spcBef>
            </a:pPr>
            <a:r>
              <a:rPr sz="1100" dirty="0">
                <a:latin typeface="Arial"/>
                <a:cs typeface="Arial"/>
              </a:rPr>
              <a:t>These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systems</a:t>
            </a:r>
            <a:r>
              <a:rPr sz="1100" spc="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are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complementary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rather</a:t>
            </a:r>
            <a:r>
              <a:rPr sz="1100" spc="-1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than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mutually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exclusive.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For</a:t>
            </a:r>
            <a:r>
              <a:rPr sz="1100" spc="-10" dirty="0">
                <a:latin typeface="Arial"/>
                <a:cs typeface="Arial"/>
              </a:rPr>
              <a:t> example,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TPS</a:t>
            </a:r>
            <a:r>
              <a:rPr sz="1100" spc="-1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data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can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feed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ERP</a:t>
            </a:r>
            <a:r>
              <a:rPr sz="1100" spc="-1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and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BI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systems,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whilst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25" dirty="0">
                <a:latin typeface="Arial"/>
                <a:cs typeface="Arial"/>
              </a:rPr>
              <a:t>CRM </a:t>
            </a:r>
            <a:r>
              <a:rPr sz="1100" dirty="0">
                <a:latin typeface="Arial"/>
                <a:cs typeface="Arial"/>
              </a:rPr>
              <a:t>systems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can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contribute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customer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data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organisational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analytics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(Laudon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and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Laudon,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2022;</a:t>
            </a:r>
            <a:r>
              <a:rPr sz="1100" spc="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Valacich,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Schneider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and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Hashim,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2022).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25" dirty="0">
                <a:latin typeface="Arial"/>
                <a:cs typeface="Arial"/>
              </a:rPr>
              <a:t>The </a:t>
            </a:r>
            <a:r>
              <a:rPr sz="1100" dirty="0">
                <a:latin typeface="Arial"/>
                <a:cs typeface="Arial"/>
              </a:rPr>
              <a:t>most</a:t>
            </a:r>
            <a:r>
              <a:rPr sz="1100" spc="-10" dirty="0">
                <a:latin typeface="Arial"/>
                <a:cs typeface="Arial"/>
              </a:rPr>
              <a:t> effective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modern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information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environments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is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integrated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rather</a:t>
            </a:r>
            <a:r>
              <a:rPr sz="1100" spc="-8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than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dependent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on</a:t>
            </a:r>
            <a:r>
              <a:rPr sz="1100" spc="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single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systems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4</a:t>
            </a:r>
            <a:endParaRPr sz="2000">
              <a:latin typeface="Trebuchet MS"/>
              <a:cs typeface="Trebuchet MS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645917" y="1147572"/>
          <a:ext cx="8168640" cy="22440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2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Systems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Functions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1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Limitations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42F0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100" spc="-25" dirty="0">
                          <a:latin typeface="Arial"/>
                          <a:cs typeface="Arial"/>
                        </a:rPr>
                        <a:t>TPS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Capture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day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day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946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transactions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Speed,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accuracy,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automation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779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Limited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strategic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insight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100" spc="-25" dirty="0">
                          <a:latin typeface="Arial"/>
                          <a:cs typeface="Arial"/>
                        </a:rPr>
                        <a:t>ERP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01930">
                        <a:lnSpc>
                          <a:spcPct val="102499"/>
                        </a:lnSpc>
                        <a:spcBef>
                          <a:spcPts val="30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Integrates</a:t>
                      </a:r>
                      <a:r>
                        <a:rPr sz="11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finance,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HR,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operations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6520" marR="165100">
                        <a:lnSpc>
                          <a:spcPct val="102499"/>
                        </a:lnSpc>
                        <a:spcBef>
                          <a:spcPts val="30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Single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source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information;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process</a:t>
                      </a:r>
                      <a:r>
                        <a:rPr sz="11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integration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7790" marR="304800">
                        <a:lnSpc>
                          <a:spcPct val="102499"/>
                        </a:lnSpc>
                        <a:spcBef>
                          <a:spcPts val="30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Expensive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complex</a:t>
                      </a:r>
                      <a:r>
                        <a:rPr sz="11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implement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spc="-25" dirty="0">
                          <a:latin typeface="Arial"/>
                          <a:cs typeface="Arial"/>
                        </a:rPr>
                        <a:t>CRM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Stores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information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946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interactions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personalisation,</a:t>
                      </a:r>
                      <a:r>
                        <a:rPr sz="11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customer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9652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retention,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improved</a:t>
                      </a:r>
                      <a:r>
                        <a:rPr sz="11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service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tc>
                  <a:txBody>
                    <a:bodyPr/>
                    <a:lstStyle/>
                    <a:p>
                      <a:pPr marL="97790" marR="209550" algn="just">
                        <a:lnSpc>
                          <a:spcPct val="99500"/>
                        </a:lnSpc>
                        <a:spcBef>
                          <a:spcPts val="34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Privacy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concerns;</a:t>
                      </a:r>
                      <a:r>
                        <a:rPr sz="11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poor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data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can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produce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poor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customer insight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0CD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BI/DSS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3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601980">
                        <a:lnSpc>
                          <a:spcPct val="102400"/>
                        </a:lnSpc>
                        <a:spcBef>
                          <a:spcPts val="3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Analyses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internal</a:t>
                      </a:r>
                      <a:r>
                        <a:rPr sz="11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external</a:t>
                      </a:r>
                      <a:r>
                        <a:rPr sz="11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data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6520" marR="182245">
                        <a:lnSpc>
                          <a:spcPct val="102400"/>
                        </a:lnSpc>
                        <a:spcBef>
                          <a:spcPts val="3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Better</a:t>
                      </a:r>
                      <a:r>
                        <a:rPr sz="11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decisions,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forecasting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performance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monitoring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tc>
                  <a:txBody>
                    <a:bodyPr/>
                    <a:lstStyle/>
                    <a:p>
                      <a:pPr marL="97790" marR="267970">
                        <a:lnSpc>
                          <a:spcPct val="102400"/>
                        </a:lnSpc>
                        <a:spcBef>
                          <a:spcPts val="3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Dependant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data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quality;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require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analytic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skills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F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725805">
              <a:lnSpc>
                <a:spcPct val="100000"/>
              </a:lnSpc>
              <a:spcBef>
                <a:spcPts val="130"/>
              </a:spcBef>
            </a:pPr>
            <a:r>
              <a:rPr dirty="0">
                <a:solidFill>
                  <a:srgbClr val="000000"/>
                </a:solidFill>
              </a:rPr>
              <a:t>Comparing</a:t>
            </a:r>
            <a:r>
              <a:rPr spc="28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Information</a:t>
            </a:r>
            <a:r>
              <a:rPr spc="204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systems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29941" y="3831653"/>
            <a:ext cx="8921750" cy="15424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spc="-10" dirty="0">
                <a:latin typeface="Arial"/>
                <a:cs typeface="Arial"/>
              </a:rPr>
              <a:t>Analysis: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ts val="1295"/>
              </a:lnSpc>
              <a:spcBef>
                <a:spcPts val="35"/>
              </a:spcBef>
            </a:pPr>
            <a:r>
              <a:rPr sz="1100" dirty="0">
                <a:latin typeface="Arial"/>
                <a:cs typeface="Arial"/>
              </a:rPr>
              <a:t>No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individual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solves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every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business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problem.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ts val="1295"/>
              </a:lnSpc>
              <a:buChar char="•"/>
              <a:tabLst>
                <a:tab pos="180975" algn="l"/>
              </a:tabLst>
            </a:pPr>
            <a:r>
              <a:rPr sz="1100" dirty="0">
                <a:latin typeface="Arial"/>
                <a:cs typeface="Arial"/>
              </a:rPr>
              <a:t>TPS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provides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6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operational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foundation.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30"/>
              </a:spcBef>
              <a:buChar char="•"/>
              <a:tabLst>
                <a:tab pos="180975" algn="l"/>
              </a:tabLst>
            </a:pPr>
            <a:r>
              <a:rPr sz="1100" dirty="0">
                <a:latin typeface="Arial"/>
                <a:cs typeface="Arial"/>
              </a:rPr>
              <a:t>ERP</a:t>
            </a:r>
            <a:r>
              <a:rPr sz="1100" spc="-7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connects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internal</a:t>
            </a:r>
            <a:r>
              <a:rPr sz="1100" spc="-10" dirty="0">
                <a:latin typeface="Arial"/>
                <a:cs typeface="Arial"/>
              </a:rPr>
              <a:t> processes.</a:t>
            </a:r>
            <a:endParaRPr sz="1100">
              <a:latin typeface="Arial"/>
              <a:cs typeface="Arial"/>
            </a:endParaRPr>
          </a:p>
          <a:p>
            <a:pPr marL="12700" marR="5879465" indent="168275">
              <a:lnSpc>
                <a:spcPts val="1280"/>
              </a:lnSpc>
              <a:spcBef>
                <a:spcPts val="110"/>
              </a:spcBef>
              <a:buChar char="•"/>
              <a:tabLst>
                <a:tab pos="180975" algn="l"/>
              </a:tabLst>
            </a:pPr>
            <a:r>
              <a:rPr sz="1100" dirty="0">
                <a:latin typeface="Arial"/>
                <a:cs typeface="Arial"/>
              </a:rPr>
              <a:t>CRM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focuses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on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customers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and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relationships. </a:t>
            </a:r>
            <a:r>
              <a:rPr sz="1100" dirty="0">
                <a:latin typeface="Arial"/>
                <a:cs typeface="Arial"/>
              </a:rPr>
              <a:t>BI/DSS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transforms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data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info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managerial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insight.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dirty="0">
                <a:latin typeface="Arial"/>
                <a:cs typeface="Arial"/>
              </a:rPr>
              <a:t>Research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into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information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systems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success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also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suggests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that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value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depends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on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system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quality,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information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quality,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service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quality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and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use</a:t>
            </a:r>
            <a:r>
              <a:rPr sz="1100" spc="35" dirty="0">
                <a:latin typeface="Arial"/>
                <a:cs typeface="Arial"/>
              </a:rPr>
              <a:t> </a:t>
            </a:r>
            <a:r>
              <a:rPr sz="1100" spc="-25" dirty="0">
                <a:latin typeface="Arial"/>
                <a:cs typeface="Arial"/>
              </a:rPr>
              <a:t>and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dirty="0">
                <a:latin typeface="Arial"/>
                <a:cs typeface="Arial"/>
              </a:rPr>
              <a:t>user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satisfaction,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rather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than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simple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installing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technology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(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DeLone and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McLean,2003).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54940">
              <a:lnSpc>
                <a:spcPct val="100000"/>
              </a:lnSpc>
              <a:spcBef>
                <a:spcPts val="130"/>
              </a:spcBef>
            </a:pPr>
            <a:r>
              <a:rPr dirty="0"/>
              <a:t>ERP:</a:t>
            </a:r>
            <a:r>
              <a:rPr spc="50" dirty="0"/>
              <a:t> </a:t>
            </a:r>
            <a:r>
              <a:rPr dirty="0"/>
              <a:t>Integrating</a:t>
            </a:r>
            <a:r>
              <a:rPr spc="200" dirty="0"/>
              <a:t> </a:t>
            </a:r>
            <a:r>
              <a:rPr dirty="0"/>
              <a:t>the</a:t>
            </a:r>
            <a:r>
              <a:rPr spc="114" dirty="0"/>
              <a:t> </a:t>
            </a:r>
            <a:r>
              <a:rPr spc="-10" dirty="0"/>
              <a:t>Organisation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2150427"/>
            <a:ext cx="1436370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Typical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ERP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functions: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70175" y="2426906"/>
            <a:ext cx="1685925" cy="18669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0975" indent="-168275">
              <a:lnSpc>
                <a:spcPct val="100000"/>
              </a:lnSpc>
              <a:spcBef>
                <a:spcPts val="12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Finance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accounting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6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Procurement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6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Inventory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5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Human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resources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6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Supply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chain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93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Production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6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Order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70175" y="4373245"/>
            <a:ext cx="3201670" cy="13131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benefits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5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Duplicate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6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Spreadsheet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dependency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85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silos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93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Maual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delays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between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departments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75194" y="2150173"/>
            <a:ext cx="4104640" cy="1656714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72390">
              <a:lnSpc>
                <a:spcPct val="88200"/>
              </a:lnSpc>
              <a:spcBef>
                <a:spcPts val="28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However,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ERP</a:t>
            </a:r>
            <a:r>
              <a:rPr sz="1100" spc="-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implementation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create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significant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financial,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technical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organisational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challenges.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Employees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may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need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to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training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may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need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change.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91000"/>
              </a:lnSpc>
              <a:spcBef>
                <a:spcPts val="98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Recent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SAP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examples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illustrate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potential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benefits: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using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cloud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ERP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have</a:t>
            </a:r>
            <a:r>
              <a:rPr sz="1100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reported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improvements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such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as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invoice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processing,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improved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financial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visibility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reduced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month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close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times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SAP,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2026).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ts val="1260"/>
              </a:lnSpc>
              <a:spcBef>
                <a:spcPts val="85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ERP</a:t>
            </a:r>
            <a:r>
              <a:rPr sz="1100" spc="-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should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implemented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around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clearly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defined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ts val="1260"/>
              </a:lnSpc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rather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than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simply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replacing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existing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software.</a:t>
            </a:r>
            <a:endParaRPr sz="1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5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23489" y="1178623"/>
            <a:ext cx="6692265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latin typeface="Arial"/>
                <a:cs typeface="Arial"/>
              </a:rPr>
              <a:t>Enterprise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resource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planning</a:t>
            </a:r>
            <a:r>
              <a:rPr sz="1100" spc="3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integrates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multiple</a:t>
            </a:r>
            <a:r>
              <a:rPr sz="1100" spc="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business</a:t>
            </a:r>
            <a:r>
              <a:rPr sz="1100" spc="2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functions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into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common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information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environment.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CRM:</a:t>
            </a:r>
            <a:r>
              <a:rPr spc="165" dirty="0"/>
              <a:t> </a:t>
            </a:r>
            <a:r>
              <a:rPr dirty="0"/>
              <a:t>Improving</a:t>
            </a:r>
            <a:r>
              <a:rPr spc="235" dirty="0"/>
              <a:t> </a:t>
            </a:r>
            <a:r>
              <a:rPr dirty="0"/>
              <a:t>customer</a:t>
            </a:r>
            <a:r>
              <a:rPr spc="170" dirty="0"/>
              <a:t> </a:t>
            </a:r>
            <a:r>
              <a:rPr spc="-10" dirty="0"/>
              <a:t>experience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2159952"/>
            <a:ext cx="8663305" cy="36125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relationship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collect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organise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across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sales,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marketing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activities.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CRM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provide: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profiles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purchase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history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Communication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records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opportunities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marketing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segmentation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Personalised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interactions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ts val="1280"/>
              </a:lnSpc>
              <a:spcBef>
                <a:spcPts val="108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impact,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force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networking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company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Expereo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cloud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cloud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standardise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and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work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flows.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company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reportated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30%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 service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delivery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58%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increase</a:t>
            </a:r>
            <a:r>
              <a:rPr sz="1100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NPS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following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implementation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force,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2026).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However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CRM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also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creates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risks: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Excessive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collection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personal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unauthorised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access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Poor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quality customer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over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personalisation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Loss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trust.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Therefore,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CRM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should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combine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value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with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responsible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managment.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6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BI</a:t>
            </a:r>
            <a:r>
              <a:rPr spc="85" dirty="0"/>
              <a:t> </a:t>
            </a:r>
            <a:r>
              <a:rPr dirty="0"/>
              <a:t>and</a:t>
            </a:r>
            <a:r>
              <a:rPr spc="70" dirty="0"/>
              <a:t> </a:t>
            </a:r>
            <a:r>
              <a:rPr dirty="0"/>
              <a:t>DSS:</a:t>
            </a:r>
            <a:r>
              <a:rPr spc="20" dirty="0"/>
              <a:t> </a:t>
            </a:r>
            <a:r>
              <a:rPr dirty="0"/>
              <a:t>Turning</a:t>
            </a:r>
            <a:r>
              <a:rPr spc="70" dirty="0"/>
              <a:t> </a:t>
            </a:r>
            <a:r>
              <a:rPr dirty="0"/>
              <a:t>data</a:t>
            </a:r>
            <a:r>
              <a:rPr spc="70" dirty="0"/>
              <a:t> </a:t>
            </a:r>
            <a:r>
              <a:rPr dirty="0"/>
              <a:t>into</a:t>
            </a:r>
            <a:r>
              <a:rPr spc="70" dirty="0"/>
              <a:t> </a:t>
            </a:r>
            <a:r>
              <a:rPr spc="-10" dirty="0"/>
              <a:t>decisions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2159952"/>
            <a:ext cx="8540115" cy="33547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intelligence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decision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analyse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from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multiple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sources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present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through: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Dashboards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key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performances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indicators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KPIs)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visualisations and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forecasts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Trend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analysis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what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if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analysis</a:t>
            </a:r>
            <a:endParaRPr sz="1100">
              <a:latin typeface="Arial"/>
              <a:cs typeface="Arial"/>
            </a:endParaRPr>
          </a:p>
          <a:p>
            <a:pPr marL="12700" marR="138430">
              <a:lnSpc>
                <a:spcPct val="102400"/>
              </a:lnSpc>
              <a:spcBef>
                <a:spcPts val="97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This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matters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because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managers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move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from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what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happened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why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happen.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What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likely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happen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what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should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do.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An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example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this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M&amp;S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implemented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Azure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synapse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analytics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integrate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from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multiple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sources.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enables: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93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access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real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time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reporting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Better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access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stock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Greater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self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analytics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more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driven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decision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making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99600"/>
              </a:lnSpc>
              <a:spcBef>
                <a:spcPts val="1015"/>
              </a:spcBef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Microsoft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more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11,000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supports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center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store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colleagues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were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actively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using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reporting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each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month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(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Microsoft,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2023).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only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limitation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only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reliable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underlying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data.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Poor-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quality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inconsistent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lead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inaccurate conclusions.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7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Ethical</a:t>
            </a:r>
            <a:r>
              <a:rPr spc="165" dirty="0"/>
              <a:t> </a:t>
            </a:r>
            <a:r>
              <a:rPr dirty="0"/>
              <a:t>issues</a:t>
            </a:r>
            <a:r>
              <a:rPr spc="135" dirty="0"/>
              <a:t> </a:t>
            </a:r>
            <a:r>
              <a:rPr dirty="0"/>
              <a:t>in</a:t>
            </a:r>
            <a:r>
              <a:rPr spc="130" dirty="0"/>
              <a:t> </a:t>
            </a:r>
            <a:r>
              <a:rPr dirty="0"/>
              <a:t>modern</a:t>
            </a:r>
            <a:r>
              <a:rPr spc="130" dirty="0"/>
              <a:t> </a:t>
            </a:r>
            <a:r>
              <a:rPr dirty="0"/>
              <a:t>information</a:t>
            </a:r>
            <a:r>
              <a:rPr spc="130" dirty="0"/>
              <a:t> </a:t>
            </a:r>
            <a:r>
              <a:rPr spc="-10" dirty="0"/>
              <a:t>systems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1268412"/>
            <a:ext cx="8563610" cy="40792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Technology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creates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opportunities-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also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responsibilities.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privacy-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increasingly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collect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employee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data.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Under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UK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protection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principles,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organisations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must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process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personal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lawfully,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fairly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transparently,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while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applying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minimisation,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accuracy,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 storage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limitation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appropriate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security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UK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Government,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Cybersecurity-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become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targets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for: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Phishing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malware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Ransomware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theft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935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Unauthorised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access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102400"/>
              </a:lnSpc>
              <a:spcBef>
                <a:spcPts val="97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NIST's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Cybersecurity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Framework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2.0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provides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structured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approach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organisations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identity,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manage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communicate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cybersecurity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risks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NIST,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2024)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Employee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monitoring-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Technologies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monitor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Productivity</a:t>
            </a:r>
            <a:r>
              <a:rPr sz="1100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keystrokes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Intern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activity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screens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Location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working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time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ICO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stresses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employee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monitoring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must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still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comply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with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protection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principles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ICO,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2026)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8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AI,</a:t>
            </a:r>
            <a:r>
              <a:rPr spc="150" dirty="0"/>
              <a:t> </a:t>
            </a:r>
            <a:r>
              <a:rPr dirty="0"/>
              <a:t>Bias</a:t>
            </a:r>
            <a:r>
              <a:rPr spc="125" dirty="0"/>
              <a:t> </a:t>
            </a:r>
            <a:r>
              <a:rPr dirty="0"/>
              <a:t>and</a:t>
            </a:r>
            <a:r>
              <a:rPr spc="120" dirty="0"/>
              <a:t> </a:t>
            </a:r>
            <a:r>
              <a:rPr dirty="0"/>
              <a:t>Responsible</a:t>
            </a:r>
            <a:r>
              <a:rPr spc="120" dirty="0"/>
              <a:t> </a:t>
            </a:r>
            <a:r>
              <a:rPr dirty="0"/>
              <a:t>Decision</a:t>
            </a:r>
            <a:r>
              <a:rPr spc="170" dirty="0"/>
              <a:t> </a:t>
            </a:r>
            <a:r>
              <a:rPr spc="-10" dirty="0"/>
              <a:t>MAking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2159952"/>
            <a:ext cx="8750935" cy="2343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ethical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challenge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improve: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Recruitment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forecasting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recommendations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fraud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detections</a:t>
            </a:r>
            <a:endParaRPr sz="11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24066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Pricing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planning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995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However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reproduce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biases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present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their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training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data,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design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implementation.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example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Amazon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developed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an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experimental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recruitment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analysed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CVs.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Reuters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learned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from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historical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recruitment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that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predominantly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reflected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male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applicants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produced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outcomes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disadvantaged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female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candidates.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Amazon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abandoned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project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(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Dustin,2018).</a:t>
            </a:r>
            <a:r>
              <a:rPr sz="1100" spc="2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ICO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specifically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recommends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transparency,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minimisation,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bias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testing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meaningful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human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involvement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when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is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recruitment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ICO,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2024).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65530" y="796861"/>
            <a:ext cx="16827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20" dirty="0">
                <a:solidFill>
                  <a:srgbClr val="FDFFFF"/>
                </a:solidFill>
                <a:latin typeface="Trebuchet MS"/>
                <a:cs typeface="Trebuchet MS"/>
              </a:rPr>
              <a:t>9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Case</a:t>
            </a:r>
            <a:r>
              <a:rPr spc="135" dirty="0"/>
              <a:t> </a:t>
            </a:r>
            <a:r>
              <a:rPr dirty="0"/>
              <a:t>studies:</a:t>
            </a:r>
            <a:r>
              <a:rPr spc="165" dirty="0"/>
              <a:t> </a:t>
            </a:r>
            <a:r>
              <a:rPr lang="en-GB" spc="165" dirty="0"/>
              <a:t>I</a:t>
            </a:r>
            <a:r>
              <a:rPr dirty="0" err="1"/>
              <a:t>nformation</a:t>
            </a:r>
            <a:r>
              <a:rPr spc="140" dirty="0"/>
              <a:t> </a:t>
            </a:r>
            <a:r>
              <a:rPr dirty="0"/>
              <a:t>systems</a:t>
            </a:r>
            <a:r>
              <a:rPr spc="145" dirty="0"/>
              <a:t> </a:t>
            </a:r>
            <a:r>
              <a:rPr dirty="0"/>
              <a:t>in</a:t>
            </a:r>
            <a:r>
              <a:rPr spc="135" dirty="0"/>
              <a:t> </a:t>
            </a:r>
            <a:r>
              <a:rPr spc="-10" dirty="0"/>
              <a:t>practice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70175" y="1268412"/>
            <a:ext cx="8849995" cy="364997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Case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1-Zara/Inditex-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RFID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Challenge:-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Zara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needed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accurate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about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product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 locations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dn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inventory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across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its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stores.</a:t>
            </a:r>
            <a:endParaRPr sz="1100" dirty="0">
              <a:latin typeface="Arial"/>
              <a:cs typeface="Arial"/>
            </a:endParaRPr>
          </a:p>
          <a:p>
            <a:pPr marL="12700" marR="5080">
              <a:lnSpc>
                <a:spcPts val="2330"/>
              </a:lnSpc>
              <a:spcBef>
                <a:spcPts val="24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Solution:-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RFID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technology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was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integrated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into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Zara's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operations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identity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individual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garments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throughout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distribution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retail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process.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Impact:-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Inditex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reported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RIFD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made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inventory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processes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80%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reduced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time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required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identity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products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-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replenishment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ts val="1105"/>
              </a:lnSpc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Inditex,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2015).</a:t>
            </a:r>
            <a:endParaRPr sz="1100" dirty="0">
              <a:latin typeface="Arial"/>
              <a:cs typeface="Arial"/>
            </a:endParaRPr>
          </a:p>
          <a:p>
            <a:pPr marL="12700" marR="651510">
              <a:lnSpc>
                <a:spcPts val="1280"/>
              </a:lnSpc>
              <a:spcBef>
                <a:spcPts val="108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Ethical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Consideration:-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demonstrates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how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tracking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technologies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improve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efficiency,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but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organisations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should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ensure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appropriate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controls where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tracking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becomes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connected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with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employee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personal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data.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Key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take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away:-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Accurate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real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time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directly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improve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inventory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service.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Case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stud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2: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Marks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&amp;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Spencer-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Challenge:-</a:t>
            </a:r>
            <a:r>
              <a:rPr sz="1100" spc="2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Large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volumes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existed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across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multiple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sources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Solution:-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M&amp;S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Azure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synapse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 BI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consolidate,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transform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visualise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information.</a:t>
            </a:r>
            <a:endParaRPr sz="1100" dirty="0">
              <a:latin typeface="Arial"/>
              <a:cs typeface="Arial"/>
            </a:endParaRPr>
          </a:p>
          <a:p>
            <a:pPr marL="12700" marR="198120">
              <a:lnSpc>
                <a:spcPts val="1280"/>
              </a:lnSpc>
              <a:spcBef>
                <a:spcPts val="108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Impact:-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company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reported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faster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access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insight,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greater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self-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reporting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wider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decision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making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(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Microsoft,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2023).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7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Key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takeaway:-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can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create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value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making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high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quality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accessible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people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who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need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make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dec</a:t>
            </a:r>
            <a:endParaRPr sz="11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3925" y="796861"/>
            <a:ext cx="31178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45" dirty="0">
                <a:solidFill>
                  <a:srgbClr val="FDFFFF"/>
                </a:solidFill>
                <a:latin typeface="Trebuchet MS"/>
                <a:cs typeface="Trebuchet MS"/>
              </a:rPr>
              <a:t>10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195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Case</a:t>
            </a:r>
            <a:r>
              <a:rPr sz="2400" spc="-25" dirty="0"/>
              <a:t> </a:t>
            </a:r>
            <a:r>
              <a:rPr sz="2400" dirty="0"/>
              <a:t>Study</a:t>
            </a:r>
            <a:r>
              <a:rPr sz="2400" spc="-100" dirty="0"/>
              <a:t> </a:t>
            </a:r>
            <a:r>
              <a:rPr sz="2400" dirty="0"/>
              <a:t>and</a:t>
            </a:r>
            <a:r>
              <a:rPr sz="2400" spc="-15" dirty="0"/>
              <a:t> </a:t>
            </a:r>
            <a:r>
              <a:rPr sz="2400" spc="-10" dirty="0"/>
              <a:t>Recommendations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2670175" y="1417573"/>
            <a:ext cx="8929370" cy="4375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Case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3: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Walmart-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Intelligence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995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Walmart's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finance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organisation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adopted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address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challenge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managing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extremely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large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volumes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financial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company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reported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problems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involving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centralisation,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preparation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consumption.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its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approach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created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standarised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models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reduced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duplicated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reporting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activity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Microsoft,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2022).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Rather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than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implementing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every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simultaneously,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phase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stratergy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recommended: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Established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foundation:-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Strengthen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cybersecurity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standardise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core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Identify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critical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process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Implementation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integrated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systems:-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ERO/TPS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 finance,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operations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inventory.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Introduce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CRM:-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Create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single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view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improve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service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Build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BI/DSS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capability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05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Integrated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from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ERP,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CRM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operational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introduce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dashboards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KPI's.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Introduce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Ai:-</a:t>
            </a:r>
            <a:endParaRPr sz="1100">
              <a:latin typeface="Arial"/>
              <a:cs typeface="Arial"/>
            </a:endParaRPr>
          </a:p>
          <a:p>
            <a:pPr marL="180975" indent="-168275">
              <a:lnSpc>
                <a:spcPct val="100000"/>
              </a:lnSpc>
              <a:spcBef>
                <a:spcPts val="1010"/>
              </a:spcBef>
              <a:buClr>
                <a:srgbClr val="A42F0F"/>
              </a:buClr>
              <a:buChar char="•"/>
              <a:tabLst>
                <a:tab pos="180975" algn="l"/>
              </a:tabLst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where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there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clear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case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maintain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human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oversight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significant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decisions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3925" y="796861"/>
            <a:ext cx="31178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45" dirty="0">
                <a:solidFill>
                  <a:srgbClr val="FDFFFF"/>
                </a:solidFill>
                <a:latin typeface="Trebuchet MS"/>
                <a:cs typeface="Trebuchet MS"/>
              </a:rPr>
              <a:t>11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5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Key</a:t>
            </a:r>
            <a:r>
              <a:rPr spc="-50" dirty="0"/>
              <a:t> </a:t>
            </a:r>
            <a:r>
              <a:rPr dirty="0"/>
              <a:t>conclusions:-</a:t>
            </a:r>
            <a:r>
              <a:rPr spc="-25" dirty="0"/>
              <a:t> </a:t>
            </a:r>
            <a:r>
              <a:rPr dirty="0"/>
              <a:t>Information</a:t>
            </a:r>
            <a:r>
              <a:rPr spc="-35" dirty="0"/>
              <a:t> </a:t>
            </a:r>
            <a:r>
              <a:rPr dirty="0"/>
              <a:t>systems</a:t>
            </a:r>
            <a:r>
              <a:rPr spc="-50" dirty="0"/>
              <a:t> </a:t>
            </a:r>
            <a:r>
              <a:rPr dirty="0"/>
              <a:t>can</a:t>
            </a:r>
            <a:r>
              <a:rPr spc="40" dirty="0"/>
              <a:t> </a:t>
            </a:r>
            <a:r>
              <a:rPr spc="-10" dirty="0"/>
              <a:t>help</a:t>
            </a:r>
            <a:r>
              <a:rPr spc="-40" dirty="0"/>
              <a:t> </a:t>
            </a:r>
            <a:r>
              <a:rPr dirty="0"/>
              <a:t>a</a:t>
            </a:r>
            <a:r>
              <a:rPr spc="35" dirty="0"/>
              <a:t> </a:t>
            </a:r>
            <a:r>
              <a:rPr spc="-10" dirty="0"/>
              <a:t>growing</a:t>
            </a:r>
            <a:r>
              <a:rPr spc="-35" dirty="0"/>
              <a:t> </a:t>
            </a:r>
            <a:r>
              <a:rPr dirty="0"/>
              <a:t>business</a:t>
            </a:r>
            <a:r>
              <a:rPr spc="-30" dirty="0"/>
              <a:t> </a:t>
            </a:r>
            <a:r>
              <a:rPr spc="-10" dirty="0"/>
              <a:t>achive:</a:t>
            </a: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dirty="0"/>
              <a:t>Efficiency:-</a:t>
            </a:r>
            <a:r>
              <a:rPr spc="-30" dirty="0"/>
              <a:t> </a:t>
            </a:r>
            <a:r>
              <a:rPr dirty="0"/>
              <a:t>Automation</a:t>
            </a:r>
            <a:r>
              <a:rPr spc="-40" dirty="0"/>
              <a:t> </a:t>
            </a:r>
            <a:r>
              <a:rPr dirty="0"/>
              <a:t>and</a:t>
            </a:r>
            <a:r>
              <a:rPr spc="-45" dirty="0"/>
              <a:t> </a:t>
            </a:r>
            <a:r>
              <a:rPr dirty="0"/>
              <a:t>integrated</a:t>
            </a:r>
            <a:r>
              <a:rPr spc="-40" dirty="0"/>
              <a:t> </a:t>
            </a:r>
            <a:r>
              <a:rPr spc="-10" dirty="0"/>
              <a:t>process</a:t>
            </a:r>
          </a:p>
          <a:p>
            <a:pPr marL="12700" marR="4918075">
              <a:lnSpc>
                <a:spcPct val="176300"/>
              </a:lnSpc>
            </a:pPr>
            <a:r>
              <a:rPr dirty="0"/>
              <a:t>Better</a:t>
            </a:r>
            <a:r>
              <a:rPr spc="-30" dirty="0"/>
              <a:t> </a:t>
            </a:r>
            <a:r>
              <a:rPr dirty="0"/>
              <a:t>decisions:-</a:t>
            </a:r>
            <a:r>
              <a:rPr spc="-40" dirty="0"/>
              <a:t> </a:t>
            </a:r>
            <a:r>
              <a:rPr dirty="0"/>
              <a:t>accessible,</a:t>
            </a:r>
            <a:r>
              <a:rPr spc="-40" dirty="0"/>
              <a:t> </a:t>
            </a:r>
            <a:r>
              <a:rPr dirty="0"/>
              <a:t>accurate</a:t>
            </a:r>
            <a:r>
              <a:rPr spc="-50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dirty="0"/>
              <a:t>timely </a:t>
            </a:r>
            <a:r>
              <a:rPr spc="-10" dirty="0"/>
              <a:t>information </a:t>
            </a:r>
            <a:r>
              <a:rPr dirty="0"/>
              <a:t>Customer</a:t>
            </a:r>
            <a:r>
              <a:rPr spc="-30" dirty="0"/>
              <a:t> </a:t>
            </a:r>
            <a:r>
              <a:rPr spc="-10" dirty="0"/>
              <a:t>experience:-</a:t>
            </a:r>
            <a:r>
              <a:rPr spc="-40" dirty="0"/>
              <a:t> </a:t>
            </a:r>
            <a:r>
              <a:rPr dirty="0"/>
              <a:t>Greater</a:t>
            </a:r>
            <a:r>
              <a:rPr spc="-30" dirty="0"/>
              <a:t> </a:t>
            </a:r>
            <a:r>
              <a:rPr dirty="0"/>
              <a:t>understanding</a:t>
            </a:r>
            <a:r>
              <a:rPr spc="20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dirty="0"/>
              <a:t>customer</a:t>
            </a:r>
            <a:r>
              <a:rPr spc="-30" dirty="0"/>
              <a:t> </a:t>
            </a:r>
            <a:r>
              <a:rPr spc="-10" dirty="0"/>
              <a:t>needs</a:t>
            </a: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dirty="0"/>
              <a:t>Competitive</a:t>
            </a:r>
            <a:r>
              <a:rPr spc="40" dirty="0"/>
              <a:t> </a:t>
            </a:r>
            <a:r>
              <a:rPr spc="-10" dirty="0"/>
              <a:t>capability:-</a:t>
            </a:r>
            <a:r>
              <a:rPr spc="-15" dirty="0"/>
              <a:t> </a:t>
            </a:r>
            <a:r>
              <a:rPr dirty="0"/>
              <a:t>Faster</a:t>
            </a:r>
            <a:r>
              <a:rPr spc="-5" dirty="0"/>
              <a:t> </a:t>
            </a:r>
            <a:r>
              <a:rPr spc="-10" dirty="0"/>
              <a:t>responses,</a:t>
            </a:r>
            <a:r>
              <a:rPr spc="-20" dirty="0"/>
              <a:t> </a:t>
            </a:r>
            <a:r>
              <a:rPr dirty="0"/>
              <a:t>innovation</a:t>
            </a:r>
            <a:r>
              <a:rPr spc="-30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dirty="0"/>
              <a:t>data</a:t>
            </a:r>
            <a:r>
              <a:rPr spc="-35" dirty="0"/>
              <a:t> </a:t>
            </a:r>
            <a:r>
              <a:rPr dirty="0"/>
              <a:t>driven</a:t>
            </a:r>
            <a:r>
              <a:rPr spc="-30" dirty="0"/>
              <a:t> </a:t>
            </a:r>
            <a:r>
              <a:rPr spc="-10" dirty="0"/>
              <a:t>operations</a:t>
            </a: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dirty="0"/>
              <a:t>However,</a:t>
            </a:r>
            <a:r>
              <a:rPr spc="-40" dirty="0"/>
              <a:t> </a:t>
            </a:r>
            <a:r>
              <a:rPr dirty="0"/>
              <a:t>successful</a:t>
            </a:r>
            <a:r>
              <a:rPr spc="-5" dirty="0"/>
              <a:t> </a:t>
            </a:r>
            <a:r>
              <a:rPr dirty="0"/>
              <a:t>modernisation</a:t>
            </a:r>
            <a:r>
              <a:rPr spc="-30" dirty="0"/>
              <a:t> </a:t>
            </a:r>
            <a:r>
              <a:rPr dirty="0"/>
              <a:t>required</a:t>
            </a:r>
            <a:r>
              <a:rPr spc="-50" dirty="0"/>
              <a:t> </a:t>
            </a:r>
            <a:r>
              <a:rPr dirty="0"/>
              <a:t>more</a:t>
            </a:r>
            <a:r>
              <a:rPr spc="-50" dirty="0"/>
              <a:t> </a:t>
            </a:r>
            <a:r>
              <a:rPr dirty="0"/>
              <a:t>than</a:t>
            </a:r>
            <a:r>
              <a:rPr spc="-50" dirty="0"/>
              <a:t> </a:t>
            </a:r>
            <a:r>
              <a:rPr dirty="0"/>
              <a:t>purchasing</a:t>
            </a:r>
            <a:r>
              <a:rPr spc="20" dirty="0"/>
              <a:t> </a:t>
            </a:r>
            <a:r>
              <a:rPr dirty="0"/>
              <a:t>history.</a:t>
            </a:r>
            <a:r>
              <a:rPr spc="235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recommended</a:t>
            </a:r>
            <a:r>
              <a:rPr spc="-50" dirty="0"/>
              <a:t> </a:t>
            </a:r>
            <a:r>
              <a:rPr dirty="0"/>
              <a:t>approach</a:t>
            </a:r>
            <a:r>
              <a:rPr spc="-50" dirty="0"/>
              <a:t> </a:t>
            </a:r>
            <a:r>
              <a:rPr dirty="0"/>
              <a:t>is</a:t>
            </a:r>
            <a:r>
              <a:rPr spc="-55" dirty="0"/>
              <a:t> </a:t>
            </a:r>
            <a:r>
              <a:rPr dirty="0"/>
              <a:t>integrate</a:t>
            </a:r>
            <a:r>
              <a:rPr spc="-50" dirty="0"/>
              <a:t> </a:t>
            </a:r>
            <a:r>
              <a:rPr dirty="0"/>
              <a:t>systems</a:t>
            </a:r>
            <a:r>
              <a:rPr spc="5" dirty="0"/>
              <a:t> </a:t>
            </a:r>
            <a:r>
              <a:rPr dirty="0"/>
              <a:t>+</a:t>
            </a:r>
            <a:r>
              <a:rPr spc="-75" dirty="0"/>
              <a:t> </a:t>
            </a:r>
            <a:r>
              <a:rPr dirty="0"/>
              <a:t>improve</a:t>
            </a:r>
            <a:r>
              <a:rPr spc="-50" dirty="0"/>
              <a:t> </a:t>
            </a:r>
            <a:r>
              <a:rPr spc="-20" dirty="0"/>
              <a:t>data</a:t>
            </a: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dirty="0"/>
              <a:t>quality</a:t>
            </a:r>
            <a:r>
              <a:rPr spc="20" dirty="0"/>
              <a:t> </a:t>
            </a:r>
            <a:r>
              <a:rPr dirty="0"/>
              <a:t>+</a:t>
            </a:r>
            <a:r>
              <a:rPr spc="-75" dirty="0"/>
              <a:t> </a:t>
            </a:r>
            <a:r>
              <a:rPr dirty="0"/>
              <a:t>develop</a:t>
            </a:r>
            <a:r>
              <a:rPr spc="35" dirty="0"/>
              <a:t> </a:t>
            </a:r>
            <a:r>
              <a:rPr spc="-10" dirty="0"/>
              <a:t>employee</a:t>
            </a:r>
            <a:r>
              <a:rPr spc="-45" dirty="0"/>
              <a:t> </a:t>
            </a:r>
            <a:r>
              <a:rPr dirty="0"/>
              <a:t>capability</a:t>
            </a:r>
            <a:r>
              <a:rPr spc="20" dirty="0"/>
              <a:t> </a:t>
            </a:r>
            <a:r>
              <a:rPr dirty="0"/>
              <a:t>+</a:t>
            </a:r>
            <a:r>
              <a:rPr spc="-70" dirty="0"/>
              <a:t> </a:t>
            </a:r>
            <a:r>
              <a:rPr dirty="0"/>
              <a:t>protect</a:t>
            </a:r>
            <a:r>
              <a:rPr spc="-25" dirty="0"/>
              <a:t> </a:t>
            </a:r>
            <a:r>
              <a:rPr spc="-10" dirty="0"/>
              <a:t>privacy</a:t>
            </a:r>
            <a:r>
              <a:rPr spc="-55" dirty="0"/>
              <a:t> </a:t>
            </a:r>
            <a:r>
              <a:rPr dirty="0"/>
              <a:t>+</a:t>
            </a:r>
            <a:r>
              <a:rPr spc="5" dirty="0"/>
              <a:t> </a:t>
            </a:r>
            <a:r>
              <a:rPr dirty="0"/>
              <a:t>govern</a:t>
            </a:r>
            <a:r>
              <a:rPr spc="30" dirty="0"/>
              <a:t> </a:t>
            </a:r>
            <a:r>
              <a:rPr spc="-10" dirty="0"/>
              <a:t>AI</a:t>
            </a:r>
            <a:r>
              <a:rPr spc="-30" dirty="0"/>
              <a:t> </a:t>
            </a:r>
            <a:r>
              <a:rPr dirty="0"/>
              <a:t>responsibility</a:t>
            </a:r>
            <a:r>
              <a:rPr spc="-50" dirty="0"/>
              <a:t> .</a:t>
            </a:r>
          </a:p>
          <a:p>
            <a:pPr marL="12700" marR="5080">
              <a:lnSpc>
                <a:spcPct val="102400"/>
              </a:lnSpc>
              <a:spcBef>
                <a:spcPts val="905"/>
              </a:spcBef>
            </a:pPr>
            <a:r>
              <a:rPr dirty="0"/>
              <a:t>The</a:t>
            </a:r>
            <a:r>
              <a:rPr spc="-35" dirty="0"/>
              <a:t> </a:t>
            </a:r>
            <a:r>
              <a:rPr dirty="0"/>
              <a:t>evidence</a:t>
            </a:r>
            <a:r>
              <a:rPr spc="-35" dirty="0"/>
              <a:t> </a:t>
            </a:r>
            <a:r>
              <a:rPr dirty="0"/>
              <a:t>from</a:t>
            </a:r>
            <a:r>
              <a:rPr spc="-50" dirty="0"/>
              <a:t> </a:t>
            </a:r>
            <a:r>
              <a:rPr dirty="0"/>
              <a:t>Zara,</a:t>
            </a:r>
            <a:r>
              <a:rPr spc="-15" dirty="0"/>
              <a:t> </a:t>
            </a:r>
            <a:r>
              <a:rPr spc="-10" dirty="0"/>
              <a:t>M&amp;S</a:t>
            </a:r>
            <a:r>
              <a:rPr spc="-8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spc="-10" dirty="0"/>
              <a:t>Walmart</a:t>
            </a:r>
            <a:r>
              <a:rPr spc="-15" dirty="0"/>
              <a:t> </a:t>
            </a:r>
            <a:r>
              <a:rPr dirty="0"/>
              <a:t>demonstrate</a:t>
            </a:r>
            <a:r>
              <a:rPr spc="-35" dirty="0"/>
              <a:t> </a:t>
            </a:r>
            <a:r>
              <a:rPr dirty="0"/>
              <a:t>that</a:t>
            </a:r>
            <a:r>
              <a:rPr spc="-20" dirty="0"/>
              <a:t> </a:t>
            </a:r>
            <a:r>
              <a:rPr dirty="0"/>
              <a:t>information</a:t>
            </a:r>
            <a:r>
              <a:rPr spc="45" dirty="0"/>
              <a:t> </a:t>
            </a:r>
            <a:r>
              <a:rPr spc="-10" dirty="0"/>
              <a:t>systems</a:t>
            </a:r>
            <a:r>
              <a:rPr spc="-45" dirty="0"/>
              <a:t> </a:t>
            </a:r>
            <a:r>
              <a:rPr dirty="0"/>
              <a:t>can</a:t>
            </a:r>
            <a:r>
              <a:rPr spc="-35" dirty="0"/>
              <a:t> </a:t>
            </a:r>
            <a:r>
              <a:rPr dirty="0"/>
              <a:t>produce</a:t>
            </a:r>
            <a:r>
              <a:rPr spc="-30" dirty="0"/>
              <a:t> </a:t>
            </a:r>
            <a:r>
              <a:rPr dirty="0"/>
              <a:t>substantial</a:t>
            </a:r>
            <a:r>
              <a:rPr spc="-35" dirty="0"/>
              <a:t> </a:t>
            </a:r>
            <a:r>
              <a:rPr dirty="0"/>
              <a:t>operational</a:t>
            </a:r>
            <a:r>
              <a:rPr spc="40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dirty="0"/>
              <a:t>decision</a:t>
            </a:r>
            <a:r>
              <a:rPr spc="45" dirty="0"/>
              <a:t> </a:t>
            </a:r>
            <a:r>
              <a:rPr spc="-10" dirty="0"/>
              <a:t>making </a:t>
            </a:r>
            <a:r>
              <a:rPr dirty="0"/>
              <a:t>benefits</a:t>
            </a:r>
            <a:r>
              <a:rPr spc="-55" dirty="0"/>
              <a:t> </a:t>
            </a:r>
            <a:r>
              <a:rPr dirty="0"/>
              <a:t>when</a:t>
            </a:r>
            <a:r>
              <a:rPr spc="40" dirty="0"/>
              <a:t> </a:t>
            </a:r>
            <a:r>
              <a:rPr dirty="0"/>
              <a:t>technology</a:t>
            </a:r>
            <a:r>
              <a:rPr spc="30" dirty="0"/>
              <a:t> </a:t>
            </a:r>
            <a:r>
              <a:rPr dirty="0"/>
              <a:t>is</a:t>
            </a:r>
            <a:r>
              <a:rPr spc="-45" dirty="0"/>
              <a:t> </a:t>
            </a:r>
            <a:r>
              <a:rPr dirty="0"/>
              <a:t>aligned</a:t>
            </a:r>
            <a:r>
              <a:rPr spc="-35" dirty="0"/>
              <a:t> </a:t>
            </a:r>
            <a:r>
              <a:rPr dirty="0"/>
              <a:t>with</a:t>
            </a:r>
            <a:r>
              <a:rPr spc="-20" dirty="0"/>
              <a:t> </a:t>
            </a:r>
            <a:r>
              <a:rPr dirty="0"/>
              <a:t>organisational</a:t>
            </a:r>
            <a:r>
              <a:rPr spc="20" dirty="0"/>
              <a:t> </a:t>
            </a:r>
            <a:r>
              <a:rPr dirty="0"/>
              <a:t>needs.</a:t>
            </a:r>
            <a:r>
              <a:rPr spc="-20" dirty="0"/>
              <a:t> </a:t>
            </a:r>
            <a:r>
              <a:rPr dirty="0"/>
              <a:t>At</a:t>
            </a:r>
            <a:r>
              <a:rPr spc="-20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dirty="0"/>
              <a:t>same</a:t>
            </a:r>
            <a:r>
              <a:rPr spc="-35" dirty="0"/>
              <a:t> </a:t>
            </a:r>
            <a:r>
              <a:rPr dirty="0"/>
              <a:t>time</a:t>
            </a:r>
            <a:r>
              <a:rPr spc="-3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30" dirty="0"/>
              <a:t> </a:t>
            </a:r>
            <a:r>
              <a:rPr dirty="0"/>
              <a:t>AI</a:t>
            </a:r>
            <a:r>
              <a:rPr spc="-20" dirty="0"/>
              <a:t> </a:t>
            </a:r>
            <a:r>
              <a:rPr dirty="0"/>
              <a:t>case</a:t>
            </a:r>
            <a:r>
              <a:rPr spc="-35" dirty="0"/>
              <a:t> </a:t>
            </a:r>
            <a:r>
              <a:rPr spc="-10" dirty="0"/>
              <a:t>demonstrates</a:t>
            </a:r>
            <a:r>
              <a:rPr spc="-45" dirty="0"/>
              <a:t> </a:t>
            </a:r>
            <a:r>
              <a:rPr dirty="0"/>
              <a:t>why</a:t>
            </a:r>
            <a:r>
              <a:rPr spc="30" dirty="0"/>
              <a:t> </a:t>
            </a:r>
            <a:r>
              <a:rPr spc="-10" dirty="0"/>
              <a:t>ethical</a:t>
            </a:r>
            <a:r>
              <a:rPr spc="-35" dirty="0"/>
              <a:t> </a:t>
            </a:r>
            <a:r>
              <a:rPr dirty="0"/>
              <a:t>governance</a:t>
            </a:r>
            <a:r>
              <a:rPr spc="-30" dirty="0"/>
              <a:t> </a:t>
            </a:r>
            <a:r>
              <a:rPr spc="-20" dirty="0"/>
              <a:t>must </a:t>
            </a:r>
            <a:r>
              <a:rPr dirty="0"/>
              <a:t>be</a:t>
            </a:r>
            <a:r>
              <a:rPr spc="-40" dirty="0"/>
              <a:t> </a:t>
            </a:r>
            <a:r>
              <a:rPr dirty="0"/>
              <a:t>embedded</a:t>
            </a:r>
            <a:r>
              <a:rPr spc="-40" dirty="0"/>
              <a:t> </a:t>
            </a:r>
            <a:r>
              <a:rPr dirty="0"/>
              <a:t>into</a:t>
            </a:r>
            <a:r>
              <a:rPr spc="-35" dirty="0"/>
              <a:t> </a:t>
            </a:r>
            <a:r>
              <a:rPr dirty="0"/>
              <a:t>system</a:t>
            </a:r>
            <a:r>
              <a:rPr spc="-55" dirty="0"/>
              <a:t> </a:t>
            </a:r>
            <a:r>
              <a:rPr dirty="0"/>
              <a:t>design</a:t>
            </a:r>
            <a:r>
              <a:rPr spc="-35" dirty="0"/>
              <a:t> </a:t>
            </a:r>
            <a:r>
              <a:rPr dirty="0"/>
              <a:t>rather</a:t>
            </a:r>
            <a:r>
              <a:rPr spc="20" dirty="0"/>
              <a:t> </a:t>
            </a:r>
            <a:r>
              <a:rPr dirty="0"/>
              <a:t>than</a:t>
            </a:r>
            <a:r>
              <a:rPr spc="5" dirty="0"/>
              <a:t> </a:t>
            </a:r>
            <a:r>
              <a:rPr dirty="0"/>
              <a:t>added</a:t>
            </a:r>
            <a:r>
              <a:rPr spc="-40" dirty="0"/>
              <a:t> </a:t>
            </a:r>
            <a:r>
              <a:rPr spc="-10" dirty="0"/>
              <a:t>afterwards.</a:t>
            </a:r>
          </a:p>
          <a:p>
            <a:pPr marL="12700">
              <a:lnSpc>
                <a:spcPts val="1300"/>
              </a:lnSpc>
              <a:spcBef>
                <a:spcPts val="1005"/>
              </a:spcBef>
            </a:pPr>
            <a:r>
              <a:rPr dirty="0"/>
              <a:t>Ultimately</a:t>
            </a:r>
            <a:r>
              <a:rPr spc="50" dirty="0"/>
              <a:t> </a:t>
            </a:r>
            <a:r>
              <a:rPr spc="-10" dirty="0"/>
              <a:t>information</a:t>
            </a:r>
            <a:r>
              <a:rPr spc="-20" dirty="0"/>
              <a:t> </a:t>
            </a:r>
            <a:r>
              <a:rPr dirty="0"/>
              <a:t>systems</a:t>
            </a:r>
            <a:r>
              <a:rPr spc="50" dirty="0"/>
              <a:t> </a:t>
            </a:r>
            <a:r>
              <a:rPr dirty="0"/>
              <a:t>should</a:t>
            </a:r>
            <a:r>
              <a:rPr spc="-20" dirty="0"/>
              <a:t> </a:t>
            </a:r>
            <a:r>
              <a:rPr dirty="0"/>
              <a:t>be</a:t>
            </a:r>
            <a:r>
              <a:rPr spc="-20" dirty="0"/>
              <a:t> </a:t>
            </a:r>
            <a:r>
              <a:rPr dirty="0"/>
              <a:t>evaluated</a:t>
            </a:r>
            <a:r>
              <a:rPr spc="-20" dirty="0"/>
              <a:t> </a:t>
            </a:r>
            <a:r>
              <a:rPr dirty="0"/>
              <a:t>not only</a:t>
            </a:r>
            <a:r>
              <a:rPr spc="-30" dirty="0"/>
              <a:t> </a:t>
            </a:r>
            <a:r>
              <a:rPr dirty="0"/>
              <a:t>by</a:t>
            </a:r>
            <a:r>
              <a:rPr spc="-30" dirty="0"/>
              <a:t> </a:t>
            </a:r>
            <a:r>
              <a:rPr dirty="0"/>
              <a:t>their</a:t>
            </a:r>
            <a:r>
              <a:rPr spc="-65" dirty="0"/>
              <a:t> </a:t>
            </a:r>
            <a:r>
              <a:rPr dirty="0"/>
              <a:t>business</a:t>
            </a:r>
            <a:r>
              <a:rPr spc="-30" dirty="0"/>
              <a:t> </a:t>
            </a:r>
            <a:r>
              <a:rPr spc="-10" dirty="0"/>
              <a:t>value,usability,security,ethical</a:t>
            </a:r>
            <a:r>
              <a:rPr spc="60" dirty="0"/>
              <a:t> </a:t>
            </a:r>
            <a:r>
              <a:rPr dirty="0"/>
              <a:t>impact</a:t>
            </a:r>
            <a:r>
              <a:rPr spc="-5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dirty="0"/>
              <a:t>contribution</a:t>
            </a:r>
            <a:r>
              <a:rPr spc="-10" dirty="0"/>
              <a:t> </a:t>
            </a:r>
            <a:r>
              <a:rPr spc="-25" dirty="0"/>
              <a:t>to</a:t>
            </a:r>
          </a:p>
          <a:p>
            <a:pPr marL="12700">
              <a:lnSpc>
                <a:spcPts val="1300"/>
              </a:lnSpc>
            </a:pPr>
            <a:r>
              <a:rPr dirty="0"/>
              <a:t>organisational</a:t>
            </a:r>
            <a:r>
              <a:rPr spc="-10" dirty="0"/>
              <a:t> objectives</a:t>
            </a:r>
            <a:r>
              <a:rPr spc="-55" dirty="0"/>
              <a:t> </a:t>
            </a:r>
            <a:r>
              <a:rPr dirty="0"/>
              <a:t>(</a:t>
            </a:r>
            <a:r>
              <a:rPr spc="-10" dirty="0"/>
              <a:t> </a:t>
            </a:r>
            <a:r>
              <a:rPr dirty="0"/>
              <a:t>DeLone</a:t>
            </a:r>
            <a:r>
              <a:rPr spc="-10" dirty="0"/>
              <a:t> </a:t>
            </a:r>
            <a:r>
              <a:rPr dirty="0"/>
              <a:t>and</a:t>
            </a:r>
            <a:r>
              <a:rPr spc="20" dirty="0"/>
              <a:t> </a:t>
            </a:r>
            <a:r>
              <a:rPr dirty="0"/>
              <a:t>McLean,</a:t>
            </a:r>
            <a:r>
              <a:rPr spc="-35" dirty="0"/>
              <a:t> </a:t>
            </a:r>
            <a:r>
              <a:rPr spc="-10" dirty="0"/>
              <a:t>2003).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3925" y="796861"/>
            <a:ext cx="31178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45" dirty="0">
                <a:solidFill>
                  <a:srgbClr val="FDFFFF"/>
                </a:solidFill>
                <a:latin typeface="Trebuchet MS"/>
                <a:cs typeface="Trebuchet MS"/>
              </a:rPr>
              <a:t>12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417445" y="20319"/>
            <a:ext cx="2764155" cy="43986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Ref</a:t>
            </a:r>
            <a:r>
              <a:rPr lang="en-GB" dirty="0"/>
              <a:t>e</a:t>
            </a:r>
            <a:r>
              <a:rPr dirty="0" err="1"/>
              <a:t>rence</a:t>
            </a:r>
            <a:r>
              <a:rPr spc="215" dirty="0"/>
              <a:t> </a:t>
            </a:r>
            <a:r>
              <a:rPr spc="-20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56841" y="466471"/>
            <a:ext cx="8571230" cy="3689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Datin,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J.(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2018)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'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Amazon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scrapes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secret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AI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recruiting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tool</a:t>
            </a:r>
            <a:r>
              <a:rPr sz="11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that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showed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bias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against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women',</a:t>
            </a:r>
            <a:r>
              <a:rPr sz="1100" spc="-114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Reuters,</a:t>
            </a:r>
            <a:r>
              <a:rPr sz="1100" i="1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10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October.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185" dirty="0">
                <a:solidFill>
                  <a:srgbClr val="404040"/>
                </a:solidFill>
                <a:latin typeface="Arial"/>
                <a:cs typeface="Arial"/>
              </a:rPr>
              <a:t> 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2"/>
              </a:rPr>
              <a:t>https://www.investing.com/news/stock-market-news/amazon-scraps-secret-ai-recruiting-tool-that-showed-bias-against-women-1637988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56841" y="933703"/>
            <a:ext cx="9274175" cy="3594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1300"/>
              </a:lnSpc>
              <a:spcBef>
                <a:spcPts val="12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DeLone,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W.H.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McLean,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E.R</a:t>
            </a:r>
            <a:r>
              <a:rPr sz="1100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2003)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'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DeLone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McLean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model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sucess: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ten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year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update',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Journal</a:t>
            </a:r>
            <a:r>
              <a:rPr sz="1100" spc="-19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ts val="1295"/>
              </a:lnSpc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Systems,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19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(4),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pp. 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9-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30.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3"/>
              </a:rPr>
              <a:t>https://www.jmis-web.org/articles/271?utm_source=chatgpt.com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56841" y="1391665"/>
            <a:ext cx="9801860" cy="520446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771525">
              <a:lnSpc>
                <a:spcPct val="102400"/>
              </a:lnSpc>
              <a:spcBef>
                <a:spcPts val="9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Inditex (2015)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Innoations</a:t>
            </a:r>
            <a:r>
              <a:rPr sz="1100" i="1" spc="1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in customer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services.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 at: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4"/>
              </a:rPr>
              <a:t>https://static.inditex.com/annual_report_2015/en/our-priorities/innovation-in-customer-services.php?utm_source=chatgpt.com</a:t>
            </a:r>
            <a:r>
              <a:rPr sz="1100" u="none" spc="-15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(Accessed:</a:t>
            </a:r>
            <a:r>
              <a:rPr sz="1100" u="none" spc="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2026).</a:t>
            </a:r>
            <a:endParaRPr sz="1100" dirty="0">
              <a:latin typeface="Arial"/>
              <a:cs typeface="Arial"/>
            </a:endParaRPr>
          </a:p>
          <a:p>
            <a:pPr marL="12700" marR="198120">
              <a:lnSpc>
                <a:spcPct val="995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Commissioner's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office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 ICO)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(2026)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protection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monitoring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workers.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at: </a:t>
            </a:r>
            <a:r>
              <a:rPr sz="1100" i="1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5"/>
              </a:rPr>
              <a:t>https://ico.org.uk/for-organisations/uk-gdpr-guidance-and-resources/employment/monitoring-workers/data-protection-and-monitoring-</a:t>
            </a:r>
            <a:r>
              <a:rPr sz="1100" i="1" u="sng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5"/>
              </a:rPr>
              <a:t>workers/?search=example&amp;utm_source=chatgpt.com</a:t>
            </a:r>
            <a:r>
              <a:rPr sz="1100" i="1" u="none" spc="395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i="1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i="1" u="none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</a:t>
            </a:r>
            <a:r>
              <a:rPr sz="1100" u="none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:</a:t>
            </a:r>
            <a:r>
              <a:rPr sz="1100" u="none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25" dirty="0">
                <a:solidFill>
                  <a:srgbClr val="404040"/>
                </a:solidFill>
                <a:latin typeface="Arial"/>
                <a:cs typeface="Arial"/>
              </a:rPr>
              <a:t>26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 marR="1027430">
              <a:lnSpc>
                <a:spcPct val="995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Laudon,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K.C.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Laudon,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J.P.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2022)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Management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 information</a:t>
            </a:r>
            <a:r>
              <a:rPr sz="1100" i="1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systems:</a:t>
            </a:r>
            <a:r>
              <a:rPr sz="1100" i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Managing</a:t>
            </a:r>
            <a:r>
              <a:rPr sz="1100" i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i="1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spc="-10" dirty="0">
                <a:solidFill>
                  <a:srgbClr val="404040"/>
                </a:solidFill>
                <a:latin typeface="Arial"/>
                <a:cs typeface="Arial"/>
              </a:rPr>
              <a:t>digital</a:t>
            </a:r>
            <a:r>
              <a:rPr sz="1100" i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404040"/>
                </a:solidFill>
                <a:latin typeface="Arial"/>
                <a:cs typeface="Arial"/>
              </a:rPr>
              <a:t>firm.</a:t>
            </a:r>
            <a:r>
              <a:rPr sz="1100" i="1" spc="3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17th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edn.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Harlow: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Pearson.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Available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at: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6"/>
              </a:rPr>
              <a:t>https://www.pearson.com/en-gb/subject-catalog/p/Laudon-Management-Information-Systems-Managing-the-Digital-Firm-Global-Edition-17th-Edition/P200000004708/9781292417752?utm_source=chatgpt.com</a:t>
            </a:r>
            <a:r>
              <a:rPr sz="1100" u="none" spc="-70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(Accessed</a:t>
            </a:r>
            <a:r>
              <a:rPr sz="1100" u="none" spc="1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u="none" spc="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 marR="1753235">
              <a:lnSpc>
                <a:spcPct val="102400"/>
              </a:lnSpc>
              <a:spcBef>
                <a:spcPts val="97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Microsoft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(2022)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Walmart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Finance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standardise</a:t>
            </a:r>
            <a:r>
              <a:rPr sz="1100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</a:t>
            </a:r>
            <a:r>
              <a:rPr sz="1100" spc="-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reporting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analytics.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Microsoft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stories.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at: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7"/>
              </a:rPr>
              <a:t>https://www.microsoft.com/en/customers/story/1557385809666881648-walmart-retailer-power-</a:t>
            </a:r>
            <a:r>
              <a:rPr sz="1100" u="sng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7"/>
              </a:rPr>
              <a:t>bi</a:t>
            </a:r>
            <a:r>
              <a:rPr sz="1100" u="none" spc="140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9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Accessed:</a:t>
            </a:r>
            <a:r>
              <a:rPr sz="1100" u="none" spc="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9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 marR="5080" algn="just">
              <a:lnSpc>
                <a:spcPct val="996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Microsoft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(2023)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UK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retailers,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Marks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Spencer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uses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Azure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synapse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Analytics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BI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drive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powerful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insights.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Microsoft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stories.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Available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8"/>
              </a:rPr>
              <a:t>https://www.microsoft.com/en/customers/story/1620068383237408887-marksandspencer-azuresynapseanalytics-</a:t>
            </a:r>
            <a:r>
              <a:rPr sz="1100" u="sng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8"/>
              </a:rPr>
              <a:t>unitedkingdom</a:t>
            </a:r>
            <a:r>
              <a:rPr sz="1100" u="none" spc="484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Acessed:</a:t>
            </a:r>
            <a:r>
              <a:rPr sz="1100" u="none" spc="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September 2026)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ts val="13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National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Institute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Standarids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tecnology</a:t>
            </a:r>
            <a:r>
              <a:rPr sz="1100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(NIST)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(2024)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NIST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cybersecurity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Framework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CSF)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2.0.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Gaithersburg,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MD: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NIST.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ts val="1300"/>
              </a:lnSpc>
            </a:pP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9"/>
              </a:rPr>
              <a:t>https://csrc.nist.gov/pubs/cswp/29/the-nist-cybersecurity-framework-csf-20/final?utm_source=chatgpt.com</a:t>
            </a:r>
            <a:r>
              <a:rPr sz="1100" u="none" spc="75" dirty="0">
                <a:solidFill>
                  <a:srgbClr val="FA4917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</a:t>
            </a:r>
            <a:r>
              <a:rPr sz="1100" u="none" spc="1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u="none" spc="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8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SAP</a:t>
            </a:r>
            <a:r>
              <a:rPr sz="1100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Customer</a:t>
            </a:r>
            <a:r>
              <a:rPr sz="1100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success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stories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100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growing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businesses.Available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-10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10"/>
              </a:rPr>
              <a:t>https://www.sap.com/products/erp/grow/customers.html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1100" u="none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</a:t>
            </a:r>
            <a:r>
              <a:rPr sz="1100" u="none" spc="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u="none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25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ts val="1300"/>
              </a:lnSpc>
              <a:spcBef>
                <a:spcPts val="100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Salesforce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r>
              <a:rPr sz="1100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Expereo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boosts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CSAT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25%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with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frictionless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sales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service.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  <a:hlinkClick r:id="rId11"/>
              </a:rPr>
              <a:t>https://www.salesforce.com/uk/customer-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ts val="1300"/>
              </a:lnSpc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stories/expereo/?utm_source=chatgpt.com</a:t>
            </a:r>
            <a:r>
              <a:rPr sz="1100" spc="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Accessed:</a:t>
            </a:r>
            <a:r>
              <a:rPr sz="11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spc="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20206)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UK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Government</a:t>
            </a:r>
            <a:r>
              <a:rPr sz="1100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( 2026)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protection: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UK's</a:t>
            </a:r>
            <a:r>
              <a:rPr sz="11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protection</a:t>
            </a:r>
            <a:r>
              <a:rPr sz="1100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legislation.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Available</a:t>
            </a:r>
            <a:r>
              <a:rPr sz="1100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at:</a:t>
            </a:r>
            <a:r>
              <a:rPr sz="1100" spc="-7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12"/>
              </a:rPr>
              <a:t>https://www.gov.uk/data-</a:t>
            </a:r>
            <a:r>
              <a:rPr sz="1100" u="sng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12"/>
              </a:rPr>
              <a:t>protection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Accessed: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endParaRPr sz="11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  <a:p>
            <a:pPr marL="12700" marR="1337945">
              <a:lnSpc>
                <a:spcPct val="99600"/>
              </a:lnSpc>
              <a:spcBef>
                <a:spcPts val="1015"/>
              </a:spcBef>
            </a:pP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Valacich,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J.S.,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Schneider,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C.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Hashim,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2022)</a:t>
            </a:r>
            <a:r>
              <a:rPr sz="1100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Information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systems</a:t>
            </a:r>
            <a:r>
              <a:rPr sz="1100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Today: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Managing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in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1100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digital</a:t>
            </a:r>
            <a:r>
              <a:rPr sz="1100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world.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9th</a:t>
            </a:r>
            <a:r>
              <a:rPr sz="1100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edn.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Arial"/>
                <a:cs typeface="Arial"/>
              </a:rPr>
              <a:t>Harlow:</a:t>
            </a:r>
            <a:r>
              <a:rPr sz="1100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Arial"/>
                <a:cs typeface="Arial"/>
              </a:rPr>
              <a:t>person. </a:t>
            </a:r>
            <a:r>
              <a:rPr sz="1100" u="sng" spc="-10" dirty="0">
                <a:solidFill>
                  <a:srgbClr val="FA4917"/>
                </a:solidFill>
                <a:uFill>
                  <a:solidFill>
                    <a:srgbClr val="FA4917"/>
                  </a:solidFill>
                </a:uFill>
                <a:latin typeface="Arial"/>
                <a:cs typeface="Arial"/>
                <a:hlinkClick r:id="rId13"/>
              </a:rPr>
              <a:t>https://www.pearson.com/en-us/subject-catalog/p/information-systems-today-managing-in-the-digital-world/P200000001974/9780136521617?utm_source=chatgpt.com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1100" u="none" spc="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sz="1100" u="none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Accessed:</a:t>
            </a:r>
            <a:r>
              <a:rPr sz="1100" u="none" spc="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1100" u="none" spc="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dirty="0">
                <a:solidFill>
                  <a:srgbClr val="404040"/>
                </a:solidFill>
                <a:latin typeface="Arial"/>
                <a:cs typeface="Arial"/>
              </a:rPr>
              <a:t>September</a:t>
            </a:r>
            <a:r>
              <a:rPr sz="1100" u="none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u="none" spc="-10" dirty="0">
                <a:solidFill>
                  <a:srgbClr val="404040"/>
                </a:solidFill>
                <a:latin typeface="Arial"/>
                <a:cs typeface="Arial"/>
              </a:rPr>
              <a:t>2026)</a:t>
            </a:r>
            <a:endParaRPr sz="11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23925" y="796861"/>
            <a:ext cx="31178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45" dirty="0">
                <a:solidFill>
                  <a:srgbClr val="FDFFFF"/>
                </a:solidFill>
                <a:latin typeface="Trebuchet MS"/>
                <a:cs typeface="Trebuchet MS"/>
              </a:rPr>
              <a:t>13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6337e7f7272d0e777bd39706c027849b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ce07f535e2dbeb85713c9453c8401f25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Props1.xml><?xml version="1.0" encoding="utf-8"?>
<ds:datastoreItem xmlns:ds="http://schemas.openxmlformats.org/officeDocument/2006/customXml" ds:itemID="{F5F69587-DBC5-470A-854E-EAAA659251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B652A8-252F-4534-9F64-656B8F76F7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D881E5-029D-4E42-B44B-FF445DE5EDF6}">
  <ds:schemaRefs>
    <ds:schemaRef ds:uri="http://schemas.microsoft.com/office/2006/metadata/properties"/>
    <ds:schemaRef ds:uri="http://schemas.microsoft.com/office/infopath/2007/PartnerControls"/>
    <ds:schemaRef ds:uri="1db24759-c936-4417-b43c-e7856b46dbf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2395</Words>
  <Application>Microsoft Office PowerPoint</Application>
  <PresentationFormat>Widescreen</PresentationFormat>
  <Paragraphs>224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Trebuchet MS</vt:lpstr>
      <vt:lpstr>Office Theme</vt:lpstr>
      <vt:lpstr>Title: Component 1-Group Presentation on different information systems Module: Managing Business information</vt:lpstr>
      <vt:lpstr>What are information systems?</vt:lpstr>
      <vt:lpstr>Main types of business information systems</vt:lpstr>
      <vt:lpstr>Comparing Information systems</vt:lpstr>
      <vt:lpstr>ERP: Integrating the Organisation</vt:lpstr>
      <vt:lpstr>CRM: Improving customer experience</vt:lpstr>
      <vt:lpstr>BI and DSS: Turning data into decisions</vt:lpstr>
      <vt:lpstr>Ethical issues in modern information systems</vt:lpstr>
      <vt:lpstr>AI, Bias and Responsible Decision MAking</vt:lpstr>
      <vt:lpstr>Case studies: Information systems in practice</vt:lpstr>
      <vt:lpstr>Case Study and Recommendations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Muhammad Waheed Nadeem (2434525)</cp:lastModifiedBy>
  <cp:revision>1</cp:revision>
  <dcterms:created xsi:type="dcterms:W3CDTF">2026-10-11T23:24:07Z</dcterms:created>
  <dcterms:modified xsi:type="dcterms:W3CDTF">2026-10-11T23:28:21Z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2026-10-06T00:00:00Z</vt:filetime>
  </property>
  <property fmtid="{D5CDD505-2E9C-101B-9397-08002B2CF9AE}" pid="3" name="LastSaved">
    <vt:filetime>2026-10-11T00:00:00Z</vt:filetime>
  </property>
  <property fmtid="{D5CDD505-2E9C-101B-9397-08002B2CF9AE}" pid="4" name="ContentTypeId">
    <vt:lpwstr>0x010100BED00E2095EE4341B6EDA34AD6B58574</vt:lpwstr>
  </property>
</Properties>
</file>