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3" r:id="rId8"/>
    <p:sldId id="264"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69" autoAdjust="0"/>
    <p:restoredTop sz="94660"/>
  </p:normalViewPr>
  <p:slideViewPr>
    <p:cSldViewPr snapToGrid="0">
      <p:cViewPr varScale="1">
        <p:scale>
          <a:sx n="89" d="100"/>
          <a:sy n="89" d="100"/>
        </p:scale>
        <p:origin x="120"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6194AED-2BDD-4ADC-AA11-2879C29BE6DC}" type="datetimeFigureOut">
              <a:rPr lang="en-GB" smtClean="0"/>
              <a:t>11/10/2024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B5B696-2BDD-4007-B3E6-BD1B06B75B11}" type="slidenum">
              <a:rPr lang="en-GB" smtClean="0"/>
              <a:t>‹#›</a:t>
            </a:fld>
            <a:endParaRPr lang="en-GB"/>
          </a:p>
        </p:txBody>
      </p:sp>
    </p:spTree>
    <p:extLst>
      <p:ext uri="{BB962C8B-B14F-4D97-AF65-F5344CB8AC3E}">
        <p14:creationId xmlns:p14="http://schemas.microsoft.com/office/powerpoint/2010/main" val="2630895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194AED-2BDD-4ADC-AA11-2879C29BE6DC}" type="datetimeFigureOut">
              <a:rPr lang="en-GB" smtClean="0"/>
              <a:t>11/10/2024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B5B696-2BDD-4007-B3E6-BD1B06B75B11}" type="slidenum">
              <a:rPr lang="en-GB" smtClean="0"/>
              <a:t>‹#›</a:t>
            </a:fld>
            <a:endParaRPr lang="en-GB"/>
          </a:p>
        </p:txBody>
      </p:sp>
    </p:spTree>
    <p:extLst>
      <p:ext uri="{BB962C8B-B14F-4D97-AF65-F5344CB8AC3E}">
        <p14:creationId xmlns:p14="http://schemas.microsoft.com/office/powerpoint/2010/main" val="1702803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194AED-2BDD-4ADC-AA11-2879C29BE6DC}" type="datetimeFigureOut">
              <a:rPr lang="en-GB" smtClean="0"/>
              <a:t>11/10/2024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B5B696-2BDD-4007-B3E6-BD1B06B75B11}" type="slidenum">
              <a:rPr lang="en-GB" smtClean="0"/>
              <a:t>‹#›</a:t>
            </a:fld>
            <a:endParaRPr lang="en-GB"/>
          </a:p>
        </p:txBody>
      </p:sp>
    </p:spTree>
    <p:extLst>
      <p:ext uri="{BB962C8B-B14F-4D97-AF65-F5344CB8AC3E}">
        <p14:creationId xmlns:p14="http://schemas.microsoft.com/office/powerpoint/2010/main" val="3580968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6194AED-2BDD-4ADC-AA11-2879C29BE6DC}" type="datetimeFigureOut">
              <a:rPr lang="en-GB" smtClean="0"/>
              <a:t>11/10/2024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B5B696-2BDD-4007-B3E6-BD1B06B75B11}" type="slidenum">
              <a:rPr lang="en-GB" smtClean="0"/>
              <a:t>‹#›</a:t>
            </a:fld>
            <a:endParaRPr lang="en-GB"/>
          </a:p>
        </p:txBody>
      </p:sp>
    </p:spTree>
    <p:extLst>
      <p:ext uri="{BB962C8B-B14F-4D97-AF65-F5344CB8AC3E}">
        <p14:creationId xmlns:p14="http://schemas.microsoft.com/office/powerpoint/2010/main" val="1251445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6194AED-2BDD-4ADC-AA11-2879C29BE6DC}" type="datetimeFigureOut">
              <a:rPr lang="en-GB" smtClean="0"/>
              <a:t>11/10/2024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B5B696-2BDD-4007-B3E6-BD1B06B75B11}" type="slidenum">
              <a:rPr lang="en-GB" smtClean="0"/>
              <a:t>‹#›</a:t>
            </a:fld>
            <a:endParaRPr lang="en-GB"/>
          </a:p>
        </p:txBody>
      </p:sp>
    </p:spTree>
    <p:extLst>
      <p:ext uri="{BB962C8B-B14F-4D97-AF65-F5344CB8AC3E}">
        <p14:creationId xmlns:p14="http://schemas.microsoft.com/office/powerpoint/2010/main" val="1875942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6194AED-2BDD-4ADC-AA11-2879C29BE6DC}" type="datetimeFigureOut">
              <a:rPr lang="en-GB" smtClean="0"/>
              <a:t>11/10/2024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B5B696-2BDD-4007-B3E6-BD1B06B75B11}" type="slidenum">
              <a:rPr lang="en-GB" smtClean="0"/>
              <a:t>‹#›</a:t>
            </a:fld>
            <a:endParaRPr lang="en-GB"/>
          </a:p>
        </p:txBody>
      </p:sp>
    </p:spTree>
    <p:extLst>
      <p:ext uri="{BB962C8B-B14F-4D97-AF65-F5344CB8AC3E}">
        <p14:creationId xmlns:p14="http://schemas.microsoft.com/office/powerpoint/2010/main" val="3868689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194AED-2BDD-4ADC-AA11-2879C29BE6DC}" type="datetimeFigureOut">
              <a:rPr lang="en-GB" smtClean="0"/>
              <a:t>11/10/2024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B5B696-2BDD-4007-B3E6-BD1B06B75B11}" type="slidenum">
              <a:rPr lang="en-GB" smtClean="0"/>
              <a:t>‹#›</a:t>
            </a:fld>
            <a:endParaRPr lang="en-GB"/>
          </a:p>
        </p:txBody>
      </p:sp>
    </p:spTree>
    <p:extLst>
      <p:ext uri="{BB962C8B-B14F-4D97-AF65-F5344CB8AC3E}">
        <p14:creationId xmlns:p14="http://schemas.microsoft.com/office/powerpoint/2010/main" val="820542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194AED-2BDD-4ADC-AA11-2879C29BE6DC}" type="datetimeFigureOut">
              <a:rPr lang="en-GB" smtClean="0"/>
              <a:t>11/10/2024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B5B696-2BDD-4007-B3E6-BD1B06B75B11}" type="slidenum">
              <a:rPr lang="en-GB" smtClean="0"/>
              <a:t>‹#›</a:t>
            </a:fld>
            <a:endParaRPr lang="en-GB"/>
          </a:p>
        </p:txBody>
      </p:sp>
    </p:spTree>
    <p:extLst>
      <p:ext uri="{BB962C8B-B14F-4D97-AF65-F5344CB8AC3E}">
        <p14:creationId xmlns:p14="http://schemas.microsoft.com/office/powerpoint/2010/main" val="2478733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194AED-2BDD-4ADC-AA11-2879C29BE6DC}" type="datetimeFigureOut">
              <a:rPr lang="en-GB" smtClean="0"/>
              <a:t>11/10/2024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B5B696-2BDD-4007-B3E6-BD1B06B75B11}" type="slidenum">
              <a:rPr lang="en-GB" smtClean="0"/>
              <a:t>‹#›</a:t>
            </a:fld>
            <a:endParaRPr lang="en-GB"/>
          </a:p>
        </p:txBody>
      </p:sp>
    </p:spTree>
    <p:extLst>
      <p:ext uri="{BB962C8B-B14F-4D97-AF65-F5344CB8AC3E}">
        <p14:creationId xmlns:p14="http://schemas.microsoft.com/office/powerpoint/2010/main" val="3474547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194AED-2BDD-4ADC-AA11-2879C29BE6DC}" type="datetimeFigureOut">
              <a:rPr lang="en-GB" smtClean="0"/>
              <a:t>11/10/2024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B5B696-2BDD-4007-B3E6-BD1B06B75B11}" type="slidenum">
              <a:rPr lang="en-GB" smtClean="0"/>
              <a:t>‹#›</a:t>
            </a:fld>
            <a:endParaRPr lang="en-GB"/>
          </a:p>
        </p:txBody>
      </p:sp>
    </p:spTree>
    <p:extLst>
      <p:ext uri="{BB962C8B-B14F-4D97-AF65-F5344CB8AC3E}">
        <p14:creationId xmlns:p14="http://schemas.microsoft.com/office/powerpoint/2010/main" val="603690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194AED-2BDD-4ADC-AA11-2879C29BE6DC}" type="datetimeFigureOut">
              <a:rPr lang="en-GB" smtClean="0"/>
              <a:t>11/10/2024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B5B696-2BDD-4007-B3E6-BD1B06B75B11}" type="slidenum">
              <a:rPr lang="en-GB" smtClean="0"/>
              <a:t>‹#›</a:t>
            </a:fld>
            <a:endParaRPr lang="en-GB"/>
          </a:p>
        </p:txBody>
      </p:sp>
    </p:spTree>
    <p:extLst>
      <p:ext uri="{BB962C8B-B14F-4D97-AF65-F5344CB8AC3E}">
        <p14:creationId xmlns:p14="http://schemas.microsoft.com/office/powerpoint/2010/main" val="1111706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194AED-2BDD-4ADC-AA11-2879C29BE6DC}" type="datetimeFigureOut">
              <a:rPr lang="en-GB" smtClean="0"/>
              <a:t>11/10/2024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B5B696-2BDD-4007-B3E6-BD1B06B75B11}" type="slidenum">
              <a:rPr lang="en-GB" smtClean="0"/>
              <a:t>‹#›</a:t>
            </a:fld>
            <a:endParaRPr lang="en-GB"/>
          </a:p>
        </p:txBody>
      </p:sp>
    </p:spTree>
    <p:extLst>
      <p:ext uri="{BB962C8B-B14F-4D97-AF65-F5344CB8AC3E}">
        <p14:creationId xmlns:p14="http://schemas.microsoft.com/office/powerpoint/2010/main" val="2610724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960197" y="4528969"/>
            <a:ext cx="5106297" cy="1655762"/>
          </a:xfrm>
        </p:spPr>
        <p:txBody>
          <a:bodyPr>
            <a:normAutofit fontScale="70000" lnSpcReduction="20000"/>
          </a:bodyPr>
          <a:lstStyle/>
          <a:p>
            <a:r>
              <a:rPr lang="en-GB" dirty="0" smtClean="0">
                <a:latin typeface="Gabriola" panose="04040605051002020D02" pitchFamily="82" charset="0"/>
              </a:rPr>
              <a:t> </a:t>
            </a:r>
            <a:r>
              <a:rPr lang="en-GB" b="1" dirty="0" smtClean="0">
                <a:latin typeface="Gabriola" panose="04040605051002020D02" pitchFamily="82" charset="0"/>
              </a:rPr>
              <a:t>A Festive Opportunity for Community Engagement and Local Commerce</a:t>
            </a:r>
          </a:p>
          <a:p>
            <a:endParaRPr lang="en-GB" dirty="0" smtClean="0"/>
          </a:p>
          <a:p>
            <a:r>
              <a:rPr lang="en-GB" sz="1700" dirty="0" smtClean="0"/>
              <a:t>                                                          </a:t>
            </a:r>
          </a:p>
          <a:p>
            <a:r>
              <a:rPr lang="en-GB" sz="1700" dirty="0"/>
              <a:t> </a:t>
            </a:r>
            <a:r>
              <a:rPr lang="en-GB" sz="1700" dirty="0" smtClean="0"/>
              <a:t>                                                                                      </a:t>
            </a:r>
            <a:r>
              <a:rPr lang="en-GB" sz="1700" dirty="0" err="1" smtClean="0"/>
              <a:t>Ancuta</a:t>
            </a:r>
            <a:r>
              <a:rPr lang="en-GB" sz="1700" dirty="0" smtClean="0"/>
              <a:t> Mariana Racovita </a:t>
            </a:r>
          </a:p>
          <a:p>
            <a:r>
              <a:rPr lang="en-GB" sz="1700" dirty="0" smtClean="0"/>
              <a:t>                                                                                      11/10/2024</a:t>
            </a:r>
            <a:endParaRPr lang="en-GB" sz="17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062" y="0"/>
            <a:ext cx="6593740" cy="6291411"/>
          </a:xfrm>
          <a:prstGeom prst="rect">
            <a:avLst/>
          </a:prstGeom>
        </p:spPr>
      </p:pic>
      <p:sp>
        <p:nvSpPr>
          <p:cNvPr id="5" name="Title 4"/>
          <p:cNvSpPr>
            <a:spLocks noGrp="1"/>
          </p:cNvSpPr>
          <p:nvPr>
            <p:ph type="ctrTitle"/>
          </p:nvPr>
        </p:nvSpPr>
        <p:spPr>
          <a:xfrm>
            <a:off x="7110805" y="1445092"/>
            <a:ext cx="4442910" cy="3083877"/>
          </a:xfrm>
        </p:spPr>
        <p:txBody>
          <a:bodyPr>
            <a:normAutofit fontScale="90000"/>
          </a:bodyPr>
          <a:lstStyle/>
          <a:p>
            <a:r>
              <a:rPr lang="en-GB" dirty="0" err="1" smtClean="0">
                <a:latin typeface="Gabriola" panose="04040605051002020D02" pitchFamily="82" charset="0"/>
              </a:rPr>
              <a:t>Brightlingsea</a:t>
            </a:r>
            <a:r>
              <a:rPr lang="en-GB" dirty="0" smtClean="0">
                <a:latin typeface="Gabriola" panose="04040605051002020D02" pitchFamily="82" charset="0"/>
              </a:rPr>
              <a:t> Christmas </a:t>
            </a:r>
            <a:br>
              <a:rPr lang="en-GB" dirty="0" smtClean="0">
                <a:latin typeface="Gabriola" panose="04040605051002020D02" pitchFamily="82" charset="0"/>
              </a:rPr>
            </a:br>
            <a:r>
              <a:rPr lang="en-GB" dirty="0" smtClean="0">
                <a:latin typeface="Gabriola" panose="04040605051002020D02" pitchFamily="82" charset="0"/>
              </a:rPr>
              <a:t>Late-Night Shopping Event</a:t>
            </a:r>
            <a:endParaRPr lang="en-GB" dirty="0">
              <a:latin typeface="Gabriola" panose="04040605051002020D02" pitchFamily="82" charset="0"/>
            </a:endParaRPr>
          </a:p>
        </p:txBody>
      </p:sp>
    </p:spTree>
    <p:extLst>
      <p:ext uri="{BB962C8B-B14F-4D97-AF65-F5344CB8AC3E}">
        <p14:creationId xmlns:p14="http://schemas.microsoft.com/office/powerpoint/2010/main" val="33098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953" y="4926368"/>
            <a:ext cx="10515600" cy="1711101"/>
          </a:xfrm>
        </p:spPr>
        <p:txBody>
          <a:bodyPr>
            <a:noAutofit/>
          </a:bodyPr>
          <a:lstStyle/>
          <a:p>
            <a:r>
              <a:rPr lang="en-GB" sz="1800" b="1" dirty="0" smtClean="0">
                <a:latin typeface="Gabriola" panose="04040605051002020D02" pitchFamily="82" charset="0"/>
              </a:rPr>
              <a:t>Introduction</a:t>
            </a:r>
            <a:br>
              <a:rPr lang="en-GB" sz="1800" b="1" dirty="0" smtClean="0">
                <a:latin typeface="Gabriola" panose="04040605051002020D02" pitchFamily="82" charset="0"/>
              </a:rPr>
            </a:br>
            <a:r>
              <a:rPr lang="en-GB" sz="1800" b="1" dirty="0" smtClean="0">
                <a:latin typeface="Gabriola" panose="04040605051002020D02" pitchFamily="82" charset="0"/>
              </a:rPr>
              <a:t>Key Points:</a:t>
            </a:r>
            <a:br>
              <a:rPr lang="en-GB" sz="1800" b="1" dirty="0" smtClean="0">
                <a:latin typeface="Gabriola" panose="04040605051002020D02" pitchFamily="82" charset="0"/>
              </a:rPr>
            </a:br>
            <a:r>
              <a:rPr lang="en-GB" sz="1800" b="1" dirty="0" smtClean="0">
                <a:latin typeface="Gabriola" panose="04040605051002020D02" pitchFamily="82" charset="0"/>
              </a:rPr>
              <a:t> Overview of </a:t>
            </a:r>
            <a:r>
              <a:rPr lang="en-GB" sz="1800" b="1" dirty="0" err="1" smtClean="0">
                <a:latin typeface="Gabriola" panose="04040605051002020D02" pitchFamily="82" charset="0"/>
              </a:rPr>
              <a:t>Brightlingsea's</a:t>
            </a:r>
            <a:r>
              <a:rPr lang="en-GB" sz="1800" b="1" dirty="0" smtClean="0">
                <a:latin typeface="Gabriola" panose="04040605051002020D02" pitchFamily="82" charset="0"/>
              </a:rPr>
              <a:t> coastal charm and maritime heritage.</a:t>
            </a:r>
            <a:br>
              <a:rPr lang="en-GB" sz="1800" b="1" dirty="0" smtClean="0">
                <a:latin typeface="Gabriola" panose="04040605051002020D02" pitchFamily="82" charset="0"/>
              </a:rPr>
            </a:br>
            <a:r>
              <a:rPr lang="en-GB" sz="1800" b="1" dirty="0" smtClean="0">
                <a:latin typeface="Gabriola" panose="04040605051002020D02" pitchFamily="82" charset="0"/>
              </a:rPr>
              <a:t>The opportunity to promote local commerce and community spirit.</a:t>
            </a:r>
            <a:br>
              <a:rPr lang="en-GB" sz="1800" b="1" dirty="0" smtClean="0">
                <a:latin typeface="Gabriola" panose="04040605051002020D02" pitchFamily="82" charset="0"/>
              </a:rPr>
            </a:br>
            <a:r>
              <a:rPr lang="en-GB" sz="1800" b="1" dirty="0" smtClean="0">
                <a:latin typeface="Gabriola" panose="04040605051002020D02" pitchFamily="82" charset="0"/>
              </a:rPr>
              <a:t>The Christmas shopping event will feature festive décor, live entertainment, and seasonal activities (</a:t>
            </a:r>
            <a:r>
              <a:rPr lang="en-GB" sz="1800" b="1" dirty="0" err="1" smtClean="0">
                <a:latin typeface="Gabriola" panose="04040605051002020D02" pitchFamily="82" charset="0"/>
              </a:rPr>
              <a:t>Bowdin</a:t>
            </a:r>
            <a:r>
              <a:rPr lang="en-GB" sz="1800" b="1" dirty="0" smtClean="0">
                <a:latin typeface="Gabriola" panose="04040605051002020D02" pitchFamily="82" charset="0"/>
              </a:rPr>
              <a:t> et al., 2012).</a:t>
            </a:r>
            <a:endParaRPr lang="en-GB" sz="1800" b="1" dirty="0">
              <a:latin typeface="Gabriola" panose="04040605051002020D02" pitchFamily="82" charset="0"/>
            </a:endParaRPr>
          </a:p>
        </p:txBody>
      </p:sp>
      <p:pic>
        <p:nvPicPr>
          <p:cNvPr id="10"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8953" y="204395"/>
            <a:ext cx="11845066" cy="4338122"/>
          </a:xfrm>
        </p:spPr>
      </p:pic>
    </p:spTree>
    <p:extLst>
      <p:ext uri="{BB962C8B-B14F-4D97-AF65-F5344CB8AC3E}">
        <p14:creationId xmlns:p14="http://schemas.microsoft.com/office/powerpoint/2010/main" val="2464473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366" y="4646667"/>
            <a:ext cx="10912736" cy="1775647"/>
          </a:xfrm>
        </p:spPr>
        <p:txBody>
          <a:bodyPr>
            <a:normAutofit/>
          </a:bodyPr>
          <a:lstStyle/>
          <a:p>
            <a:r>
              <a:rPr lang="en-GB" sz="1800" b="1" dirty="0" smtClean="0">
                <a:latin typeface="Gabriola" panose="04040605051002020D02" pitchFamily="82" charset="0"/>
              </a:rPr>
              <a:t>Event Cycle Key Phases of Event Cycle (</a:t>
            </a:r>
            <a:r>
              <a:rPr lang="en-GB" sz="1800" b="1" dirty="0" err="1" smtClean="0">
                <a:latin typeface="Gabriola" panose="04040605051002020D02" pitchFamily="82" charset="0"/>
              </a:rPr>
              <a:t>Goldblatt</a:t>
            </a:r>
            <a:r>
              <a:rPr lang="en-GB" sz="1800" b="1" dirty="0" smtClean="0">
                <a:latin typeface="Gabriola" panose="04040605051002020D02" pitchFamily="82" charset="0"/>
              </a:rPr>
              <a:t>, 2011):</a:t>
            </a:r>
            <a:br>
              <a:rPr lang="en-GB" sz="1800" b="1" dirty="0" smtClean="0">
                <a:latin typeface="Gabriola" panose="04040605051002020D02" pitchFamily="82" charset="0"/>
              </a:rPr>
            </a:br>
            <a:r>
              <a:rPr lang="en-GB" sz="1800" b="1" dirty="0" smtClean="0">
                <a:latin typeface="Gabriola" panose="04040605051002020D02" pitchFamily="82" charset="0"/>
              </a:rPr>
              <a:t>Research: Market demand and consumer behaviour analysis (</a:t>
            </a:r>
            <a:r>
              <a:rPr lang="en-GB" sz="1800" b="1" dirty="0" err="1" smtClean="0">
                <a:latin typeface="Gabriola" panose="04040605051002020D02" pitchFamily="82" charset="0"/>
              </a:rPr>
              <a:t>Bowdin</a:t>
            </a:r>
            <a:r>
              <a:rPr lang="en-GB" sz="1800" b="1" dirty="0" smtClean="0">
                <a:latin typeface="Gabriola" panose="04040605051002020D02" pitchFamily="82" charset="0"/>
              </a:rPr>
              <a:t> et al., 2012; </a:t>
            </a:r>
            <a:r>
              <a:rPr lang="en-GB" sz="1800" b="1" dirty="0" err="1" smtClean="0">
                <a:latin typeface="Gabriola" panose="04040605051002020D02" pitchFamily="82" charset="0"/>
              </a:rPr>
              <a:t>Swarbrooke</a:t>
            </a:r>
            <a:r>
              <a:rPr lang="en-GB" sz="1800" b="1" dirty="0" smtClean="0">
                <a:latin typeface="Gabriola" panose="04040605051002020D02" pitchFamily="82" charset="0"/>
              </a:rPr>
              <a:t> &amp; Horner, 2007).</a:t>
            </a:r>
            <a:br>
              <a:rPr lang="en-GB" sz="1800" b="1" dirty="0" smtClean="0">
                <a:latin typeface="Gabriola" panose="04040605051002020D02" pitchFamily="82" charset="0"/>
              </a:rPr>
            </a:br>
            <a:r>
              <a:rPr lang="en-GB" sz="1800" b="1" dirty="0" smtClean="0">
                <a:latin typeface="Gabriola" panose="04040605051002020D02" pitchFamily="82" charset="0"/>
              </a:rPr>
              <a:t>Design: Festive experience, lights, banners, performances (Shone &amp; Parry, 2013).</a:t>
            </a:r>
            <a:br>
              <a:rPr lang="en-GB" sz="1800" b="1" dirty="0" smtClean="0">
                <a:latin typeface="Gabriola" panose="04040605051002020D02" pitchFamily="82" charset="0"/>
              </a:rPr>
            </a:br>
            <a:r>
              <a:rPr lang="en-GB" sz="1800" b="1" dirty="0" smtClean="0">
                <a:latin typeface="Gabriola" panose="04040605051002020D02" pitchFamily="82" charset="0"/>
              </a:rPr>
              <a:t>Planning: Logistics, security, staffing (Allen et al., 2011).</a:t>
            </a:r>
            <a:br>
              <a:rPr lang="en-GB" sz="1800" b="1" dirty="0" smtClean="0">
                <a:latin typeface="Gabriola" panose="04040605051002020D02" pitchFamily="82" charset="0"/>
              </a:rPr>
            </a:br>
            <a:r>
              <a:rPr lang="en-GB" sz="1800" b="1" dirty="0" smtClean="0">
                <a:latin typeface="Gabriola" panose="04040605051002020D02" pitchFamily="82" charset="0"/>
              </a:rPr>
              <a:t>Coordination: Vendor and staff communication (Tum et al., 2005).</a:t>
            </a:r>
            <a:br>
              <a:rPr lang="en-GB" sz="1800" b="1" dirty="0" smtClean="0">
                <a:latin typeface="Gabriola" panose="04040605051002020D02" pitchFamily="82" charset="0"/>
              </a:rPr>
            </a:br>
            <a:r>
              <a:rPr lang="en-GB" sz="1800" b="1" dirty="0" smtClean="0">
                <a:latin typeface="Gabriola" panose="04040605051002020D02" pitchFamily="82" charset="0"/>
              </a:rPr>
              <a:t>Evaluation: Post-event analysis of success (Wood, 2017).</a:t>
            </a:r>
            <a:endParaRPr lang="en-GB" sz="1800" b="1" dirty="0">
              <a:latin typeface="Gabriola" panose="04040605051002020D02" pitchFamily="82" charset="0"/>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366" y="295329"/>
            <a:ext cx="11854926" cy="4351338"/>
          </a:xfrm>
        </p:spPr>
      </p:pic>
    </p:spTree>
    <p:extLst>
      <p:ext uri="{BB962C8B-B14F-4D97-AF65-F5344CB8AC3E}">
        <p14:creationId xmlns:p14="http://schemas.microsoft.com/office/powerpoint/2010/main" val="2253876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819" y="4700457"/>
            <a:ext cx="10515600" cy="1325563"/>
          </a:xfrm>
        </p:spPr>
        <p:txBody>
          <a:bodyPr>
            <a:normAutofit/>
          </a:bodyPr>
          <a:lstStyle/>
          <a:p>
            <a:r>
              <a:rPr lang="en-GB" sz="1800" b="1" dirty="0" smtClean="0">
                <a:latin typeface="Gabriola" panose="04040605051002020D02" pitchFamily="82" charset="0"/>
              </a:rPr>
              <a:t>Event Concept Key Points:</a:t>
            </a:r>
            <a:br>
              <a:rPr lang="en-GB" sz="1800" b="1" dirty="0" smtClean="0">
                <a:latin typeface="Gabriola" panose="04040605051002020D02" pitchFamily="82" charset="0"/>
              </a:rPr>
            </a:br>
            <a:r>
              <a:rPr lang="en-GB" sz="1800" b="1" dirty="0" smtClean="0">
                <a:latin typeface="Gabriola" panose="04040605051002020D02" pitchFamily="82" charset="0"/>
              </a:rPr>
              <a:t>The blend of entertainment, shopping, and family-friendly activities.</a:t>
            </a:r>
            <a:br>
              <a:rPr lang="en-GB" sz="1800" b="1" dirty="0" smtClean="0">
                <a:latin typeface="Gabriola" panose="04040605051002020D02" pitchFamily="82" charset="0"/>
              </a:rPr>
            </a:br>
            <a:r>
              <a:rPr lang="en-GB" sz="1800" b="1" dirty="0" smtClean="0">
                <a:latin typeface="Gabriola" panose="04040605051002020D02" pitchFamily="82" charset="0"/>
              </a:rPr>
              <a:t>Christmas tree lighting, local choir, market stalls, and seasonal treats.</a:t>
            </a:r>
            <a:br>
              <a:rPr lang="en-GB" sz="1800" b="1" dirty="0" smtClean="0">
                <a:latin typeface="Gabriola" panose="04040605051002020D02" pitchFamily="82" charset="0"/>
              </a:rPr>
            </a:br>
            <a:r>
              <a:rPr lang="en-GB" sz="1800" b="1" dirty="0" smtClean="0">
                <a:latin typeface="Gabriola" panose="04040605051002020D02" pitchFamily="82" charset="0"/>
              </a:rPr>
              <a:t>The full itinerary for the event (Richards et al., 2015; </a:t>
            </a:r>
            <a:r>
              <a:rPr lang="en-GB" sz="1800" b="1" dirty="0" err="1" smtClean="0">
                <a:latin typeface="Gabriola" panose="04040605051002020D02" pitchFamily="82" charset="0"/>
              </a:rPr>
              <a:t>Bladen</a:t>
            </a:r>
            <a:r>
              <a:rPr lang="en-GB" sz="1800" b="1" dirty="0" smtClean="0">
                <a:latin typeface="Gabriola" panose="04040605051002020D02" pitchFamily="82" charset="0"/>
              </a:rPr>
              <a:t> et al., 2012; Yeoman et al., 2004).</a:t>
            </a:r>
            <a:endParaRPr lang="en-GB" sz="1800" b="1" dirty="0">
              <a:latin typeface="Gabriola" panose="04040605051002020D02" pitchFamily="82" charset="0"/>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819" y="244251"/>
            <a:ext cx="11876442" cy="4351338"/>
          </a:xfrm>
        </p:spPr>
      </p:pic>
    </p:spTree>
    <p:extLst>
      <p:ext uri="{BB962C8B-B14F-4D97-AF65-F5344CB8AC3E}">
        <p14:creationId xmlns:p14="http://schemas.microsoft.com/office/powerpoint/2010/main" val="2977007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62" y="4549849"/>
            <a:ext cx="10515600" cy="1325563"/>
          </a:xfrm>
        </p:spPr>
        <p:txBody>
          <a:bodyPr>
            <a:normAutofit fontScale="90000"/>
          </a:bodyPr>
          <a:lstStyle/>
          <a:p>
            <a:r>
              <a:rPr lang="en-GB" sz="1800" b="1" dirty="0" smtClean="0">
                <a:latin typeface="Gabriola" panose="04040605051002020D02" pitchFamily="82" charset="0"/>
              </a:rPr>
              <a:t>Aims and SMART Objectives Aim: </a:t>
            </a:r>
            <a:br>
              <a:rPr lang="en-GB" sz="1800" b="1" dirty="0" smtClean="0">
                <a:latin typeface="Gabriola" panose="04040605051002020D02" pitchFamily="82" charset="0"/>
              </a:rPr>
            </a:br>
            <a:r>
              <a:rPr lang="en-GB" sz="1800" b="1" dirty="0" smtClean="0">
                <a:latin typeface="Gabriola" panose="04040605051002020D02" pitchFamily="82" charset="0"/>
              </a:rPr>
              <a:t>Enhance local commerce, community engagement, and tourism.</a:t>
            </a:r>
            <a:br>
              <a:rPr lang="en-GB" sz="1800" b="1" dirty="0" smtClean="0">
                <a:latin typeface="Gabriola" panose="04040605051002020D02" pitchFamily="82" charset="0"/>
              </a:rPr>
            </a:br>
            <a:r>
              <a:rPr lang="en-GB" sz="1800" b="1" dirty="0" smtClean="0">
                <a:latin typeface="Gabriola" panose="04040605051002020D02" pitchFamily="82" charset="0"/>
              </a:rPr>
              <a:t>SMART Objectives: </a:t>
            </a:r>
            <a:br>
              <a:rPr lang="en-GB" sz="1800" b="1" dirty="0" smtClean="0">
                <a:latin typeface="Gabriola" panose="04040605051002020D02" pitchFamily="82" charset="0"/>
              </a:rPr>
            </a:br>
            <a:r>
              <a:rPr lang="en-GB" sz="1800" b="1" dirty="0" smtClean="0">
                <a:latin typeface="Gabriola" panose="04040605051002020D02" pitchFamily="82" charset="0"/>
              </a:rPr>
              <a:t> Increase foot traffic by 25%.</a:t>
            </a:r>
            <a:br>
              <a:rPr lang="en-GB" sz="1800" b="1" dirty="0" smtClean="0">
                <a:latin typeface="Gabriola" panose="04040605051002020D02" pitchFamily="82" charset="0"/>
              </a:rPr>
            </a:br>
            <a:r>
              <a:rPr lang="en-GB" sz="1800" b="1" dirty="0" smtClean="0">
                <a:latin typeface="Gabriola" panose="04040605051002020D02" pitchFamily="82" charset="0"/>
              </a:rPr>
              <a:t>Generate £15,000 in additional revenue.</a:t>
            </a:r>
            <a:br>
              <a:rPr lang="en-GB" sz="1800" b="1" dirty="0" smtClean="0">
                <a:latin typeface="Gabriola" panose="04040605051002020D02" pitchFamily="82" charset="0"/>
              </a:rPr>
            </a:br>
            <a:r>
              <a:rPr lang="en-GB" sz="1800" b="1" dirty="0" smtClean="0">
                <a:latin typeface="Gabriola" panose="04040605051002020D02" pitchFamily="82" charset="0"/>
              </a:rPr>
              <a:t>Attract 2,000 attendees, with at least 20% from outside </a:t>
            </a:r>
            <a:r>
              <a:rPr lang="en-GB" sz="1800" b="1" dirty="0" err="1" smtClean="0">
                <a:latin typeface="Gabriola" panose="04040605051002020D02" pitchFamily="82" charset="0"/>
              </a:rPr>
              <a:t>Brightlingsea</a:t>
            </a:r>
            <a:r>
              <a:rPr lang="en-GB" sz="1800" b="1" dirty="0" smtClean="0">
                <a:latin typeface="Gabriola" panose="04040605051002020D02" pitchFamily="82" charset="0"/>
              </a:rPr>
              <a:t> (Ferdinand &amp; </a:t>
            </a:r>
            <a:r>
              <a:rPr lang="en-GB" sz="1800" b="1" dirty="0" err="1" smtClean="0">
                <a:latin typeface="Gabriola" panose="04040605051002020D02" pitchFamily="82" charset="0"/>
              </a:rPr>
              <a:t>Kitchin</a:t>
            </a:r>
            <a:r>
              <a:rPr lang="en-GB" sz="1800" b="1" dirty="0" smtClean="0">
                <a:latin typeface="Gabriola" panose="04040605051002020D02" pitchFamily="82" charset="0"/>
              </a:rPr>
              <a:t>, 2016; </a:t>
            </a:r>
            <a:r>
              <a:rPr lang="en-GB" sz="1800" b="1" dirty="0" err="1" smtClean="0">
                <a:latin typeface="Gabriola" panose="04040605051002020D02" pitchFamily="82" charset="0"/>
              </a:rPr>
              <a:t>Masterman</a:t>
            </a:r>
            <a:r>
              <a:rPr lang="en-GB" sz="1800" b="1" dirty="0" smtClean="0">
                <a:latin typeface="Gabriola" panose="04040605051002020D02" pitchFamily="82" charset="0"/>
              </a:rPr>
              <a:t> &amp; Wood, 2006).</a:t>
            </a:r>
            <a:endParaRPr lang="en-GB" sz="1800" b="1" dirty="0">
              <a:latin typeface="Gabriola" panose="04040605051002020D02" pitchFamily="82" charset="0"/>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6062" y="198511"/>
            <a:ext cx="11317043" cy="4351338"/>
          </a:xfrm>
        </p:spPr>
      </p:pic>
    </p:spTree>
    <p:extLst>
      <p:ext uri="{BB962C8B-B14F-4D97-AF65-F5344CB8AC3E}">
        <p14:creationId xmlns:p14="http://schemas.microsoft.com/office/powerpoint/2010/main" val="1891661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092" y="4520285"/>
            <a:ext cx="10515600" cy="1325563"/>
          </a:xfrm>
        </p:spPr>
        <p:txBody>
          <a:bodyPr>
            <a:noAutofit/>
          </a:bodyPr>
          <a:lstStyle/>
          <a:p>
            <a:r>
              <a:rPr lang="en-GB" sz="1800" b="1" dirty="0" smtClean="0">
                <a:latin typeface="Gabriola" panose="04040605051002020D02" pitchFamily="82" charset="0"/>
              </a:rPr>
              <a:t>Event Management Key Components:</a:t>
            </a:r>
            <a:br>
              <a:rPr lang="en-GB" sz="1800" b="1" dirty="0" smtClean="0">
                <a:latin typeface="Gabriola" panose="04040605051002020D02" pitchFamily="82" charset="0"/>
              </a:rPr>
            </a:br>
            <a:r>
              <a:rPr lang="en-GB" sz="1800" b="1" dirty="0" smtClean="0">
                <a:latin typeface="Gabriola" panose="04040605051002020D02" pitchFamily="82" charset="0"/>
              </a:rPr>
              <a:t>Staffing: Security, volunteers, event coordinators (Silvers, 2008).</a:t>
            </a:r>
            <a:br>
              <a:rPr lang="en-GB" sz="1800" b="1" dirty="0" smtClean="0">
                <a:latin typeface="Gabriola" panose="04040605051002020D02" pitchFamily="82" charset="0"/>
              </a:rPr>
            </a:br>
            <a:r>
              <a:rPr lang="en-GB" sz="1800" b="1" dirty="0" smtClean="0">
                <a:latin typeface="Gabriola" panose="04040605051002020D02" pitchFamily="82" charset="0"/>
              </a:rPr>
              <a:t>Vendor Coordination: Licenses, logistics, layout (Van der </a:t>
            </a:r>
            <a:r>
              <a:rPr lang="en-GB" sz="1800" b="1" dirty="0" err="1" smtClean="0">
                <a:latin typeface="Gabriola" panose="04040605051002020D02" pitchFamily="82" charset="0"/>
              </a:rPr>
              <a:t>Wagen</a:t>
            </a:r>
            <a:r>
              <a:rPr lang="en-GB" sz="1800" b="1" dirty="0" smtClean="0">
                <a:latin typeface="Gabriola" panose="04040605051002020D02" pitchFamily="82" charset="0"/>
              </a:rPr>
              <a:t> &amp; White, 2018).</a:t>
            </a:r>
            <a:br>
              <a:rPr lang="en-GB" sz="1800" b="1" dirty="0" smtClean="0">
                <a:latin typeface="Gabriola" panose="04040605051002020D02" pitchFamily="82" charset="0"/>
              </a:rPr>
            </a:br>
            <a:r>
              <a:rPr lang="en-GB" sz="1800" b="1" dirty="0" smtClean="0">
                <a:latin typeface="Gabriola" panose="04040605051002020D02" pitchFamily="82" charset="0"/>
              </a:rPr>
              <a:t>Logistics: Infrastructure setup, emergency planning (Shone &amp; Parry, 2013).</a:t>
            </a:r>
            <a:br>
              <a:rPr lang="en-GB" sz="1800" b="1" dirty="0" smtClean="0">
                <a:latin typeface="Gabriola" panose="04040605051002020D02" pitchFamily="82" charset="0"/>
              </a:rPr>
            </a:br>
            <a:r>
              <a:rPr lang="en-GB" sz="1800" b="1" dirty="0" smtClean="0">
                <a:latin typeface="Gabriola" panose="04040605051002020D02" pitchFamily="82" charset="0"/>
              </a:rPr>
              <a:t>Health and Safety: Public safety regulations, security personnel (Silvers, 2008).</a:t>
            </a:r>
            <a:endParaRPr lang="en-GB" sz="1800" b="1" dirty="0">
              <a:latin typeface="Gabriola" panose="04040605051002020D02" pitchFamily="82" charset="0"/>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9092" y="168947"/>
            <a:ext cx="11317043" cy="4351338"/>
          </a:xfrm>
        </p:spPr>
      </p:pic>
    </p:spTree>
    <p:extLst>
      <p:ext uri="{BB962C8B-B14F-4D97-AF65-F5344CB8AC3E}">
        <p14:creationId xmlns:p14="http://schemas.microsoft.com/office/powerpoint/2010/main" val="3915545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76" y="4851399"/>
            <a:ext cx="10515600" cy="1325563"/>
          </a:xfrm>
        </p:spPr>
        <p:txBody>
          <a:bodyPr>
            <a:normAutofit/>
          </a:bodyPr>
          <a:lstStyle/>
          <a:p>
            <a:r>
              <a:rPr lang="en-GB" sz="1800" b="1" dirty="0" smtClean="0">
                <a:latin typeface="Gabriola" panose="04040605051002020D02" pitchFamily="82" charset="0"/>
              </a:rPr>
              <a:t>Budget Overview Income:</a:t>
            </a:r>
            <a:br>
              <a:rPr lang="en-GB" sz="1800" b="1" dirty="0" smtClean="0">
                <a:latin typeface="Gabriola" panose="04040605051002020D02" pitchFamily="82" charset="0"/>
              </a:rPr>
            </a:br>
            <a:r>
              <a:rPr lang="en-GB" sz="1800" b="1" dirty="0" smtClean="0">
                <a:latin typeface="Gabriola" panose="04040605051002020D02" pitchFamily="82" charset="0"/>
              </a:rPr>
              <a:t>Sponsorship, vendor fees, ticketed experiences (</a:t>
            </a:r>
            <a:r>
              <a:rPr lang="en-GB" sz="1800" b="1" dirty="0" err="1" smtClean="0">
                <a:latin typeface="Gabriola" panose="04040605051002020D02" pitchFamily="82" charset="0"/>
              </a:rPr>
              <a:t>Masterman</a:t>
            </a:r>
            <a:r>
              <a:rPr lang="en-GB" sz="1800" b="1" dirty="0" smtClean="0">
                <a:latin typeface="Gabriola" panose="04040605051002020D02" pitchFamily="82" charset="0"/>
              </a:rPr>
              <a:t> &amp; Wood, 2006).</a:t>
            </a:r>
            <a:br>
              <a:rPr lang="en-GB" sz="1800" b="1" dirty="0" smtClean="0">
                <a:latin typeface="Gabriola" panose="04040605051002020D02" pitchFamily="82" charset="0"/>
              </a:rPr>
            </a:br>
            <a:r>
              <a:rPr lang="en-GB" sz="1800" b="1" dirty="0" err="1" smtClean="0">
                <a:latin typeface="Gabriola" panose="04040605051002020D02" pitchFamily="82" charset="0"/>
              </a:rPr>
              <a:t>Expenditure:Infrastructure</a:t>
            </a:r>
            <a:r>
              <a:rPr lang="en-GB" sz="1800" b="1" dirty="0" smtClean="0">
                <a:latin typeface="Gabriola" panose="04040605051002020D02" pitchFamily="82" charset="0"/>
              </a:rPr>
              <a:t>, entertainment, staffing (</a:t>
            </a:r>
            <a:r>
              <a:rPr lang="en-GB" sz="1800" b="1" dirty="0" err="1" smtClean="0">
                <a:latin typeface="Gabriola" panose="04040605051002020D02" pitchFamily="82" charset="0"/>
              </a:rPr>
              <a:t>Bowdin</a:t>
            </a:r>
            <a:r>
              <a:rPr lang="en-GB" sz="1800" b="1" dirty="0" smtClean="0">
                <a:latin typeface="Gabriola" panose="04040605051002020D02" pitchFamily="82" charset="0"/>
              </a:rPr>
              <a:t> et al., 2012; Yeoman et al., 2004).</a:t>
            </a:r>
            <a:endParaRPr lang="en-GB" sz="1800" b="1" dirty="0">
              <a:latin typeface="Gabriola" panose="04040605051002020D02" pitchFamily="82" charset="0"/>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76" y="82886"/>
            <a:ext cx="11360075" cy="4768513"/>
          </a:xfrm>
        </p:spPr>
      </p:pic>
    </p:spTree>
    <p:extLst>
      <p:ext uri="{BB962C8B-B14F-4D97-AF65-F5344CB8AC3E}">
        <p14:creationId xmlns:p14="http://schemas.microsoft.com/office/powerpoint/2010/main" val="723928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092" y="4571365"/>
            <a:ext cx="10515600" cy="1325563"/>
          </a:xfrm>
        </p:spPr>
        <p:txBody>
          <a:bodyPr>
            <a:normAutofit/>
          </a:bodyPr>
          <a:lstStyle/>
          <a:p>
            <a:r>
              <a:rPr lang="en-GB" sz="1800" b="1" dirty="0" smtClean="0">
                <a:latin typeface="Gabriola" panose="04040605051002020D02" pitchFamily="82" charset="0"/>
              </a:rPr>
              <a:t>Budget </a:t>
            </a:r>
            <a:r>
              <a:rPr lang="en-GB" sz="1800" b="1" dirty="0" err="1" smtClean="0">
                <a:latin typeface="Gabriola" panose="04040605051002020D02" pitchFamily="82" charset="0"/>
              </a:rPr>
              <a:t>OverviewIncome</a:t>
            </a:r>
            <a:r>
              <a:rPr lang="en-GB" sz="1800" b="1" dirty="0" smtClean="0">
                <a:latin typeface="Gabriola" panose="04040605051002020D02" pitchFamily="82" charset="0"/>
              </a:rPr>
              <a:t>:</a:t>
            </a:r>
            <a:br>
              <a:rPr lang="en-GB" sz="1800" b="1" dirty="0" smtClean="0">
                <a:latin typeface="Gabriola" panose="04040605051002020D02" pitchFamily="82" charset="0"/>
              </a:rPr>
            </a:br>
            <a:r>
              <a:rPr lang="en-GB" sz="1800" b="1" dirty="0" smtClean="0">
                <a:latin typeface="Gabriola" panose="04040605051002020D02" pitchFamily="82" charset="0"/>
              </a:rPr>
              <a:t>Sponsorship, vendor fees, ticketed experiences (</a:t>
            </a:r>
            <a:r>
              <a:rPr lang="en-GB" sz="1800" b="1" dirty="0" err="1" smtClean="0">
                <a:latin typeface="Gabriola" panose="04040605051002020D02" pitchFamily="82" charset="0"/>
              </a:rPr>
              <a:t>Masterman</a:t>
            </a:r>
            <a:r>
              <a:rPr lang="en-GB" sz="1800" b="1" dirty="0" smtClean="0">
                <a:latin typeface="Gabriola" panose="04040605051002020D02" pitchFamily="82" charset="0"/>
              </a:rPr>
              <a:t> &amp; Wood, 2006).</a:t>
            </a:r>
            <a:br>
              <a:rPr lang="en-GB" sz="1800" b="1" dirty="0" smtClean="0">
                <a:latin typeface="Gabriola" panose="04040605051002020D02" pitchFamily="82" charset="0"/>
              </a:rPr>
            </a:br>
            <a:r>
              <a:rPr lang="en-GB" sz="1800" b="1" dirty="0" err="1" smtClean="0">
                <a:latin typeface="Gabriola" panose="04040605051002020D02" pitchFamily="82" charset="0"/>
              </a:rPr>
              <a:t>Expenditure:Infrastructure</a:t>
            </a:r>
            <a:r>
              <a:rPr lang="en-GB" sz="1800" b="1" dirty="0" smtClean="0">
                <a:latin typeface="Gabriola" panose="04040605051002020D02" pitchFamily="82" charset="0"/>
              </a:rPr>
              <a:t>, entertainment, staffing (</a:t>
            </a:r>
            <a:r>
              <a:rPr lang="en-GB" sz="1800" b="1" dirty="0" err="1" smtClean="0">
                <a:latin typeface="Gabriola" panose="04040605051002020D02" pitchFamily="82" charset="0"/>
              </a:rPr>
              <a:t>Bowdin</a:t>
            </a:r>
            <a:r>
              <a:rPr lang="en-GB" sz="1800" b="1" dirty="0" smtClean="0">
                <a:latin typeface="Gabriola" panose="04040605051002020D02" pitchFamily="82" charset="0"/>
              </a:rPr>
              <a:t> et al., 2012; Yeoman et al., 2004).</a:t>
            </a:r>
            <a:endParaRPr lang="en-GB" sz="1800" b="1" dirty="0">
              <a:latin typeface="Gabriola" panose="04040605051002020D02" pitchFamily="82" charset="0"/>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9092" y="220663"/>
            <a:ext cx="11295529" cy="4351337"/>
          </a:xfrm>
        </p:spPr>
      </p:pic>
    </p:spTree>
    <p:extLst>
      <p:ext uri="{BB962C8B-B14F-4D97-AF65-F5344CB8AC3E}">
        <p14:creationId xmlns:p14="http://schemas.microsoft.com/office/powerpoint/2010/main" val="1293921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092" y="4469672"/>
            <a:ext cx="10515600" cy="1325563"/>
          </a:xfrm>
        </p:spPr>
        <p:txBody>
          <a:bodyPr>
            <a:normAutofit/>
          </a:bodyPr>
          <a:lstStyle/>
          <a:p>
            <a:r>
              <a:rPr lang="en-GB" sz="1800" b="1" dirty="0" smtClean="0">
                <a:latin typeface="Gabriola" panose="04040605051002020D02" pitchFamily="82" charset="0"/>
              </a:rPr>
              <a:t>Industry Trends and </a:t>
            </a:r>
            <a:r>
              <a:rPr lang="en-GB" sz="1800" b="1" dirty="0" err="1" smtClean="0">
                <a:latin typeface="Gabriola" panose="04040605051002020D02" pitchFamily="82" charset="0"/>
              </a:rPr>
              <a:t>ImpactsKey</a:t>
            </a:r>
            <a:r>
              <a:rPr lang="en-GB" sz="1800" b="1" dirty="0" smtClean="0">
                <a:latin typeface="Gabriola" panose="04040605051002020D02" pitchFamily="82" charset="0"/>
              </a:rPr>
              <a:t> Trends:</a:t>
            </a:r>
            <a:br>
              <a:rPr lang="en-GB" sz="1800" b="1" dirty="0" smtClean="0">
                <a:latin typeface="Gabriola" panose="04040605051002020D02" pitchFamily="82" charset="0"/>
              </a:rPr>
            </a:br>
            <a:r>
              <a:rPr lang="en-GB" sz="1800" b="1" dirty="0" smtClean="0">
                <a:latin typeface="Gabriola" panose="04040605051002020D02" pitchFamily="82" charset="0"/>
              </a:rPr>
              <a:t>Experiential shopping: Combining retail with entertainment (Ferdinand &amp; </a:t>
            </a:r>
            <a:r>
              <a:rPr lang="en-GB" sz="1800" b="1" dirty="0" err="1" smtClean="0">
                <a:latin typeface="Gabriola" panose="04040605051002020D02" pitchFamily="82" charset="0"/>
              </a:rPr>
              <a:t>Kitchin</a:t>
            </a:r>
            <a:r>
              <a:rPr lang="en-GB" sz="1800" b="1" dirty="0" smtClean="0">
                <a:latin typeface="Gabriola" panose="04040605051002020D02" pitchFamily="82" charset="0"/>
              </a:rPr>
              <a:t>, 2016).</a:t>
            </a:r>
            <a:br>
              <a:rPr lang="en-GB" sz="1800" b="1" dirty="0" smtClean="0">
                <a:latin typeface="Gabriola" panose="04040605051002020D02" pitchFamily="82" charset="0"/>
              </a:rPr>
            </a:br>
            <a:r>
              <a:rPr lang="en-GB" sz="1800" b="1" dirty="0" smtClean="0">
                <a:latin typeface="Gabriola" panose="04040605051002020D02" pitchFamily="82" charset="0"/>
              </a:rPr>
              <a:t>Sustainability: Eco-friendly materials, LED lighting (Yeoman et al., 2004).Hybrid Events: Integrating online shopping for wider reach (</a:t>
            </a:r>
            <a:r>
              <a:rPr lang="en-GB" sz="1800" b="1" dirty="0" err="1" smtClean="0">
                <a:latin typeface="Gabriola" panose="04040605051002020D02" pitchFamily="82" charset="0"/>
              </a:rPr>
              <a:t>Masterman</a:t>
            </a:r>
            <a:r>
              <a:rPr lang="en-GB" sz="1800" b="1" dirty="0" smtClean="0">
                <a:latin typeface="Gabriola" panose="04040605051002020D02" pitchFamily="82" charset="0"/>
              </a:rPr>
              <a:t> &amp; Wood, 2006).</a:t>
            </a:r>
            <a:endParaRPr lang="en-GB" sz="1800" b="1" dirty="0">
              <a:latin typeface="Gabriola" panose="04040605051002020D02" pitchFamily="82" charset="0"/>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9092" y="118334"/>
            <a:ext cx="11300012" cy="4351338"/>
          </a:xfrm>
        </p:spPr>
      </p:pic>
    </p:spTree>
    <p:extLst>
      <p:ext uri="{BB962C8B-B14F-4D97-AF65-F5344CB8AC3E}">
        <p14:creationId xmlns:p14="http://schemas.microsoft.com/office/powerpoint/2010/main" val="3733667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803" y="4585129"/>
            <a:ext cx="10515600" cy="1325563"/>
          </a:xfrm>
        </p:spPr>
        <p:txBody>
          <a:bodyPr>
            <a:normAutofit fontScale="90000"/>
          </a:bodyPr>
          <a:lstStyle/>
          <a:p>
            <a:r>
              <a:rPr lang="en-GB" sz="1800" b="1" dirty="0" smtClean="0">
                <a:latin typeface="Gabriola" panose="04040605051002020D02" pitchFamily="82" charset="0"/>
              </a:rPr>
              <a:t>Conclusion and References Conclusion:</a:t>
            </a:r>
            <a:br>
              <a:rPr lang="en-GB" sz="1800" b="1" dirty="0" smtClean="0">
                <a:latin typeface="Gabriola" panose="04040605051002020D02" pitchFamily="82" charset="0"/>
              </a:rPr>
            </a:br>
            <a:r>
              <a:rPr lang="en-GB" sz="1800" b="1" dirty="0" smtClean="0">
                <a:latin typeface="Gabriola" panose="04040605051002020D02" pitchFamily="82" charset="0"/>
              </a:rPr>
              <a:t>The Christmas event will boost local commerce, enhance community spirit, and attract tourism (Getz, 2010; Wood, 2017).</a:t>
            </a:r>
            <a:br>
              <a:rPr lang="en-GB" sz="1800" b="1" dirty="0" smtClean="0">
                <a:latin typeface="Gabriola" panose="04040605051002020D02" pitchFamily="82" charset="0"/>
              </a:rPr>
            </a:br>
            <a:r>
              <a:rPr lang="en-GB" sz="1800" b="1" dirty="0" smtClean="0">
                <a:latin typeface="Gabriola" panose="04040605051002020D02" pitchFamily="82" charset="0"/>
              </a:rPr>
              <a:t>Long-term impact on </a:t>
            </a:r>
            <a:r>
              <a:rPr lang="en-GB" sz="1800" b="1" dirty="0" err="1" smtClean="0">
                <a:latin typeface="Gabriola" panose="04040605051002020D02" pitchFamily="82" charset="0"/>
              </a:rPr>
              <a:t>Brightlingsea’s</a:t>
            </a:r>
            <a:r>
              <a:rPr lang="en-GB" sz="1800" b="1" dirty="0" smtClean="0">
                <a:latin typeface="Gabriola" panose="04040605051002020D02" pitchFamily="82" charset="0"/>
              </a:rPr>
              <a:t> economy and tourism </a:t>
            </a:r>
            <a:r>
              <a:rPr lang="en-GB" sz="1800" b="1" smtClean="0">
                <a:latin typeface="Gabriola" panose="04040605051002020D02" pitchFamily="82" charset="0"/>
              </a:rPr>
              <a:t>potential.</a:t>
            </a:r>
            <a:br>
              <a:rPr lang="en-GB" sz="1800" b="1" smtClean="0">
                <a:latin typeface="Gabriola" panose="04040605051002020D02" pitchFamily="82" charset="0"/>
              </a:rPr>
            </a:br>
            <a:r>
              <a:rPr lang="en-GB" sz="1800" b="1" dirty="0" smtClean="0">
                <a:latin typeface="Gabriola" panose="04040605051002020D02" pitchFamily="82" charset="0"/>
              </a:rPr>
              <a:t/>
            </a:r>
            <a:br>
              <a:rPr lang="en-GB" sz="1800" b="1" dirty="0" smtClean="0">
                <a:latin typeface="Gabriola" panose="04040605051002020D02" pitchFamily="82" charset="0"/>
              </a:rPr>
            </a:br>
            <a:r>
              <a:rPr lang="en-GB" sz="1800" b="1" dirty="0" smtClean="0">
                <a:latin typeface="Gabriola" panose="04040605051002020D02" pitchFamily="82" charset="0"/>
              </a:rPr>
              <a:t>Allen, J., O'Toole, W., Harris, R., &amp; McDonnell, I. (2011). Festival and Special Event Management (5th ed.). John Wiley &amp; </a:t>
            </a:r>
            <a:r>
              <a:rPr lang="en-GB" sz="1800" b="1" dirty="0" err="1" smtClean="0">
                <a:latin typeface="Gabriola" panose="04040605051002020D02" pitchFamily="82" charset="0"/>
              </a:rPr>
              <a:t>Sons.Bladen</a:t>
            </a:r>
            <a:r>
              <a:rPr lang="en-GB" sz="1800" b="1" dirty="0" smtClean="0">
                <a:latin typeface="Gabriola" panose="04040605051002020D02" pitchFamily="82" charset="0"/>
              </a:rPr>
              <a:t>, C., </a:t>
            </a:r>
            <a:r>
              <a:rPr lang="en-GB" sz="1800" b="1" dirty="0" err="1" smtClean="0">
                <a:latin typeface="Gabriola" panose="04040605051002020D02" pitchFamily="82" charset="0"/>
              </a:rPr>
              <a:t>Kennell</a:t>
            </a:r>
            <a:r>
              <a:rPr lang="en-GB" sz="1800" b="1" dirty="0" smtClean="0">
                <a:latin typeface="Gabriola" panose="04040605051002020D02" pitchFamily="82" charset="0"/>
              </a:rPr>
              <a:t>, J., </a:t>
            </a:r>
            <a:r>
              <a:rPr lang="en-GB" sz="1800" b="1" dirty="0" err="1" smtClean="0">
                <a:latin typeface="Gabriola" panose="04040605051002020D02" pitchFamily="82" charset="0"/>
              </a:rPr>
              <a:t>Abson</a:t>
            </a:r>
            <a:r>
              <a:rPr lang="en-GB" sz="1800" b="1" dirty="0" smtClean="0">
                <a:latin typeface="Gabriola" panose="04040605051002020D02" pitchFamily="82" charset="0"/>
              </a:rPr>
              <a:t>, E., &amp; Wilde, N. (2012). Events Management: An Introduction. </a:t>
            </a:r>
            <a:r>
              <a:rPr lang="en-GB" sz="1800" b="1" dirty="0" err="1" smtClean="0">
                <a:latin typeface="Gabriola" panose="04040605051002020D02" pitchFamily="82" charset="0"/>
              </a:rPr>
              <a:t>Routledge.Bowdin</a:t>
            </a:r>
            <a:r>
              <a:rPr lang="en-GB" sz="1800" b="1" dirty="0" smtClean="0">
                <a:latin typeface="Gabriola" panose="04040605051002020D02" pitchFamily="82" charset="0"/>
              </a:rPr>
              <a:t>, G., Allen, J., O'Toole, W., Harris, R., &amp; McDonnell, I. (2012). Events Management (3rd ed.). </a:t>
            </a:r>
            <a:r>
              <a:rPr lang="en-GB" sz="1800" b="1" dirty="0" err="1" smtClean="0">
                <a:latin typeface="Gabriola" panose="04040605051002020D02" pitchFamily="82" charset="0"/>
              </a:rPr>
              <a:t>Routledge.Ferdinand</a:t>
            </a:r>
            <a:r>
              <a:rPr lang="en-GB" sz="1800" b="1" dirty="0" smtClean="0">
                <a:latin typeface="Gabriola" panose="04040605051002020D02" pitchFamily="82" charset="0"/>
              </a:rPr>
              <a:t>, N., &amp; </a:t>
            </a:r>
            <a:r>
              <a:rPr lang="en-GB" sz="1800" b="1" dirty="0" err="1" smtClean="0">
                <a:latin typeface="Gabriola" panose="04040605051002020D02" pitchFamily="82" charset="0"/>
              </a:rPr>
              <a:t>Kitchin</a:t>
            </a:r>
            <a:r>
              <a:rPr lang="en-GB" sz="1800" b="1" dirty="0" smtClean="0">
                <a:latin typeface="Gabriola" panose="04040605051002020D02" pitchFamily="82" charset="0"/>
              </a:rPr>
              <a:t>, P. (2016). Events Management: An International Approach. Sage </a:t>
            </a:r>
            <a:r>
              <a:rPr lang="en-GB" sz="1800" b="1" dirty="0" err="1" smtClean="0">
                <a:latin typeface="Gabriola" panose="04040605051002020D02" pitchFamily="82" charset="0"/>
              </a:rPr>
              <a:t>Publications.Getz</a:t>
            </a:r>
            <a:r>
              <a:rPr lang="en-GB" sz="1800" b="1" dirty="0" smtClean="0">
                <a:latin typeface="Gabriola" panose="04040605051002020D02" pitchFamily="82" charset="0"/>
              </a:rPr>
              <a:t>, D. (2010). Event Studies: Theory, Research and Policy for Planned Events (2nd ed.). Butterworth-</a:t>
            </a:r>
            <a:r>
              <a:rPr lang="en-GB" sz="1800" b="1" dirty="0" err="1" smtClean="0">
                <a:latin typeface="Gabriola" panose="04040605051002020D02" pitchFamily="82" charset="0"/>
              </a:rPr>
              <a:t>Heinemann.Goldblatt</a:t>
            </a:r>
            <a:r>
              <a:rPr lang="en-GB" sz="1800" b="1" dirty="0" smtClean="0">
                <a:latin typeface="Gabriola" panose="04040605051002020D02" pitchFamily="82" charset="0"/>
              </a:rPr>
              <a:t>, J. (2011). Special Events: A New Generation and the Next Frontier (6th ed.). </a:t>
            </a:r>
            <a:r>
              <a:rPr lang="en-GB" sz="1800" b="1" dirty="0" err="1" smtClean="0">
                <a:latin typeface="Gabriola" panose="04040605051002020D02" pitchFamily="82" charset="0"/>
              </a:rPr>
              <a:t>Wiley.Masterman</a:t>
            </a:r>
            <a:r>
              <a:rPr lang="en-GB" sz="1800" b="1" dirty="0" smtClean="0">
                <a:latin typeface="Gabriola" panose="04040605051002020D02" pitchFamily="82" charset="0"/>
              </a:rPr>
              <a:t>, G., &amp; Wood, E. H. (2006). Innovative Marketing Communications: Strategies for the Events Industry. </a:t>
            </a:r>
            <a:r>
              <a:rPr lang="en-GB" sz="1800" b="1" dirty="0" err="1" smtClean="0">
                <a:latin typeface="Gabriola" panose="04040605051002020D02" pitchFamily="82" charset="0"/>
              </a:rPr>
              <a:t>Routledge.Richards</a:t>
            </a:r>
            <a:r>
              <a:rPr lang="en-GB" sz="1800" b="1" dirty="0" smtClean="0">
                <a:latin typeface="Gabriola" panose="04040605051002020D02" pitchFamily="82" charset="0"/>
              </a:rPr>
              <a:t>, G., Marques, L., &amp; Mein, K. (2015). Event Design: Social Perspectives and Practices. </a:t>
            </a:r>
            <a:r>
              <a:rPr lang="en-GB" sz="1800" b="1" dirty="0" err="1" smtClean="0">
                <a:latin typeface="Gabriola" panose="04040605051002020D02" pitchFamily="82" charset="0"/>
              </a:rPr>
              <a:t>Routledge.Shone</a:t>
            </a:r>
            <a:r>
              <a:rPr lang="en-GB" sz="1800" b="1" dirty="0" smtClean="0">
                <a:latin typeface="Gabriola" panose="04040605051002020D02" pitchFamily="82" charset="0"/>
              </a:rPr>
              <a:t>, A., &amp; Parry, B. (2013). Successful Event Management: A Practical Handbook (4th ed.). Cengage </a:t>
            </a:r>
            <a:r>
              <a:rPr lang="en-GB" sz="1800" b="1" dirty="0" err="1" smtClean="0">
                <a:latin typeface="Gabriola" panose="04040605051002020D02" pitchFamily="82" charset="0"/>
              </a:rPr>
              <a:t>Learning.Silvers</a:t>
            </a:r>
            <a:r>
              <a:rPr lang="en-GB" sz="1800" b="1" dirty="0" smtClean="0">
                <a:latin typeface="Gabriola" panose="04040605051002020D02" pitchFamily="82" charset="0"/>
              </a:rPr>
              <a:t>, J. R. (2008). Risk Management for Meetings and Events. Butterworth-Heinemann.</a:t>
            </a:r>
            <a:endParaRPr lang="en-GB" sz="1800" b="1" dirty="0">
              <a:latin typeface="Gabriola" panose="04040605051002020D02" pitchFamily="82" charset="0"/>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04856" y="0"/>
            <a:ext cx="10148944" cy="3934310"/>
          </a:xfrm>
        </p:spPr>
      </p:pic>
    </p:spTree>
    <p:extLst>
      <p:ext uri="{BB962C8B-B14F-4D97-AF65-F5344CB8AC3E}">
        <p14:creationId xmlns:p14="http://schemas.microsoft.com/office/powerpoint/2010/main" val="879661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66</Words>
  <Application>Microsoft Office PowerPoint</Application>
  <PresentationFormat>Widescreen</PresentationFormat>
  <Paragraphs>15</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Gabriola</vt:lpstr>
      <vt:lpstr>Office Theme</vt:lpstr>
      <vt:lpstr>Brightlingsea Christmas  Late-Night Shopping Event</vt:lpstr>
      <vt:lpstr>Introduction Key Points:  Overview of Brightlingsea's coastal charm and maritime heritage. The opportunity to promote local commerce and community spirit. The Christmas shopping event will feature festive décor, live entertainment, and seasonal activities (Bowdin et al., 2012).</vt:lpstr>
      <vt:lpstr>Event Cycle Key Phases of Event Cycle (Goldblatt, 2011): Research: Market demand and consumer behaviour analysis (Bowdin et al., 2012; Swarbrooke &amp; Horner, 2007). Design: Festive experience, lights, banners, performances (Shone &amp; Parry, 2013). Planning: Logistics, security, staffing (Allen et al., 2011). Coordination: Vendor and staff communication (Tum et al., 2005). Evaluation: Post-event analysis of success (Wood, 2017).</vt:lpstr>
      <vt:lpstr>Event Concept Key Points: The blend of entertainment, shopping, and family-friendly activities. Christmas tree lighting, local choir, market stalls, and seasonal treats. The full itinerary for the event (Richards et al., 2015; Bladen et al., 2012; Yeoman et al., 2004).</vt:lpstr>
      <vt:lpstr>Aims and SMART Objectives Aim:  Enhance local commerce, community engagement, and tourism. SMART Objectives:   Increase foot traffic by 25%. Generate £15,000 in additional revenue. Attract 2,000 attendees, with at least 20% from outside Brightlingsea (Ferdinand &amp; Kitchin, 2016; Masterman &amp; Wood, 2006).</vt:lpstr>
      <vt:lpstr>Event Management Key Components: Staffing: Security, volunteers, event coordinators (Silvers, 2008). Vendor Coordination: Licenses, logistics, layout (Van der Wagen &amp; White, 2018). Logistics: Infrastructure setup, emergency planning (Shone &amp; Parry, 2013). Health and Safety: Public safety regulations, security personnel (Silvers, 2008).</vt:lpstr>
      <vt:lpstr>Budget Overview Income: Sponsorship, vendor fees, ticketed experiences (Masterman &amp; Wood, 2006). Expenditure:Infrastructure, entertainment, staffing (Bowdin et al., 2012; Yeoman et al., 2004).</vt:lpstr>
      <vt:lpstr>Budget OverviewIncome: Sponsorship, vendor fees, ticketed experiences (Masterman &amp; Wood, 2006). Expenditure:Infrastructure, entertainment, staffing (Bowdin et al., 2012; Yeoman et al., 2004).</vt:lpstr>
      <vt:lpstr>Industry Trends and ImpactsKey Trends: Experiential shopping: Combining retail with entertainment (Ferdinand &amp; Kitchin, 2016). Sustainability: Eco-friendly materials, LED lighting (Yeoman et al., 2004).Hybrid Events: Integrating online shopping for wider reach (Masterman &amp; Wood, 2006).</vt:lpstr>
      <vt:lpstr>Conclusion and References Conclusion: The Christmas event will boost local commerce, enhance community spirit, and attract tourism (Getz, 2010; Wood, 2017). Long-term impact on Brightlingsea’s economy and tourism potential.  Allen, J., O'Toole, W., Harris, R., &amp; McDonnell, I. (2011). Festival and Special Event Management (5th ed.). John Wiley &amp; Sons.Bladen, C., Kennell, J., Abson, E., &amp; Wilde, N. (2012). Events Management: An Introduction. Routledge.Bowdin, G., Allen, J., O'Toole, W., Harris, R., &amp; McDonnell, I. (2012). Events Management (3rd ed.). Routledge.Ferdinand, N., &amp; Kitchin, P. (2016). Events Management: An International Approach. Sage Publications.Getz, D. (2010). Event Studies: Theory, Research and Policy for Planned Events (2nd ed.). Butterworth-Heinemann.Goldblatt, J. (2011). Special Events: A New Generation and the Next Frontier (6th ed.). Wiley.Masterman, G., &amp; Wood, E. H. (2006). Innovative Marketing Communications: Strategies for the Events Industry. Routledge.Richards, G., Marques, L., &amp; Mein, K. (2015). Event Design: Social Perspectives and Practices. Routledge.Shone, A., &amp; Parry, B. (2013). Successful Event Management: A Practical Handbook (4th ed.). Cengage Learning.Silvers, J. R. (2008). Risk Management for Meetings and Events. Butterworth-Heinemann.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Brightlingsea Christmas Late-Night Shopping Event</dc:title>
  <dc:creator>anca moraru</dc:creator>
  <cp:lastModifiedBy>anca moraru</cp:lastModifiedBy>
  <cp:revision>5</cp:revision>
  <dcterms:created xsi:type="dcterms:W3CDTF">2024-10-11T22:02:00Z</dcterms:created>
  <dcterms:modified xsi:type="dcterms:W3CDTF">2024-10-11T22:36:39Z</dcterms:modified>
</cp:coreProperties>
</file>