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0" r:id="rId3"/>
    <p:sldId id="266" r:id="rId4"/>
    <p:sldId id="257" r:id="rId5"/>
    <p:sldId id="258" r:id="rId6"/>
    <p:sldId id="259" r:id="rId7"/>
    <p:sldId id="262" r:id="rId8"/>
    <p:sldId id="265" r:id="rId9"/>
    <p:sldId id="261" r:id="rId10"/>
    <p:sldId id="267" r:id="rId11"/>
    <p:sldId id="268" r:id="rId12"/>
    <p:sldId id="263" r:id="rId13"/>
    <p:sldId id="270"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3F475F-EAE2-D985-F1E6-F28883800C65}" v="16" dt="2025-04-28T12:44:55.892"/>
    <p1510:client id="{671C6AC1-AA34-8041-BFB5-06EB2AAE8974}" v="1128" dt="2025-04-28T13:22:58.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68294"/>
  </p:normalViewPr>
  <p:slideViewPr>
    <p:cSldViewPr snapToGrid="0">
      <p:cViewPr varScale="1">
        <p:scale>
          <a:sx n="79" d="100"/>
          <a:sy n="79" d="100"/>
        </p:scale>
        <p:origin x="20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4A7226-48EA-4FB5-BC88-2EA21B6A34A6}"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168550B-8AC9-49C8-8E5A-28F3DEEFC3AB}">
      <dgm:prSet/>
      <dgm:spPr/>
      <dgm:t>
        <a:bodyPr/>
        <a:lstStyle/>
        <a:p>
          <a:r>
            <a:rPr lang="en-GB"/>
            <a:t>Promote community engagement (Campaign to End Loneliness ,2020)</a:t>
          </a:r>
          <a:endParaRPr lang="en-US"/>
        </a:p>
      </dgm:t>
    </dgm:pt>
    <dgm:pt modelId="{F5650469-D869-480D-A6C0-1D9F51C564DD}" type="parTrans" cxnId="{030BA352-6F4B-48CF-9039-FE24F2D5E2C8}">
      <dgm:prSet/>
      <dgm:spPr/>
      <dgm:t>
        <a:bodyPr/>
        <a:lstStyle/>
        <a:p>
          <a:endParaRPr lang="en-US"/>
        </a:p>
      </dgm:t>
    </dgm:pt>
    <dgm:pt modelId="{759745B1-3F85-4855-A600-D744E7E918C6}" type="sibTrans" cxnId="{030BA352-6F4B-48CF-9039-FE24F2D5E2C8}">
      <dgm:prSet phldrT="1" phldr="0"/>
      <dgm:spPr/>
      <dgm:t>
        <a:bodyPr/>
        <a:lstStyle/>
        <a:p>
          <a:r>
            <a:rPr lang="en-US"/>
            <a:t>1</a:t>
          </a:r>
        </a:p>
      </dgm:t>
    </dgm:pt>
    <dgm:pt modelId="{31D01B6B-D91D-440E-9966-FF1144CA920F}">
      <dgm:prSet/>
      <dgm:spPr/>
      <dgm:t>
        <a:bodyPr/>
        <a:lstStyle/>
        <a:p>
          <a:r>
            <a:rPr lang="en-GB"/>
            <a:t>Improve access to mental health services (Mental health foundation,2021)</a:t>
          </a:r>
          <a:endParaRPr lang="en-US"/>
        </a:p>
      </dgm:t>
    </dgm:pt>
    <dgm:pt modelId="{2CE277E5-B281-4770-AA80-2A7FF799AD35}" type="parTrans" cxnId="{C1FCFB4C-0EF4-4DFB-9B08-ED1A7E0550E8}">
      <dgm:prSet/>
      <dgm:spPr/>
      <dgm:t>
        <a:bodyPr/>
        <a:lstStyle/>
        <a:p>
          <a:endParaRPr lang="en-US"/>
        </a:p>
      </dgm:t>
    </dgm:pt>
    <dgm:pt modelId="{E8E71048-62E0-44E5-8F46-8FCBC778AF55}" type="sibTrans" cxnId="{C1FCFB4C-0EF4-4DFB-9B08-ED1A7E0550E8}">
      <dgm:prSet phldrT="2" phldr="0"/>
      <dgm:spPr/>
      <dgm:t>
        <a:bodyPr/>
        <a:lstStyle/>
        <a:p>
          <a:r>
            <a:rPr lang="en-US"/>
            <a:t>2</a:t>
          </a:r>
        </a:p>
      </dgm:t>
    </dgm:pt>
    <dgm:pt modelId="{BD78BB0B-B30E-4507-8916-F37B1CEFD10E}">
      <dgm:prSet/>
      <dgm:spPr/>
      <dgm:t>
        <a:bodyPr/>
        <a:lstStyle/>
        <a:p>
          <a:r>
            <a:rPr lang="en-GB"/>
            <a:t>Use of Technology (Age Uk,2023)</a:t>
          </a:r>
          <a:endParaRPr lang="en-US"/>
        </a:p>
      </dgm:t>
    </dgm:pt>
    <dgm:pt modelId="{CCA5C06C-5088-444A-94FD-2B41BC5A0C77}" type="parTrans" cxnId="{FC5CC262-CBF8-4C14-85CF-02A3EC6CDA67}">
      <dgm:prSet/>
      <dgm:spPr/>
      <dgm:t>
        <a:bodyPr/>
        <a:lstStyle/>
        <a:p>
          <a:endParaRPr lang="en-US"/>
        </a:p>
      </dgm:t>
    </dgm:pt>
    <dgm:pt modelId="{C463258F-D729-438A-89D9-4AD25AC0159C}" type="sibTrans" cxnId="{FC5CC262-CBF8-4C14-85CF-02A3EC6CDA67}">
      <dgm:prSet phldrT="3" phldr="0"/>
      <dgm:spPr/>
      <dgm:t>
        <a:bodyPr/>
        <a:lstStyle/>
        <a:p>
          <a:r>
            <a:rPr lang="en-US"/>
            <a:t>3</a:t>
          </a:r>
        </a:p>
      </dgm:t>
    </dgm:pt>
    <dgm:pt modelId="{7214CF3A-8E09-42A8-B450-EEB4D3F17E4A}">
      <dgm:prSet/>
      <dgm:spPr/>
      <dgm:t>
        <a:bodyPr/>
        <a:lstStyle/>
        <a:p>
          <a:r>
            <a:rPr lang="en-GB"/>
            <a:t>Create Inclusive Environments (World Health Organization,2011)</a:t>
          </a:r>
          <a:endParaRPr lang="en-US"/>
        </a:p>
      </dgm:t>
    </dgm:pt>
    <dgm:pt modelId="{1723D9DA-8CAD-4B5E-80C4-D7DB2DBD2282}" type="parTrans" cxnId="{03CC4204-3B35-424C-AF52-7509FC7918A3}">
      <dgm:prSet/>
      <dgm:spPr/>
      <dgm:t>
        <a:bodyPr/>
        <a:lstStyle/>
        <a:p>
          <a:endParaRPr lang="en-US"/>
        </a:p>
      </dgm:t>
    </dgm:pt>
    <dgm:pt modelId="{4953AC95-9B47-4CD4-8E1B-F8E822B1EBB0}" type="sibTrans" cxnId="{03CC4204-3B35-424C-AF52-7509FC7918A3}">
      <dgm:prSet phldrT="4" phldr="0"/>
      <dgm:spPr/>
      <dgm:t>
        <a:bodyPr/>
        <a:lstStyle/>
        <a:p>
          <a:r>
            <a:rPr lang="en-US"/>
            <a:t>4</a:t>
          </a:r>
        </a:p>
      </dgm:t>
    </dgm:pt>
    <dgm:pt modelId="{FE828447-510A-4D0D-8A30-58197CADACD5}" type="pres">
      <dgm:prSet presAssocID="{1E4A7226-48EA-4FB5-BC88-2EA21B6A34A6}" presName="Name0" presStyleCnt="0">
        <dgm:presLayoutVars>
          <dgm:animLvl val="lvl"/>
          <dgm:resizeHandles val="exact"/>
        </dgm:presLayoutVars>
      </dgm:prSet>
      <dgm:spPr/>
    </dgm:pt>
    <dgm:pt modelId="{5C71108F-0F0C-427E-AC93-2BA46956D64F}" type="pres">
      <dgm:prSet presAssocID="{F168550B-8AC9-49C8-8E5A-28F3DEEFC3AB}" presName="compositeNode" presStyleCnt="0">
        <dgm:presLayoutVars>
          <dgm:bulletEnabled val="1"/>
        </dgm:presLayoutVars>
      </dgm:prSet>
      <dgm:spPr/>
    </dgm:pt>
    <dgm:pt modelId="{1433AA98-8BC3-4A3B-9282-719E2C8F867F}" type="pres">
      <dgm:prSet presAssocID="{F168550B-8AC9-49C8-8E5A-28F3DEEFC3AB}" presName="bgRect" presStyleLbl="bgAccFollowNode1" presStyleIdx="0" presStyleCnt="4"/>
      <dgm:spPr/>
    </dgm:pt>
    <dgm:pt modelId="{5A1F45DA-94BC-4B81-838B-91DA3509AC20}" type="pres">
      <dgm:prSet presAssocID="{759745B1-3F85-4855-A600-D744E7E918C6}" presName="sibTransNodeCircle" presStyleLbl="alignNode1" presStyleIdx="0" presStyleCnt="8">
        <dgm:presLayoutVars>
          <dgm:chMax val="0"/>
          <dgm:bulletEnabled/>
        </dgm:presLayoutVars>
      </dgm:prSet>
      <dgm:spPr/>
    </dgm:pt>
    <dgm:pt modelId="{824BFD29-6E88-4A81-A79A-9D6517C3BEEE}" type="pres">
      <dgm:prSet presAssocID="{F168550B-8AC9-49C8-8E5A-28F3DEEFC3AB}" presName="bottomLine" presStyleLbl="alignNode1" presStyleIdx="1" presStyleCnt="8">
        <dgm:presLayoutVars/>
      </dgm:prSet>
      <dgm:spPr/>
    </dgm:pt>
    <dgm:pt modelId="{4E0852B3-4BA2-46B7-99EB-6A96E75A891E}" type="pres">
      <dgm:prSet presAssocID="{F168550B-8AC9-49C8-8E5A-28F3DEEFC3AB}" presName="nodeText" presStyleLbl="bgAccFollowNode1" presStyleIdx="0" presStyleCnt="4">
        <dgm:presLayoutVars>
          <dgm:bulletEnabled val="1"/>
        </dgm:presLayoutVars>
      </dgm:prSet>
      <dgm:spPr/>
    </dgm:pt>
    <dgm:pt modelId="{437022E8-0667-4937-8874-1DC95CCD0CA6}" type="pres">
      <dgm:prSet presAssocID="{759745B1-3F85-4855-A600-D744E7E918C6}" presName="sibTrans" presStyleCnt="0"/>
      <dgm:spPr/>
    </dgm:pt>
    <dgm:pt modelId="{1B512720-31A7-43C2-BDFF-89409ED1996D}" type="pres">
      <dgm:prSet presAssocID="{31D01B6B-D91D-440E-9966-FF1144CA920F}" presName="compositeNode" presStyleCnt="0">
        <dgm:presLayoutVars>
          <dgm:bulletEnabled val="1"/>
        </dgm:presLayoutVars>
      </dgm:prSet>
      <dgm:spPr/>
    </dgm:pt>
    <dgm:pt modelId="{FC8B7CE7-4419-4638-AD03-FD0AB7EC3398}" type="pres">
      <dgm:prSet presAssocID="{31D01B6B-D91D-440E-9966-FF1144CA920F}" presName="bgRect" presStyleLbl="bgAccFollowNode1" presStyleIdx="1" presStyleCnt="4"/>
      <dgm:spPr/>
    </dgm:pt>
    <dgm:pt modelId="{5FEC5978-14C6-499F-A619-FBD77731764D}" type="pres">
      <dgm:prSet presAssocID="{E8E71048-62E0-44E5-8F46-8FCBC778AF55}" presName="sibTransNodeCircle" presStyleLbl="alignNode1" presStyleIdx="2" presStyleCnt="8">
        <dgm:presLayoutVars>
          <dgm:chMax val="0"/>
          <dgm:bulletEnabled/>
        </dgm:presLayoutVars>
      </dgm:prSet>
      <dgm:spPr/>
    </dgm:pt>
    <dgm:pt modelId="{9C90C33A-27F7-4B5F-9670-E33F459C43B7}" type="pres">
      <dgm:prSet presAssocID="{31D01B6B-D91D-440E-9966-FF1144CA920F}" presName="bottomLine" presStyleLbl="alignNode1" presStyleIdx="3" presStyleCnt="8">
        <dgm:presLayoutVars/>
      </dgm:prSet>
      <dgm:spPr/>
    </dgm:pt>
    <dgm:pt modelId="{998387F4-48C3-456B-AA7C-9FD219F5DF90}" type="pres">
      <dgm:prSet presAssocID="{31D01B6B-D91D-440E-9966-FF1144CA920F}" presName="nodeText" presStyleLbl="bgAccFollowNode1" presStyleIdx="1" presStyleCnt="4">
        <dgm:presLayoutVars>
          <dgm:bulletEnabled val="1"/>
        </dgm:presLayoutVars>
      </dgm:prSet>
      <dgm:spPr/>
    </dgm:pt>
    <dgm:pt modelId="{BEE6582D-ABE4-4115-A115-1AD0F4A20318}" type="pres">
      <dgm:prSet presAssocID="{E8E71048-62E0-44E5-8F46-8FCBC778AF55}" presName="sibTrans" presStyleCnt="0"/>
      <dgm:spPr/>
    </dgm:pt>
    <dgm:pt modelId="{AC4B0242-6420-4BCD-BB98-C4F4EEEDFA59}" type="pres">
      <dgm:prSet presAssocID="{BD78BB0B-B30E-4507-8916-F37B1CEFD10E}" presName="compositeNode" presStyleCnt="0">
        <dgm:presLayoutVars>
          <dgm:bulletEnabled val="1"/>
        </dgm:presLayoutVars>
      </dgm:prSet>
      <dgm:spPr/>
    </dgm:pt>
    <dgm:pt modelId="{A3F5D1B6-509A-4523-8250-1B8C9910EC1D}" type="pres">
      <dgm:prSet presAssocID="{BD78BB0B-B30E-4507-8916-F37B1CEFD10E}" presName="bgRect" presStyleLbl="bgAccFollowNode1" presStyleIdx="2" presStyleCnt="4"/>
      <dgm:spPr/>
    </dgm:pt>
    <dgm:pt modelId="{DF49A68F-C90B-40F6-92D0-136FD898661A}" type="pres">
      <dgm:prSet presAssocID="{C463258F-D729-438A-89D9-4AD25AC0159C}" presName="sibTransNodeCircle" presStyleLbl="alignNode1" presStyleIdx="4" presStyleCnt="8">
        <dgm:presLayoutVars>
          <dgm:chMax val="0"/>
          <dgm:bulletEnabled/>
        </dgm:presLayoutVars>
      </dgm:prSet>
      <dgm:spPr/>
    </dgm:pt>
    <dgm:pt modelId="{45BDB929-322E-4940-A4F9-394BD1F49DAC}" type="pres">
      <dgm:prSet presAssocID="{BD78BB0B-B30E-4507-8916-F37B1CEFD10E}" presName="bottomLine" presStyleLbl="alignNode1" presStyleIdx="5" presStyleCnt="8">
        <dgm:presLayoutVars/>
      </dgm:prSet>
      <dgm:spPr/>
    </dgm:pt>
    <dgm:pt modelId="{8A5457E8-9661-4543-9FD8-389EFD38B0F3}" type="pres">
      <dgm:prSet presAssocID="{BD78BB0B-B30E-4507-8916-F37B1CEFD10E}" presName="nodeText" presStyleLbl="bgAccFollowNode1" presStyleIdx="2" presStyleCnt="4">
        <dgm:presLayoutVars>
          <dgm:bulletEnabled val="1"/>
        </dgm:presLayoutVars>
      </dgm:prSet>
      <dgm:spPr/>
    </dgm:pt>
    <dgm:pt modelId="{C957464A-7F7F-410E-99CC-FD6ECD7F3111}" type="pres">
      <dgm:prSet presAssocID="{C463258F-D729-438A-89D9-4AD25AC0159C}" presName="sibTrans" presStyleCnt="0"/>
      <dgm:spPr/>
    </dgm:pt>
    <dgm:pt modelId="{88459989-1C94-42C1-835F-F92AD95F9BE2}" type="pres">
      <dgm:prSet presAssocID="{7214CF3A-8E09-42A8-B450-EEB4D3F17E4A}" presName="compositeNode" presStyleCnt="0">
        <dgm:presLayoutVars>
          <dgm:bulletEnabled val="1"/>
        </dgm:presLayoutVars>
      </dgm:prSet>
      <dgm:spPr/>
    </dgm:pt>
    <dgm:pt modelId="{E126D7EF-BF19-4768-B954-BDD65D3A13B1}" type="pres">
      <dgm:prSet presAssocID="{7214CF3A-8E09-42A8-B450-EEB4D3F17E4A}" presName="bgRect" presStyleLbl="bgAccFollowNode1" presStyleIdx="3" presStyleCnt="4"/>
      <dgm:spPr/>
    </dgm:pt>
    <dgm:pt modelId="{9471A7FE-FF9F-462B-81FE-BBC972F81B4B}" type="pres">
      <dgm:prSet presAssocID="{4953AC95-9B47-4CD4-8E1B-F8E822B1EBB0}" presName="sibTransNodeCircle" presStyleLbl="alignNode1" presStyleIdx="6" presStyleCnt="8">
        <dgm:presLayoutVars>
          <dgm:chMax val="0"/>
          <dgm:bulletEnabled/>
        </dgm:presLayoutVars>
      </dgm:prSet>
      <dgm:spPr/>
    </dgm:pt>
    <dgm:pt modelId="{39DE5801-D197-44D6-B5F9-0F7FDF8E3003}" type="pres">
      <dgm:prSet presAssocID="{7214CF3A-8E09-42A8-B450-EEB4D3F17E4A}" presName="bottomLine" presStyleLbl="alignNode1" presStyleIdx="7" presStyleCnt="8">
        <dgm:presLayoutVars/>
      </dgm:prSet>
      <dgm:spPr/>
    </dgm:pt>
    <dgm:pt modelId="{C6946B85-CF96-4024-9541-C64692E206FE}" type="pres">
      <dgm:prSet presAssocID="{7214CF3A-8E09-42A8-B450-EEB4D3F17E4A}" presName="nodeText" presStyleLbl="bgAccFollowNode1" presStyleIdx="3" presStyleCnt="4">
        <dgm:presLayoutVars>
          <dgm:bulletEnabled val="1"/>
        </dgm:presLayoutVars>
      </dgm:prSet>
      <dgm:spPr/>
    </dgm:pt>
  </dgm:ptLst>
  <dgm:cxnLst>
    <dgm:cxn modelId="{03CC4204-3B35-424C-AF52-7509FC7918A3}" srcId="{1E4A7226-48EA-4FB5-BC88-2EA21B6A34A6}" destId="{7214CF3A-8E09-42A8-B450-EEB4D3F17E4A}" srcOrd="3" destOrd="0" parTransId="{1723D9DA-8CAD-4B5E-80C4-D7DB2DBD2282}" sibTransId="{4953AC95-9B47-4CD4-8E1B-F8E822B1EBB0}"/>
    <dgm:cxn modelId="{5B55D806-83F4-40E4-ACAA-E0BEE915B749}" type="presOf" srcId="{1E4A7226-48EA-4FB5-BC88-2EA21B6A34A6}" destId="{FE828447-510A-4D0D-8A30-58197CADACD5}" srcOrd="0" destOrd="0" presId="urn:microsoft.com/office/officeart/2016/7/layout/BasicLinearProcessNumbered"/>
    <dgm:cxn modelId="{1E6EB432-DF73-4FF2-94E2-879104FC53DB}" type="presOf" srcId="{F168550B-8AC9-49C8-8E5A-28F3DEEFC3AB}" destId="{1433AA98-8BC3-4A3B-9282-719E2C8F867F}" srcOrd="0" destOrd="0" presId="urn:microsoft.com/office/officeart/2016/7/layout/BasicLinearProcessNumbered"/>
    <dgm:cxn modelId="{3DA8AB37-ACB9-41FA-89F3-9AD144AC85E8}" type="presOf" srcId="{E8E71048-62E0-44E5-8F46-8FCBC778AF55}" destId="{5FEC5978-14C6-499F-A619-FBD77731764D}" srcOrd="0" destOrd="0" presId="urn:microsoft.com/office/officeart/2016/7/layout/BasicLinearProcessNumbered"/>
    <dgm:cxn modelId="{C1FCFB4C-0EF4-4DFB-9B08-ED1A7E0550E8}" srcId="{1E4A7226-48EA-4FB5-BC88-2EA21B6A34A6}" destId="{31D01B6B-D91D-440E-9966-FF1144CA920F}" srcOrd="1" destOrd="0" parTransId="{2CE277E5-B281-4770-AA80-2A7FF799AD35}" sibTransId="{E8E71048-62E0-44E5-8F46-8FCBC778AF55}"/>
    <dgm:cxn modelId="{030BA352-6F4B-48CF-9039-FE24F2D5E2C8}" srcId="{1E4A7226-48EA-4FB5-BC88-2EA21B6A34A6}" destId="{F168550B-8AC9-49C8-8E5A-28F3DEEFC3AB}" srcOrd="0" destOrd="0" parTransId="{F5650469-D869-480D-A6C0-1D9F51C564DD}" sibTransId="{759745B1-3F85-4855-A600-D744E7E918C6}"/>
    <dgm:cxn modelId="{73E53953-EB26-4312-8338-CADAE0459A6E}" type="presOf" srcId="{F168550B-8AC9-49C8-8E5A-28F3DEEFC3AB}" destId="{4E0852B3-4BA2-46B7-99EB-6A96E75A891E}" srcOrd="1" destOrd="0" presId="urn:microsoft.com/office/officeart/2016/7/layout/BasicLinearProcessNumbered"/>
    <dgm:cxn modelId="{FC5CC262-CBF8-4C14-85CF-02A3EC6CDA67}" srcId="{1E4A7226-48EA-4FB5-BC88-2EA21B6A34A6}" destId="{BD78BB0B-B30E-4507-8916-F37B1CEFD10E}" srcOrd="2" destOrd="0" parTransId="{CCA5C06C-5088-444A-94FD-2B41BC5A0C77}" sibTransId="{C463258F-D729-438A-89D9-4AD25AC0159C}"/>
    <dgm:cxn modelId="{B2CDDC81-1E09-4C09-82E1-4FD8B07CEEE0}" type="presOf" srcId="{759745B1-3F85-4855-A600-D744E7E918C6}" destId="{5A1F45DA-94BC-4B81-838B-91DA3509AC20}" srcOrd="0" destOrd="0" presId="urn:microsoft.com/office/officeart/2016/7/layout/BasicLinearProcessNumbered"/>
    <dgm:cxn modelId="{54C9F794-2356-460A-88A5-D5536F99CF79}" type="presOf" srcId="{31D01B6B-D91D-440E-9966-FF1144CA920F}" destId="{FC8B7CE7-4419-4638-AD03-FD0AB7EC3398}" srcOrd="0" destOrd="0" presId="urn:microsoft.com/office/officeart/2016/7/layout/BasicLinearProcessNumbered"/>
    <dgm:cxn modelId="{551AC39A-35B1-43CB-BC50-8C7E0FE80239}" type="presOf" srcId="{C463258F-D729-438A-89D9-4AD25AC0159C}" destId="{DF49A68F-C90B-40F6-92D0-136FD898661A}" srcOrd="0" destOrd="0" presId="urn:microsoft.com/office/officeart/2016/7/layout/BasicLinearProcessNumbered"/>
    <dgm:cxn modelId="{5C893AA3-BCDF-4FD3-BDFF-A4EB08856BC0}" type="presOf" srcId="{4953AC95-9B47-4CD4-8E1B-F8E822B1EBB0}" destId="{9471A7FE-FF9F-462B-81FE-BBC972F81B4B}" srcOrd="0" destOrd="0" presId="urn:microsoft.com/office/officeart/2016/7/layout/BasicLinearProcessNumbered"/>
    <dgm:cxn modelId="{0EBE64B8-3487-48D2-8863-33B41D4B6F26}" type="presOf" srcId="{7214CF3A-8E09-42A8-B450-EEB4D3F17E4A}" destId="{E126D7EF-BF19-4768-B954-BDD65D3A13B1}" srcOrd="0" destOrd="0" presId="urn:microsoft.com/office/officeart/2016/7/layout/BasicLinearProcessNumbered"/>
    <dgm:cxn modelId="{97CDB5B8-2080-4276-A5E0-0CF646647F27}" type="presOf" srcId="{BD78BB0B-B30E-4507-8916-F37B1CEFD10E}" destId="{8A5457E8-9661-4543-9FD8-389EFD38B0F3}" srcOrd="1" destOrd="0" presId="urn:microsoft.com/office/officeart/2016/7/layout/BasicLinearProcessNumbered"/>
    <dgm:cxn modelId="{031F69D4-52CD-4F78-9EF5-C671D7BF4A68}" type="presOf" srcId="{7214CF3A-8E09-42A8-B450-EEB4D3F17E4A}" destId="{C6946B85-CF96-4024-9541-C64692E206FE}" srcOrd="1" destOrd="0" presId="urn:microsoft.com/office/officeart/2016/7/layout/BasicLinearProcessNumbered"/>
    <dgm:cxn modelId="{412B93DB-B14C-4E85-A990-0A109A4655E6}" type="presOf" srcId="{31D01B6B-D91D-440E-9966-FF1144CA920F}" destId="{998387F4-48C3-456B-AA7C-9FD219F5DF90}" srcOrd="1" destOrd="0" presId="urn:microsoft.com/office/officeart/2016/7/layout/BasicLinearProcessNumbered"/>
    <dgm:cxn modelId="{D82131DD-881B-4126-ABBA-EEE133C304D9}" type="presOf" srcId="{BD78BB0B-B30E-4507-8916-F37B1CEFD10E}" destId="{A3F5D1B6-509A-4523-8250-1B8C9910EC1D}" srcOrd="0" destOrd="0" presId="urn:microsoft.com/office/officeart/2016/7/layout/BasicLinearProcessNumbered"/>
    <dgm:cxn modelId="{D71433B1-5649-4824-AE46-F411675E6585}" type="presParOf" srcId="{FE828447-510A-4D0D-8A30-58197CADACD5}" destId="{5C71108F-0F0C-427E-AC93-2BA46956D64F}" srcOrd="0" destOrd="0" presId="urn:microsoft.com/office/officeart/2016/7/layout/BasicLinearProcessNumbered"/>
    <dgm:cxn modelId="{1866807C-2C82-4A96-B66B-B61AC6637691}" type="presParOf" srcId="{5C71108F-0F0C-427E-AC93-2BA46956D64F}" destId="{1433AA98-8BC3-4A3B-9282-719E2C8F867F}" srcOrd="0" destOrd="0" presId="urn:microsoft.com/office/officeart/2016/7/layout/BasicLinearProcessNumbered"/>
    <dgm:cxn modelId="{BAEFFEB3-8D0C-467B-A85A-69BCE087EC4B}" type="presParOf" srcId="{5C71108F-0F0C-427E-AC93-2BA46956D64F}" destId="{5A1F45DA-94BC-4B81-838B-91DA3509AC20}" srcOrd="1" destOrd="0" presId="urn:microsoft.com/office/officeart/2016/7/layout/BasicLinearProcessNumbered"/>
    <dgm:cxn modelId="{DC303F91-7AA8-4974-810E-731CD4C23610}" type="presParOf" srcId="{5C71108F-0F0C-427E-AC93-2BA46956D64F}" destId="{824BFD29-6E88-4A81-A79A-9D6517C3BEEE}" srcOrd="2" destOrd="0" presId="urn:microsoft.com/office/officeart/2016/7/layout/BasicLinearProcessNumbered"/>
    <dgm:cxn modelId="{8352090F-7D49-4E98-B882-9F31D9381126}" type="presParOf" srcId="{5C71108F-0F0C-427E-AC93-2BA46956D64F}" destId="{4E0852B3-4BA2-46B7-99EB-6A96E75A891E}" srcOrd="3" destOrd="0" presId="urn:microsoft.com/office/officeart/2016/7/layout/BasicLinearProcessNumbered"/>
    <dgm:cxn modelId="{C434F847-4990-4E37-BA61-3AA9332ED719}" type="presParOf" srcId="{FE828447-510A-4D0D-8A30-58197CADACD5}" destId="{437022E8-0667-4937-8874-1DC95CCD0CA6}" srcOrd="1" destOrd="0" presId="urn:microsoft.com/office/officeart/2016/7/layout/BasicLinearProcessNumbered"/>
    <dgm:cxn modelId="{88010F6D-65B0-4A7A-ADA1-2FCC7AA736E4}" type="presParOf" srcId="{FE828447-510A-4D0D-8A30-58197CADACD5}" destId="{1B512720-31A7-43C2-BDFF-89409ED1996D}" srcOrd="2" destOrd="0" presId="urn:microsoft.com/office/officeart/2016/7/layout/BasicLinearProcessNumbered"/>
    <dgm:cxn modelId="{149AE958-64CA-47C5-B5D1-F1E7D658D127}" type="presParOf" srcId="{1B512720-31A7-43C2-BDFF-89409ED1996D}" destId="{FC8B7CE7-4419-4638-AD03-FD0AB7EC3398}" srcOrd="0" destOrd="0" presId="urn:microsoft.com/office/officeart/2016/7/layout/BasicLinearProcessNumbered"/>
    <dgm:cxn modelId="{A7073277-901F-4203-89AD-BD1FDC7F9BBD}" type="presParOf" srcId="{1B512720-31A7-43C2-BDFF-89409ED1996D}" destId="{5FEC5978-14C6-499F-A619-FBD77731764D}" srcOrd="1" destOrd="0" presId="urn:microsoft.com/office/officeart/2016/7/layout/BasicLinearProcessNumbered"/>
    <dgm:cxn modelId="{E5063DBA-EABC-4543-BE72-CBC1FD0BAA12}" type="presParOf" srcId="{1B512720-31A7-43C2-BDFF-89409ED1996D}" destId="{9C90C33A-27F7-4B5F-9670-E33F459C43B7}" srcOrd="2" destOrd="0" presId="urn:microsoft.com/office/officeart/2016/7/layout/BasicLinearProcessNumbered"/>
    <dgm:cxn modelId="{86075C73-15B6-43E8-A78C-AD6137F16346}" type="presParOf" srcId="{1B512720-31A7-43C2-BDFF-89409ED1996D}" destId="{998387F4-48C3-456B-AA7C-9FD219F5DF90}" srcOrd="3" destOrd="0" presId="urn:microsoft.com/office/officeart/2016/7/layout/BasicLinearProcessNumbered"/>
    <dgm:cxn modelId="{9248FC42-A258-4A6C-B068-CAC0D76169A5}" type="presParOf" srcId="{FE828447-510A-4D0D-8A30-58197CADACD5}" destId="{BEE6582D-ABE4-4115-A115-1AD0F4A20318}" srcOrd="3" destOrd="0" presId="urn:microsoft.com/office/officeart/2016/7/layout/BasicLinearProcessNumbered"/>
    <dgm:cxn modelId="{95226B0D-6D2E-416A-B9F9-285209D1ADB5}" type="presParOf" srcId="{FE828447-510A-4D0D-8A30-58197CADACD5}" destId="{AC4B0242-6420-4BCD-BB98-C4F4EEEDFA59}" srcOrd="4" destOrd="0" presId="urn:microsoft.com/office/officeart/2016/7/layout/BasicLinearProcessNumbered"/>
    <dgm:cxn modelId="{4B60504B-9C3E-4BF2-9A2D-CE6C882B3D28}" type="presParOf" srcId="{AC4B0242-6420-4BCD-BB98-C4F4EEEDFA59}" destId="{A3F5D1B6-509A-4523-8250-1B8C9910EC1D}" srcOrd="0" destOrd="0" presId="urn:microsoft.com/office/officeart/2016/7/layout/BasicLinearProcessNumbered"/>
    <dgm:cxn modelId="{925D6735-534F-48CC-A9F9-77528FF7E9A3}" type="presParOf" srcId="{AC4B0242-6420-4BCD-BB98-C4F4EEEDFA59}" destId="{DF49A68F-C90B-40F6-92D0-136FD898661A}" srcOrd="1" destOrd="0" presId="urn:microsoft.com/office/officeart/2016/7/layout/BasicLinearProcessNumbered"/>
    <dgm:cxn modelId="{6DE77989-9771-4709-A931-4934C686D35B}" type="presParOf" srcId="{AC4B0242-6420-4BCD-BB98-C4F4EEEDFA59}" destId="{45BDB929-322E-4940-A4F9-394BD1F49DAC}" srcOrd="2" destOrd="0" presId="urn:microsoft.com/office/officeart/2016/7/layout/BasicLinearProcessNumbered"/>
    <dgm:cxn modelId="{376B9FE5-CB48-4FCB-BB63-56805801A280}" type="presParOf" srcId="{AC4B0242-6420-4BCD-BB98-C4F4EEEDFA59}" destId="{8A5457E8-9661-4543-9FD8-389EFD38B0F3}" srcOrd="3" destOrd="0" presId="urn:microsoft.com/office/officeart/2016/7/layout/BasicLinearProcessNumbered"/>
    <dgm:cxn modelId="{6B562650-3D88-40C4-BEF9-0DB5ED14262F}" type="presParOf" srcId="{FE828447-510A-4D0D-8A30-58197CADACD5}" destId="{C957464A-7F7F-410E-99CC-FD6ECD7F3111}" srcOrd="5" destOrd="0" presId="urn:microsoft.com/office/officeart/2016/7/layout/BasicLinearProcessNumbered"/>
    <dgm:cxn modelId="{A21399B1-C349-45DD-8E1F-DCCF0A58C56E}" type="presParOf" srcId="{FE828447-510A-4D0D-8A30-58197CADACD5}" destId="{88459989-1C94-42C1-835F-F92AD95F9BE2}" srcOrd="6" destOrd="0" presId="urn:microsoft.com/office/officeart/2016/7/layout/BasicLinearProcessNumbered"/>
    <dgm:cxn modelId="{94FBE3BC-90A3-4CF6-95B2-A432EAD9A25D}" type="presParOf" srcId="{88459989-1C94-42C1-835F-F92AD95F9BE2}" destId="{E126D7EF-BF19-4768-B954-BDD65D3A13B1}" srcOrd="0" destOrd="0" presId="urn:microsoft.com/office/officeart/2016/7/layout/BasicLinearProcessNumbered"/>
    <dgm:cxn modelId="{2C16A5F0-5B7A-492C-BF42-A8740C8DCC1A}" type="presParOf" srcId="{88459989-1C94-42C1-835F-F92AD95F9BE2}" destId="{9471A7FE-FF9F-462B-81FE-BBC972F81B4B}" srcOrd="1" destOrd="0" presId="urn:microsoft.com/office/officeart/2016/7/layout/BasicLinearProcessNumbered"/>
    <dgm:cxn modelId="{D858271C-88C6-4F1D-9E45-AA5900A20C03}" type="presParOf" srcId="{88459989-1C94-42C1-835F-F92AD95F9BE2}" destId="{39DE5801-D197-44D6-B5F9-0F7FDF8E3003}" srcOrd="2" destOrd="0" presId="urn:microsoft.com/office/officeart/2016/7/layout/BasicLinearProcessNumbered"/>
    <dgm:cxn modelId="{CEEA001D-64F3-4F04-A49D-068B31B41C90}" type="presParOf" srcId="{88459989-1C94-42C1-835F-F92AD95F9BE2}" destId="{C6946B85-CF96-4024-9541-C64692E206FE}"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3AA98-8BC3-4A3B-9282-719E2C8F867F}">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Promote community engagement (Campaign to End Loneliness ,2020)</a:t>
          </a:r>
          <a:endParaRPr lang="en-US" sz="1900" kern="1200"/>
        </a:p>
      </dsp:txBody>
      <dsp:txXfrm>
        <a:off x="3080" y="1765067"/>
        <a:ext cx="2444055" cy="2053006"/>
      </dsp:txXfrm>
    </dsp:sp>
    <dsp:sp modelId="{5A1F45DA-94BC-4B81-838B-91DA3509AC20}">
      <dsp:nvSpPr>
        <dsp:cNvPr id="0" name=""/>
        <dsp:cNvSpPr/>
      </dsp:nvSpPr>
      <dsp:spPr>
        <a:xfrm>
          <a:off x="711856" y="806997"/>
          <a:ext cx="1026503" cy="102650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824BFD29-6E88-4A81-A79A-9D6517C3BEEE}">
      <dsp:nvSpPr>
        <dsp:cNvPr id="0" name=""/>
        <dsp:cNvSpPr/>
      </dsp:nvSpPr>
      <dsp:spPr>
        <a:xfrm>
          <a:off x="3080" y="3886435"/>
          <a:ext cx="2444055"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B7CE7-4419-4638-AD03-FD0AB7EC3398}">
      <dsp:nvSpPr>
        <dsp:cNvPr id="0" name=""/>
        <dsp:cNvSpPr/>
      </dsp:nvSpPr>
      <dsp:spPr>
        <a:xfrm>
          <a:off x="2691541" y="464830"/>
          <a:ext cx="2444055" cy="3421677"/>
        </a:xfrm>
        <a:prstGeom prst="rect">
          <a:avLst/>
        </a:prstGeom>
        <a:solidFill>
          <a:schemeClr val="accent2">
            <a:tint val="40000"/>
            <a:alpha val="90000"/>
            <a:hueOff val="2244908"/>
            <a:satOff val="-20744"/>
            <a:lumOff val="-2338"/>
            <a:alphaOff val="0"/>
          </a:schemeClr>
        </a:solidFill>
        <a:ln w="19050" cap="flat" cmpd="sng" algn="ctr">
          <a:solidFill>
            <a:schemeClr val="accent2">
              <a:tint val="40000"/>
              <a:alpha val="90000"/>
              <a:hueOff val="2244908"/>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Improve access to mental health services (Mental health foundation,2021)</a:t>
          </a:r>
          <a:endParaRPr lang="en-US" sz="1900" kern="1200"/>
        </a:p>
      </dsp:txBody>
      <dsp:txXfrm>
        <a:off x="2691541" y="1765067"/>
        <a:ext cx="2444055" cy="2053006"/>
      </dsp:txXfrm>
    </dsp:sp>
    <dsp:sp modelId="{5FEC5978-14C6-499F-A619-FBD77731764D}">
      <dsp:nvSpPr>
        <dsp:cNvPr id="0" name=""/>
        <dsp:cNvSpPr/>
      </dsp:nvSpPr>
      <dsp:spPr>
        <a:xfrm>
          <a:off x="3400317" y="806997"/>
          <a:ext cx="1026503" cy="1026503"/>
        </a:xfrm>
        <a:prstGeom prst="ellipse">
          <a:avLst/>
        </a:prstGeom>
        <a:solidFill>
          <a:schemeClr val="accent2">
            <a:hueOff val="1841032"/>
            <a:satOff val="-5284"/>
            <a:lumOff val="-8460"/>
            <a:alphaOff val="0"/>
          </a:schemeClr>
        </a:solidFill>
        <a:ln w="19050" cap="flat" cmpd="sng" algn="ctr">
          <a:solidFill>
            <a:schemeClr val="accent2">
              <a:hueOff val="1841032"/>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9C90C33A-27F7-4B5F-9670-E33F459C43B7}">
      <dsp:nvSpPr>
        <dsp:cNvPr id="0" name=""/>
        <dsp:cNvSpPr/>
      </dsp:nvSpPr>
      <dsp:spPr>
        <a:xfrm>
          <a:off x="2691541" y="3886435"/>
          <a:ext cx="2444055" cy="72"/>
        </a:xfrm>
        <a:prstGeom prst="rect">
          <a:avLst/>
        </a:prstGeom>
        <a:solidFill>
          <a:schemeClr val="accent2">
            <a:hueOff val="2761548"/>
            <a:satOff val="-7926"/>
            <a:lumOff val="-12690"/>
            <a:alphaOff val="0"/>
          </a:schemeClr>
        </a:solidFill>
        <a:ln w="19050" cap="flat" cmpd="sng" algn="ctr">
          <a:solidFill>
            <a:schemeClr val="accent2">
              <a:hueOff val="2761548"/>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5D1B6-509A-4523-8250-1B8C9910EC1D}">
      <dsp:nvSpPr>
        <dsp:cNvPr id="0" name=""/>
        <dsp:cNvSpPr/>
      </dsp:nvSpPr>
      <dsp:spPr>
        <a:xfrm>
          <a:off x="5380002" y="464830"/>
          <a:ext cx="2444055" cy="3421677"/>
        </a:xfrm>
        <a:prstGeom prst="rect">
          <a:avLst/>
        </a:prstGeom>
        <a:solidFill>
          <a:schemeClr val="accent2">
            <a:tint val="40000"/>
            <a:alpha val="90000"/>
            <a:hueOff val="4489816"/>
            <a:satOff val="-41488"/>
            <a:lumOff val="-4677"/>
            <a:alphaOff val="0"/>
          </a:schemeClr>
        </a:solidFill>
        <a:ln w="19050" cap="flat" cmpd="sng" algn="ctr">
          <a:solidFill>
            <a:schemeClr val="accent2">
              <a:tint val="40000"/>
              <a:alpha val="90000"/>
              <a:hueOff val="4489816"/>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Use of Technology (Age Uk,2023)</a:t>
          </a:r>
          <a:endParaRPr lang="en-US" sz="1900" kern="1200"/>
        </a:p>
      </dsp:txBody>
      <dsp:txXfrm>
        <a:off x="5380002" y="1765067"/>
        <a:ext cx="2444055" cy="2053006"/>
      </dsp:txXfrm>
    </dsp:sp>
    <dsp:sp modelId="{DF49A68F-C90B-40F6-92D0-136FD898661A}">
      <dsp:nvSpPr>
        <dsp:cNvPr id="0" name=""/>
        <dsp:cNvSpPr/>
      </dsp:nvSpPr>
      <dsp:spPr>
        <a:xfrm>
          <a:off x="6088778" y="806997"/>
          <a:ext cx="1026503" cy="1026503"/>
        </a:xfrm>
        <a:prstGeom prst="ellipse">
          <a:avLst/>
        </a:prstGeom>
        <a:solidFill>
          <a:schemeClr val="accent2">
            <a:hueOff val="3682064"/>
            <a:satOff val="-10567"/>
            <a:lumOff val="-16919"/>
            <a:alphaOff val="0"/>
          </a:schemeClr>
        </a:solidFill>
        <a:ln w="19050" cap="flat" cmpd="sng" algn="ctr">
          <a:solidFill>
            <a:schemeClr val="accent2">
              <a:hueOff val="3682064"/>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45BDB929-322E-4940-A4F9-394BD1F49DAC}">
      <dsp:nvSpPr>
        <dsp:cNvPr id="0" name=""/>
        <dsp:cNvSpPr/>
      </dsp:nvSpPr>
      <dsp:spPr>
        <a:xfrm>
          <a:off x="5380002" y="3886435"/>
          <a:ext cx="2444055" cy="72"/>
        </a:xfrm>
        <a:prstGeom prst="rect">
          <a:avLst/>
        </a:prstGeom>
        <a:solidFill>
          <a:schemeClr val="accent2">
            <a:hueOff val="4602580"/>
            <a:satOff val="-13209"/>
            <a:lumOff val="-21149"/>
            <a:alphaOff val="0"/>
          </a:schemeClr>
        </a:solidFill>
        <a:ln w="19050" cap="flat" cmpd="sng" algn="ctr">
          <a:solidFill>
            <a:schemeClr val="accent2">
              <a:hueOff val="4602580"/>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26D7EF-BF19-4768-B954-BDD65D3A13B1}">
      <dsp:nvSpPr>
        <dsp:cNvPr id="0" name=""/>
        <dsp:cNvSpPr/>
      </dsp:nvSpPr>
      <dsp:spPr>
        <a:xfrm>
          <a:off x="8068463" y="464830"/>
          <a:ext cx="2444055" cy="3421677"/>
        </a:xfrm>
        <a:prstGeom prst="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Create Inclusive Environments (World Health Organization,2011)</a:t>
          </a:r>
          <a:endParaRPr lang="en-US" sz="1900" kern="1200"/>
        </a:p>
      </dsp:txBody>
      <dsp:txXfrm>
        <a:off x="8068463" y="1765067"/>
        <a:ext cx="2444055" cy="2053006"/>
      </dsp:txXfrm>
    </dsp:sp>
    <dsp:sp modelId="{9471A7FE-FF9F-462B-81FE-BBC972F81B4B}">
      <dsp:nvSpPr>
        <dsp:cNvPr id="0" name=""/>
        <dsp:cNvSpPr/>
      </dsp:nvSpPr>
      <dsp:spPr>
        <a:xfrm>
          <a:off x="8777239" y="806997"/>
          <a:ext cx="1026503" cy="1026503"/>
        </a:xfrm>
        <a:prstGeom prst="ellipse">
          <a:avLst/>
        </a:prstGeom>
        <a:solidFill>
          <a:schemeClr val="accent2">
            <a:hueOff val="5523096"/>
            <a:satOff val="-15851"/>
            <a:lumOff val="-25379"/>
            <a:alphaOff val="0"/>
          </a:schemeClr>
        </a:solidFill>
        <a:ln w="19050" cap="flat" cmpd="sng" algn="ctr">
          <a:solidFill>
            <a:schemeClr val="accent2">
              <a:hueOff val="5523096"/>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39DE5801-D197-44D6-B5F9-0F7FDF8E3003}">
      <dsp:nvSpPr>
        <dsp:cNvPr id="0" name=""/>
        <dsp:cNvSpPr/>
      </dsp:nvSpPr>
      <dsp:spPr>
        <a:xfrm>
          <a:off x="8068463" y="3886435"/>
          <a:ext cx="2444055" cy="72"/>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5F3DCD-6FA5-4204-9ED4-178590521654}" type="datetimeFigureOut">
              <a:rPr lang="en-US"/>
              <a:t>4/28/25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05D2C9-5F5D-45E9-BECB-CE479FEB4851}" type="slidenum">
              <a:rPr/>
              <a:t>‹#›</a:t>
            </a:fld>
            <a:endParaRPr lang="en-GB"/>
          </a:p>
        </p:txBody>
      </p:sp>
    </p:spTree>
    <p:extLst>
      <p:ext uri="{BB962C8B-B14F-4D97-AF65-F5344CB8AC3E}">
        <p14:creationId xmlns:p14="http://schemas.microsoft.com/office/powerpoint/2010/main" val="4139996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05D2C9-5F5D-45E9-BECB-CE479FEB4851}" type="slidenum">
              <a:rPr lang="en-GB" smtClean="0"/>
              <a:t>1</a:t>
            </a:fld>
            <a:endParaRPr lang="en-GB"/>
          </a:p>
        </p:txBody>
      </p:sp>
    </p:spTree>
    <p:extLst>
      <p:ext uri="{BB962C8B-B14F-4D97-AF65-F5344CB8AC3E}">
        <p14:creationId xmlns:p14="http://schemas.microsoft.com/office/powerpoint/2010/main" val="3280776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sz="1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F05D2C9-5F5D-45E9-BECB-CE479FEB4851}" type="slidenum">
              <a:rPr lang="en-GB" smtClean="0"/>
              <a:t>2</a:t>
            </a:fld>
            <a:endParaRPr lang="en-GB"/>
          </a:p>
        </p:txBody>
      </p:sp>
    </p:spTree>
    <p:extLst>
      <p:ext uri="{BB962C8B-B14F-4D97-AF65-F5344CB8AC3E}">
        <p14:creationId xmlns:p14="http://schemas.microsoft.com/office/powerpoint/2010/main" val="2416202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05D2C9-5F5D-45E9-BECB-CE479FEB4851}" type="slidenum">
              <a:rPr lang="en-GB" smtClean="0"/>
              <a:t>3</a:t>
            </a:fld>
            <a:endParaRPr lang="en-GB"/>
          </a:p>
        </p:txBody>
      </p:sp>
    </p:spTree>
    <p:extLst>
      <p:ext uri="{BB962C8B-B14F-4D97-AF65-F5344CB8AC3E}">
        <p14:creationId xmlns:p14="http://schemas.microsoft.com/office/powerpoint/2010/main" val="2088156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800" b="1" u="none" strike="noStrike" dirty="0">
                <a:effectLst/>
                <a:latin typeface="Arial" panose="020B0604020202020204" pitchFamily="34"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EF05D2C9-5F5D-45E9-BECB-CE479FEB4851}" type="slidenum">
              <a:rPr lang="en-GB" smtClean="0"/>
              <a:t>4</a:t>
            </a:fld>
            <a:endParaRPr lang="en-GB"/>
          </a:p>
        </p:txBody>
      </p:sp>
    </p:spTree>
    <p:extLst>
      <p:ext uri="{BB962C8B-B14F-4D97-AF65-F5344CB8AC3E}">
        <p14:creationId xmlns:p14="http://schemas.microsoft.com/office/powerpoint/2010/main" val="1367963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EF05D2C9-5F5D-45E9-BECB-CE479FEB4851}" type="slidenum">
              <a:rPr lang="en-GB" smtClean="0"/>
              <a:t>5</a:t>
            </a:fld>
            <a:endParaRPr lang="en-GB"/>
          </a:p>
        </p:txBody>
      </p:sp>
    </p:spTree>
    <p:extLst>
      <p:ext uri="{BB962C8B-B14F-4D97-AF65-F5344CB8AC3E}">
        <p14:creationId xmlns:p14="http://schemas.microsoft.com/office/powerpoint/2010/main" val="3061711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05D2C9-5F5D-45E9-BECB-CE479FEB4851}" type="slidenum">
              <a:rPr/>
              <a:t>6</a:t>
            </a:fld>
            <a:endParaRPr lang="en-GB" dirty="0"/>
          </a:p>
        </p:txBody>
      </p:sp>
    </p:spTree>
    <p:extLst>
      <p:ext uri="{BB962C8B-B14F-4D97-AF65-F5344CB8AC3E}">
        <p14:creationId xmlns:p14="http://schemas.microsoft.com/office/powerpoint/2010/main" val="842961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05D2C9-5F5D-45E9-BECB-CE479FEB4851}" type="slidenum">
              <a:rPr lang="en-GB" smtClean="0"/>
              <a:t>10</a:t>
            </a:fld>
            <a:endParaRPr lang="en-GB"/>
          </a:p>
        </p:txBody>
      </p:sp>
    </p:spTree>
    <p:extLst>
      <p:ext uri="{BB962C8B-B14F-4D97-AF65-F5344CB8AC3E}">
        <p14:creationId xmlns:p14="http://schemas.microsoft.com/office/powerpoint/2010/main" val="2725144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buNone/>
            </a:pP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F05D2C9-5F5D-45E9-BECB-CE479FEB4851}" type="slidenum">
              <a:rPr lang="en-GB" smtClean="0"/>
              <a:t>12</a:t>
            </a:fld>
            <a:endParaRPr lang="en-GB"/>
          </a:p>
        </p:txBody>
      </p:sp>
    </p:spTree>
    <p:extLst>
      <p:ext uri="{BB962C8B-B14F-4D97-AF65-F5344CB8AC3E}">
        <p14:creationId xmlns:p14="http://schemas.microsoft.com/office/powerpoint/2010/main" val="566112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8808F-ECC2-1B46-825D-75A69F4BF9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65F1A82-AFCD-820C-99B0-EBF2287B19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2A6AE59-906D-A313-75C8-F0F90F37C9CE}"/>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5" name="Footer Placeholder 4">
            <a:extLst>
              <a:ext uri="{FF2B5EF4-FFF2-40B4-BE49-F238E27FC236}">
                <a16:creationId xmlns:a16="http://schemas.microsoft.com/office/drawing/2014/main" id="{F9F6A884-90F4-84EF-902C-2D22CF3AF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662DA2-269B-7B45-A90C-5FE0EE1A283A}"/>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4177691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FCA1-63CA-B6E1-7492-D79A39FE3DB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B635F3-3F4F-F396-4283-5E9D71938E7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775D2A-B80A-5606-5009-FBEAB402DAF9}"/>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5" name="Footer Placeholder 4">
            <a:extLst>
              <a:ext uri="{FF2B5EF4-FFF2-40B4-BE49-F238E27FC236}">
                <a16:creationId xmlns:a16="http://schemas.microsoft.com/office/drawing/2014/main" id="{FEE0CE06-6C2F-A3C8-20DA-273A317D4E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9DC8B2-7E61-ECB2-85A9-D1CB6D9B60E6}"/>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4092387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CB6D-1796-1935-018D-A87C4D0FB5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807A30-C6EF-EA66-EE1E-18C7DFC835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4A93BFC-9BF0-B53A-A105-6BC664AD1B6D}"/>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5" name="Footer Placeholder 4">
            <a:extLst>
              <a:ext uri="{FF2B5EF4-FFF2-40B4-BE49-F238E27FC236}">
                <a16:creationId xmlns:a16="http://schemas.microsoft.com/office/drawing/2014/main" id="{EC44C89D-FA85-C7BD-B853-917FE092ED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B5E7D7-9C5E-EBFF-65D1-55E5A727AA31}"/>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120991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0F96D-E117-734E-4E2C-FFD7581199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3436023-377F-07BD-B3AD-2116201F1A7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986A6AE-82CE-8F6B-1E49-B94B397F40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21EE735-12C0-E90D-2E28-D6622F09207C}"/>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6" name="Footer Placeholder 5">
            <a:extLst>
              <a:ext uri="{FF2B5EF4-FFF2-40B4-BE49-F238E27FC236}">
                <a16:creationId xmlns:a16="http://schemas.microsoft.com/office/drawing/2014/main" id="{06E7A3AD-4FA4-3E93-374F-0FBF497CBF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2BBA4B-9E85-4AF8-4A0C-B7C3C45EDA7F}"/>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2738526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000F1-7AE4-DE33-3F23-43A9DBAF8B4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9AA02D6-C186-20A3-09BA-84AD062871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1F3630-1F19-47B8-70D7-4FBBD51159B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1427408-9D2C-2EA1-6DEC-574E654301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771169E-74F1-B6CD-ABAD-53C855D080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81A0DE2-8A77-A050-6D93-4CB65FB04C53}"/>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8" name="Footer Placeholder 7">
            <a:extLst>
              <a:ext uri="{FF2B5EF4-FFF2-40B4-BE49-F238E27FC236}">
                <a16:creationId xmlns:a16="http://schemas.microsoft.com/office/drawing/2014/main" id="{1F79DA70-811F-F7BD-A35C-7BC9F1AF8A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C38CC6-7DC1-0599-23D4-D77DE94EC656}"/>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396444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60CDB-68C3-21A7-32F1-4407E34CD4B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CE138A6-091A-5880-7A89-AE6CF79B579A}"/>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4" name="Footer Placeholder 3">
            <a:extLst>
              <a:ext uri="{FF2B5EF4-FFF2-40B4-BE49-F238E27FC236}">
                <a16:creationId xmlns:a16="http://schemas.microsoft.com/office/drawing/2014/main" id="{BF61DFA1-9359-212A-7DF7-C55A92C696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5BEEBD-29DA-C5BA-C89B-76D9D6379F21}"/>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225909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E0FCF2-C725-1B6D-16DA-2A8550D9FBCB}"/>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3" name="Footer Placeholder 2">
            <a:extLst>
              <a:ext uri="{FF2B5EF4-FFF2-40B4-BE49-F238E27FC236}">
                <a16:creationId xmlns:a16="http://schemas.microsoft.com/office/drawing/2014/main" id="{D3573087-3B0F-B815-25F7-9C5E926369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8AB483-44BB-7824-CBC7-AFE565E0FD92}"/>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1873612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3D498-5E57-25A2-03D7-8B3143E5CE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960806B-78BC-97DE-7FE2-0DA435B522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1F95864-F72E-9FD9-5D9A-D993F8FF96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CB92BF-8BF9-8BEC-0845-A5556887F902}"/>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6" name="Footer Placeholder 5">
            <a:extLst>
              <a:ext uri="{FF2B5EF4-FFF2-40B4-BE49-F238E27FC236}">
                <a16:creationId xmlns:a16="http://schemas.microsoft.com/office/drawing/2014/main" id="{0E3E9408-4ACF-8C84-353F-738B3BFED8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957A3B-2B61-1B61-4545-6FBA0E074B75}"/>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1789577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269C0-D267-EBFE-2B8C-33EF058AA5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65EB6A4-DAD4-9608-103B-B9306A68A2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76D70-8F81-11EE-8D3B-5842313BD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18DC3C-FB71-5BD7-236B-951620AD9D82}"/>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6" name="Footer Placeholder 5">
            <a:extLst>
              <a:ext uri="{FF2B5EF4-FFF2-40B4-BE49-F238E27FC236}">
                <a16:creationId xmlns:a16="http://schemas.microsoft.com/office/drawing/2014/main" id="{769B5F38-83A6-FA37-A2B8-33C48A7743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21ED4C-4E05-0349-5597-889DC4161CF2}"/>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69622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1669A-6545-1268-6ED8-5775C414AF7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D55777-243F-2D1A-7206-D3DE6CA301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39DB5B-A7DD-F279-C6C6-CB352816A8DF}"/>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5" name="Footer Placeholder 4">
            <a:extLst>
              <a:ext uri="{FF2B5EF4-FFF2-40B4-BE49-F238E27FC236}">
                <a16:creationId xmlns:a16="http://schemas.microsoft.com/office/drawing/2014/main" id="{5327E059-E593-136D-24BF-C21971B31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3A16B8-8528-5A3A-C7B7-F75D0B2A3059}"/>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1636456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7F991-054A-A2D7-4481-DF8079C354B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DDD750B-96DF-E473-0D99-1F437C9F70B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9634C2-0ECE-DA74-F640-2630E38AE58B}"/>
              </a:ext>
            </a:extLst>
          </p:cNvPr>
          <p:cNvSpPr>
            <a:spLocks noGrp="1"/>
          </p:cNvSpPr>
          <p:nvPr>
            <p:ph type="dt" sz="half" idx="10"/>
          </p:nvPr>
        </p:nvSpPr>
        <p:spPr/>
        <p:txBody>
          <a:bodyPr/>
          <a:lstStyle/>
          <a:p>
            <a:fld id="{A6BE4C6D-E0F0-7B48-A289-52DE11412987}" type="datetimeFigureOut">
              <a:rPr lang="en-GB" smtClean="0"/>
              <a:t>28/04/2025</a:t>
            </a:fld>
            <a:endParaRPr lang="en-GB"/>
          </a:p>
        </p:txBody>
      </p:sp>
      <p:sp>
        <p:nvSpPr>
          <p:cNvPr id="5" name="Footer Placeholder 4">
            <a:extLst>
              <a:ext uri="{FF2B5EF4-FFF2-40B4-BE49-F238E27FC236}">
                <a16:creationId xmlns:a16="http://schemas.microsoft.com/office/drawing/2014/main" id="{61593F34-9CF3-8553-B1AE-1BC1F6E2EA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10DA3-33F0-EE83-BFD6-00B210C978D1}"/>
              </a:ext>
            </a:extLst>
          </p:cNvPr>
          <p:cNvSpPr>
            <a:spLocks noGrp="1"/>
          </p:cNvSpPr>
          <p:nvPr>
            <p:ph type="sldNum" sz="quarter" idx="12"/>
          </p:nvPr>
        </p:nvSpPr>
        <p:spPr/>
        <p:txBody>
          <a:bodyPr/>
          <a:lstStyle/>
          <a:p>
            <a:fld id="{1D615330-E051-7A48-8911-10A7216FCC7B}" type="slidenum">
              <a:rPr lang="en-GB" smtClean="0"/>
              <a:t>‹#›</a:t>
            </a:fld>
            <a:endParaRPr lang="en-GB"/>
          </a:p>
        </p:txBody>
      </p:sp>
    </p:spTree>
    <p:extLst>
      <p:ext uri="{BB962C8B-B14F-4D97-AF65-F5344CB8AC3E}">
        <p14:creationId xmlns:p14="http://schemas.microsoft.com/office/powerpoint/2010/main" val="533812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ACF7B6-F554-9A10-F1CE-18D0FBC364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0266F15-5AED-391A-9487-663C3AF72D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E3DCA5-6764-B964-996F-11550F27C2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6BE4C6D-E0F0-7B48-A289-52DE11412987}" type="datetimeFigureOut">
              <a:rPr lang="en-GB" smtClean="0"/>
              <a:t>28/04/2025</a:t>
            </a:fld>
            <a:endParaRPr lang="en-GB"/>
          </a:p>
        </p:txBody>
      </p:sp>
      <p:sp>
        <p:nvSpPr>
          <p:cNvPr id="5" name="Footer Placeholder 4">
            <a:extLst>
              <a:ext uri="{FF2B5EF4-FFF2-40B4-BE49-F238E27FC236}">
                <a16:creationId xmlns:a16="http://schemas.microsoft.com/office/drawing/2014/main" id="{AFE9A8AC-8431-9FDC-7CF9-F553F9C94B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B2EB44-6621-A987-6127-E251912ED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615330-E051-7A48-8911-10A7216FCC7B}" type="slidenum">
              <a:rPr lang="en-GB" smtClean="0"/>
              <a:t>‹#›</a:t>
            </a:fld>
            <a:endParaRPr lang="en-GB"/>
          </a:p>
        </p:txBody>
      </p:sp>
    </p:spTree>
    <p:extLst>
      <p:ext uri="{BB962C8B-B14F-4D97-AF65-F5344CB8AC3E}">
        <p14:creationId xmlns:p14="http://schemas.microsoft.com/office/powerpoint/2010/main" val="9883442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10.jpe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www.mentalhealth.org.uk/" TargetMode="External"/><Relationship Id="rId3" Type="http://schemas.openxmlformats.org/officeDocument/2006/relationships/hyperlink" Target="https://www.campaigntoendloneliness.org/" TargetMode="External"/><Relationship Id="rId7" Type="http://schemas.openxmlformats.org/officeDocument/2006/relationships/hyperlink" Target="https://www.mentalhealth.org.uk/explore-mental-health/publications/social-connection-and-mental-health" TargetMode="External"/><Relationship Id="rId12" Type="http://schemas.openxmlformats.org/officeDocument/2006/relationships/hyperlink" Target="https://www.who.int/publications/i/item/9789241564182"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sacredheartmission.org/news/the-importance-of-social-inclusion/" TargetMode="External"/><Relationship Id="rId11" Type="http://schemas.openxmlformats.org/officeDocument/2006/relationships/hyperlink" Target="https://www.crimeandjustice.org.uk/benefits-social-inclusion-activities-people-probation" TargetMode="External"/><Relationship Id="rId5" Type="http://schemas.openxmlformats.org/officeDocument/2006/relationships/hyperlink" Target="https://www.jrf.org.uk/report/building-good-life-older-people-local-communities" TargetMode="External"/><Relationship Id="rId10" Type="http://schemas.openxmlformats.org/officeDocument/2006/relationships/hyperlink" Target="https://www.rcpsych.ac.uk/mental-health/mental-illnesses-and-mental-health-problems/coping-after-a-traumatic-event#:~:text=After%20a%20traumatic%20event%20you,to%20make%20people%20feel%20worse" TargetMode="External"/><Relationship Id="rId4" Type="http://schemas.openxmlformats.org/officeDocument/2006/relationships/hyperlink" Target="https://www.betterhelp.com/advice/inclusive-mental-health/social-exclusion-impact-on-mental-health/" TargetMode="External"/><Relationship Id="rId9" Type="http://schemas.openxmlformats.org/officeDocument/2006/relationships/hyperlink" Target="https://www.nice.org.uk/guidance/ng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 name="Rectangle 20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2E9E6C-DB72-753B-357B-CB99314F738B}"/>
              </a:ext>
            </a:extLst>
          </p:cNvPr>
          <p:cNvSpPr>
            <a:spLocks noGrp="1"/>
          </p:cNvSpPr>
          <p:nvPr>
            <p:ph type="ctrTitle"/>
          </p:nvPr>
        </p:nvSpPr>
        <p:spPr>
          <a:xfrm>
            <a:off x="6194716" y="739978"/>
            <a:ext cx="5334930" cy="3004145"/>
          </a:xfrm>
        </p:spPr>
        <p:txBody>
          <a:bodyPr>
            <a:normAutofit/>
          </a:bodyPr>
          <a:lstStyle/>
          <a:p>
            <a:r>
              <a:rPr lang="en-GB" sz="4200" b="1" u="sng" dirty="0">
                <a:latin typeface="Calibri" panose="020F0502020204030204" pitchFamily="34" charset="0"/>
                <a:ea typeface="Times New Roman" panose="02020603050405020304" pitchFamily="18" charset="0"/>
                <a:cs typeface="Times New Roman" panose="02020603050405020304" pitchFamily="18" charset="0"/>
              </a:rPr>
              <a:t>H</a:t>
            </a:r>
            <a:r>
              <a:rPr lang="en-GB" sz="4200" b="1" u="sng" dirty="0">
                <a:effectLst/>
                <a:latin typeface="Calibri" panose="020F0502020204030204" pitchFamily="34" charset="0"/>
                <a:ea typeface="Times New Roman" panose="02020603050405020304" pitchFamily="18" charset="0"/>
                <a:cs typeface="Times New Roman" panose="02020603050405020304" pitchFamily="18" charset="0"/>
              </a:rPr>
              <a:t>ow can communities actively promote social inclusion and combat social isolation?</a:t>
            </a:r>
            <a:br>
              <a:rPr lang="en-GB" sz="4200" dirty="0">
                <a:effectLst/>
                <a:latin typeface="Times New Roman" panose="02020603050405020304" pitchFamily="18" charset="0"/>
                <a:ea typeface="Times New Roman" panose="02020603050405020304" pitchFamily="18" charset="0"/>
              </a:rPr>
            </a:br>
            <a:endParaRPr lang="en-GB" sz="4200" dirty="0"/>
          </a:p>
        </p:txBody>
      </p:sp>
      <p:sp>
        <p:nvSpPr>
          <p:cNvPr id="3" name="Subtitle 2">
            <a:extLst>
              <a:ext uri="{FF2B5EF4-FFF2-40B4-BE49-F238E27FC236}">
                <a16:creationId xmlns:a16="http://schemas.microsoft.com/office/drawing/2014/main" id="{B357F48F-2080-FBEC-71E7-35FD4E91E7B4}"/>
              </a:ext>
            </a:extLst>
          </p:cNvPr>
          <p:cNvSpPr>
            <a:spLocks noGrp="1"/>
          </p:cNvSpPr>
          <p:nvPr>
            <p:ph type="subTitle" idx="1"/>
          </p:nvPr>
        </p:nvSpPr>
        <p:spPr>
          <a:xfrm>
            <a:off x="6194715" y="3836197"/>
            <a:ext cx="5334931" cy="2189214"/>
          </a:xfrm>
        </p:spPr>
        <p:txBody>
          <a:bodyPr>
            <a:normAutofit/>
          </a:bodyPr>
          <a:lstStyle/>
          <a:p>
            <a:r>
              <a:rPr lang="en-GB" dirty="0"/>
              <a:t>By Jaden Hedges (2204439) </a:t>
            </a:r>
          </a:p>
          <a:p>
            <a:r>
              <a:rPr lang="en-GB" dirty="0"/>
              <a:t>&amp; Ethan Howells (2308529)</a:t>
            </a:r>
          </a:p>
        </p:txBody>
      </p:sp>
      <p:sp>
        <p:nvSpPr>
          <p:cNvPr id="212" name="Freeform: Shape 2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4" name="Freeform: Shape 2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8" name="Freeform: Shape 2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dirty="0"/>
          </a:p>
        </p:txBody>
      </p:sp>
      <p:pic>
        <p:nvPicPr>
          <p:cNvPr id="199" name="Picture 198" descr="Red toy person in front of two lines of white figures">
            <a:extLst>
              <a:ext uri="{FF2B5EF4-FFF2-40B4-BE49-F238E27FC236}">
                <a16:creationId xmlns:a16="http://schemas.microsoft.com/office/drawing/2014/main" id="{A382A2B2-D5FA-DEAF-6DA6-DEF6E06368E3}"/>
              </a:ext>
            </a:extLst>
          </p:cNvPr>
          <p:cNvPicPr>
            <a:picLocks noChangeAspect="1"/>
          </p:cNvPicPr>
          <p:nvPr/>
        </p:nvPicPr>
        <p:blipFill>
          <a:blip r:embed="rId5"/>
          <a:srcRect l="19004" r="15245"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2" name="Freeform: Shape 2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5" name="Audio 24">
            <a:extLst>
              <a:ext uri="{FF2B5EF4-FFF2-40B4-BE49-F238E27FC236}">
                <a16:creationId xmlns:a16="http://schemas.microsoft.com/office/drawing/2014/main" id="{93C31E46-29D8-8F02-642B-D5E4D5A066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87247323"/>
      </p:ext>
    </p:extLst>
  </p:cSld>
  <p:clrMapOvr>
    <a:masterClrMapping/>
  </p:clrMapOvr>
  <mc:AlternateContent xmlns:mc="http://schemas.openxmlformats.org/markup-compatibility/2006">
    <mc:Choice xmlns:p14="http://schemas.microsoft.com/office/powerpoint/2010/main" Requires="p14">
      <p:transition spd="slow" p14:dur="2000" advTm="12436"/>
    </mc:Choice>
    <mc:Fallback>
      <p:transition spd="slow" advTm="12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Arc 1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177FF-00BD-1932-2ACB-B097D618FA12}"/>
              </a:ext>
            </a:extLst>
          </p:cNvPr>
          <p:cNvSpPr>
            <a:spLocks noGrp="1"/>
          </p:cNvSpPr>
          <p:nvPr>
            <p:ph type="title"/>
          </p:nvPr>
        </p:nvSpPr>
        <p:spPr>
          <a:xfrm>
            <a:off x="7443688" y="1748401"/>
            <a:ext cx="3521001" cy="2546181"/>
          </a:xfrm>
        </p:spPr>
        <p:txBody>
          <a:bodyPr vert="horz" lIns="91440" tIns="45720" rIns="91440" bIns="45720" rtlCol="0" anchor="b">
            <a:normAutofit fontScale="90000"/>
          </a:bodyPr>
          <a:lstStyle/>
          <a:p>
            <a:pPr algn="ctr"/>
            <a:r>
              <a:rPr lang="en-US" sz="6000" b="1" kern="1200" dirty="0">
                <a:solidFill>
                  <a:srgbClr val="FFFFFF"/>
                </a:solidFill>
                <a:latin typeface="+mj-lt"/>
                <a:ea typeface="+mj-ea"/>
                <a:cs typeface="+mj-cs"/>
              </a:rPr>
              <a:t>What is Social Inclusion?</a:t>
            </a:r>
          </a:p>
        </p:txBody>
      </p:sp>
      <p:sp>
        <p:nvSpPr>
          <p:cNvPr id="21" name="Oval 20">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C6D81FD-8D6B-D6FD-9AC5-BF3159D12C90}"/>
              </a:ext>
            </a:extLst>
          </p:cNvPr>
          <p:cNvSpPr txBox="1"/>
          <p:nvPr/>
        </p:nvSpPr>
        <p:spPr>
          <a:xfrm>
            <a:off x="7221143" y="4666969"/>
            <a:ext cx="4231989" cy="1200329"/>
          </a:xfrm>
          <a:prstGeom prst="rect">
            <a:avLst/>
          </a:prstGeom>
          <a:solidFill>
            <a:schemeClr val="bg1"/>
          </a:solidFill>
        </p:spPr>
        <p:txBody>
          <a:bodyPr wrap="square" rtlCol="0">
            <a:spAutoFit/>
          </a:bodyPr>
          <a:lstStyle/>
          <a:p>
            <a:r>
              <a:rPr lang="en-GB" i="0" dirty="0">
                <a:solidFill>
                  <a:srgbClr val="333333"/>
                </a:solidFill>
                <a:effectLst/>
                <a:latin typeface="Surt"/>
              </a:rPr>
              <a:t>Social inclusion means that all people have the best opportunities to enjoy life and do well in society – and making sure no one is left out or excluded. (</a:t>
            </a:r>
            <a:r>
              <a:rPr lang="en-GB" dirty="0">
                <a:solidFill>
                  <a:srgbClr val="333333"/>
                </a:solidFill>
                <a:latin typeface="Surt"/>
              </a:rPr>
              <a:t>Heart, 2020)</a:t>
            </a:r>
            <a:endParaRPr lang="en-GB" dirty="0"/>
          </a:p>
        </p:txBody>
      </p:sp>
      <p:pic>
        <p:nvPicPr>
          <p:cNvPr id="2056" name="Picture 8" descr="Social inclusion concept icon by bsd studio ~ EpicPxls">
            <a:extLst>
              <a:ext uri="{FF2B5EF4-FFF2-40B4-BE49-F238E27FC236}">
                <a16:creationId xmlns:a16="http://schemas.microsoft.com/office/drawing/2014/main" id="{4E3CB4F1-B3E8-98B8-C009-D4BBAD65564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351" t="12313" r="13619" b="7176"/>
          <a:stretch/>
        </p:blipFill>
        <p:spPr bwMode="auto">
          <a:xfrm>
            <a:off x="384369" y="366809"/>
            <a:ext cx="6124380" cy="6124381"/>
          </a:xfrm>
          <a:prstGeom prst="ellipse">
            <a:avLst/>
          </a:prstGeom>
          <a:noFill/>
          <a:extLst>
            <a:ext uri="{909E8E84-426E-40DD-AFC4-6F175D3DCCD1}">
              <a14:hiddenFill xmlns:a14="http://schemas.microsoft.com/office/drawing/2010/main">
                <a:solidFill>
                  <a:srgbClr val="FFFFFF"/>
                </a:solidFill>
              </a14:hiddenFill>
            </a:ext>
          </a:extLst>
        </p:spPr>
      </p:pic>
      <p:pic>
        <p:nvPicPr>
          <p:cNvPr id="15" name="Audio 14">
            <a:extLst>
              <a:ext uri="{FF2B5EF4-FFF2-40B4-BE49-F238E27FC236}">
                <a16:creationId xmlns:a16="http://schemas.microsoft.com/office/drawing/2014/main" id="{412F1140-FFE8-187A-1E96-96DC47DF65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156956"/>
      </p:ext>
    </p:extLst>
  </p:cSld>
  <p:clrMapOvr>
    <a:masterClrMapping/>
  </p:clrMapOvr>
  <mc:AlternateContent xmlns:mc="http://schemas.openxmlformats.org/markup-compatibility/2006">
    <mc:Choice xmlns:p14="http://schemas.microsoft.com/office/powerpoint/2010/main" Requires="p14">
      <p:transition spd="slow" p14:dur="2000" advTm="31540"/>
    </mc:Choice>
    <mc:Fallback>
      <p:transition spd="slow" advTm="31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533BDE-7FEC-4665-DB5B-31D2647A558E}"/>
              </a:ext>
            </a:extLst>
          </p:cNvPr>
          <p:cNvSpPr>
            <a:spLocks noGrp="1"/>
          </p:cNvSpPr>
          <p:nvPr>
            <p:ph type="title"/>
          </p:nvPr>
        </p:nvSpPr>
        <p:spPr>
          <a:xfrm>
            <a:off x="686834" y="591344"/>
            <a:ext cx="3200400" cy="5585619"/>
          </a:xfrm>
        </p:spPr>
        <p:txBody>
          <a:bodyPr>
            <a:normAutofit/>
          </a:bodyPr>
          <a:lstStyle/>
          <a:p>
            <a:r>
              <a:rPr lang="en-GB" b="1" u="sng" dirty="0">
                <a:solidFill>
                  <a:srgbClr val="FFFFFF"/>
                </a:solidFill>
              </a:rPr>
              <a:t>Why is Social Inclusion important?</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1E57D7-5EBF-555D-865F-4684B61071CC}"/>
              </a:ext>
            </a:extLst>
          </p:cNvPr>
          <p:cNvSpPr>
            <a:spLocks noGrp="1"/>
          </p:cNvSpPr>
          <p:nvPr>
            <p:ph idx="1"/>
          </p:nvPr>
        </p:nvSpPr>
        <p:spPr>
          <a:xfrm>
            <a:off x="4097156" y="2208590"/>
            <a:ext cx="6906491" cy="4701589"/>
          </a:xfrm>
        </p:spPr>
        <p:txBody>
          <a:bodyPr anchor="ctr">
            <a:normAutofit lnSpcReduction="10000"/>
          </a:bodyPr>
          <a:lstStyle/>
          <a:p>
            <a:r>
              <a:rPr lang="en-GB" dirty="0"/>
              <a:t>Equal opportunities</a:t>
            </a:r>
          </a:p>
          <a:p>
            <a:r>
              <a:rPr lang="en-GB" dirty="0"/>
              <a:t>Builds stronger communities</a:t>
            </a:r>
          </a:p>
          <a:p>
            <a:r>
              <a:rPr lang="en-GB" dirty="0"/>
              <a:t>Promotes Well-being</a:t>
            </a:r>
          </a:p>
          <a:p>
            <a:r>
              <a:rPr lang="en-GB" dirty="0"/>
              <a:t>Fuels Growth &amp; Innovation</a:t>
            </a:r>
          </a:p>
          <a:p>
            <a:r>
              <a:rPr lang="en-GB" dirty="0"/>
              <a:t>Nonetheless, studies have indicated that discussing the incident and your emotions might make you more resilient. It has been demonstrated that avoiding emotions and memories worsens one's mood. (Psych, 2024)</a:t>
            </a:r>
            <a:br>
              <a:rPr lang="en-GB" dirty="0"/>
            </a:br>
            <a:endParaRPr lang="en-GB" dirty="0"/>
          </a:p>
        </p:txBody>
      </p:sp>
      <p:pic>
        <p:nvPicPr>
          <p:cNvPr id="1026" name="Picture 2" descr="What is Social Inclusion in the Workplace - Emberin">
            <a:extLst>
              <a:ext uri="{FF2B5EF4-FFF2-40B4-BE49-F238E27FC236}">
                <a16:creationId xmlns:a16="http://schemas.microsoft.com/office/drawing/2014/main" id="{907F38F8-83DB-53C9-A23A-F81F904C6A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7269" y="0"/>
            <a:ext cx="8021684" cy="2407592"/>
          </a:xfrm>
          <a:prstGeom prst="rect">
            <a:avLst/>
          </a:prstGeom>
          <a:noFill/>
          <a:extLst>
            <a:ext uri="{909E8E84-426E-40DD-AFC4-6F175D3DCCD1}">
              <a14:hiddenFill xmlns:a14="http://schemas.microsoft.com/office/drawing/2010/main">
                <a:solidFill>
                  <a:srgbClr val="FFFFFF"/>
                </a:solidFill>
              </a14:hiddenFill>
            </a:ext>
          </a:extLst>
        </p:spPr>
      </p:pic>
      <p:pic>
        <p:nvPicPr>
          <p:cNvPr id="19" name="Audio 18">
            <a:extLst>
              <a:ext uri="{FF2B5EF4-FFF2-40B4-BE49-F238E27FC236}">
                <a16:creationId xmlns:a16="http://schemas.microsoft.com/office/drawing/2014/main" id="{56C80D92-A9A2-819D-CFEC-7014E4F43B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92223011"/>
      </p:ext>
    </p:extLst>
  </p:cSld>
  <p:clrMapOvr>
    <a:masterClrMapping/>
  </p:clrMapOvr>
  <mc:AlternateContent xmlns:mc="http://schemas.openxmlformats.org/markup-compatibility/2006">
    <mc:Choice xmlns:p14="http://schemas.microsoft.com/office/powerpoint/2010/main" Requires="p14">
      <p:transition spd="slow" p14:dur="2000" advTm="64681"/>
    </mc:Choice>
    <mc:Fallback>
      <p:transition spd="slow" advTm="64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47C057-DB8E-06AC-64E9-99C4FBFC9E4E}"/>
              </a:ext>
            </a:extLst>
          </p:cNvPr>
          <p:cNvSpPr>
            <a:spLocks noGrp="1"/>
          </p:cNvSpPr>
          <p:nvPr>
            <p:ph type="title"/>
          </p:nvPr>
        </p:nvSpPr>
        <p:spPr>
          <a:xfrm>
            <a:off x="1171074" y="1396686"/>
            <a:ext cx="3240506" cy="4064628"/>
          </a:xfrm>
        </p:spPr>
        <p:txBody>
          <a:bodyPr>
            <a:normAutofit/>
          </a:bodyPr>
          <a:lstStyle/>
          <a:p>
            <a:r>
              <a:rPr lang="en-GB" b="1" u="sng" dirty="0">
                <a:solidFill>
                  <a:srgbClr val="FFFFFF"/>
                </a:solidFill>
              </a:rPr>
              <a:t>Benefits of Social Inclusion.</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5" name="Oval 4">
            <a:extLst>
              <a:ext uri="{FF2B5EF4-FFF2-40B4-BE49-F238E27FC236}">
                <a16:creationId xmlns:a16="http://schemas.microsoft.com/office/drawing/2014/main" id="{8F834723-FACF-A16E-671F-E3749B3E0045}"/>
              </a:ext>
            </a:extLst>
          </p:cNvPr>
          <p:cNvSpPr/>
          <p:nvPr/>
        </p:nvSpPr>
        <p:spPr>
          <a:xfrm>
            <a:off x="4664394" y="120626"/>
            <a:ext cx="2507173" cy="250717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Content Placeholder 2">
            <a:extLst>
              <a:ext uri="{FF2B5EF4-FFF2-40B4-BE49-F238E27FC236}">
                <a16:creationId xmlns:a16="http://schemas.microsoft.com/office/drawing/2014/main" id="{5836FEB3-24C3-AF1F-DE89-C80C2ADF223C}"/>
              </a:ext>
            </a:extLst>
          </p:cNvPr>
          <p:cNvSpPr>
            <a:spLocks noGrp="1"/>
          </p:cNvSpPr>
          <p:nvPr>
            <p:ph idx="1"/>
          </p:nvPr>
        </p:nvSpPr>
        <p:spPr>
          <a:xfrm>
            <a:off x="4788282" y="1108916"/>
            <a:ext cx="2507172" cy="530591"/>
          </a:xfrm>
        </p:spPr>
        <p:txBody>
          <a:bodyPr>
            <a:normAutofit lnSpcReduction="10000"/>
          </a:bodyPr>
          <a:lstStyle/>
          <a:p>
            <a:pPr marL="0" indent="0">
              <a:buNone/>
            </a:pPr>
            <a:r>
              <a:rPr lang="en-GB" sz="3600" dirty="0">
                <a:solidFill>
                  <a:schemeClr val="bg1"/>
                </a:solidFill>
              </a:rPr>
              <a:t>Individuals</a:t>
            </a:r>
          </a:p>
          <a:p>
            <a:endParaRPr lang="en-GB" dirty="0"/>
          </a:p>
        </p:txBody>
      </p:sp>
      <p:sp>
        <p:nvSpPr>
          <p:cNvPr id="6" name="Oval 5">
            <a:extLst>
              <a:ext uri="{FF2B5EF4-FFF2-40B4-BE49-F238E27FC236}">
                <a16:creationId xmlns:a16="http://schemas.microsoft.com/office/drawing/2014/main" id="{6607EF4E-C460-A19E-175F-6BA629288456}"/>
              </a:ext>
            </a:extLst>
          </p:cNvPr>
          <p:cNvSpPr/>
          <p:nvPr/>
        </p:nvSpPr>
        <p:spPr>
          <a:xfrm>
            <a:off x="5158577" y="2630543"/>
            <a:ext cx="2507173" cy="250717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A82A1A1B-0431-DF64-F73E-3ABF23E4BBE5}"/>
              </a:ext>
            </a:extLst>
          </p:cNvPr>
          <p:cNvSpPr/>
          <p:nvPr/>
        </p:nvSpPr>
        <p:spPr>
          <a:xfrm>
            <a:off x="7333198" y="467680"/>
            <a:ext cx="2507173" cy="250717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25542D90-918D-350D-7C81-597EC386D7F8}"/>
              </a:ext>
            </a:extLst>
          </p:cNvPr>
          <p:cNvSpPr txBox="1"/>
          <p:nvPr/>
        </p:nvSpPr>
        <p:spPr>
          <a:xfrm>
            <a:off x="7792278" y="1429168"/>
            <a:ext cx="6096000" cy="584775"/>
          </a:xfrm>
          <a:prstGeom prst="rect">
            <a:avLst/>
          </a:prstGeom>
          <a:noFill/>
        </p:spPr>
        <p:txBody>
          <a:bodyPr wrap="square">
            <a:spAutoFit/>
          </a:bodyPr>
          <a:lstStyle/>
          <a:p>
            <a:r>
              <a:rPr lang="en-GB" sz="3200" dirty="0">
                <a:solidFill>
                  <a:schemeClr val="bg1"/>
                </a:solidFill>
              </a:rPr>
              <a:t>Society</a:t>
            </a:r>
            <a:endParaRPr lang="en-GB" dirty="0">
              <a:solidFill>
                <a:schemeClr val="bg1"/>
              </a:solidFill>
            </a:endParaRPr>
          </a:p>
        </p:txBody>
      </p:sp>
      <p:sp>
        <p:nvSpPr>
          <p:cNvPr id="15" name="TextBox 14">
            <a:extLst>
              <a:ext uri="{FF2B5EF4-FFF2-40B4-BE49-F238E27FC236}">
                <a16:creationId xmlns:a16="http://schemas.microsoft.com/office/drawing/2014/main" id="{66F44582-1391-280C-04B7-28AFB6733259}"/>
              </a:ext>
            </a:extLst>
          </p:cNvPr>
          <p:cNvSpPr txBox="1"/>
          <p:nvPr/>
        </p:nvSpPr>
        <p:spPr>
          <a:xfrm>
            <a:off x="5259227" y="3649459"/>
            <a:ext cx="2533051" cy="523220"/>
          </a:xfrm>
          <a:prstGeom prst="rect">
            <a:avLst/>
          </a:prstGeom>
          <a:noFill/>
        </p:spPr>
        <p:txBody>
          <a:bodyPr wrap="square">
            <a:spAutoFit/>
          </a:bodyPr>
          <a:lstStyle/>
          <a:p>
            <a:r>
              <a:rPr lang="en-GB" sz="2800" dirty="0">
                <a:solidFill>
                  <a:schemeClr val="bg1"/>
                </a:solidFill>
              </a:rPr>
              <a:t>Communities</a:t>
            </a:r>
          </a:p>
        </p:txBody>
      </p:sp>
      <p:sp>
        <p:nvSpPr>
          <p:cNvPr id="16" name="Oval 15">
            <a:extLst>
              <a:ext uri="{FF2B5EF4-FFF2-40B4-BE49-F238E27FC236}">
                <a16:creationId xmlns:a16="http://schemas.microsoft.com/office/drawing/2014/main" id="{DD70C031-347E-04EA-85A7-22048CD14B08}"/>
              </a:ext>
            </a:extLst>
          </p:cNvPr>
          <p:cNvSpPr/>
          <p:nvPr/>
        </p:nvSpPr>
        <p:spPr>
          <a:xfrm>
            <a:off x="7792278" y="2928730"/>
            <a:ext cx="4412215" cy="3904557"/>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In general, social inclusion is seen to be a significant factor in determining health. Participation in community activities that are tailored to individuals' interests is another aspect of social inclusion. People are more prone to suffer from loneliness, isolation, low self-esteem, and poor physical and mental health if they are not included.</a:t>
            </a:r>
          </a:p>
          <a:p>
            <a:pPr algn="ctr"/>
            <a:r>
              <a:rPr lang="en-GB" sz="1600" dirty="0"/>
              <a:t>(Wilkinson, 2020)</a:t>
            </a:r>
          </a:p>
        </p:txBody>
      </p:sp>
      <p:pic>
        <p:nvPicPr>
          <p:cNvPr id="60" name="Audio 59">
            <a:extLst>
              <a:ext uri="{FF2B5EF4-FFF2-40B4-BE49-F238E27FC236}">
                <a16:creationId xmlns:a16="http://schemas.microsoft.com/office/drawing/2014/main" id="{D9412165-FB33-F969-133B-461F2E34D2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3314123"/>
      </p:ext>
    </p:extLst>
  </p:cSld>
  <p:clrMapOvr>
    <a:masterClrMapping/>
  </p:clrMapOvr>
  <mc:AlternateContent xmlns:mc="http://schemas.openxmlformats.org/markup-compatibility/2006">
    <mc:Choice xmlns:p14="http://schemas.microsoft.com/office/powerpoint/2010/main" Requires="p14">
      <p:transition spd="slow" p14:dur="2000" advTm="167493"/>
    </mc:Choice>
    <mc:Fallback>
      <p:transition spd="slow" advTm="167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304A91-11F7-B531-69C1-31FBCACF474B}"/>
              </a:ext>
            </a:extLst>
          </p:cNvPr>
          <p:cNvSpPr>
            <a:spLocks noGrp="1"/>
          </p:cNvSpPr>
          <p:nvPr>
            <p:ph type="title"/>
          </p:nvPr>
        </p:nvSpPr>
        <p:spPr>
          <a:xfrm>
            <a:off x="686834" y="1153572"/>
            <a:ext cx="3200400" cy="4461163"/>
          </a:xfrm>
        </p:spPr>
        <p:txBody>
          <a:bodyPr>
            <a:normAutofit/>
          </a:bodyPr>
          <a:lstStyle/>
          <a:p>
            <a:r>
              <a:rPr lang="en-GB" b="1" u="sng" dirty="0">
                <a:solidFill>
                  <a:srgbClr val="FFFFFF"/>
                </a:solidFill>
              </a:rPr>
              <a:t>Negatives of Social Exclusion </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A5A538-8E98-3EDD-6ED0-1F67E7E76A2D}"/>
              </a:ext>
            </a:extLst>
          </p:cNvPr>
          <p:cNvSpPr>
            <a:spLocks noGrp="1"/>
          </p:cNvSpPr>
          <p:nvPr>
            <p:ph idx="1"/>
          </p:nvPr>
        </p:nvSpPr>
        <p:spPr>
          <a:xfrm>
            <a:off x="4167271" y="0"/>
            <a:ext cx="6939343" cy="6858000"/>
          </a:xfrm>
        </p:spPr>
        <p:txBody>
          <a:bodyPr anchor="ctr">
            <a:normAutofit/>
          </a:bodyPr>
          <a:lstStyle/>
          <a:p>
            <a:pPr marL="0" indent="0">
              <a:buNone/>
            </a:pPr>
            <a:r>
              <a:rPr lang="en-GB" sz="2400" b="1" u="sng" dirty="0"/>
              <a:t>Social Inclusion becomes Social Exclusion.</a:t>
            </a:r>
          </a:p>
          <a:p>
            <a:pPr marL="0" indent="0">
              <a:buNone/>
            </a:pPr>
            <a:endParaRPr lang="en-GB" sz="2000" b="1" u="sng" dirty="0"/>
          </a:p>
          <a:p>
            <a:pPr marL="0" indent="0">
              <a:buNone/>
            </a:pPr>
            <a:r>
              <a:rPr lang="en-GB" sz="2000" b="1" u="sng" dirty="0"/>
              <a:t>Effects</a:t>
            </a:r>
          </a:p>
          <a:p>
            <a:r>
              <a:rPr lang="en-GB" sz="2000" dirty="0"/>
              <a:t>Psychological</a:t>
            </a:r>
          </a:p>
          <a:p>
            <a:r>
              <a:rPr lang="en-GB" sz="2000" dirty="0"/>
              <a:t>Cognitive</a:t>
            </a:r>
          </a:p>
          <a:p>
            <a:r>
              <a:rPr lang="en-GB" sz="2000" dirty="0"/>
              <a:t>Behavioural </a:t>
            </a:r>
          </a:p>
          <a:p>
            <a:r>
              <a:rPr lang="en-GB" sz="2000" dirty="0"/>
              <a:t>Physical</a:t>
            </a:r>
          </a:p>
          <a:p>
            <a:r>
              <a:rPr lang="en-GB" sz="2000" dirty="0"/>
              <a:t>Societal</a:t>
            </a:r>
          </a:p>
          <a:p>
            <a:endParaRPr lang="en-GB" sz="2000" dirty="0"/>
          </a:p>
          <a:p>
            <a:pPr marL="0" indent="0">
              <a:buNone/>
            </a:pPr>
            <a:r>
              <a:rPr lang="en-GB" sz="2000" dirty="0"/>
              <a:t>“People are generally sociable beings by nature. In order to live and prosper in society, we frequently depend on other individuals. In order to overcome challenges and fully enjoy life, we often rely on collaboration and connection. Our mental and physical health may suffer from a number of consequences if this essential need is not satisfied.” </a:t>
            </a:r>
          </a:p>
          <a:p>
            <a:pPr marL="0" indent="0">
              <a:buNone/>
            </a:pPr>
            <a:r>
              <a:rPr lang="en-GB" sz="2000" dirty="0"/>
              <a:t>(Foster, 2025)</a:t>
            </a:r>
          </a:p>
        </p:txBody>
      </p:sp>
      <p:pic>
        <p:nvPicPr>
          <p:cNvPr id="3074" name="Picture 2" descr="Social Inclusion Icon Stock Illustrations – 2,690 Social Inclusion Icon  Stock Illustrations, Vectors &amp; Clipart - Dreamstime">
            <a:extLst>
              <a:ext uri="{FF2B5EF4-FFF2-40B4-BE49-F238E27FC236}">
                <a16:creationId xmlns:a16="http://schemas.microsoft.com/office/drawing/2014/main" id="{8BD188F0-38A4-C7D1-EE81-C0F8BE1A0D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7441" y="947854"/>
            <a:ext cx="3297076" cy="3297076"/>
          </a:xfrm>
          <a:prstGeom prst="rect">
            <a:avLst/>
          </a:prstGeom>
          <a:noFill/>
          <a:extLst>
            <a:ext uri="{909E8E84-426E-40DD-AFC4-6F175D3DCCD1}">
              <a14:hiddenFill xmlns:a14="http://schemas.microsoft.com/office/drawing/2010/main">
                <a:solidFill>
                  <a:srgbClr val="FFFFFF"/>
                </a:solidFill>
              </a14:hiddenFill>
            </a:ext>
          </a:extLst>
        </p:spPr>
      </p:pic>
      <p:pic>
        <p:nvPicPr>
          <p:cNvPr id="17" name="Audio 16">
            <a:extLst>
              <a:ext uri="{FF2B5EF4-FFF2-40B4-BE49-F238E27FC236}">
                <a16:creationId xmlns:a16="http://schemas.microsoft.com/office/drawing/2014/main" id="{807270A1-E9A2-B648-A012-C6AAEE0C25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97163021"/>
      </p:ext>
    </p:extLst>
  </p:cSld>
  <p:clrMapOvr>
    <a:masterClrMapping/>
  </p:clrMapOvr>
  <mc:AlternateContent xmlns:mc="http://schemas.openxmlformats.org/markup-compatibility/2006">
    <mc:Choice xmlns:p14="http://schemas.microsoft.com/office/powerpoint/2010/main" Requires="p14">
      <p:transition spd="slow" p14:dur="2000" advTm="141853"/>
    </mc:Choice>
    <mc:Fallback>
      <p:transition spd="slow" advTm="141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E2D9C6-1ED5-67B9-85BB-8DA079EE2718}"/>
              </a:ext>
            </a:extLst>
          </p:cNvPr>
          <p:cNvSpPr>
            <a:spLocks noGrp="1"/>
          </p:cNvSpPr>
          <p:nvPr>
            <p:ph type="title"/>
          </p:nvPr>
        </p:nvSpPr>
        <p:spPr>
          <a:xfrm>
            <a:off x="572493" y="238539"/>
            <a:ext cx="11018520" cy="1434415"/>
          </a:xfrm>
        </p:spPr>
        <p:txBody>
          <a:bodyPr anchor="b">
            <a:normAutofit/>
          </a:bodyPr>
          <a:lstStyle/>
          <a:p>
            <a:r>
              <a:rPr lang="en-GB" sz="5400" b="1" u="sng" dirty="0"/>
              <a:t>What is Social Isolation?</a:t>
            </a:r>
          </a:p>
        </p:txBody>
      </p:sp>
      <p:sp>
        <p:nvSpPr>
          <p:cNvPr id="41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45D55F-4491-4E4F-EE6E-0ADDFE1B8EC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latin typeface="Arial Nova"/>
                <a:ea typeface="+mn-lt"/>
                <a:cs typeface="+mn-lt"/>
              </a:rPr>
              <a:t>“Social isolation is the objective lack or limited extent of social contact with others, which can be detrimental to health and wellbeing.” The National Institute for Health and Care Excellence (2016)</a:t>
            </a:r>
          </a:p>
          <a:p>
            <a:endParaRPr lang="en-GB" sz="2200" dirty="0">
              <a:latin typeface="Arial Nova"/>
            </a:endParaRPr>
          </a:p>
          <a:p>
            <a:r>
              <a:rPr lang="en-GB" sz="2200" dirty="0">
                <a:latin typeface="Arial Nova"/>
              </a:rPr>
              <a:t>Social Isolation is common among:</a:t>
            </a:r>
          </a:p>
          <a:p>
            <a:r>
              <a:rPr lang="en-GB" sz="2200" dirty="0">
                <a:latin typeface="Arial Nova"/>
              </a:rPr>
              <a:t>Older people</a:t>
            </a:r>
          </a:p>
          <a:p>
            <a:r>
              <a:rPr lang="en-GB" sz="2200" dirty="0">
                <a:latin typeface="Arial Nova"/>
              </a:rPr>
              <a:t>People with disabilities</a:t>
            </a:r>
          </a:p>
          <a:p>
            <a:r>
              <a:rPr lang="en-GB" sz="2200" dirty="0">
                <a:latin typeface="Arial Nova"/>
              </a:rPr>
              <a:t>Marginalised or excluded groups</a:t>
            </a:r>
          </a:p>
          <a:p>
            <a:r>
              <a:rPr lang="en-GB" sz="2200" dirty="0">
                <a:latin typeface="Arial Nova"/>
              </a:rPr>
              <a:t>Individuals with mental health conditions</a:t>
            </a:r>
          </a:p>
        </p:txBody>
      </p:sp>
      <p:pic>
        <p:nvPicPr>
          <p:cNvPr id="4098" name="Picture 2" descr="Social Isolation icon vector image Can be used for Bullying in Society |  Premium Vector">
            <a:extLst>
              <a:ext uri="{FF2B5EF4-FFF2-40B4-BE49-F238E27FC236}">
                <a16:creationId xmlns:a16="http://schemas.microsoft.com/office/drawing/2014/main" id="{81B26849-2A9C-36A6-24D1-50136003B5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731" r="206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18" name="Audio 17">
            <a:extLst>
              <a:ext uri="{FF2B5EF4-FFF2-40B4-BE49-F238E27FC236}">
                <a16:creationId xmlns:a16="http://schemas.microsoft.com/office/drawing/2014/main" id="{5CFE0C6B-3314-5F43-C8AF-8E36A15B38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35170252"/>
      </p:ext>
    </p:extLst>
  </p:cSld>
  <p:clrMapOvr>
    <a:masterClrMapping/>
  </p:clrMapOvr>
  <mc:AlternateContent xmlns:mc="http://schemas.openxmlformats.org/markup-compatibility/2006">
    <mc:Choice xmlns:p14="http://schemas.microsoft.com/office/powerpoint/2010/main" Requires="p14">
      <p:transition spd="slow" p14:dur="2000" advTm="109620"/>
    </mc:Choice>
    <mc:Fallback>
      <p:transition spd="slow" advTm="10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5CF927-4827-3AD2-39ED-306FEB44E90E}"/>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b="1" u="sng" kern="1200" dirty="0">
                <a:latin typeface="+mj-lt"/>
                <a:ea typeface="+mj-ea"/>
                <a:cs typeface="+mj-cs"/>
              </a:rPr>
              <a:t>Negatives </a:t>
            </a:r>
            <a:r>
              <a:rPr lang="en-US" sz="6000" b="1" u="sng" dirty="0"/>
              <a:t>&amp; effects </a:t>
            </a:r>
            <a:r>
              <a:rPr lang="en-US" sz="6000" b="1" u="sng" kern="1200" dirty="0">
                <a:latin typeface="+mj-lt"/>
                <a:ea typeface="+mj-ea"/>
                <a:cs typeface="+mj-cs"/>
              </a:rPr>
              <a:t>of Social Isolation</a:t>
            </a:r>
          </a:p>
        </p:txBody>
      </p:sp>
      <p:pic>
        <p:nvPicPr>
          <p:cNvPr id="1026" name="Picture 2" descr="Isolation Icons - Free SVG &amp; PNG Isolation Images - Noun Project">
            <a:extLst>
              <a:ext uri="{FF2B5EF4-FFF2-40B4-BE49-F238E27FC236}">
                <a16:creationId xmlns:a16="http://schemas.microsoft.com/office/drawing/2014/main" id="{104EE6F4-FF99-ACEF-40D9-CB00625117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4316975"/>
            <a:ext cx="2540000" cy="2540000"/>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extLst>
              <a:ext uri="{FF2B5EF4-FFF2-40B4-BE49-F238E27FC236}">
                <a16:creationId xmlns:a16="http://schemas.microsoft.com/office/drawing/2014/main" id="{5AE453C0-A75F-18D1-CB26-E87C64976C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19716840"/>
      </p:ext>
    </p:extLst>
  </p:cSld>
  <p:clrMapOvr>
    <a:masterClrMapping/>
  </p:clrMapOvr>
  <mc:AlternateContent xmlns:mc="http://schemas.openxmlformats.org/markup-compatibility/2006">
    <mc:Choice xmlns:p14="http://schemas.microsoft.com/office/powerpoint/2010/main" Requires="p14">
      <p:transition spd="slow" p14:dur="2000" advTm="8606"/>
    </mc:Choice>
    <mc:Fallback>
      <p:transition spd="slow" advTm="8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1DAD5D-EFA2-4904-938D-A4A8356A9CD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dirty="0">
                <a:latin typeface="Arial Nova"/>
                <a:ea typeface="+mn-lt"/>
                <a:cs typeface="+mn-lt"/>
              </a:rPr>
              <a:t>Social isolation has been linked to a range of negative outcomes, including:</a:t>
            </a:r>
            <a:endParaRPr lang="en-GB" sz="2000" dirty="0">
              <a:latin typeface="Arial Nova"/>
            </a:endParaRPr>
          </a:p>
          <a:p>
            <a:endParaRPr lang="en-GB" sz="2000" dirty="0">
              <a:latin typeface="Arial Nova"/>
              <a:ea typeface="+mn-lt"/>
              <a:cs typeface="+mn-lt"/>
            </a:endParaRPr>
          </a:p>
          <a:p>
            <a:r>
              <a:rPr lang="en-GB" sz="2000" dirty="0">
                <a:latin typeface="Arial Nova"/>
                <a:ea typeface="+mn-lt"/>
                <a:cs typeface="+mn-lt"/>
              </a:rPr>
              <a:t>Increased risk of depression and anxiety</a:t>
            </a:r>
            <a:endParaRPr lang="en-GB" sz="2000" dirty="0">
              <a:latin typeface="Arial Nova"/>
            </a:endParaRPr>
          </a:p>
          <a:p>
            <a:endParaRPr lang="en-GB" sz="2000" dirty="0">
              <a:latin typeface="Arial Nova"/>
              <a:ea typeface="+mn-lt"/>
              <a:cs typeface="+mn-lt"/>
            </a:endParaRPr>
          </a:p>
          <a:p>
            <a:r>
              <a:rPr lang="en-GB" sz="2000" dirty="0">
                <a:latin typeface="Arial Nova"/>
                <a:ea typeface="+mn-lt"/>
                <a:cs typeface="+mn-lt"/>
              </a:rPr>
              <a:t>Higher rates of cognitive decline</a:t>
            </a:r>
            <a:endParaRPr lang="en-GB" sz="2000" dirty="0">
              <a:latin typeface="Arial Nova"/>
            </a:endParaRPr>
          </a:p>
          <a:p>
            <a:endParaRPr lang="en-GB" sz="2000" dirty="0">
              <a:latin typeface="Arial Nova"/>
              <a:ea typeface="+mn-lt"/>
              <a:cs typeface="+mn-lt"/>
            </a:endParaRPr>
          </a:p>
          <a:p>
            <a:r>
              <a:rPr lang="en-GB" sz="2000" dirty="0">
                <a:latin typeface="Arial Nova"/>
                <a:ea typeface="+mn-lt"/>
                <a:cs typeface="+mn-lt"/>
              </a:rPr>
              <a:t>Elevated risk of heart disease and stroke</a:t>
            </a:r>
            <a:endParaRPr lang="en-GB" sz="2000" dirty="0">
              <a:latin typeface="Arial Nova"/>
            </a:endParaRPr>
          </a:p>
          <a:p>
            <a:endParaRPr lang="en-GB" sz="2000" dirty="0">
              <a:latin typeface="Arial Nova"/>
              <a:ea typeface="+mn-lt"/>
              <a:cs typeface="+mn-lt"/>
            </a:endParaRPr>
          </a:p>
          <a:p>
            <a:r>
              <a:rPr lang="en-GB" sz="2000" dirty="0">
                <a:latin typeface="Arial Nova"/>
                <a:ea typeface="+mn-lt"/>
                <a:cs typeface="+mn-lt"/>
              </a:rPr>
              <a:t>Greater mortality rates Holt-</a:t>
            </a:r>
            <a:r>
              <a:rPr lang="en-GB" sz="2000" dirty="0" err="1">
                <a:latin typeface="Arial Nova"/>
                <a:ea typeface="+mn-lt"/>
                <a:cs typeface="+mn-lt"/>
              </a:rPr>
              <a:t>Lunstad</a:t>
            </a:r>
            <a:r>
              <a:rPr lang="en-GB" sz="2000" dirty="0">
                <a:latin typeface="Arial Nova"/>
                <a:ea typeface="+mn-lt"/>
                <a:cs typeface="+mn-lt"/>
              </a:rPr>
              <a:t> (2015)</a:t>
            </a:r>
            <a:endParaRPr lang="en-GB" sz="2000" dirty="0">
              <a:latin typeface="Arial Nova"/>
            </a:endParaRPr>
          </a:p>
          <a:p>
            <a:endParaRPr lang="en-GB" sz="2000" dirty="0"/>
          </a:p>
        </p:txBody>
      </p:sp>
      <p:pic>
        <p:nvPicPr>
          <p:cNvPr id="5122" name="Picture 2" descr="People Icon Concept Social Distancing Isolation Stock Vector (Royalty Free)  1687105306 | Shutterstock">
            <a:extLst>
              <a:ext uri="{FF2B5EF4-FFF2-40B4-BE49-F238E27FC236}">
                <a16:creationId xmlns:a16="http://schemas.microsoft.com/office/drawing/2014/main" id="{4AB25E05-48CA-20CA-A85E-EA088EE5BC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99" r="298" b="6632"/>
          <a:stretch/>
        </p:blipFill>
        <p:spPr bwMode="auto">
          <a:xfrm>
            <a:off x="7675658" y="2093976"/>
            <a:ext cx="3941064" cy="38247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09D114-7C58-F6A3-E62F-206FAF8A87C5}"/>
              </a:ext>
            </a:extLst>
          </p:cNvPr>
          <p:cNvSpPr txBox="1"/>
          <p:nvPr/>
        </p:nvSpPr>
        <p:spPr>
          <a:xfrm>
            <a:off x="572493" y="1070387"/>
            <a:ext cx="6921127" cy="584775"/>
          </a:xfrm>
          <a:prstGeom prst="rect">
            <a:avLst/>
          </a:prstGeom>
          <a:noFill/>
        </p:spPr>
        <p:txBody>
          <a:bodyPr wrap="square">
            <a:spAutoFit/>
          </a:bodyPr>
          <a:lstStyle/>
          <a:p>
            <a:r>
              <a:rPr lang="en-US" sz="3200" b="1" u="sng" kern="1200">
                <a:latin typeface="+mj-lt"/>
                <a:ea typeface="+mj-ea"/>
                <a:cs typeface="+mj-cs"/>
              </a:rPr>
              <a:t>Negatives </a:t>
            </a:r>
            <a:r>
              <a:rPr lang="en-US" sz="3200" b="1" u="sng"/>
              <a:t>&amp; effects </a:t>
            </a:r>
            <a:r>
              <a:rPr lang="en-US" sz="3200" b="1" u="sng" kern="1200">
                <a:latin typeface="+mj-lt"/>
                <a:ea typeface="+mj-ea"/>
                <a:cs typeface="+mj-cs"/>
              </a:rPr>
              <a:t>of Social Isolation</a:t>
            </a:r>
            <a:endParaRPr lang="en-GB" sz="3200"/>
          </a:p>
        </p:txBody>
      </p:sp>
      <p:pic>
        <p:nvPicPr>
          <p:cNvPr id="11" name="Audio 10">
            <a:extLst>
              <a:ext uri="{FF2B5EF4-FFF2-40B4-BE49-F238E27FC236}">
                <a16:creationId xmlns:a16="http://schemas.microsoft.com/office/drawing/2014/main" id="{50545808-35D2-A77B-8034-A56AB09E5D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76895737"/>
      </p:ext>
    </p:extLst>
  </p:cSld>
  <p:clrMapOvr>
    <a:masterClrMapping/>
  </p:clrMapOvr>
  <mc:AlternateContent xmlns:mc="http://schemas.openxmlformats.org/markup-compatibility/2006">
    <mc:Choice xmlns:p14="http://schemas.microsoft.com/office/powerpoint/2010/main" Requires="p14">
      <p:transition spd="slow" p14:dur="2000" advTm="29108"/>
    </mc:Choice>
    <mc:Fallback>
      <p:transition spd="slow" advTm="29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Rectangle 3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8E4864C-81F4-AFA9-66DD-6754578741EF}"/>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b="1" u="sng" kern="1200">
                <a:solidFill>
                  <a:schemeClr val="tx1"/>
                </a:solidFill>
                <a:latin typeface="+mj-lt"/>
                <a:ea typeface="+mj-ea"/>
                <a:cs typeface="+mj-cs"/>
              </a:rPr>
              <a:t>Combatting Social Isolation</a:t>
            </a:r>
          </a:p>
        </p:txBody>
      </p:sp>
      <p:sp>
        <p:nvSpPr>
          <p:cNvPr id="35" name="Arc 3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7" name="Oval 3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389,000+ Isolation Icon Stock Illustrations, Royalty-Free Vector Graphics &amp;  Clip Art - iStock | Self isolation icon, Social isolation icon, Data isolation  icon">
            <a:extLst>
              <a:ext uri="{FF2B5EF4-FFF2-40B4-BE49-F238E27FC236}">
                <a16:creationId xmlns:a16="http://schemas.microsoft.com/office/drawing/2014/main" id="{CB98D0CF-FDCC-2956-DC79-0DACF2A0F1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39242" y="3981036"/>
            <a:ext cx="2513516" cy="2406512"/>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extLst>
              <a:ext uri="{FF2B5EF4-FFF2-40B4-BE49-F238E27FC236}">
                <a16:creationId xmlns:a16="http://schemas.microsoft.com/office/drawing/2014/main" id="{E9AC054F-1E3D-0226-6828-52562F6E4F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32267671"/>
      </p:ext>
    </p:extLst>
  </p:cSld>
  <p:clrMapOvr>
    <a:masterClrMapping/>
  </p:clrMapOvr>
  <mc:AlternateContent xmlns:mc="http://schemas.openxmlformats.org/markup-compatibility/2006">
    <mc:Choice xmlns:p14="http://schemas.microsoft.com/office/powerpoint/2010/main" Requires="p14">
      <p:transition spd="slow" p14:dur="2000" advTm="6142"/>
    </mc:Choice>
    <mc:Fallback>
      <p:transition spd="slow" advTm="6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2C128-81B5-5809-DD4B-871FDD11F869}"/>
              </a:ext>
            </a:extLst>
          </p:cNvPr>
          <p:cNvSpPr>
            <a:spLocks noGrp="1"/>
          </p:cNvSpPr>
          <p:nvPr>
            <p:ph type="title"/>
          </p:nvPr>
        </p:nvSpPr>
        <p:spPr>
          <a:xfrm>
            <a:off x="686834" y="1153572"/>
            <a:ext cx="3200400" cy="4461163"/>
          </a:xfrm>
        </p:spPr>
        <p:txBody>
          <a:bodyPr>
            <a:normAutofit/>
          </a:bodyPr>
          <a:lstStyle/>
          <a:p>
            <a:r>
              <a:rPr lang="en-GB" b="1" u="sng">
                <a:solidFill>
                  <a:schemeClr val="bg1"/>
                </a:solidFill>
              </a:rPr>
              <a:t>Why is it essential to combat social isolation?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3662A0-313E-B75F-2EBF-D253A987C94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Through combatting social isolation we can :</a:t>
            </a:r>
          </a:p>
          <a:p>
            <a:endParaRPr lang="en-GB"/>
          </a:p>
          <a:p>
            <a:r>
              <a:rPr lang="en-GB"/>
              <a:t>Help protect individuals mental health </a:t>
            </a:r>
            <a:r>
              <a:rPr lang="en-GB">
                <a:ea typeface="+mn-lt"/>
                <a:cs typeface="+mn-lt"/>
              </a:rPr>
              <a:t>(Mental Health Foundation , 2023)</a:t>
            </a:r>
            <a:endParaRPr lang="en-GB"/>
          </a:p>
          <a:p>
            <a:endParaRPr lang="en-GB"/>
          </a:p>
          <a:p>
            <a:r>
              <a:rPr lang="en-GB"/>
              <a:t>Beneficial for individuals physical health </a:t>
            </a:r>
            <a:r>
              <a:rPr lang="en-GB">
                <a:ea typeface="+mn-lt"/>
                <a:cs typeface="+mn-lt"/>
              </a:rPr>
              <a:t>(Holt-</a:t>
            </a:r>
            <a:r>
              <a:rPr lang="en-GB" err="1">
                <a:ea typeface="+mn-lt"/>
                <a:cs typeface="+mn-lt"/>
              </a:rPr>
              <a:t>Lunstad</a:t>
            </a:r>
            <a:r>
              <a:rPr lang="en-GB">
                <a:ea typeface="+mn-lt"/>
                <a:cs typeface="+mn-lt"/>
              </a:rPr>
              <a:t>, 2015)</a:t>
            </a:r>
          </a:p>
          <a:p>
            <a:endParaRPr lang="en-GB"/>
          </a:p>
          <a:p>
            <a:r>
              <a:rPr lang="en-GB"/>
              <a:t>Improve quality of life for vulnerable groups (Age UK, 2021)</a:t>
            </a:r>
          </a:p>
          <a:p>
            <a:endParaRPr lang="en-GB"/>
          </a:p>
        </p:txBody>
      </p:sp>
      <p:pic>
        <p:nvPicPr>
          <p:cNvPr id="35" name="Audio 34">
            <a:extLst>
              <a:ext uri="{FF2B5EF4-FFF2-40B4-BE49-F238E27FC236}">
                <a16:creationId xmlns:a16="http://schemas.microsoft.com/office/drawing/2014/main" id="{8DC25AA4-9CE6-A9BD-4B1C-B7AF207EEE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12725365"/>
      </p:ext>
    </p:extLst>
  </p:cSld>
  <p:clrMapOvr>
    <a:masterClrMapping/>
  </p:clrMapOvr>
  <mc:AlternateContent xmlns:mc="http://schemas.openxmlformats.org/markup-compatibility/2006">
    <mc:Choice xmlns:p14="http://schemas.microsoft.com/office/powerpoint/2010/main" Requires="p14">
      <p:transition spd="slow" p14:dur="2000" advTm="90967"/>
    </mc:Choice>
    <mc:Fallback>
      <p:transition spd="slow" advTm="90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B4AEB49-1464-C568-D093-97F97CB34C17}"/>
              </a:ext>
            </a:extLst>
          </p:cNvPr>
          <p:cNvPicPr>
            <a:picLocks noChangeAspect="1"/>
          </p:cNvPicPr>
          <p:nvPr/>
        </p:nvPicPr>
        <p:blipFill>
          <a:blip r:embed="rId4">
            <a:duotone>
              <a:schemeClr val="bg2">
                <a:shade val="45000"/>
                <a:satMod val="135000"/>
              </a:schemeClr>
              <a:prstClr val="white"/>
            </a:duotone>
          </a:blip>
          <a:srcRect r="9085" b="2338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81793-4A36-E73C-8402-D6ED62A00AA4}"/>
              </a:ext>
            </a:extLst>
          </p:cNvPr>
          <p:cNvSpPr>
            <a:spLocks noGrp="1"/>
          </p:cNvSpPr>
          <p:nvPr>
            <p:ph type="title"/>
          </p:nvPr>
        </p:nvSpPr>
        <p:spPr>
          <a:xfrm>
            <a:off x="838200" y="365125"/>
            <a:ext cx="10515600" cy="1325563"/>
          </a:xfrm>
        </p:spPr>
        <p:txBody>
          <a:bodyPr>
            <a:normAutofit/>
          </a:bodyPr>
          <a:lstStyle/>
          <a:p>
            <a:r>
              <a:rPr lang="en-GB"/>
              <a:t>How to combat Social isolation</a:t>
            </a:r>
          </a:p>
        </p:txBody>
      </p:sp>
      <p:graphicFrame>
        <p:nvGraphicFramePr>
          <p:cNvPr id="5" name="Content Placeholder 2">
            <a:extLst>
              <a:ext uri="{FF2B5EF4-FFF2-40B4-BE49-F238E27FC236}">
                <a16:creationId xmlns:a16="http://schemas.microsoft.com/office/drawing/2014/main" id="{6110DCEC-4343-5580-108E-2DE3C08B7F05}"/>
              </a:ext>
            </a:extLst>
          </p:cNvPr>
          <p:cNvGraphicFramePr>
            <a:graphicFrameLocks noGrp="1"/>
          </p:cNvGraphicFramePr>
          <p:nvPr>
            <p:ph idx="1"/>
            <p:extLst>
              <p:ext uri="{D42A27DB-BD31-4B8C-83A1-F6EECF244321}">
                <p14:modId xmlns:p14="http://schemas.microsoft.com/office/powerpoint/2010/main" val="22792684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Audio 17">
            <a:extLst>
              <a:ext uri="{FF2B5EF4-FFF2-40B4-BE49-F238E27FC236}">
                <a16:creationId xmlns:a16="http://schemas.microsoft.com/office/drawing/2014/main" id="{77670BB8-F35F-BCF7-4659-14040EF44C0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09144466"/>
      </p:ext>
    </p:extLst>
  </p:cSld>
  <p:clrMapOvr>
    <a:masterClrMapping/>
  </p:clrMapOvr>
  <mc:AlternateContent xmlns:mc="http://schemas.openxmlformats.org/markup-compatibility/2006">
    <mc:Choice xmlns:p14="http://schemas.microsoft.com/office/powerpoint/2010/main" Requires="p14">
      <p:transition spd="slow" p14:dur="2000" advTm="106801"/>
    </mc:Choice>
    <mc:Fallback>
      <p:transition spd="slow" advTm="106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3491BE9-8264-F04C-71AA-E0ACECD5D475}"/>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600" b="1" u="sng" kern="1200">
                <a:solidFill>
                  <a:srgbClr val="FFFFFF"/>
                </a:solidFill>
                <a:latin typeface="+mj-lt"/>
                <a:ea typeface="+mj-ea"/>
                <a:cs typeface="+mj-cs"/>
              </a:rPr>
              <a:t>Conclusion</a:t>
            </a:r>
          </a:p>
        </p:txBody>
      </p:sp>
      <p:sp>
        <p:nvSpPr>
          <p:cNvPr id="12"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Conclusion - Free files and folders icons">
            <a:extLst>
              <a:ext uri="{FF2B5EF4-FFF2-40B4-BE49-F238E27FC236}">
                <a16:creationId xmlns:a16="http://schemas.microsoft.com/office/drawing/2014/main" id="{0B2E33DF-BED9-A1F8-0D10-74FE2F69F3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199" y="429591"/>
            <a:ext cx="4235194" cy="423519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25223B1-AC99-3336-A4ED-10A204F2F539}"/>
              </a:ext>
            </a:extLst>
          </p:cNvPr>
          <p:cNvSpPr/>
          <p:nvPr/>
        </p:nvSpPr>
        <p:spPr>
          <a:xfrm>
            <a:off x="7752169" y="1840758"/>
            <a:ext cx="4254301" cy="337370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a:t>Promoting Social Inclusion </a:t>
            </a:r>
            <a:br>
              <a:rPr lang="en-GB" sz="2800"/>
            </a:br>
            <a:r>
              <a:rPr lang="en-GB" sz="2800"/>
              <a:t>---------------------------------</a:t>
            </a:r>
          </a:p>
          <a:p>
            <a:r>
              <a:rPr lang="en-GB" sz="2800"/>
              <a:t>Combating Social Isolation</a:t>
            </a:r>
          </a:p>
          <a:p>
            <a:pPr algn="ctr"/>
            <a:endParaRPr lang="en-GB"/>
          </a:p>
        </p:txBody>
      </p:sp>
      <p:pic>
        <p:nvPicPr>
          <p:cNvPr id="19" name="Audio 18">
            <a:extLst>
              <a:ext uri="{FF2B5EF4-FFF2-40B4-BE49-F238E27FC236}">
                <a16:creationId xmlns:a16="http://schemas.microsoft.com/office/drawing/2014/main" id="{A45DFB8A-3E0F-94BD-2E93-E801B1AE84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88634055"/>
      </p:ext>
    </p:extLst>
  </p:cSld>
  <p:clrMapOvr>
    <a:masterClrMapping/>
  </p:clrMapOvr>
  <mc:AlternateContent xmlns:mc="http://schemas.openxmlformats.org/markup-compatibility/2006">
    <mc:Choice xmlns:p14="http://schemas.microsoft.com/office/powerpoint/2010/main" Requires="p14">
      <p:transition spd="slow" p14:dur="2000" advTm="59124"/>
    </mc:Choice>
    <mc:Fallback>
      <p:transition spd="slow" advTm="59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DC4EC38-3712-B197-6219-2693F1D256F7}"/>
              </a:ext>
            </a:extLst>
          </p:cNvPr>
          <p:cNvSpPr>
            <a:spLocks noGrp="1"/>
          </p:cNvSpPr>
          <p:nvPr>
            <p:ph type="title"/>
          </p:nvPr>
        </p:nvSpPr>
        <p:spPr>
          <a:xfrm>
            <a:off x="2557192" y="759500"/>
            <a:ext cx="7074568" cy="2898975"/>
          </a:xfrm>
        </p:spPr>
        <p:txBody>
          <a:bodyPr vert="horz" lIns="91440" tIns="45720" rIns="91440" bIns="45720" rtlCol="0" anchor="b">
            <a:normAutofit/>
          </a:bodyPr>
          <a:lstStyle/>
          <a:p>
            <a:pPr algn="ctr"/>
            <a:r>
              <a:rPr lang="en-US" sz="6600" u="sng" kern="1200">
                <a:solidFill>
                  <a:srgbClr val="FFFFFF"/>
                </a:solidFill>
                <a:latin typeface="+mj-lt"/>
                <a:ea typeface="+mj-ea"/>
                <a:cs typeface="+mj-cs"/>
              </a:rPr>
              <a:t>Thanks For Listening</a:t>
            </a:r>
          </a:p>
        </p:txBody>
      </p:sp>
      <p:sp>
        <p:nvSpPr>
          <p:cNvPr id="19"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7CB2438-1013-38A0-FEF4-EDB8FA4CAF94}"/>
              </a:ext>
            </a:extLst>
          </p:cNvPr>
          <p:cNvSpPr txBox="1"/>
          <p:nvPr/>
        </p:nvSpPr>
        <p:spPr>
          <a:xfrm>
            <a:off x="4686519" y="3971147"/>
            <a:ext cx="2950038" cy="923330"/>
          </a:xfrm>
          <a:prstGeom prst="rect">
            <a:avLst/>
          </a:prstGeom>
          <a:noFill/>
        </p:spPr>
        <p:txBody>
          <a:bodyPr wrap="none" rtlCol="0">
            <a:spAutoFit/>
          </a:bodyPr>
          <a:lstStyle/>
          <a:p>
            <a:endParaRPr lang="en-GB"/>
          </a:p>
          <a:p>
            <a:r>
              <a:rPr lang="en-GB">
                <a:solidFill>
                  <a:schemeClr val="bg1"/>
                </a:solidFill>
              </a:rPr>
              <a:t>By Jaden Hedges (2204439) </a:t>
            </a:r>
          </a:p>
          <a:p>
            <a:r>
              <a:rPr lang="en-GB">
                <a:solidFill>
                  <a:schemeClr val="bg1"/>
                </a:solidFill>
              </a:rPr>
              <a:t>&amp; Ethan Howells (2308529)</a:t>
            </a:r>
          </a:p>
        </p:txBody>
      </p:sp>
      <p:sp>
        <p:nvSpPr>
          <p:cNvPr id="6" name="TextBox 5">
            <a:extLst>
              <a:ext uri="{FF2B5EF4-FFF2-40B4-BE49-F238E27FC236}">
                <a16:creationId xmlns:a16="http://schemas.microsoft.com/office/drawing/2014/main" id="{5E70D641-6371-A2D4-89D1-09CF75D7DB25}"/>
              </a:ext>
            </a:extLst>
          </p:cNvPr>
          <p:cNvSpPr txBox="1"/>
          <p:nvPr/>
        </p:nvSpPr>
        <p:spPr>
          <a:xfrm>
            <a:off x="3592794" y="3624573"/>
            <a:ext cx="5003363" cy="1015663"/>
          </a:xfrm>
          <a:prstGeom prst="rect">
            <a:avLst/>
          </a:prstGeom>
          <a:noFill/>
        </p:spPr>
        <p:txBody>
          <a:bodyPr wrap="square">
            <a:spAutoFit/>
          </a:bodyPr>
          <a:lstStyle/>
          <a:p>
            <a:r>
              <a:rPr lang="en-GB" sz="2800">
                <a:solidFill>
                  <a:schemeClr val="bg1"/>
                </a:solidFill>
                <a:latin typeface="Calibri" panose="020F0502020204030204" pitchFamily="34" charset="0"/>
                <a:ea typeface="Times New Roman" panose="02020603050405020304" pitchFamily="18" charset="0"/>
                <a:cs typeface="Times New Roman" panose="02020603050405020304" pitchFamily="18" charset="0"/>
              </a:rPr>
              <a:t>S</a:t>
            </a:r>
            <a:r>
              <a:rPr lang="en-GB" sz="28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ocial inclusion &amp; social isolation.</a:t>
            </a:r>
            <a:br>
              <a:rPr lang="en-GB" sz="3200">
                <a:solidFill>
                  <a:schemeClr val="bg1"/>
                </a:solidFill>
                <a:effectLst/>
                <a:latin typeface="Times New Roman" panose="02020603050405020304" pitchFamily="18" charset="0"/>
                <a:ea typeface="Times New Roman" panose="02020603050405020304" pitchFamily="18" charset="0"/>
              </a:rPr>
            </a:br>
            <a:endParaRPr lang="en-GB" sz="3200">
              <a:solidFill>
                <a:schemeClr val="bg1"/>
              </a:solidFill>
            </a:endParaRPr>
          </a:p>
        </p:txBody>
      </p:sp>
      <p:pic>
        <p:nvPicPr>
          <p:cNvPr id="9" name="Audio 8">
            <a:extLst>
              <a:ext uri="{FF2B5EF4-FFF2-40B4-BE49-F238E27FC236}">
                <a16:creationId xmlns:a16="http://schemas.microsoft.com/office/drawing/2014/main" id="{E5DB92EF-CC2A-1330-2E59-92E2C3051E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78374804"/>
      </p:ext>
    </p:extLst>
  </p:cSld>
  <p:clrMapOvr>
    <a:masterClrMapping/>
  </p:clrMapOvr>
  <mc:AlternateContent xmlns:mc="http://schemas.openxmlformats.org/markup-compatibility/2006">
    <mc:Choice xmlns:p14="http://schemas.microsoft.com/office/powerpoint/2010/main" Requires="p14">
      <p:transition spd="slow" p14:dur="2000" advTm="2387"/>
    </mc:Choice>
    <mc:Fallback>
      <p:transition spd="slow" advTm="2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CB542-1D57-393D-BECC-5DBC0E316E5D}"/>
              </a:ext>
            </a:extLst>
          </p:cNvPr>
          <p:cNvSpPr>
            <a:spLocks noGrp="1"/>
          </p:cNvSpPr>
          <p:nvPr>
            <p:ph type="title"/>
          </p:nvPr>
        </p:nvSpPr>
        <p:spPr>
          <a:xfrm>
            <a:off x="686834" y="591344"/>
            <a:ext cx="3200400" cy="5585619"/>
          </a:xfrm>
        </p:spPr>
        <p:txBody>
          <a:bodyPr>
            <a:normAutofit/>
          </a:bodyPr>
          <a:lstStyle/>
          <a:p>
            <a:r>
              <a:rPr lang="en-GB" b="1" u="sng">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DE58C9-2B4B-24C9-1440-78F01A114E97}"/>
              </a:ext>
            </a:extLst>
          </p:cNvPr>
          <p:cNvSpPr>
            <a:spLocks noGrp="1"/>
          </p:cNvSpPr>
          <p:nvPr>
            <p:ph idx="1"/>
          </p:nvPr>
        </p:nvSpPr>
        <p:spPr>
          <a:xfrm>
            <a:off x="4447308" y="591344"/>
            <a:ext cx="6906491" cy="5585619"/>
          </a:xfrm>
        </p:spPr>
        <p:txBody>
          <a:bodyPr anchor="ctr">
            <a:normAutofit fontScale="40000" lnSpcReduction="20000"/>
          </a:bodyPr>
          <a:lstStyle/>
          <a:p>
            <a:r>
              <a:rPr lang="en-GB" b="1">
                <a:ea typeface="+mn-lt"/>
                <a:cs typeface="+mn-lt"/>
              </a:rPr>
              <a:t>Age UK. (2021).</a:t>
            </a:r>
            <a:r>
              <a:rPr lang="en-GB">
                <a:ea typeface="+mn-lt"/>
                <a:cs typeface="+mn-lt"/>
              </a:rPr>
              <a:t> </a:t>
            </a:r>
            <a:r>
              <a:rPr lang="en-GB" i="1">
                <a:ea typeface="+mn-lt"/>
                <a:cs typeface="+mn-lt"/>
              </a:rPr>
              <a:t>Loneliness research and resources</a:t>
            </a:r>
            <a:r>
              <a:rPr lang="en-GB">
                <a:ea typeface="+mn-lt"/>
                <a:cs typeface="+mn-lt"/>
              </a:rPr>
              <a:t>. Available at: </a:t>
            </a:r>
            <a:r>
              <a:rPr lang="en-GB">
                <a:ea typeface="+mn-lt"/>
                <a:cs typeface="+mn-lt"/>
                <a:hlinkClick r:id="rId2"/>
              </a:rPr>
              <a:t>https://www.ageuk.org.uk</a:t>
            </a:r>
            <a:r>
              <a:rPr lang="en-GB">
                <a:ea typeface="+mn-lt"/>
                <a:cs typeface="+mn-lt"/>
              </a:rPr>
              <a:t> (Accessed: 21 April 2025).</a:t>
            </a:r>
            <a:endParaRPr lang="en-GB"/>
          </a:p>
          <a:p>
            <a:r>
              <a:rPr lang="en-GB" b="1">
                <a:ea typeface="+mn-lt"/>
                <a:cs typeface="+mn-lt"/>
              </a:rPr>
              <a:t>Age UK. (2023).</a:t>
            </a:r>
            <a:r>
              <a:rPr lang="en-GB">
                <a:ea typeface="+mn-lt"/>
                <a:cs typeface="+mn-lt"/>
              </a:rPr>
              <a:t> </a:t>
            </a:r>
            <a:r>
              <a:rPr lang="en-GB" i="1">
                <a:ea typeface="+mn-lt"/>
                <a:cs typeface="+mn-lt"/>
              </a:rPr>
              <a:t>Tackling digital exclusion</a:t>
            </a:r>
            <a:r>
              <a:rPr lang="en-GB">
                <a:ea typeface="+mn-lt"/>
                <a:cs typeface="+mn-lt"/>
              </a:rPr>
              <a:t>. Available at: </a:t>
            </a:r>
            <a:r>
              <a:rPr lang="en-GB">
                <a:ea typeface="+mn-lt"/>
                <a:cs typeface="+mn-lt"/>
                <a:hlinkClick r:id="rId2"/>
              </a:rPr>
              <a:t>https://www.ageuk.org.uk</a:t>
            </a:r>
            <a:r>
              <a:rPr lang="en-GB">
                <a:ea typeface="+mn-lt"/>
                <a:cs typeface="+mn-lt"/>
              </a:rPr>
              <a:t> (Accessed: 15 April 2025).</a:t>
            </a:r>
            <a:endParaRPr lang="en-GB"/>
          </a:p>
          <a:p>
            <a:r>
              <a:rPr lang="en-GB" b="1">
                <a:ea typeface="+mn-lt"/>
                <a:cs typeface="+mn-lt"/>
              </a:rPr>
              <a:t>Campaign to End Loneliness. (2020).</a:t>
            </a:r>
            <a:r>
              <a:rPr lang="en-GB">
                <a:ea typeface="+mn-lt"/>
                <a:cs typeface="+mn-lt"/>
              </a:rPr>
              <a:t> </a:t>
            </a:r>
            <a:r>
              <a:rPr lang="en-GB" i="1">
                <a:ea typeface="+mn-lt"/>
                <a:cs typeface="+mn-lt"/>
              </a:rPr>
              <a:t>The psychology of loneliness</a:t>
            </a:r>
            <a:r>
              <a:rPr lang="en-GB">
                <a:ea typeface="+mn-lt"/>
                <a:cs typeface="+mn-lt"/>
              </a:rPr>
              <a:t>. Available at: </a:t>
            </a:r>
            <a:r>
              <a:rPr lang="en-GB">
                <a:ea typeface="+mn-lt"/>
                <a:cs typeface="+mn-lt"/>
                <a:hlinkClick r:id="rId3"/>
              </a:rPr>
              <a:t>https://www.campaigntoendloneliness.org</a:t>
            </a:r>
            <a:r>
              <a:rPr lang="en-GB">
                <a:ea typeface="+mn-lt"/>
                <a:cs typeface="+mn-lt"/>
              </a:rPr>
              <a:t> (Accessed: 15 April 2025).</a:t>
            </a:r>
            <a:endParaRPr lang="en-GB"/>
          </a:p>
          <a:p>
            <a:r>
              <a:rPr lang="en-GB" b="1">
                <a:ea typeface="+mn-lt"/>
                <a:cs typeface="+mn-lt"/>
              </a:rPr>
              <a:t>Foster, K. (2025).</a:t>
            </a:r>
            <a:r>
              <a:rPr lang="en-GB">
                <a:ea typeface="+mn-lt"/>
                <a:cs typeface="+mn-lt"/>
              </a:rPr>
              <a:t> </a:t>
            </a:r>
            <a:r>
              <a:rPr lang="en-GB" i="1">
                <a:ea typeface="+mn-lt"/>
                <a:cs typeface="+mn-lt"/>
              </a:rPr>
              <a:t>Exclusion</a:t>
            </a:r>
            <a:r>
              <a:rPr lang="en-GB">
                <a:ea typeface="+mn-lt"/>
                <a:cs typeface="+mn-lt"/>
              </a:rPr>
              <a:t>. Available at: </a:t>
            </a:r>
            <a:r>
              <a:rPr lang="en-GB">
                <a:ea typeface="+mn-lt"/>
                <a:cs typeface="+mn-lt"/>
                <a:hlinkClick r:id="rId4"/>
              </a:rPr>
              <a:t>https://www.betterhelp.com/advice/inclusive-mental-health/social-exclusion-impact-on-mental-health/</a:t>
            </a:r>
            <a:r>
              <a:rPr lang="en-GB">
                <a:ea typeface="+mn-lt"/>
                <a:cs typeface="+mn-lt"/>
              </a:rPr>
              <a:t> (Accessed: 24 April 2025).</a:t>
            </a:r>
            <a:endParaRPr lang="en-GB"/>
          </a:p>
          <a:p>
            <a:r>
              <a:rPr lang="en-GB" b="1">
                <a:ea typeface="+mn-lt"/>
                <a:cs typeface="+mn-lt"/>
              </a:rPr>
              <a:t>Godfrey, M., Townsend, J. and Denby, T. (2004).</a:t>
            </a:r>
            <a:r>
              <a:rPr lang="en-GB">
                <a:ea typeface="+mn-lt"/>
                <a:cs typeface="+mn-lt"/>
              </a:rPr>
              <a:t> </a:t>
            </a:r>
            <a:r>
              <a:rPr lang="en-GB" i="1">
                <a:ea typeface="+mn-lt"/>
                <a:cs typeface="+mn-lt"/>
              </a:rPr>
              <a:t>Building a good life for older people in local communities: The experience of Age Concern</a:t>
            </a:r>
            <a:r>
              <a:rPr lang="en-GB">
                <a:ea typeface="+mn-lt"/>
                <a:cs typeface="+mn-lt"/>
              </a:rPr>
              <a:t>. York: Joseph Rowntree Foundation. Available at: </a:t>
            </a:r>
            <a:r>
              <a:rPr lang="en-GB">
                <a:ea typeface="+mn-lt"/>
                <a:cs typeface="+mn-lt"/>
                <a:hlinkClick r:id="rId5"/>
              </a:rPr>
              <a:t>https://www.jrf.org.uk/report/building-good-life-older-people-local-communities</a:t>
            </a:r>
            <a:r>
              <a:rPr lang="en-GB">
                <a:ea typeface="+mn-lt"/>
                <a:cs typeface="+mn-lt"/>
              </a:rPr>
              <a:t> (Accessed: 15 April 2025).</a:t>
            </a:r>
            <a:endParaRPr lang="en-GB"/>
          </a:p>
          <a:p>
            <a:r>
              <a:rPr lang="en-GB" b="1">
                <a:ea typeface="+mn-lt"/>
                <a:cs typeface="+mn-lt"/>
              </a:rPr>
              <a:t>Heart. (2020).</a:t>
            </a:r>
            <a:r>
              <a:rPr lang="en-GB">
                <a:ea typeface="+mn-lt"/>
                <a:cs typeface="+mn-lt"/>
              </a:rPr>
              <a:t> </a:t>
            </a:r>
            <a:r>
              <a:rPr lang="en-GB" i="1">
                <a:ea typeface="+mn-lt"/>
                <a:cs typeface="+mn-lt"/>
              </a:rPr>
              <a:t>The importance of social inclusion</a:t>
            </a:r>
            <a:r>
              <a:rPr lang="en-GB">
                <a:ea typeface="+mn-lt"/>
                <a:cs typeface="+mn-lt"/>
              </a:rPr>
              <a:t>. Available at: </a:t>
            </a:r>
            <a:r>
              <a:rPr lang="en-GB">
                <a:ea typeface="+mn-lt"/>
                <a:cs typeface="+mn-lt"/>
                <a:hlinkClick r:id="rId6"/>
              </a:rPr>
              <a:t>https://www.sacredheartmission.org/news/the-importance-of-social-inclusion/</a:t>
            </a:r>
            <a:r>
              <a:rPr lang="en-GB">
                <a:ea typeface="+mn-lt"/>
                <a:cs typeface="+mn-lt"/>
              </a:rPr>
              <a:t> (Accessed: 21 April 2025).</a:t>
            </a:r>
            <a:endParaRPr lang="en-GB"/>
          </a:p>
          <a:p>
            <a:r>
              <a:rPr lang="en-GB" b="1">
                <a:ea typeface="+mn-lt"/>
                <a:cs typeface="+mn-lt"/>
              </a:rPr>
              <a:t>Holt-</a:t>
            </a:r>
            <a:r>
              <a:rPr lang="en-GB" b="1" err="1">
                <a:ea typeface="+mn-lt"/>
                <a:cs typeface="+mn-lt"/>
              </a:rPr>
              <a:t>Lunstad</a:t>
            </a:r>
            <a:r>
              <a:rPr lang="en-GB" b="1">
                <a:ea typeface="+mn-lt"/>
                <a:cs typeface="+mn-lt"/>
              </a:rPr>
              <a:t>, J., Smith, T.B., Baker, M., Harris, T. and Stephenson, D. (2015).</a:t>
            </a:r>
            <a:r>
              <a:rPr lang="en-GB">
                <a:ea typeface="+mn-lt"/>
                <a:cs typeface="+mn-lt"/>
              </a:rPr>
              <a:t> Loneliness and social isolation as risk factors for mortality: a meta-analytic review. </a:t>
            </a:r>
            <a:r>
              <a:rPr lang="en-GB" i="1">
                <a:ea typeface="+mn-lt"/>
                <a:cs typeface="+mn-lt"/>
              </a:rPr>
              <a:t>Perspectives on Psychological Science</a:t>
            </a:r>
            <a:r>
              <a:rPr lang="en-GB">
                <a:ea typeface="+mn-lt"/>
                <a:cs typeface="+mn-lt"/>
              </a:rPr>
              <a:t>, 10(2), pp.227–237.</a:t>
            </a:r>
            <a:endParaRPr lang="en-GB"/>
          </a:p>
          <a:p>
            <a:r>
              <a:rPr lang="en-GB" b="1">
                <a:ea typeface="+mn-lt"/>
                <a:cs typeface="+mn-lt"/>
              </a:rPr>
              <a:t>Mental Health Foundation. (2021).</a:t>
            </a:r>
            <a:r>
              <a:rPr lang="en-GB">
                <a:ea typeface="+mn-lt"/>
                <a:cs typeface="+mn-lt"/>
              </a:rPr>
              <a:t> </a:t>
            </a:r>
            <a:r>
              <a:rPr lang="en-GB" i="1">
                <a:ea typeface="+mn-lt"/>
                <a:cs typeface="+mn-lt"/>
              </a:rPr>
              <a:t>Social connections and mental health</a:t>
            </a:r>
            <a:r>
              <a:rPr lang="en-GB">
                <a:ea typeface="+mn-lt"/>
                <a:cs typeface="+mn-lt"/>
              </a:rPr>
              <a:t>. Available at: </a:t>
            </a:r>
            <a:r>
              <a:rPr lang="en-GB">
                <a:ea typeface="+mn-lt"/>
                <a:cs typeface="+mn-lt"/>
                <a:hlinkClick r:id="rId7"/>
              </a:rPr>
              <a:t>https://www.mentalhealth.org.uk/explore-mental-health/publications/social-connection-and-mental-health</a:t>
            </a:r>
            <a:r>
              <a:rPr lang="en-GB">
                <a:ea typeface="+mn-lt"/>
                <a:cs typeface="+mn-lt"/>
              </a:rPr>
              <a:t> (Accessed: 15 April 2025).</a:t>
            </a:r>
            <a:endParaRPr lang="en-GB"/>
          </a:p>
          <a:p>
            <a:r>
              <a:rPr lang="en-GB" b="1">
                <a:ea typeface="+mn-lt"/>
                <a:cs typeface="+mn-lt"/>
              </a:rPr>
              <a:t>Mental Health Foundation. (2023).</a:t>
            </a:r>
            <a:r>
              <a:rPr lang="en-GB">
                <a:ea typeface="+mn-lt"/>
                <a:cs typeface="+mn-lt"/>
              </a:rPr>
              <a:t> </a:t>
            </a:r>
            <a:r>
              <a:rPr lang="en-GB" i="1">
                <a:ea typeface="+mn-lt"/>
                <a:cs typeface="+mn-lt"/>
              </a:rPr>
              <a:t>Social isolation and mental health</a:t>
            </a:r>
            <a:r>
              <a:rPr lang="en-GB">
                <a:ea typeface="+mn-lt"/>
                <a:cs typeface="+mn-lt"/>
              </a:rPr>
              <a:t>. Available at: </a:t>
            </a:r>
            <a:r>
              <a:rPr lang="en-GB">
                <a:ea typeface="+mn-lt"/>
                <a:cs typeface="+mn-lt"/>
                <a:hlinkClick r:id="rId8"/>
              </a:rPr>
              <a:t>https://www.mentalhealth.org.uk</a:t>
            </a:r>
            <a:r>
              <a:rPr lang="en-GB">
                <a:ea typeface="+mn-lt"/>
                <a:cs typeface="+mn-lt"/>
              </a:rPr>
              <a:t> (Accessed: 21 April 2025).</a:t>
            </a:r>
            <a:endParaRPr lang="en-GB"/>
          </a:p>
          <a:p>
            <a:r>
              <a:rPr lang="en-GB" b="1">
                <a:ea typeface="+mn-lt"/>
                <a:cs typeface="+mn-lt"/>
              </a:rPr>
              <a:t>NICE. (2016).</a:t>
            </a:r>
            <a:r>
              <a:rPr lang="en-GB">
                <a:ea typeface="+mn-lt"/>
                <a:cs typeface="+mn-lt"/>
              </a:rPr>
              <a:t> </a:t>
            </a:r>
            <a:r>
              <a:rPr lang="en-GB" i="1">
                <a:ea typeface="+mn-lt"/>
                <a:cs typeface="+mn-lt"/>
              </a:rPr>
              <a:t>Older people: independence and mental wellbeing</a:t>
            </a:r>
            <a:r>
              <a:rPr lang="en-GB">
                <a:ea typeface="+mn-lt"/>
                <a:cs typeface="+mn-lt"/>
              </a:rPr>
              <a:t>. Available at: </a:t>
            </a:r>
            <a:r>
              <a:rPr lang="en-GB">
                <a:ea typeface="+mn-lt"/>
                <a:cs typeface="+mn-lt"/>
                <a:hlinkClick r:id="rId9"/>
              </a:rPr>
              <a:t>https://www.nice.org.uk/guidance/ng32</a:t>
            </a:r>
            <a:r>
              <a:rPr lang="en-GB">
                <a:ea typeface="+mn-lt"/>
                <a:cs typeface="+mn-lt"/>
              </a:rPr>
              <a:t> (Accessed: 21 April 2025).</a:t>
            </a:r>
            <a:endParaRPr lang="en-GB"/>
          </a:p>
          <a:p>
            <a:r>
              <a:rPr lang="en-GB" b="1">
                <a:ea typeface="+mn-lt"/>
                <a:cs typeface="+mn-lt"/>
              </a:rPr>
              <a:t>Psych. (2024).</a:t>
            </a:r>
            <a:r>
              <a:rPr lang="en-GB">
                <a:ea typeface="+mn-lt"/>
                <a:cs typeface="+mn-lt"/>
              </a:rPr>
              <a:t> </a:t>
            </a:r>
            <a:r>
              <a:rPr lang="en-GB" i="1">
                <a:ea typeface="+mn-lt"/>
                <a:cs typeface="+mn-lt"/>
              </a:rPr>
              <a:t>Coping</a:t>
            </a:r>
            <a:r>
              <a:rPr lang="en-GB">
                <a:ea typeface="+mn-lt"/>
                <a:cs typeface="+mn-lt"/>
              </a:rPr>
              <a:t>. Available at: </a:t>
            </a:r>
            <a:r>
              <a:rPr lang="en-GB">
                <a:ea typeface="+mn-lt"/>
                <a:cs typeface="+mn-lt"/>
                <a:hlinkClick r:id="rId10"/>
              </a:rPr>
              <a:t>https://www.rcpsych.ac.uk/mental-health/mental-illnesses-and-mental-health-problems/coping-after-a-traumatic-event#:~:text=After%20a%20traumatic%20event%20you,to%20make%20people%20feel%20worse</a:t>
            </a:r>
            <a:r>
              <a:rPr lang="en-GB">
                <a:ea typeface="+mn-lt"/>
                <a:cs typeface="+mn-lt"/>
              </a:rPr>
              <a:t> (Accessed: 21 April 2025).</a:t>
            </a:r>
            <a:endParaRPr lang="en-GB"/>
          </a:p>
          <a:p>
            <a:r>
              <a:rPr lang="en-GB" b="1">
                <a:ea typeface="+mn-lt"/>
                <a:cs typeface="+mn-lt"/>
              </a:rPr>
              <a:t>Wilkinson, G. (2020).</a:t>
            </a:r>
            <a:r>
              <a:rPr lang="en-GB">
                <a:ea typeface="+mn-lt"/>
                <a:cs typeface="+mn-lt"/>
              </a:rPr>
              <a:t> </a:t>
            </a:r>
            <a:r>
              <a:rPr lang="en-GB" i="1">
                <a:ea typeface="+mn-lt"/>
                <a:cs typeface="+mn-lt"/>
              </a:rPr>
              <a:t>People on probation</a:t>
            </a:r>
            <a:r>
              <a:rPr lang="en-GB">
                <a:ea typeface="+mn-lt"/>
                <a:cs typeface="+mn-lt"/>
              </a:rPr>
              <a:t>. Available at: </a:t>
            </a:r>
            <a:r>
              <a:rPr lang="en-GB">
                <a:ea typeface="+mn-lt"/>
                <a:cs typeface="+mn-lt"/>
                <a:hlinkClick r:id="rId11"/>
              </a:rPr>
              <a:t>https://www.crimeandjustice.org.uk/benefits-social-inclusion-activities-people-probation</a:t>
            </a:r>
            <a:r>
              <a:rPr lang="en-GB">
                <a:ea typeface="+mn-lt"/>
                <a:cs typeface="+mn-lt"/>
              </a:rPr>
              <a:t> (Accessed: 21 April 2025).</a:t>
            </a:r>
            <a:endParaRPr lang="en-GB"/>
          </a:p>
          <a:p>
            <a:r>
              <a:rPr lang="en-GB" b="1">
                <a:ea typeface="+mn-lt"/>
                <a:cs typeface="+mn-lt"/>
              </a:rPr>
              <a:t>World Health Organization (WHO). (2011).</a:t>
            </a:r>
            <a:r>
              <a:rPr lang="en-GB">
                <a:ea typeface="+mn-lt"/>
                <a:cs typeface="+mn-lt"/>
              </a:rPr>
              <a:t> </a:t>
            </a:r>
            <a:r>
              <a:rPr lang="en-GB" i="1">
                <a:ea typeface="+mn-lt"/>
                <a:cs typeface="+mn-lt"/>
              </a:rPr>
              <a:t>World report on disability</a:t>
            </a:r>
            <a:r>
              <a:rPr lang="en-GB">
                <a:ea typeface="+mn-lt"/>
                <a:cs typeface="+mn-lt"/>
              </a:rPr>
              <a:t>. Geneva: WHO. Available at: </a:t>
            </a:r>
            <a:r>
              <a:rPr lang="en-GB">
                <a:ea typeface="+mn-lt"/>
                <a:cs typeface="+mn-lt"/>
                <a:hlinkClick r:id="rId12"/>
              </a:rPr>
              <a:t>https://www.who.int/publications/i/item/9789241564182</a:t>
            </a:r>
            <a:r>
              <a:rPr lang="en-GB">
                <a:ea typeface="+mn-lt"/>
                <a:cs typeface="+mn-lt"/>
              </a:rPr>
              <a:t> (Accessed: 15 April 2025).</a:t>
            </a:r>
            <a:endParaRPr lang="en-GB"/>
          </a:p>
          <a:p>
            <a:endParaRPr lang="en-GB"/>
          </a:p>
        </p:txBody>
      </p:sp>
    </p:spTree>
    <p:extLst>
      <p:ext uri="{BB962C8B-B14F-4D97-AF65-F5344CB8AC3E}">
        <p14:creationId xmlns:p14="http://schemas.microsoft.com/office/powerpoint/2010/main" val="1278254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TotalTime>
  <Words>1037</Words>
  <Application>Microsoft Macintosh PowerPoint</Application>
  <PresentationFormat>Widescreen</PresentationFormat>
  <Paragraphs>93</Paragraphs>
  <Slides>14</Slides>
  <Notes>8</Notes>
  <HiddenSlides>0</HiddenSlides>
  <MMClips>13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Aptos</vt:lpstr>
      <vt:lpstr>Aptos Display</vt:lpstr>
      <vt:lpstr>Arial</vt:lpstr>
      <vt:lpstr>Arial Nova</vt:lpstr>
      <vt:lpstr>Calibri</vt:lpstr>
      <vt:lpstr>Surt</vt:lpstr>
      <vt:lpstr>Times New Roman</vt:lpstr>
      <vt:lpstr>Office Theme</vt:lpstr>
      <vt:lpstr>How can communities actively promote social inclusion and combat social isolation? </vt:lpstr>
      <vt:lpstr>What is Social Inclusion?</vt:lpstr>
      <vt:lpstr>Why is Social Inclusion important?</vt:lpstr>
      <vt:lpstr>Benefits of Social Inclusion. </vt:lpstr>
      <vt:lpstr>Negatives of Social Exclusion  </vt:lpstr>
      <vt:lpstr>What is Social Isolation?</vt:lpstr>
      <vt:lpstr>Negatives &amp; effects of Social Isolation</vt:lpstr>
      <vt:lpstr>PowerPoint Presentation</vt:lpstr>
      <vt:lpstr>Combatting Social Isolation</vt:lpstr>
      <vt:lpstr>Why is it essential to combat social isolation?</vt:lpstr>
      <vt:lpstr>How to combat Social isolation</vt:lpstr>
      <vt:lpstr>Conclusion</vt:lpstr>
      <vt:lpstr>Thanks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Jaden Hedges (2204439)</dc:creator>
  <cp:lastModifiedBy>Jaden Hedges (2204439)</cp:lastModifiedBy>
  <cp:revision>2</cp:revision>
  <dcterms:created xsi:type="dcterms:W3CDTF">2025-04-21T13:22:37Z</dcterms:created>
  <dcterms:modified xsi:type="dcterms:W3CDTF">2025-04-28T13:31:42Z</dcterms:modified>
</cp:coreProperties>
</file>