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Lesson 2</a:t>
            </a:r>
            <a:br>
              <a:rPr lang="en-GB" dirty="0" smtClean="0"/>
            </a:br>
            <a:r>
              <a:rPr lang="en-GB" dirty="0" smtClean="0"/>
              <a:t>Parts of Speech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Roles of words in a sentence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Revision: </a:t>
            </a:r>
            <a:r>
              <a:rPr lang="en-GB" dirty="0" smtClean="0"/>
              <a:t>Uses of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zh-CN" altLang="en-US" dirty="0" smtClean="0"/>
              <a:t>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The particle </a:t>
            </a:r>
            <a:r>
              <a:rPr lang="en-GB" i="1" dirty="0" err="1" smtClean="0"/>
              <a:t>er</a:t>
            </a:r>
            <a:r>
              <a:rPr lang="zh-CN" altLang="en-US" dirty="0" smtClean="0"/>
              <a:t>而</a:t>
            </a:r>
            <a:r>
              <a:rPr lang="en-GB" dirty="0" smtClean="0"/>
              <a:t> is used as a connective between verbs or verb phrases. It may be translated as ‘and’. </a:t>
            </a:r>
            <a:r>
              <a:rPr lang="en-GB" b="1" dirty="0" smtClean="0"/>
              <a:t>It cannot occur between nouns!</a:t>
            </a:r>
            <a:endParaRPr lang="en-GB" dirty="0" smtClean="0"/>
          </a:p>
          <a:p>
            <a:r>
              <a:rPr lang="en-GB" dirty="0" smtClean="0"/>
              <a:t>Two or more verbs or verb phrases in a series form a narrative or logical </a:t>
            </a:r>
            <a:r>
              <a:rPr lang="en-GB" dirty="0" smtClean="0"/>
              <a:t>sequence.</a:t>
            </a:r>
            <a:endParaRPr lang="en-GB" dirty="0" smtClean="0"/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Examples: </a:t>
            </a:r>
          </a:p>
          <a:p>
            <a:pPr>
              <a:buNone/>
            </a:pPr>
            <a:r>
              <a:rPr lang="zh-CN" altLang="en-US" dirty="0" smtClean="0"/>
              <a:t>滕</a:t>
            </a:r>
            <a:r>
              <a:rPr lang="zh-CN" altLang="en-US" dirty="0" smtClean="0"/>
              <a:t>文公為世子，將之楚，過宋，而見孟子。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When </a:t>
            </a:r>
            <a:r>
              <a:rPr lang="en-GB" dirty="0" smtClean="0"/>
              <a:t>Duke </a:t>
            </a:r>
            <a:r>
              <a:rPr lang="en-GB" dirty="0" err="1" smtClean="0"/>
              <a:t>Wen</a:t>
            </a:r>
            <a:r>
              <a:rPr lang="en-GB" dirty="0" smtClean="0"/>
              <a:t> of </a:t>
            </a:r>
            <a:r>
              <a:rPr lang="en-GB" dirty="0" err="1" smtClean="0"/>
              <a:t>Teng</a:t>
            </a:r>
            <a:r>
              <a:rPr lang="en-GB" dirty="0" smtClean="0"/>
              <a:t> was Crown Prince, he passed through </a:t>
            </a:r>
            <a:r>
              <a:rPr lang="en-GB" dirty="0" smtClean="0"/>
              <a:t>Song on </a:t>
            </a:r>
            <a:r>
              <a:rPr lang="en-GB" dirty="0" smtClean="0"/>
              <a:t>his way to Chu and saw Mencius.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至</a:t>
            </a:r>
            <a:r>
              <a:rPr lang="zh-CN" altLang="en-US" dirty="0" smtClean="0"/>
              <a:t>死而止。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‘only stopping when he had died’ (literally: ‘arrive at death and [only] then stop’)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Uses of </a:t>
            </a:r>
            <a:r>
              <a:rPr lang="zh-CN" altLang="en-US" dirty="0" smtClean="0"/>
              <a:t>而 </a:t>
            </a:r>
            <a:r>
              <a:rPr lang="en-GB" altLang="zh-CN" dirty="0" smtClean="0"/>
              <a:t>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The semantic relationships between verbs in a series can be quite varied. Apart from simple narrative sequence there can be the main following relationships:</a:t>
            </a:r>
          </a:p>
          <a:p>
            <a:pPr>
              <a:buNone/>
            </a:pPr>
            <a:r>
              <a:rPr lang="en-GB" sz="2600" dirty="0" smtClean="0"/>
              <a:t> </a:t>
            </a:r>
            <a:endParaRPr lang="en-GB" sz="2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Implication of purpose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緣木而求魚 </a:t>
            </a:r>
            <a:r>
              <a:rPr lang="en-GB" altLang="zh-CN" sz="2600" i="1" dirty="0" err="1" smtClean="0"/>
              <a:t>yuan</a:t>
            </a:r>
            <a:r>
              <a:rPr lang="en-GB" altLang="zh-CN" sz="2600" i="1" dirty="0" smtClean="0"/>
              <a:t> mu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qiu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yu</a:t>
            </a:r>
            <a:r>
              <a:rPr lang="en-GB" altLang="zh-CN" sz="2600" i="1" dirty="0" smtClean="0"/>
              <a:t> </a:t>
            </a:r>
            <a:r>
              <a:rPr lang="en-GB" sz="2600" dirty="0" smtClean="0"/>
              <a:t>‘climbing a tree to hunt for fish’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Indicating </a:t>
            </a:r>
            <a:r>
              <a:rPr lang="en-GB" sz="2600" u="sng" dirty="0" smtClean="0"/>
              <a:t>consequence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折頸而死</a:t>
            </a:r>
            <a:r>
              <a:rPr lang="en-GB" sz="2600" dirty="0" smtClean="0"/>
              <a:t> </a:t>
            </a:r>
            <a:r>
              <a:rPr lang="en-GB" sz="2600" i="1" dirty="0" err="1" smtClean="0"/>
              <a:t>zhe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jing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er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si</a:t>
            </a:r>
            <a:r>
              <a:rPr lang="en-GB" sz="2600" i="1" dirty="0" smtClean="0"/>
              <a:t>	   </a:t>
            </a:r>
            <a:r>
              <a:rPr lang="en-GB" sz="2600" dirty="0" smtClean="0"/>
              <a:t>‘twist/break </a:t>
            </a:r>
            <a:r>
              <a:rPr lang="en-GB" sz="2600" dirty="0" smtClean="0"/>
              <a:t>its neck and die’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Contrastive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人而無知 </a:t>
            </a:r>
            <a:r>
              <a:rPr lang="en-GB" altLang="zh-CN" sz="2600" i="1" dirty="0" err="1" smtClean="0"/>
              <a:t>ren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wu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		              </a:t>
            </a:r>
            <a:r>
              <a:rPr lang="en-GB" sz="2600" dirty="0" smtClean="0"/>
              <a:t>‘being </a:t>
            </a:r>
            <a:r>
              <a:rPr lang="en-GB" sz="2600" dirty="0" smtClean="0"/>
              <a:t>a person and yet have no consciousness’</a:t>
            </a:r>
            <a:endParaRPr lang="en-GB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Ownership, belonging, identity (various semantic relationships</a:t>
            </a:r>
            <a:r>
              <a:rPr lang="en-GB" altLang="zh-CN" dirty="0" smtClean="0"/>
              <a:t>)</a:t>
            </a:r>
            <a:r>
              <a:rPr lang="en-GB" dirty="0" smtClean="0"/>
              <a:t>: </a:t>
            </a:r>
          </a:p>
          <a:p>
            <a:pPr lvl="1"/>
            <a:r>
              <a:rPr lang="en-GB" dirty="0" err="1" smtClean="0"/>
              <a:t>兄之室</a:t>
            </a:r>
            <a:r>
              <a:rPr lang="en-GB" dirty="0" smtClean="0"/>
              <a:t> the </a:t>
            </a:r>
            <a:r>
              <a:rPr lang="en-GB" dirty="0" smtClean="0"/>
              <a:t>elder brother’s </a:t>
            </a:r>
            <a:r>
              <a:rPr lang="en-GB" dirty="0" smtClean="0"/>
              <a:t>house (possessive)</a:t>
            </a:r>
            <a:endParaRPr lang="en-GB" dirty="0" smtClean="0"/>
          </a:p>
          <a:p>
            <a:pPr lvl="1"/>
            <a:r>
              <a:rPr lang="zh-TW" altLang="en-US" dirty="0" smtClean="0"/>
              <a:t>公</a:t>
            </a:r>
            <a:r>
              <a:rPr lang="zh-TW" altLang="en-US" dirty="0" smtClean="0"/>
              <a:t>之</a:t>
            </a:r>
            <a:r>
              <a:rPr lang="zh-TW" altLang="en-US" dirty="0" smtClean="0"/>
              <a:t>足 </a:t>
            </a:r>
            <a:r>
              <a:rPr lang="en-GB" dirty="0" smtClean="0"/>
              <a:t>the </a:t>
            </a:r>
            <a:r>
              <a:rPr lang="en-GB" dirty="0" smtClean="0"/>
              <a:t>duke’s </a:t>
            </a:r>
            <a:r>
              <a:rPr lang="en-GB" dirty="0" smtClean="0"/>
              <a:t>feet (belonging)</a:t>
            </a:r>
            <a:endParaRPr lang="en-GB" dirty="0" smtClean="0"/>
          </a:p>
          <a:p>
            <a:pPr lvl="1"/>
            <a:r>
              <a:rPr lang="zh-TW" altLang="en-US" dirty="0" smtClean="0"/>
              <a:t>西</a:t>
            </a:r>
            <a:r>
              <a:rPr lang="zh-TW" altLang="en-US" dirty="0" smtClean="0"/>
              <a:t>門之</a:t>
            </a:r>
            <a:r>
              <a:rPr lang="zh-TW" altLang="en-US" dirty="0" smtClean="0"/>
              <a:t>外 </a:t>
            </a:r>
            <a:r>
              <a:rPr lang="en-GB" dirty="0" smtClean="0"/>
              <a:t>outside </a:t>
            </a:r>
            <a:r>
              <a:rPr lang="en-GB" dirty="0" smtClean="0"/>
              <a:t>the western </a:t>
            </a:r>
            <a:r>
              <a:rPr lang="en-GB" dirty="0" smtClean="0"/>
              <a:t>gate (spatial relation)</a:t>
            </a:r>
            <a:endParaRPr lang="en-GB" dirty="0" smtClean="0"/>
          </a:p>
          <a:p>
            <a:pPr lvl="1"/>
            <a:r>
              <a:rPr lang="en-GB" dirty="0" err="1" smtClean="0"/>
              <a:t>酒肉之味</a:t>
            </a:r>
            <a:r>
              <a:rPr lang="en-GB" dirty="0" smtClean="0"/>
              <a:t> the </a:t>
            </a:r>
            <a:r>
              <a:rPr lang="en-GB" dirty="0" smtClean="0"/>
              <a:t>taste of ale and </a:t>
            </a:r>
            <a:r>
              <a:rPr lang="en-GB" dirty="0" smtClean="0"/>
              <a:t>meat (area to which something refers)</a:t>
            </a:r>
          </a:p>
          <a:p>
            <a:pPr lvl="1"/>
            <a:r>
              <a:rPr lang="zh-TW" altLang="en-US" dirty="0" smtClean="0"/>
              <a:t>吳越之</a:t>
            </a:r>
            <a:r>
              <a:rPr lang="zh-TW" altLang="en-US" dirty="0" smtClean="0"/>
              <a:t>國 </a:t>
            </a:r>
            <a:r>
              <a:rPr lang="en-GB" dirty="0" smtClean="0"/>
              <a:t>the </a:t>
            </a:r>
            <a:r>
              <a:rPr lang="en-GB" dirty="0" smtClean="0"/>
              <a:t>states of Wu and </a:t>
            </a:r>
            <a:r>
              <a:rPr lang="en-GB" dirty="0" err="1" smtClean="0"/>
              <a:t>Yue</a:t>
            </a:r>
            <a:r>
              <a:rPr lang="en-GB" dirty="0" smtClean="0"/>
              <a:t> (identity)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</a:t>
            </a:r>
            <a:r>
              <a:rPr lang="en-GB" i="1" dirty="0" err="1" smtClean="0"/>
              <a:t>zhi</a:t>
            </a:r>
            <a:r>
              <a:rPr lang="en-GB" dirty="0" smtClean="0"/>
              <a:t> </a:t>
            </a:r>
            <a:r>
              <a:rPr lang="zh-CN" altLang="en-US" dirty="0" smtClean="0"/>
              <a:t>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400" dirty="0" smtClean="0"/>
              <a:t>2. Third person object pronoun (him, her, it, them)</a:t>
            </a:r>
          </a:p>
          <a:p>
            <a:pPr lvl="1"/>
            <a:r>
              <a:rPr lang="zh-CN" altLang="en-US" sz="2400" dirty="0" smtClean="0"/>
              <a:t>學</a:t>
            </a:r>
            <a:r>
              <a:rPr lang="zh-CN" altLang="en-US" sz="2400" dirty="0" smtClean="0"/>
              <a:t>之 </a:t>
            </a:r>
            <a:r>
              <a:rPr lang="en-GB" altLang="zh-CN" sz="2400" dirty="0" smtClean="0"/>
              <a:t>“to learn it”</a:t>
            </a:r>
            <a:endParaRPr lang="en-US" altLang="zh-CN" sz="2400" dirty="0" smtClean="0"/>
          </a:p>
          <a:p>
            <a:pPr lvl="1"/>
            <a:r>
              <a:rPr lang="zh-CN" altLang="en-US" sz="2400" dirty="0" smtClean="0"/>
              <a:t>知</a:t>
            </a:r>
            <a:r>
              <a:rPr lang="zh-CN" altLang="en-US" sz="2400" dirty="0" smtClean="0"/>
              <a:t>之 </a:t>
            </a:r>
            <a:r>
              <a:rPr lang="en-GB" altLang="zh-CN" sz="2400" dirty="0" smtClean="0"/>
              <a:t>“to know it”</a:t>
            </a:r>
          </a:p>
          <a:p>
            <a:pPr lvl="1">
              <a:buNone/>
            </a:pPr>
            <a:r>
              <a:rPr lang="zh-CN" altLang="en-US" sz="2400" dirty="0" smtClean="0"/>
              <a:t>之 </a:t>
            </a:r>
            <a:r>
              <a:rPr lang="en-GB" altLang="zh-CN" sz="2400" dirty="0" smtClean="0"/>
              <a:t>stands in for the </a:t>
            </a:r>
            <a:r>
              <a:rPr lang="en-GB" altLang="zh-CN" sz="2400" b="1" dirty="0" smtClean="0"/>
              <a:t>direct object</a:t>
            </a:r>
            <a:r>
              <a:rPr lang="en-GB" altLang="zh-CN" sz="2400" dirty="0" smtClean="0"/>
              <a:t> of a sentence. It cannot be used as a subject!</a:t>
            </a:r>
          </a:p>
          <a:p>
            <a:pPr marL="0" lvl="1" indent="0">
              <a:buNone/>
            </a:pPr>
            <a:r>
              <a:rPr lang="en-GB" altLang="zh-CN" sz="2400" dirty="0" smtClean="0"/>
              <a:t>3. Verb: “to go”</a:t>
            </a:r>
          </a:p>
          <a:p>
            <a:pPr marL="0" lvl="1" indent="0">
              <a:buNone/>
            </a:pPr>
            <a:r>
              <a:rPr lang="en-GB" altLang="zh-CN" sz="2400" dirty="0" smtClean="0"/>
              <a:t>	</a:t>
            </a:r>
            <a:r>
              <a:rPr lang="zh-CN" altLang="en-US" sz="2400" dirty="0" smtClean="0"/>
              <a:t>孔子之楚。</a:t>
            </a:r>
            <a:r>
              <a:rPr lang="en-GB" altLang="zh-CN" sz="2400" dirty="0" err="1" smtClean="0"/>
              <a:t>Kongzi</a:t>
            </a:r>
            <a:r>
              <a:rPr lang="en-GB" altLang="zh-CN" sz="2400" dirty="0" smtClean="0"/>
              <a:t> went to Chu.</a:t>
            </a:r>
          </a:p>
          <a:p>
            <a:pPr marL="0" lvl="1" indent="0">
              <a:buNone/>
            </a:pPr>
            <a:r>
              <a:rPr lang="en-GB" altLang="zh-CN" sz="2400" dirty="0" smtClean="0"/>
              <a:t>4. </a:t>
            </a:r>
            <a:r>
              <a:rPr lang="zh-CN" altLang="en-US" sz="2400" dirty="0" smtClean="0"/>
              <a:t>之 </a:t>
            </a:r>
            <a:r>
              <a:rPr lang="en-GB" altLang="zh-CN" sz="2400" dirty="0" smtClean="0"/>
              <a:t>transforms an independent sentence or phrase into part of a sentence.</a:t>
            </a:r>
          </a:p>
          <a:p>
            <a:pPr marL="0" lvl="1" indent="0">
              <a:buNone/>
            </a:pPr>
            <a:r>
              <a:rPr lang="en-GB" altLang="zh-CN" sz="2400" dirty="0" smtClean="0"/>
              <a:t>	</a:t>
            </a:r>
            <a:r>
              <a:rPr lang="zh-CN" altLang="en-US" sz="2400" dirty="0" smtClean="0"/>
              <a:t>物之不齊，物之情也。</a:t>
            </a:r>
            <a:r>
              <a:rPr lang="en-GB" altLang="zh-CN" sz="2400" dirty="0" smtClean="0"/>
              <a:t>Things being unequal is their 	nature.</a:t>
            </a:r>
          </a:p>
          <a:p>
            <a:pPr marL="0" lvl="1" indent="0">
              <a:buNone/>
            </a:pPr>
            <a:r>
              <a:rPr lang="en-GB" altLang="zh-CN" sz="2400" dirty="0" smtClean="0"/>
              <a:t>By inserting </a:t>
            </a:r>
            <a:r>
              <a:rPr lang="zh-CN" altLang="en-US" sz="2400" dirty="0" smtClean="0"/>
              <a:t>之</a:t>
            </a:r>
            <a:r>
              <a:rPr lang="en-GB" altLang="zh-CN" sz="2400" dirty="0" smtClean="0"/>
              <a:t>, the phrase </a:t>
            </a:r>
            <a:r>
              <a:rPr lang="zh-CN" altLang="en-US" sz="2400" dirty="0" smtClean="0"/>
              <a:t>物不齊 </a:t>
            </a:r>
            <a:r>
              <a:rPr lang="en-GB" altLang="zh-CN" sz="2400" dirty="0" smtClean="0"/>
              <a:t>(“things are not equal”) becomes part A of the nominal sentence (A -- B</a:t>
            </a:r>
            <a:r>
              <a:rPr lang="zh-CN" altLang="en-US" sz="2400" dirty="0" smtClean="0"/>
              <a:t>也</a:t>
            </a:r>
            <a:r>
              <a:rPr lang="en-GB" altLang="zh-CN" sz="2400" dirty="0" smtClean="0"/>
              <a:t>). “As for things being unequal (topic), it is their nature (comment).”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200" dirty="0" smtClean="0"/>
              <a:t>使動用法</a:t>
            </a:r>
            <a:r>
              <a:rPr lang="en-GB" altLang="zh-CN" sz="3200" dirty="0" smtClean="0"/>
              <a:t> (causative verb)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Intransitive verb + direct object: causative phrase </a:t>
            </a:r>
            <a:r>
              <a:rPr lang="en-GB" dirty="0" smtClean="0">
                <a:sym typeface="Wingdings" pitchFamily="2" charset="2"/>
              </a:rPr>
              <a:t> “to cause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to do or happen”</a:t>
            </a:r>
          </a:p>
          <a:p>
            <a:r>
              <a:rPr lang="zh-CN" altLang="en-US" dirty="0" smtClean="0">
                <a:sym typeface="Wingdings" pitchFamily="2" charset="2"/>
              </a:rPr>
              <a:t>亡 </a:t>
            </a:r>
            <a:r>
              <a:rPr lang="en-GB" altLang="zh-CN" dirty="0" smtClean="0">
                <a:sym typeface="Wingdings" pitchFamily="2" charset="2"/>
              </a:rPr>
              <a:t>“to go, depart, leave”</a:t>
            </a:r>
          </a:p>
          <a:p>
            <a:r>
              <a:rPr lang="zh-CN" altLang="en-US" dirty="0" smtClean="0">
                <a:sym typeface="Wingdings" pitchFamily="2" charset="2"/>
              </a:rPr>
              <a:t>亡其</a:t>
            </a:r>
            <a:r>
              <a:rPr lang="zh-CN" altLang="en-US" dirty="0" smtClean="0">
                <a:sym typeface="Wingdings" pitchFamily="2" charset="2"/>
              </a:rPr>
              <a:t>財</a:t>
            </a:r>
            <a:r>
              <a:rPr lang="en-GB" altLang="zh-CN" dirty="0" smtClean="0">
                <a:sym typeface="Wingdings" pitchFamily="2" charset="2"/>
              </a:rPr>
              <a:t>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caused his fortune to disappear”;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caused the loss of his fortune”; “</a:t>
            </a:r>
            <a:r>
              <a:rPr lang="en-GB" altLang="zh-CN" dirty="0" err="1" smtClean="0">
                <a:sym typeface="Wingdings" pitchFamily="2" charset="2"/>
              </a:rPr>
              <a:t>sth</a:t>
            </a:r>
            <a:r>
              <a:rPr lang="en-GB" altLang="zh-CN" dirty="0" smtClean="0">
                <a:sym typeface="Wingdings" pitchFamily="2" charset="2"/>
              </a:rPr>
              <a:t>. made his wealth disappear”</a:t>
            </a:r>
          </a:p>
          <a:p>
            <a:pPr>
              <a:buNone/>
            </a:pPr>
            <a:r>
              <a:rPr lang="en-GB" altLang="zh-CN" dirty="0" smtClean="0">
                <a:sym typeface="Wingdings" pitchFamily="2" charset="2"/>
              </a:rPr>
              <a:t> This use of an intransitive verb is called </a:t>
            </a:r>
            <a:r>
              <a:rPr lang="en-GB" altLang="zh-CN" i="1" dirty="0" err="1" smtClean="0">
                <a:sym typeface="Wingdings" pitchFamily="2" charset="2"/>
              </a:rPr>
              <a:t>shidong</a:t>
            </a:r>
            <a:r>
              <a:rPr lang="en-GB" altLang="zh-CN" i="1" dirty="0" smtClean="0">
                <a:sym typeface="Wingdings" pitchFamily="2" charset="2"/>
              </a:rPr>
              <a:t> </a:t>
            </a:r>
            <a:r>
              <a:rPr lang="en-GB" altLang="zh-CN" i="1" dirty="0" err="1" smtClean="0">
                <a:sym typeface="Wingdings" pitchFamily="2" charset="2"/>
              </a:rPr>
              <a:t>yongfa</a:t>
            </a:r>
            <a:r>
              <a:rPr lang="en-GB" altLang="zh-CN" i="1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使</a:t>
            </a:r>
            <a:r>
              <a:rPr lang="zh-CN" altLang="en-US" dirty="0" smtClean="0"/>
              <a:t>動用</a:t>
            </a:r>
            <a:r>
              <a:rPr lang="zh-CN" altLang="en-US" dirty="0" smtClean="0"/>
              <a:t>法 </a:t>
            </a:r>
            <a:r>
              <a:rPr lang="en-GB" altLang="zh-CN" dirty="0" smtClean="0"/>
              <a:t>in Chinese</a:t>
            </a:r>
            <a:endParaRPr lang="en-GB" altLang="zh-CN" dirty="0" smtClean="0">
              <a:sym typeface="Wingdings" pitchFamily="2" charset="2"/>
            </a:endParaRPr>
          </a:p>
          <a:p>
            <a:pPr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意動用法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Intransitive verb </a:t>
            </a:r>
            <a:r>
              <a:rPr lang="en-GB" dirty="0" smtClean="0"/>
              <a:t>expressing a value statement or judgement + </a:t>
            </a:r>
            <a:r>
              <a:rPr lang="en-GB" dirty="0" smtClean="0"/>
              <a:t>direct object: </a:t>
            </a:r>
            <a:r>
              <a:rPr lang="en-GB" dirty="0" smtClean="0"/>
              <a:t>“</a:t>
            </a:r>
            <a:r>
              <a:rPr lang="en-GB" dirty="0" smtClean="0">
                <a:sym typeface="Wingdings" pitchFamily="2" charset="2"/>
              </a:rPr>
              <a:t>to regard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as” or “to take </a:t>
            </a:r>
            <a:r>
              <a:rPr lang="en-GB" dirty="0" err="1" smtClean="0">
                <a:sym typeface="Wingdings" pitchFamily="2" charset="2"/>
              </a:rPr>
              <a:t>sth</a:t>
            </a:r>
            <a:r>
              <a:rPr lang="en-GB" dirty="0" smtClean="0">
                <a:sym typeface="Wingdings" pitchFamily="2" charset="2"/>
              </a:rPr>
              <a:t>./sb. to be”</a:t>
            </a:r>
          </a:p>
          <a:p>
            <a:r>
              <a:rPr lang="zh-CN" altLang="en-US" dirty="0" smtClean="0">
                <a:sym typeface="Wingdings" pitchFamily="2" charset="2"/>
              </a:rPr>
              <a:t>智</a:t>
            </a:r>
            <a:r>
              <a:rPr lang="en-GB" altLang="zh-CN" dirty="0" smtClean="0">
                <a:sym typeface="Wingdings" pitchFamily="2" charset="2"/>
              </a:rPr>
              <a:t> </a:t>
            </a:r>
            <a:r>
              <a:rPr lang="en-GB" altLang="zh-CN" dirty="0" smtClean="0">
                <a:sym typeface="Wingdings" pitchFamily="2" charset="2"/>
              </a:rPr>
              <a:t>“to be wise”</a:t>
            </a:r>
          </a:p>
          <a:p>
            <a:r>
              <a:rPr lang="zh-CN" altLang="en-US" dirty="0" smtClean="0">
                <a:sym typeface="Wingdings" pitchFamily="2" charset="2"/>
              </a:rPr>
              <a:t>智其</a:t>
            </a:r>
            <a:r>
              <a:rPr lang="zh-CN" altLang="en-US" dirty="0" smtClean="0">
                <a:sym typeface="Wingdings" pitchFamily="2" charset="2"/>
              </a:rPr>
              <a:t>子</a:t>
            </a:r>
            <a:r>
              <a:rPr lang="en-GB" altLang="zh-CN" dirty="0" smtClean="0">
                <a:sym typeface="Wingdings" pitchFamily="2" charset="2"/>
              </a:rPr>
              <a:t> “to regard his son as wise”</a:t>
            </a:r>
          </a:p>
          <a:p>
            <a:r>
              <a:rPr lang="zh-CN" altLang="en-US" dirty="0" smtClean="0">
                <a:sym typeface="Wingdings" pitchFamily="2" charset="2"/>
              </a:rPr>
              <a:t>貴</a:t>
            </a:r>
            <a:r>
              <a:rPr lang="en-GB" altLang="zh-CN" dirty="0" smtClean="0">
                <a:sym typeface="Wingdings" pitchFamily="2" charset="2"/>
              </a:rPr>
              <a:t> </a:t>
            </a:r>
            <a:r>
              <a:rPr lang="en-GB" altLang="zh-CN" i="1" dirty="0" err="1" smtClean="0">
                <a:sym typeface="Wingdings" pitchFamily="2" charset="2"/>
              </a:rPr>
              <a:t>gui</a:t>
            </a:r>
            <a:r>
              <a:rPr lang="en-GB" altLang="zh-CN" dirty="0" smtClean="0">
                <a:sym typeface="Wingdings" pitchFamily="2" charset="2"/>
              </a:rPr>
              <a:t> “expensive, to be valuable”</a:t>
            </a:r>
          </a:p>
          <a:p>
            <a:r>
              <a:rPr lang="zh-CN" altLang="en-US" dirty="0" smtClean="0">
                <a:sym typeface="Wingdings" pitchFamily="2" charset="2"/>
              </a:rPr>
              <a:t>他貴其智 </a:t>
            </a:r>
            <a:r>
              <a:rPr lang="en-GB" altLang="zh-CN" dirty="0" smtClean="0">
                <a:sym typeface="Wingdings" pitchFamily="2" charset="2"/>
              </a:rPr>
              <a:t>“He regards his wisdom as valuable”  “He values/valued </a:t>
            </a:r>
            <a:r>
              <a:rPr lang="en-GB" altLang="zh-CN" smtClean="0">
                <a:sym typeface="Wingdings" pitchFamily="2" charset="2"/>
              </a:rPr>
              <a:t>his wisdom”.</a:t>
            </a:r>
            <a:endParaRPr lang="en-GB" dirty="0" smtClean="0">
              <a:sym typeface="Wingdings" pitchFamily="2" charset="2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456</Words>
  <Application>Microsoft Office PowerPoint</Application>
  <PresentationFormat>On-screen Show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Lesson 2 Parts of Speech</vt:lpstr>
      <vt:lpstr>Revision: Uses of ér 而</vt:lpstr>
      <vt:lpstr>Uses of 而 II</vt:lpstr>
      <vt:lpstr>Uses of zhi 之</vt:lpstr>
      <vt:lpstr>Uses of zhi 之</vt:lpstr>
      <vt:lpstr>使動用法 (causative verb)</vt:lpstr>
      <vt:lpstr>意動用法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15</cp:revision>
  <dcterms:created xsi:type="dcterms:W3CDTF">2012-02-02T07:21:05Z</dcterms:created>
  <dcterms:modified xsi:type="dcterms:W3CDTF">2012-02-09T08:11:31Z</dcterms:modified>
</cp:coreProperties>
</file>