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70" r:id="rId9"/>
    <p:sldId id="263" r:id="rId10"/>
    <p:sldId id="264" r:id="rId11"/>
    <p:sldId id="265" r:id="rId12"/>
    <p:sldId id="266" r:id="rId13"/>
    <p:sldId id="267" r:id="rId14"/>
    <p:sldId id="272" r:id="rId15"/>
    <p:sldId id="271" r:id="rId16"/>
    <p:sldId id="273" r:id="rId17"/>
    <p:sldId id="268" r:id="rId18"/>
    <p:sldId id="269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46" autoAdjust="0"/>
    <p:restoredTop sz="94660"/>
  </p:normalViewPr>
  <p:slideViewPr>
    <p:cSldViewPr snapToGrid="0">
      <p:cViewPr varScale="1">
        <p:scale>
          <a:sx n="67" d="100"/>
          <a:sy n="67" d="100"/>
        </p:scale>
        <p:origin x="235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B3B940E-5996-4E21-9AAB-B8FBEAEDAAE2}" type="doc">
      <dgm:prSet loTypeId="urn:microsoft.com/office/officeart/2005/8/layout/cycle8" loCatId="cycle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2131B24-0543-4199-9DED-984311A34FD4}">
      <dgm:prSet/>
      <dgm:spPr/>
      <dgm:t>
        <a:bodyPr/>
        <a:lstStyle/>
        <a:p>
          <a:r>
            <a:rPr lang="en-GB"/>
            <a:t>Provide cross-cultural training	</a:t>
          </a:r>
          <a:endParaRPr lang="en-US"/>
        </a:p>
      </dgm:t>
    </dgm:pt>
    <dgm:pt modelId="{0EA851CE-13EA-4DF2-B282-AE35DCA2E408}" type="parTrans" cxnId="{66528833-9556-4934-AF81-ADDD9CB4DEF7}">
      <dgm:prSet/>
      <dgm:spPr/>
      <dgm:t>
        <a:bodyPr/>
        <a:lstStyle/>
        <a:p>
          <a:endParaRPr lang="en-US"/>
        </a:p>
      </dgm:t>
    </dgm:pt>
    <dgm:pt modelId="{C8531E25-5746-466C-B9B0-CC1A8404470A}" type="sibTrans" cxnId="{66528833-9556-4934-AF81-ADDD9CB4DEF7}">
      <dgm:prSet/>
      <dgm:spPr/>
      <dgm:t>
        <a:bodyPr/>
        <a:lstStyle/>
        <a:p>
          <a:endParaRPr lang="en-US"/>
        </a:p>
      </dgm:t>
    </dgm:pt>
    <dgm:pt modelId="{01955058-D662-467E-8D0E-7F8ABED67714}">
      <dgm:prSet/>
      <dgm:spPr/>
      <dgm:t>
        <a:bodyPr/>
        <a:lstStyle/>
        <a:p>
          <a:r>
            <a:rPr lang="en-GB"/>
            <a:t>•	Encourage mutual respect	</a:t>
          </a:r>
          <a:endParaRPr lang="en-US"/>
        </a:p>
      </dgm:t>
    </dgm:pt>
    <dgm:pt modelId="{547B22A2-EAA6-44CE-9E6A-4815A38FE1FF}" type="parTrans" cxnId="{20BFDD45-4778-46A4-A81F-5E9169954E7F}">
      <dgm:prSet/>
      <dgm:spPr/>
      <dgm:t>
        <a:bodyPr/>
        <a:lstStyle/>
        <a:p>
          <a:endParaRPr lang="en-US"/>
        </a:p>
      </dgm:t>
    </dgm:pt>
    <dgm:pt modelId="{48EC78C6-E5FE-49B0-A7D2-F2BA4EAA420C}" type="sibTrans" cxnId="{20BFDD45-4778-46A4-A81F-5E9169954E7F}">
      <dgm:prSet/>
      <dgm:spPr/>
      <dgm:t>
        <a:bodyPr/>
        <a:lstStyle/>
        <a:p>
          <a:endParaRPr lang="en-US"/>
        </a:p>
      </dgm:t>
    </dgm:pt>
    <dgm:pt modelId="{0E72D2A1-7461-4640-9209-86AD2A33867A}">
      <dgm:prSet/>
      <dgm:spPr/>
      <dgm:t>
        <a:bodyPr/>
        <a:lstStyle/>
        <a:p>
          <a:r>
            <a:rPr lang="en-GB"/>
            <a:t>•	Adapt leadership styles	</a:t>
          </a:r>
          <a:endParaRPr lang="en-US"/>
        </a:p>
      </dgm:t>
    </dgm:pt>
    <dgm:pt modelId="{46407FE3-CE8C-4892-967D-538173971ED5}" type="parTrans" cxnId="{790FEC93-68CA-4FC6-94D6-8B5C4DD63D57}">
      <dgm:prSet/>
      <dgm:spPr/>
      <dgm:t>
        <a:bodyPr/>
        <a:lstStyle/>
        <a:p>
          <a:endParaRPr lang="en-US"/>
        </a:p>
      </dgm:t>
    </dgm:pt>
    <dgm:pt modelId="{A1261E98-BCC6-4CE3-A933-85B4FC964113}" type="sibTrans" cxnId="{790FEC93-68CA-4FC6-94D6-8B5C4DD63D57}">
      <dgm:prSet/>
      <dgm:spPr/>
      <dgm:t>
        <a:bodyPr/>
        <a:lstStyle/>
        <a:p>
          <a:endParaRPr lang="en-US"/>
        </a:p>
      </dgm:t>
    </dgm:pt>
    <dgm:pt modelId="{1F6BA87D-6D5B-405B-B4D7-84A806688A8F}">
      <dgm:prSet/>
      <dgm:spPr/>
      <dgm:t>
        <a:bodyPr/>
        <a:lstStyle/>
        <a:p>
          <a:r>
            <a:rPr lang="en-GB"/>
            <a:t>•	Build trust within teams	</a:t>
          </a:r>
          <a:endParaRPr lang="en-US"/>
        </a:p>
      </dgm:t>
    </dgm:pt>
    <dgm:pt modelId="{63AD22E5-DC9A-409E-9764-C332DAF3A666}" type="parTrans" cxnId="{7B7E6B74-F431-4EF8-A73D-7D009F252309}">
      <dgm:prSet/>
      <dgm:spPr/>
      <dgm:t>
        <a:bodyPr/>
        <a:lstStyle/>
        <a:p>
          <a:endParaRPr lang="en-US"/>
        </a:p>
      </dgm:t>
    </dgm:pt>
    <dgm:pt modelId="{5E83615B-E328-48C5-BB97-D2E89CFB88AB}" type="sibTrans" cxnId="{7B7E6B74-F431-4EF8-A73D-7D009F252309}">
      <dgm:prSet/>
      <dgm:spPr/>
      <dgm:t>
        <a:bodyPr/>
        <a:lstStyle/>
        <a:p>
          <a:endParaRPr lang="en-US"/>
        </a:p>
      </dgm:t>
    </dgm:pt>
    <dgm:pt modelId="{AC9BC0B6-DDE8-4434-8813-EDAA27DDCFF6}">
      <dgm:prSet/>
      <dgm:spPr/>
      <dgm:t>
        <a:bodyPr/>
        <a:lstStyle/>
        <a:p>
          <a:r>
            <a:rPr lang="en-GB"/>
            <a:t>•	Maintain clear communication</a:t>
          </a:r>
          <a:endParaRPr lang="en-US"/>
        </a:p>
      </dgm:t>
    </dgm:pt>
    <dgm:pt modelId="{43D59CCA-22AD-4288-869C-182C0F1D7846}" type="parTrans" cxnId="{D3F23C4B-F8A9-4093-9306-2FD38D04DCF2}">
      <dgm:prSet/>
      <dgm:spPr/>
      <dgm:t>
        <a:bodyPr/>
        <a:lstStyle/>
        <a:p>
          <a:endParaRPr lang="en-US"/>
        </a:p>
      </dgm:t>
    </dgm:pt>
    <dgm:pt modelId="{1273AE5D-1C84-4F9D-9C25-4827A484CAE6}" type="sibTrans" cxnId="{D3F23C4B-F8A9-4093-9306-2FD38D04DCF2}">
      <dgm:prSet/>
      <dgm:spPr/>
      <dgm:t>
        <a:bodyPr/>
        <a:lstStyle/>
        <a:p>
          <a:endParaRPr lang="en-US"/>
        </a:p>
      </dgm:t>
    </dgm:pt>
    <dgm:pt modelId="{759884A2-4AF6-4A5C-9AA4-453833C57A56}" type="pres">
      <dgm:prSet presAssocID="{5B3B940E-5996-4E21-9AAB-B8FBEAEDAAE2}" presName="compositeShape" presStyleCnt="0">
        <dgm:presLayoutVars>
          <dgm:chMax val="7"/>
          <dgm:dir/>
          <dgm:resizeHandles val="exact"/>
        </dgm:presLayoutVars>
      </dgm:prSet>
      <dgm:spPr/>
    </dgm:pt>
    <dgm:pt modelId="{484DA945-3046-40C9-BA25-EA39A322ACB2}" type="pres">
      <dgm:prSet presAssocID="{5B3B940E-5996-4E21-9AAB-B8FBEAEDAAE2}" presName="wedge1" presStyleLbl="node1" presStyleIdx="0" presStyleCnt="5"/>
      <dgm:spPr/>
    </dgm:pt>
    <dgm:pt modelId="{7A60707C-E190-4231-BDCE-3A6E05B23C43}" type="pres">
      <dgm:prSet presAssocID="{5B3B940E-5996-4E21-9AAB-B8FBEAEDAAE2}" presName="dummy1a" presStyleCnt="0"/>
      <dgm:spPr/>
    </dgm:pt>
    <dgm:pt modelId="{41E122B1-774C-4374-A0F1-2B33361CC4DA}" type="pres">
      <dgm:prSet presAssocID="{5B3B940E-5996-4E21-9AAB-B8FBEAEDAAE2}" presName="dummy1b" presStyleCnt="0"/>
      <dgm:spPr/>
    </dgm:pt>
    <dgm:pt modelId="{6892E99A-CDB2-4716-8C08-0C1FC52F7F0D}" type="pres">
      <dgm:prSet presAssocID="{5B3B940E-5996-4E21-9AAB-B8FBEAEDAAE2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B0D3191D-0CFC-437C-B322-BE6E7E763FE9}" type="pres">
      <dgm:prSet presAssocID="{5B3B940E-5996-4E21-9AAB-B8FBEAEDAAE2}" presName="wedge2" presStyleLbl="node1" presStyleIdx="1" presStyleCnt="5"/>
      <dgm:spPr/>
    </dgm:pt>
    <dgm:pt modelId="{C41326F9-58FA-4037-AC81-ED6FF71B8FC4}" type="pres">
      <dgm:prSet presAssocID="{5B3B940E-5996-4E21-9AAB-B8FBEAEDAAE2}" presName="dummy2a" presStyleCnt="0"/>
      <dgm:spPr/>
    </dgm:pt>
    <dgm:pt modelId="{448468BD-70C7-4461-834E-DEDBE544F67F}" type="pres">
      <dgm:prSet presAssocID="{5B3B940E-5996-4E21-9AAB-B8FBEAEDAAE2}" presName="dummy2b" presStyleCnt="0"/>
      <dgm:spPr/>
    </dgm:pt>
    <dgm:pt modelId="{E5996B49-7CD6-46DB-ABA9-E01AB34406F3}" type="pres">
      <dgm:prSet presAssocID="{5B3B940E-5996-4E21-9AAB-B8FBEAEDAAE2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CA1448D5-B444-4F64-8E4B-91FFF58607F9}" type="pres">
      <dgm:prSet presAssocID="{5B3B940E-5996-4E21-9AAB-B8FBEAEDAAE2}" presName="wedge3" presStyleLbl="node1" presStyleIdx="2" presStyleCnt="5"/>
      <dgm:spPr/>
    </dgm:pt>
    <dgm:pt modelId="{2220F30A-8C08-403D-BF3C-25786612135D}" type="pres">
      <dgm:prSet presAssocID="{5B3B940E-5996-4E21-9AAB-B8FBEAEDAAE2}" presName="dummy3a" presStyleCnt="0"/>
      <dgm:spPr/>
    </dgm:pt>
    <dgm:pt modelId="{EEEDAD37-FA2E-4191-932E-574EC343835E}" type="pres">
      <dgm:prSet presAssocID="{5B3B940E-5996-4E21-9AAB-B8FBEAEDAAE2}" presName="dummy3b" presStyleCnt="0"/>
      <dgm:spPr/>
    </dgm:pt>
    <dgm:pt modelId="{53E21F1D-E19A-497E-BA5D-64659A97D896}" type="pres">
      <dgm:prSet presAssocID="{5B3B940E-5996-4E21-9AAB-B8FBEAEDAAE2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A1D99BCF-ECA7-4614-B3F8-B714906ED382}" type="pres">
      <dgm:prSet presAssocID="{5B3B940E-5996-4E21-9AAB-B8FBEAEDAAE2}" presName="wedge4" presStyleLbl="node1" presStyleIdx="3" presStyleCnt="5"/>
      <dgm:spPr/>
    </dgm:pt>
    <dgm:pt modelId="{345CE111-A962-4410-B7A9-3ED5FFEF9DEA}" type="pres">
      <dgm:prSet presAssocID="{5B3B940E-5996-4E21-9AAB-B8FBEAEDAAE2}" presName="dummy4a" presStyleCnt="0"/>
      <dgm:spPr/>
    </dgm:pt>
    <dgm:pt modelId="{93C7225B-4C31-4863-BC70-CBC51C943F04}" type="pres">
      <dgm:prSet presAssocID="{5B3B940E-5996-4E21-9AAB-B8FBEAEDAAE2}" presName="dummy4b" presStyleCnt="0"/>
      <dgm:spPr/>
    </dgm:pt>
    <dgm:pt modelId="{A6F13E27-61E0-4D07-A089-8BC43BA0A9F7}" type="pres">
      <dgm:prSet presAssocID="{5B3B940E-5996-4E21-9AAB-B8FBEAEDAAE2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44679D76-6E9C-4452-9756-99C2FD6DCD46}" type="pres">
      <dgm:prSet presAssocID="{5B3B940E-5996-4E21-9AAB-B8FBEAEDAAE2}" presName="wedge5" presStyleLbl="node1" presStyleIdx="4" presStyleCnt="5"/>
      <dgm:spPr/>
    </dgm:pt>
    <dgm:pt modelId="{DE7AF2DF-07EB-4B05-A9C5-22B124FA98EF}" type="pres">
      <dgm:prSet presAssocID="{5B3B940E-5996-4E21-9AAB-B8FBEAEDAAE2}" presName="dummy5a" presStyleCnt="0"/>
      <dgm:spPr/>
    </dgm:pt>
    <dgm:pt modelId="{CAA884B5-3681-4667-8986-56EF17824347}" type="pres">
      <dgm:prSet presAssocID="{5B3B940E-5996-4E21-9AAB-B8FBEAEDAAE2}" presName="dummy5b" presStyleCnt="0"/>
      <dgm:spPr/>
    </dgm:pt>
    <dgm:pt modelId="{30757374-41A7-4374-9617-1207054196A0}" type="pres">
      <dgm:prSet presAssocID="{5B3B940E-5996-4E21-9AAB-B8FBEAEDAAE2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</dgm:pt>
    <dgm:pt modelId="{F7495C58-A329-4A03-8915-03E88EB43668}" type="pres">
      <dgm:prSet presAssocID="{C8531E25-5746-466C-B9B0-CC1A8404470A}" presName="arrowWedge1" presStyleLbl="fgSibTrans2D1" presStyleIdx="0" presStyleCnt="5"/>
      <dgm:spPr/>
    </dgm:pt>
    <dgm:pt modelId="{2253CD7D-4BB6-47BA-AEFE-A91FE7CD2F8B}" type="pres">
      <dgm:prSet presAssocID="{48EC78C6-E5FE-49B0-A7D2-F2BA4EAA420C}" presName="arrowWedge2" presStyleLbl="fgSibTrans2D1" presStyleIdx="1" presStyleCnt="5"/>
      <dgm:spPr/>
    </dgm:pt>
    <dgm:pt modelId="{FAEDD1F4-7E49-4D1D-8428-AE98BE95711F}" type="pres">
      <dgm:prSet presAssocID="{A1261E98-BCC6-4CE3-A933-85B4FC964113}" presName="arrowWedge3" presStyleLbl="fgSibTrans2D1" presStyleIdx="2" presStyleCnt="5"/>
      <dgm:spPr/>
    </dgm:pt>
    <dgm:pt modelId="{C1E0FA5F-A8B7-4097-9E48-BDA7518AAA1F}" type="pres">
      <dgm:prSet presAssocID="{5E83615B-E328-48C5-BB97-D2E89CFB88AB}" presName="arrowWedge4" presStyleLbl="fgSibTrans2D1" presStyleIdx="3" presStyleCnt="5"/>
      <dgm:spPr/>
    </dgm:pt>
    <dgm:pt modelId="{951124F1-2CEC-43C9-965A-5C8D3915CD65}" type="pres">
      <dgm:prSet presAssocID="{1273AE5D-1C84-4F9D-9C25-4827A484CAE6}" presName="arrowWedge5" presStyleLbl="fgSibTrans2D1" presStyleIdx="4" presStyleCnt="5"/>
      <dgm:spPr/>
    </dgm:pt>
  </dgm:ptLst>
  <dgm:cxnLst>
    <dgm:cxn modelId="{9C721312-8B8B-4C62-A894-15EF165D33B5}" type="presOf" srcId="{5B3B940E-5996-4E21-9AAB-B8FBEAEDAAE2}" destId="{759884A2-4AF6-4A5C-9AA4-453833C57A56}" srcOrd="0" destOrd="0" presId="urn:microsoft.com/office/officeart/2005/8/layout/cycle8"/>
    <dgm:cxn modelId="{D6F14525-246D-48DF-9329-370B2BE39F87}" type="presOf" srcId="{01955058-D662-467E-8D0E-7F8ABED67714}" destId="{B0D3191D-0CFC-437C-B322-BE6E7E763FE9}" srcOrd="0" destOrd="0" presId="urn:microsoft.com/office/officeart/2005/8/layout/cycle8"/>
    <dgm:cxn modelId="{66528833-9556-4934-AF81-ADDD9CB4DEF7}" srcId="{5B3B940E-5996-4E21-9AAB-B8FBEAEDAAE2}" destId="{92131B24-0543-4199-9DED-984311A34FD4}" srcOrd="0" destOrd="0" parTransId="{0EA851CE-13EA-4DF2-B282-AE35DCA2E408}" sibTransId="{C8531E25-5746-466C-B9B0-CC1A8404470A}"/>
    <dgm:cxn modelId="{20BFDD45-4778-46A4-A81F-5E9169954E7F}" srcId="{5B3B940E-5996-4E21-9AAB-B8FBEAEDAAE2}" destId="{01955058-D662-467E-8D0E-7F8ABED67714}" srcOrd="1" destOrd="0" parTransId="{547B22A2-EAA6-44CE-9E6A-4815A38FE1FF}" sibTransId="{48EC78C6-E5FE-49B0-A7D2-F2BA4EAA420C}"/>
    <dgm:cxn modelId="{56E52866-C8B1-4ADC-81EA-A9056E5EC547}" type="presOf" srcId="{92131B24-0543-4199-9DED-984311A34FD4}" destId="{484DA945-3046-40C9-BA25-EA39A322ACB2}" srcOrd="0" destOrd="0" presId="urn:microsoft.com/office/officeart/2005/8/layout/cycle8"/>
    <dgm:cxn modelId="{D3F23C4B-F8A9-4093-9306-2FD38D04DCF2}" srcId="{5B3B940E-5996-4E21-9AAB-B8FBEAEDAAE2}" destId="{AC9BC0B6-DDE8-4434-8813-EDAA27DDCFF6}" srcOrd="4" destOrd="0" parTransId="{43D59CCA-22AD-4288-869C-182C0F1D7846}" sibTransId="{1273AE5D-1C84-4F9D-9C25-4827A484CAE6}"/>
    <dgm:cxn modelId="{7B7E6B74-F431-4EF8-A73D-7D009F252309}" srcId="{5B3B940E-5996-4E21-9AAB-B8FBEAEDAAE2}" destId="{1F6BA87D-6D5B-405B-B4D7-84A806688A8F}" srcOrd="3" destOrd="0" parTransId="{63AD22E5-DC9A-409E-9764-C332DAF3A666}" sibTransId="{5E83615B-E328-48C5-BB97-D2E89CFB88AB}"/>
    <dgm:cxn modelId="{359F3A56-8ABC-4805-9628-C214D2624FAF}" type="presOf" srcId="{0E72D2A1-7461-4640-9209-86AD2A33867A}" destId="{53E21F1D-E19A-497E-BA5D-64659A97D896}" srcOrd="1" destOrd="0" presId="urn:microsoft.com/office/officeart/2005/8/layout/cycle8"/>
    <dgm:cxn modelId="{BAFEDE7A-E3E8-42D3-A538-1337FAC72015}" type="presOf" srcId="{1F6BA87D-6D5B-405B-B4D7-84A806688A8F}" destId="{A6F13E27-61E0-4D07-A089-8BC43BA0A9F7}" srcOrd="1" destOrd="0" presId="urn:microsoft.com/office/officeart/2005/8/layout/cycle8"/>
    <dgm:cxn modelId="{D6C63B7D-7B15-4F44-A306-0AAD78DF4703}" type="presOf" srcId="{AC9BC0B6-DDE8-4434-8813-EDAA27DDCFF6}" destId="{30757374-41A7-4374-9617-1207054196A0}" srcOrd="1" destOrd="0" presId="urn:microsoft.com/office/officeart/2005/8/layout/cycle8"/>
    <dgm:cxn modelId="{E8150E8F-3698-40C0-BC3B-7E643E7EF0BD}" type="presOf" srcId="{0E72D2A1-7461-4640-9209-86AD2A33867A}" destId="{CA1448D5-B444-4F64-8E4B-91FFF58607F9}" srcOrd="0" destOrd="0" presId="urn:microsoft.com/office/officeart/2005/8/layout/cycle8"/>
    <dgm:cxn modelId="{790FEC93-68CA-4FC6-94D6-8B5C4DD63D57}" srcId="{5B3B940E-5996-4E21-9AAB-B8FBEAEDAAE2}" destId="{0E72D2A1-7461-4640-9209-86AD2A33867A}" srcOrd="2" destOrd="0" parTransId="{46407FE3-CE8C-4892-967D-538173971ED5}" sibTransId="{A1261E98-BCC6-4CE3-A933-85B4FC964113}"/>
    <dgm:cxn modelId="{98B78CA8-7D6A-4BC5-8675-510BF2CE63CB}" type="presOf" srcId="{1F6BA87D-6D5B-405B-B4D7-84A806688A8F}" destId="{A1D99BCF-ECA7-4614-B3F8-B714906ED382}" srcOrd="0" destOrd="0" presId="urn:microsoft.com/office/officeart/2005/8/layout/cycle8"/>
    <dgm:cxn modelId="{35A6EFCD-3989-4E8E-B62F-76A30216FE70}" type="presOf" srcId="{92131B24-0543-4199-9DED-984311A34FD4}" destId="{6892E99A-CDB2-4716-8C08-0C1FC52F7F0D}" srcOrd="1" destOrd="0" presId="urn:microsoft.com/office/officeart/2005/8/layout/cycle8"/>
    <dgm:cxn modelId="{ACBFE7E4-BC01-4794-B02C-953B2DC3B38F}" type="presOf" srcId="{AC9BC0B6-DDE8-4434-8813-EDAA27DDCFF6}" destId="{44679D76-6E9C-4452-9756-99C2FD6DCD46}" srcOrd="0" destOrd="0" presId="urn:microsoft.com/office/officeart/2005/8/layout/cycle8"/>
    <dgm:cxn modelId="{B75DD8ED-5CB7-465C-A355-FDA4D5B5E797}" type="presOf" srcId="{01955058-D662-467E-8D0E-7F8ABED67714}" destId="{E5996B49-7CD6-46DB-ABA9-E01AB34406F3}" srcOrd="1" destOrd="0" presId="urn:microsoft.com/office/officeart/2005/8/layout/cycle8"/>
    <dgm:cxn modelId="{649C6C1A-6480-4E4F-80B5-0A5100E42D8F}" type="presParOf" srcId="{759884A2-4AF6-4A5C-9AA4-453833C57A56}" destId="{484DA945-3046-40C9-BA25-EA39A322ACB2}" srcOrd="0" destOrd="0" presId="urn:microsoft.com/office/officeart/2005/8/layout/cycle8"/>
    <dgm:cxn modelId="{3E20503E-C27C-4D6F-9D07-0D78C77A317F}" type="presParOf" srcId="{759884A2-4AF6-4A5C-9AA4-453833C57A56}" destId="{7A60707C-E190-4231-BDCE-3A6E05B23C43}" srcOrd="1" destOrd="0" presId="urn:microsoft.com/office/officeart/2005/8/layout/cycle8"/>
    <dgm:cxn modelId="{83BB3429-F9FD-4CEA-A0EA-BCF8FE535B9B}" type="presParOf" srcId="{759884A2-4AF6-4A5C-9AA4-453833C57A56}" destId="{41E122B1-774C-4374-A0F1-2B33361CC4DA}" srcOrd="2" destOrd="0" presId="urn:microsoft.com/office/officeart/2005/8/layout/cycle8"/>
    <dgm:cxn modelId="{F6082615-D2A2-4066-83D7-021EBA9D79CF}" type="presParOf" srcId="{759884A2-4AF6-4A5C-9AA4-453833C57A56}" destId="{6892E99A-CDB2-4716-8C08-0C1FC52F7F0D}" srcOrd="3" destOrd="0" presId="urn:microsoft.com/office/officeart/2005/8/layout/cycle8"/>
    <dgm:cxn modelId="{C7003A84-48D8-4F4F-88D7-9844025455CC}" type="presParOf" srcId="{759884A2-4AF6-4A5C-9AA4-453833C57A56}" destId="{B0D3191D-0CFC-437C-B322-BE6E7E763FE9}" srcOrd="4" destOrd="0" presId="urn:microsoft.com/office/officeart/2005/8/layout/cycle8"/>
    <dgm:cxn modelId="{7DA6964E-50E6-404D-8F61-471AB54821F3}" type="presParOf" srcId="{759884A2-4AF6-4A5C-9AA4-453833C57A56}" destId="{C41326F9-58FA-4037-AC81-ED6FF71B8FC4}" srcOrd="5" destOrd="0" presId="urn:microsoft.com/office/officeart/2005/8/layout/cycle8"/>
    <dgm:cxn modelId="{53420B15-DD9C-482F-B925-79C9EC4919EA}" type="presParOf" srcId="{759884A2-4AF6-4A5C-9AA4-453833C57A56}" destId="{448468BD-70C7-4461-834E-DEDBE544F67F}" srcOrd="6" destOrd="0" presId="urn:microsoft.com/office/officeart/2005/8/layout/cycle8"/>
    <dgm:cxn modelId="{3A52210F-FB90-4324-8D5C-1714CF2C4FDF}" type="presParOf" srcId="{759884A2-4AF6-4A5C-9AA4-453833C57A56}" destId="{E5996B49-7CD6-46DB-ABA9-E01AB34406F3}" srcOrd="7" destOrd="0" presId="urn:microsoft.com/office/officeart/2005/8/layout/cycle8"/>
    <dgm:cxn modelId="{B724780B-E4C9-4E24-BCC8-0FAB071DF805}" type="presParOf" srcId="{759884A2-4AF6-4A5C-9AA4-453833C57A56}" destId="{CA1448D5-B444-4F64-8E4B-91FFF58607F9}" srcOrd="8" destOrd="0" presId="urn:microsoft.com/office/officeart/2005/8/layout/cycle8"/>
    <dgm:cxn modelId="{F0025AB2-1FEA-45B4-81BD-DC2C4B971016}" type="presParOf" srcId="{759884A2-4AF6-4A5C-9AA4-453833C57A56}" destId="{2220F30A-8C08-403D-BF3C-25786612135D}" srcOrd="9" destOrd="0" presId="urn:microsoft.com/office/officeart/2005/8/layout/cycle8"/>
    <dgm:cxn modelId="{5AA69401-8B73-4159-99EE-D1C8CA873D52}" type="presParOf" srcId="{759884A2-4AF6-4A5C-9AA4-453833C57A56}" destId="{EEEDAD37-FA2E-4191-932E-574EC343835E}" srcOrd="10" destOrd="0" presId="urn:microsoft.com/office/officeart/2005/8/layout/cycle8"/>
    <dgm:cxn modelId="{83CD1102-88B8-418E-89A5-42CE9029990C}" type="presParOf" srcId="{759884A2-4AF6-4A5C-9AA4-453833C57A56}" destId="{53E21F1D-E19A-497E-BA5D-64659A97D896}" srcOrd="11" destOrd="0" presId="urn:microsoft.com/office/officeart/2005/8/layout/cycle8"/>
    <dgm:cxn modelId="{496D76DA-2393-47B2-887D-AE44E798EB28}" type="presParOf" srcId="{759884A2-4AF6-4A5C-9AA4-453833C57A56}" destId="{A1D99BCF-ECA7-4614-B3F8-B714906ED382}" srcOrd="12" destOrd="0" presId="urn:microsoft.com/office/officeart/2005/8/layout/cycle8"/>
    <dgm:cxn modelId="{39C590F6-E511-46B7-935B-D4A63CA8428B}" type="presParOf" srcId="{759884A2-4AF6-4A5C-9AA4-453833C57A56}" destId="{345CE111-A962-4410-B7A9-3ED5FFEF9DEA}" srcOrd="13" destOrd="0" presId="urn:microsoft.com/office/officeart/2005/8/layout/cycle8"/>
    <dgm:cxn modelId="{AAF4AB46-1341-445F-90F9-32DBD54B8C8E}" type="presParOf" srcId="{759884A2-4AF6-4A5C-9AA4-453833C57A56}" destId="{93C7225B-4C31-4863-BC70-CBC51C943F04}" srcOrd="14" destOrd="0" presId="urn:microsoft.com/office/officeart/2005/8/layout/cycle8"/>
    <dgm:cxn modelId="{F2BE1AEC-91F7-4CED-BCE7-CCD7FBE5DC82}" type="presParOf" srcId="{759884A2-4AF6-4A5C-9AA4-453833C57A56}" destId="{A6F13E27-61E0-4D07-A089-8BC43BA0A9F7}" srcOrd="15" destOrd="0" presId="urn:microsoft.com/office/officeart/2005/8/layout/cycle8"/>
    <dgm:cxn modelId="{72F2A503-8CC1-459B-B1EB-627420982131}" type="presParOf" srcId="{759884A2-4AF6-4A5C-9AA4-453833C57A56}" destId="{44679D76-6E9C-4452-9756-99C2FD6DCD46}" srcOrd="16" destOrd="0" presId="urn:microsoft.com/office/officeart/2005/8/layout/cycle8"/>
    <dgm:cxn modelId="{ACC97214-8132-4242-A795-DB30D38E3543}" type="presParOf" srcId="{759884A2-4AF6-4A5C-9AA4-453833C57A56}" destId="{DE7AF2DF-07EB-4B05-A9C5-22B124FA98EF}" srcOrd="17" destOrd="0" presId="urn:microsoft.com/office/officeart/2005/8/layout/cycle8"/>
    <dgm:cxn modelId="{467F6CC5-AC3C-473C-885D-4F127EA6133B}" type="presParOf" srcId="{759884A2-4AF6-4A5C-9AA4-453833C57A56}" destId="{CAA884B5-3681-4667-8986-56EF17824347}" srcOrd="18" destOrd="0" presId="urn:microsoft.com/office/officeart/2005/8/layout/cycle8"/>
    <dgm:cxn modelId="{AB1EC906-8E22-4007-9F44-13751D695859}" type="presParOf" srcId="{759884A2-4AF6-4A5C-9AA4-453833C57A56}" destId="{30757374-41A7-4374-9617-1207054196A0}" srcOrd="19" destOrd="0" presId="urn:microsoft.com/office/officeart/2005/8/layout/cycle8"/>
    <dgm:cxn modelId="{723CFB43-1948-448B-A011-8F48925E067C}" type="presParOf" srcId="{759884A2-4AF6-4A5C-9AA4-453833C57A56}" destId="{F7495C58-A329-4A03-8915-03E88EB43668}" srcOrd="20" destOrd="0" presId="urn:microsoft.com/office/officeart/2005/8/layout/cycle8"/>
    <dgm:cxn modelId="{4E3A6EF5-E99A-4420-8E94-5B96EEEF33A7}" type="presParOf" srcId="{759884A2-4AF6-4A5C-9AA4-453833C57A56}" destId="{2253CD7D-4BB6-47BA-AEFE-A91FE7CD2F8B}" srcOrd="21" destOrd="0" presId="urn:microsoft.com/office/officeart/2005/8/layout/cycle8"/>
    <dgm:cxn modelId="{BEECFCC6-02FA-48BF-A2AB-BA4347CDE3C8}" type="presParOf" srcId="{759884A2-4AF6-4A5C-9AA4-453833C57A56}" destId="{FAEDD1F4-7E49-4D1D-8428-AE98BE95711F}" srcOrd="22" destOrd="0" presId="urn:microsoft.com/office/officeart/2005/8/layout/cycle8"/>
    <dgm:cxn modelId="{2D65A61B-BA5D-4C2C-8409-1A3372C16699}" type="presParOf" srcId="{759884A2-4AF6-4A5C-9AA4-453833C57A56}" destId="{C1E0FA5F-A8B7-4097-9E48-BDA7518AAA1F}" srcOrd="23" destOrd="0" presId="urn:microsoft.com/office/officeart/2005/8/layout/cycle8"/>
    <dgm:cxn modelId="{7107C5E8-2E9B-4623-95A4-19FE9A76E916}" type="presParOf" srcId="{759884A2-4AF6-4A5C-9AA4-453833C57A56}" destId="{951124F1-2CEC-43C9-965A-5C8D3915CD65}" srcOrd="2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4DA945-3046-40C9-BA25-EA39A322ACB2}">
      <dsp:nvSpPr>
        <dsp:cNvPr id="0" name=""/>
        <dsp:cNvSpPr/>
      </dsp:nvSpPr>
      <dsp:spPr>
        <a:xfrm>
          <a:off x="3481091" y="269422"/>
          <a:ext cx="3656136" cy="3656136"/>
        </a:xfrm>
        <a:prstGeom prst="pie">
          <a:avLst>
            <a:gd name="adj1" fmla="val 16200000"/>
            <a:gd name="adj2" fmla="val 2052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Provide cross-cultural training	</a:t>
          </a:r>
          <a:endParaRPr lang="en-US" sz="1000" kern="1200"/>
        </a:p>
      </dsp:txBody>
      <dsp:txXfrm>
        <a:off x="5388376" y="884001"/>
        <a:ext cx="1175186" cy="783457"/>
      </dsp:txXfrm>
    </dsp:sp>
    <dsp:sp modelId="{B0D3191D-0CFC-437C-B322-BE6E7E763FE9}">
      <dsp:nvSpPr>
        <dsp:cNvPr id="0" name=""/>
        <dsp:cNvSpPr/>
      </dsp:nvSpPr>
      <dsp:spPr>
        <a:xfrm>
          <a:off x="3512429" y="366919"/>
          <a:ext cx="3656136" cy="3656136"/>
        </a:xfrm>
        <a:prstGeom prst="pie">
          <a:avLst>
            <a:gd name="adj1" fmla="val 20520000"/>
            <a:gd name="adj2" fmla="val 324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•	Encourage mutual respect	</a:t>
          </a:r>
          <a:endParaRPr lang="en-US" sz="1000" kern="1200"/>
        </a:p>
      </dsp:txBody>
      <dsp:txXfrm>
        <a:off x="5867156" y="2037425"/>
        <a:ext cx="1088136" cy="870508"/>
      </dsp:txXfrm>
    </dsp:sp>
    <dsp:sp modelId="{CA1448D5-B444-4F64-8E4B-91FFF58607F9}">
      <dsp:nvSpPr>
        <dsp:cNvPr id="0" name=""/>
        <dsp:cNvSpPr/>
      </dsp:nvSpPr>
      <dsp:spPr>
        <a:xfrm>
          <a:off x="3429731" y="426984"/>
          <a:ext cx="3656136" cy="3656136"/>
        </a:xfrm>
        <a:prstGeom prst="pie">
          <a:avLst>
            <a:gd name="adj1" fmla="val 3240000"/>
            <a:gd name="adj2" fmla="val 756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•	Adapt leadership styles	</a:t>
          </a:r>
          <a:endParaRPr lang="en-US" sz="1000" kern="1200"/>
        </a:p>
      </dsp:txBody>
      <dsp:txXfrm>
        <a:off x="4735494" y="2994985"/>
        <a:ext cx="1044610" cy="957559"/>
      </dsp:txXfrm>
    </dsp:sp>
    <dsp:sp modelId="{A1D99BCF-ECA7-4614-B3F8-B714906ED382}">
      <dsp:nvSpPr>
        <dsp:cNvPr id="0" name=""/>
        <dsp:cNvSpPr/>
      </dsp:nvSpPr>
      <dsp:spPr>
        <a:xfrm>
          <a:off x="3347033" y="366919"/>
          <a:ext cx="3656136" cy="3656136"/>
        </a:xfrm>
        <a:prstGeom prst="pie">
          <a:avLst>
            <a:gd name="adj1" fmla="val 7560000"/>
            <a:gd name="adj2" fmla="val 1188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•	Build trust within teams	</a:t>
          </a:r>
          <a:endParaRPr lang="en-US" sz="1000" kern="1200"/>
        </a:p>
      </dsp:txBody>
      <dsp:txXfrm>
        <a:off x="3560307" y="2037425"/>
        <a:ext cx="1088136" cy="870508"/>
      </dsp:txXfrm>
    </dsp:sp>
    <dsp:sp modelId="{44679D76-6E9C-4452-9756-99C2FD6DCD46}">
      <dsp:nvSpPr>
        <dsp:cNvPr id="0" name=""/>
        <dsp:cNvSpPr/>
      </dsp:nvSpPr>
      <dsp:spPr>
        <a:xfrm>
          <a:off x="3378371" y="269422"/>
          <a:ext cx="3656136" cy="3656136"/>
        </a:xfrm>
        <a:prstGeom prst="pie">
          <a:avLst>
            <a:gd name="adj1" fmla="val 11880000"/>
            <a:gd name="adj2" fmla="val 1620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•	Maintain clear communication</a:t>
          </a:r>
          <a:endParaRPr lang="en-US" sz="1000" kern="1200"/>
        </a:p>
      </dsp:txBody>
      <dsp:txXfrm>
        <a:off x="3952036" y="884001"/>
        <a:ext cx="1175186" cy="783457"/>
      </dsp:txXfrm>
    </dsp:sp>
    <dsp:sp modelId="{F7495C58-A329-4A03-8915-03E88EB43668}">
      <dsp:nvSpPr>
        <dsp:cNvPr id="0" name=""/>
        <dsp:cNvSpPr/>
      </dsp:nvSpPr>
      <dsp:spPr>
        <a:xfrm>
          <a:off x="3254587" y="43090"/>
          <a:ext cx="4108801" cy="4108801"/>
        </a:xfrm>
        <a:prstGeom prst="circularArrow">
          <a:avLst>
            <a:gd name="adj1" fmla="val 5085"/>
            <a:gd name="adj2" fmla="val 327528"/>
            <a:gd name="adj3" fmla="val 20192361"/>
            <a:gd name="adj4" fmla="val 16200324"/>
            <a:gd name="adj5" fmla="val 5932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53CD7D-4BB6-47BA-AEFE-A91FE7CD2F8B}">
      <dsp:nvSpPr>
        <dsp:cNvPr id="0" name=""/>
        <dsp:cNvSpPr/>
      </dsp:nvSpPr>
      <dsp:spPr>
        <a:xfrm>
          <a:off x="3286350" y="140555"/>
          <a:ext cx="4108801" cy="4108801"/>
        </a:xfrm>
        <a:prstGeom prst="circularArrow">
          <a:avLst>
            <a:gd name="adj1" fmla="val 5085"/>
            <a:gd name="adj2" fmla="val 327528"/>
            <a:gd name="adj3" fmla="val 2912753"/>
            <a:gd name="adj4" fmla="val 20519953"/>
            <a:gd name="adj5" fmla="val 5932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EDD1F4-7E49-4D1D-8428-AE98BE95711F}">
      <dsp:nvSpPr>
        <dsp:cNvPr id="0" name=""/>
        <dsp:cNvSpPr/>
      </dsp:nvSpPr>
      <dsp:spPr>
        <a:xfrm>
          <a:off x="3203399" y="200803"/>
          <a:ext cx="4108801" cy="4108801"/>
        </a:xfrm>
        <a:prstGeom prst="circularArrow">
          <a:avLst>
            <a:gd name="adj1" fmla="val 5085"/>
            <a:gd name="adj2" fmla="val 327528"/>
            <a:gd name="adj3" fmla="val 7232777"/>
            <a:gd name="adj4" fmla="val 3239695"/>
            <a:gd name="adj5" fmla="val 5932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E0FA5F-A8B7-4097-9E48-BDA7518AAA1F}">
      <dsp:nvSpPr>
        <dsp:cNvPr id="0" name=""/>
        <dsp:cNvSpPr/>
      </dsp:nvSpPr>
      <dsp:spPr>
        <a:xfrm>
          <a:off x="3120448" y="140555"/>
          <a:ext cx="4108801" cy="4108801"/>
        </a:xfrm>
        <a:prstGeom prst="circularArrow">
          <a:avLst>
            <a:gd name="adj1" fmla="val 5085"/>
            <a:gd name="adj2" fmla="val 327528"/>
            <a:gd name="adj3" fmla="val 11552519"/>
            <a:gd name="adj4" fmla="val 7559718"/>
            <a:gd name="adj5" fmla="val 5932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1124F1-2CEC-43C9-965A-5C8D3915CD65}">
      <dsp:nvSpPr>
        <dsp:cNvPr id="0" name=""/>
        <dsp:cNvSpPr/>
      </dsp:nvSpPr>
      <dsp:spPr>
        <a:xfrm>
          <a:off x="3152211" y="43090"/>
          <a:ext cx="4108801" cy="4108801"/>
        </a:xfrm>
        <a:prstGeom prst="circularArrow">
          <a:avLst>
            <a:gd name="adj1" fmla="val 5085"/>
            <a:gd name="adj2" fmla="val 327528"/>
            <a:gd name="adj3" fmla="val 15872148"/>
            <a:gd name="adj4" fmla="val 11880111"/>
            <a:gd name="adj5" fmla="val 5932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7A973-1DA3-4BD1-3DB1-C4609071AB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57D33B-A36F-5218-3613-FA5381147F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44F5B-4817-7708-9091-C4CAE330F8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D70B7-5C40-4526-AF14-8630D0D0775A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75B5D2-1BB0-AAFC-2AF5-34C7CB5F1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2620A6-37D9-A44F-1A64-9DF82834CF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72900-522E-464C-A7AE-0E870EC7A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3218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AA766-39B5-F624-0C11-C0AA3BA066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9EC277-886A-66A1-4FDE-F67D055855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7837E0-8D1A-266A-849B-C7EC06F7C6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D70B7-5C40-4526-AF14-8630D0D0775A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1BBB77-0780-C391-B9A3-7841F842F9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573000-AD68-7666-8B45-CE0336BC3C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72900-522E-464C-A7AE-0E870EC7A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7564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6C3299-AA21-F09F-C7C7-EFEFE14A10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658ACC-312E-827B-0A67-6D0CC658E1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0A2D5-B85A-5EBE-D309-D81E3C8982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D70B7-5C40-4526-AF14-8630D0D0775A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3730A4-51DC-C6CB-7FF5-FF57805598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6A32C1-D6F0-8B3A-2E7E-897C120C0B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72900-522E-464C-A7AE-0E870EC7A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4859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7628E-1A39-F5D3-9444-EF09C7E56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A9B7B9-C626-7B5F-6A0C-A160B08CCF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B50FFB-BB2E-1D14-9A7D-3992ED70D9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D692F2-8497-2A77-33DF-AEFB3D4599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D70B7-5C40-4526-AF14-8630D0D0775A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8F079D-B4BE-CBAA-FD73-634B3A5B67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5DB1D5-A4CA-0AF0-690C-7F204A02FC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72900-522E-464C-A7AE-0E870EC7A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4486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78ED6-F042-6964-2A29-67CBFF850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D3770E-B236-FB50-0E21-83162DB9B5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7BD2AA-1318-84D7-6F93-31F048666A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9D3F2A5-AF36-A490-92EE-1CABB00244B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B12A0DA-167A-26D3-1A01-55D308E646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D4DA8E3-66D2-4328-E41A-47A9F3DD34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D70B7-5C40-4526-AF14-8630D0D0775A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5D926BC-5978-9771-9CD0-02550C5549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278D98-D4CC-7AE7-4066-4D5CAF03B7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72900-522E-464C-A7AE-0E870EC7A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3652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13919-1B97-D8EC-95D2-1BC7C66318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7A2F3CD-59BF-21D9-A338-3D3102C03C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D70B7-5C40-4526-AF14-8630D0D0775A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C132C0-54C8-FFFB-A382-A28EF490A8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BD4D0C-A663-A228-D50E-D625540C7C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72900-522E-464C-A7AE-0E870EC7A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79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2808AB-6021-A8C4-2D89-825CA35BC7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D70B7-5C40-4526-AF14-8630D0D0775A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F95B3AA-C9A4-F323-FCDE-7F53D00978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2176D1-EE52-82DD-F4D8-ADE2E9EF7B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72900-522E-464C-A7AE-0E870EC7A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588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3F9F6-AFA6-2BC0-D4A1-EC4D10337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CDAC2-F18C-C1C5-D343-9391A757EE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271D6A-8D15-E3EF-4A33-BD1BDB8C94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504A69-3484-BC7D-AE41-25CE4B104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D70B7-5C40-4526-AF14-8630D0D0775A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93D7DB-65EF-4FAD-2C8C-D1D166712C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411DC4-BA81-462E-8844-59E83C5010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72900-522E-464C-A7AE-0E870EC7A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8870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69FDE-AFB4-56AB-F2F7-699921A7B0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E6604F-C162-C50E-5657-0136F4A46A1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743666-D4BC-C4C0-AA97-0B41D9CAEE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BCD14D-A39E-DD17-2A2E-57882D4BC2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D70B7-5C40-4526-AF14-8630D0D0775A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AD7817-EC93-83EA-81E2-88EE7A777B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C691A7-46A6-DB45-A153-141749936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72900-522E-464C-A7AE-0E870EC7A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0914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14A9A-A438-CDDE-7D4D-FA67488F28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2D86B7-D826-AED3-C631-919A7D9303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239076-25CD-8265-5062-9D14D05CF6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D70B7-5C40-4526-AF14-8630D0D0775A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C2BC0-B3AB-0ACF-7DEB-FD6283298C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FDC08A-E4D7-D044-DF5F-0D23B280E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72900-522E-464C-A7AE-0E870EC7A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709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9BBB35-EC6B-73E4-AA25-F70BEDFD9C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755F4E5-05C1-262D-1778-530E02D4C1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D26290-FFC6-B5D4-1A17-79D6AF37B4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D70B7-5C40-4526-AF14-8630D0D0775A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FDFF6C-AD83-0114-92AE-12F5574C4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33C337-171E-F4C8-6A25-207A5CC48A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72900-522E-464C-A7AE-0E870EC7A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9624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4D9BACE-CA81-4E53-2F8D-639A45B79B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714F49-0D2B-9321-D8A0-3B51560A7F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01023D-8F68-2890-43CD-9AED3DD83F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4D70B7-5C40-4526-AF14-8630D0D0775A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F40C2B-D2E5-578D-38AD-7A9DFE4383B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F71E2-63AB-BEB1-8AC8-CB73BD5936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D672900-522E-464C-A7AE-0E870EC7A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798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CCA5F87-1D1E-45CB-8D83-FC7EEFAD9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ED4CA4C-B1EE-B3A2-3A42-CAFA397312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180" r="3720"/>
          <a:stretch>
            <a:fillRect/>
          </a:stretch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CCFC2C6-6238-4A2F-93DE-2ADF74AF6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711652" y="0"/>
            <a:ext cx="8480347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E3B169-99E3-296B-604D-7143ECC9F3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8600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2600">
                <a:latin typeface="Aptos Black" panose="020F0502020204030204" pitchFamily="34" charset="0"/>
              </a:rPr>
              <a:t>STUDENT NAME: IONELA SORINA OCNEANU </a:t>
            </a:r>
            <a:br>
              <a:rPr lang="en-GB" sz="2600">
                <a:latin typeface="Aptos Black" panose="020F0502020204030204" pitchFamily="34" charset="0"/>
              </a:rPr>
            </a:br>
            <a:r>
              <a:rPr lang="en-GB" sz="2600">
                <a:latin typeface="Aptos Black" panose="020F0502020204030204" pitchFamily="34" charset="0"/>
              </a:rPr>
              <a:t>STUDENT ID: 2234046</a:t>
            </a:r>
            <a:br>
              <a:rPr lang="en-GB" sz="2600">
                <a:latin typeface="Aptos Black" panose="020F0502020204030204" pitchFamily="34" charset="0"/>
              </a:rPr>
            </a:br>
            <a:r>
              <a:rPr lang="en-GB" sz="2600">
                <a:latin typeface="Aptos Black" panose="020F0502020204030204" pitchFamily="34" charset="0"/>
              </a:rPr>
              <a:t>LECTURE NAME: LIYANAGE RODRIGO </a:t>
            </a:r>
            <a:br>
              <a:rPr lang="en-GB" sz="2600">
                <a:latin typeface="Aptos Black" panose="020F0502020204030204" pitchFamily="34" charset="0"/>
              </a:rPr>
            </a:br>
            <a:r>
              <a:rPr lang="en-GB" sz="2600">
                <a:latin typeface="Aptos Black" panose="020F0502020204030204" pitchFamily="34" charset="0"/>
              </a:rPr>
              <a:t>MODULE CODE:LCBB6023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CAA4F7-B8F2-FCF0-996B-4AA4C68FE2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8600" y="4872922"/>
            <a:ext cx="4023360" cy="1208141"/>
          </a:xfrm>
        </p:spPr>
        <p:txBody>
          <a:bodyPr>
            <a:normAutofit/>
          </a:bodyPr>
          <a:lstStyle/>
          <a:p>
            <a:pPr algn="l"/>
            <a:r>
              <a:rPr lang="en-GB" sz="2000" b="1"/>
              <a:t>PRESENTATION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284663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F9146F-65FE-93CC-57B8-09812B72E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5AE533-E970-9387-995A-3406F42098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912" y="1725930"/>
            <a:ext cx="4646905" cy="4218939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ro-RO" sz="2000" dirty="0"/>
              <a:t>In that </a:t>
            </a:r>
            <a:r>
              <a:rPr lang="en-GB" sz="2000" dirty="0"/>
              <a:t> presentation outlines </a:t>
            </a:r>
            <a:r>
              <a:rPr lang="ro-RO" sz="2000" dirty="0"/>
              <a:t>i will speack about it </a:t>
            </a:r>
            <a:r>
              <a:rPr lang="en-GB" sz="2000" dirty="0"/>
              <a:t> strategic approach to negotiating a UK–China partnership, recognising that cultural differences significantly influence negotiation processes and outcomes. </a:t>
            </a:r>
            <a:endParaRPr lang="en-GB" sz="2000" b="1" dirty="0"/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5" name="Picture 4" descr="3D rendering of game pieces tied together with a rope">
            <a:extLst>
              <a:ext uri="{FF2B5EF4-FFF2-40B4-BE49-F238E27FC236}">
                <a16:creationId xmlns:a16="http://schemas.microsoft.com/office/drawing/2014/main" id="{71E7D34B-BF84-2214-C816-168B205E707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44" r="29715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29226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Illustration of people on a blockchain">
            <a:extLst>
              <a:ext uri="{FF2B5EF4-FFF2-40B4-BE49-F238E27FC236}">
                <a16:creationId xmlns:a16="http://schemas.microsoft.com/office/drawing/2014/main" id="{C0B3E44F-6202-567E-65DE-13BB0FF2ECD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00" r="7167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CB8173-C06C-BA86-AB38-B997228DE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Presentation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C64F94-CED5-F2FF-DA1F-49C757E5A0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434201"/>
            <a:ext cx="5257799" cy="405867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The presentation examines cultural theory, identifies key Chinese cultural characteristics affecting negotiations, and proposes adaptive strategies. </a:t>
            </a:r>
            <a:endParaRPr lang="ro-RO" sz="24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It emphasises that cultural intelligence and strategic flexibility are essential for achieving mutually beneficial outcomes in cross-border partnerships (Trompenaars &amp; Hampden-Turner, 2012).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408354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83C733-3A54-15D3-2D38-D4EFAAD66A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b="1"/>
              <a:t>Defining Culture</a:t>
            </a:r>
            <a:br>
              <a:rPr lang="en-GB" b="1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1B66DF-F5D9-D679-B571-6053959426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950525"/>
            <a:ext cx="7423298" cy="384366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000" dirty="0"/>
              <a:t>Culture refers to collective programming of the mind that distinguishes members of one group from another and shapes behavioural expectations, communication styles, and managerial practices (Hofstede, 2011). </a:t>
            </a:r>
          </a:p>
          <a:p>
            <a:pPr marL="0" indent="0">
              <a:buNone/>
            </a:pPr>
            <a:endParaRPr lang="en-GB" sz="20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/>
              <a:t>In business contexts, culture directly influences negotiation styles and organisational interactions (Hall, 1976).</a:t>
            </a:r>
          </a:p>
          <a:p>
            <a:endParaRPr lang="en-GB" sz="2000" dirty="0"/>
          </a:p>
        </p:txBody>
      </p:sp>
      <p:pic>
        <p:nvPicPr>
          <p:cNvPr id="14" name="Picture 13" descr="Rows of chairs in a dark auditorium">
            <a:extLst>
              <a:ext uri="{FF2B5EF4-FFF2-40B4-BE49-F238E27FC236}">
                <a16:creationId xmlns:a16="http://schemas.microsoft.com/office/drawing/2014/main" id="{70E8DC55-08D5-EB9B-02EB-3B6987B442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342" r="1475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318782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F86FBD-0E7A-E110-9AE9-7B2D5CECB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/>
              <a:t>Cultural Elements in Business Operations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A87E61-6745-39D4-99DE-5FE2693A0A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712" y="2301400"/>
            <a:ext cx="4871483" cy="384366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000" dirty="0"/>
              <a:t>Cultural dimensions affect leadership structures, risk tolerance, and organisational coordination.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/>
              <a:t>For example, hierarchical cultures influence authority distribution, while long-term orientation affects investment and partnership decisions.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/>
              <a:t>Misalignment in these elements may lead to misunderstanding and operational inefficiencies (Meyer, 2014).</a:t>
            </a:r>
          </a:p>
        </p:txBody>
      </p:sp>
      <p:pic>
        <p:nvPicPr>
          <p:cNvPr id="20" name="Picture 19" descr="Calculator, pen, compass, money and a paper with graphs printed on it">
            <a:extLst>
              <a:ext uri="{FF2B5EF4-FFF2-40B4-BE49-F238E27FC236}">
                <a16:creationId xmlns:a16="http://schemas.microsoft.com/office/drawing/2014/main" id="{83078D97-CEB2-E44A-6507-63C76221BA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919" r="21695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240989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F54013-7A9B-A61F-100A-6FE24C7C3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Theoretical Framework – Hofstede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13515E-2140-2E88-F8C5-81A7B2080F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670" y="2479385"/>
            <a:ext cx="9941319" cy="3124658"/>
          </a:xfrm>
        </p:spPr>
        <p:txBody>
          <a:bodyPr anchor="ctr">
            <a:no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Hofstede’s cultural dimensions provide a comparative framework for analysing national differences.</a:t>
            </a:r>
            <a:endParaRPr lang="ro-RO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Variations in power distance, collectivism, and long-term orientation significantly influence negotiation behaviours, authority structures, and strategic priorities in international business contexts (Hofstede, 2011).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59443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E1CA6C-C355-3FB2-768B-E7F6158D4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UK and China – Cultural Comparison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973B0-38BC-7A33-CC74-D9F1A53142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United Kingdom demonstrates relatively low power distance and strong individualism, encouraging participative decision-making. </a:t>
            </a:r>
            <a:endParaRPr lang="ro-RO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contrast, China exhibits hierarchical authority, collectivist values, and long-term orientation, shaping negotiation processes that prioritise relationships and sustained cooperation (Hofstede, 2011; Meyer, 2014).</a:t>
            </a:r>
          </a:p>
        </p:txBody>
      </p:sp>
      <p:pic>
        <p:nvPicPr>
          <p:cNvPr id="24" name="Picture 23" descr="3D rendering of game pieces tied together with a rope">
            <a:extLst>
              <a:ext uri="{FF2B5EF4-FFF2-40B4-BE49-F238E27FC236}">
                <a16:creationId xmlns:a16="http://schemas.microsoft.com/office/drawing/2014/main" id="{C8F070C4-20B0-F2F5-D360-00B5D8AFC6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44" r="29715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6013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A95671B-3CC6-4792-9114-B74FAEA22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73CDCB-8D98-CA3D-099D-13DCAAD7E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8184" y="174032"/>
            <a:ext cx="10175631" cy="11118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Uk – China cultural Comparison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314D95-E1CB-1DC6-E861-2699DBBB3211}"/>
              </a:ext>
            </a:extLst>
          </p:cNvPr>
          <p:cNvSpPr txBox="1"/>
          <p:nvPr/>
        </p:nvSpPr>
        <p:spPr>
          <a:xfrm>
            <a:off x="1008184" y="1459907"/>
            <a:ext cx="10175630" cy="7679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In that slide shows cultural differences between the UK-CHINA in hierarchy , communication ,</a:t>
            </a:r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 decision making And businees focus which influence negotion style.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7DB6824-EEB2-B8BF-293F-313025FE68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6413862"/>
              </p:ext>
            </p:extLst>
          </p:nvPr>
        </p:nvGraphicFramePr>
        <p:xfrm>
          <a:off x="1474764" y="2405149"/>
          <a:ext cx="9236376" cy="38993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80546">
                  <a:extLst>
                    <a:ext uri="{9D8B030D-6E8A-4147-A177-3AD203B41FA5}">
                      <a16:colId xmlns:a16="http://schemas.microsoft.com/office/drawing/2014/main" val="861451104"/>
                    </a:ext>
                  </a:extLst>
                </a:gridCol>
                <a:gridCol w="2520016">
                  <a:extLst>
                    <a:ext uri="{9D8B030D-6E8A-4147-A177-3AD203B41FA5}">
                      <a16:colId xmlns:a16="http://schemas.microsoft.com/office/drawing/2014/main" val="2843044887"/>
                    </a:ext>
                  </a:extLst>
                </a:gridCol>
                <a:gridCol w="3735814">
                  <a:extLst>
                    <a:ext uri="{9D8B030D-6E8A-4147-A177-3AD203B41FA5}">
                      <a16:colId xmlns:a16="http://schemas.microsoft.com/office/drawing/2014/main" val="57390408"/>
                    </a:ext>
                  </a:extLst>
                </a:gridCol>
              </a:tblGrid>
              <a:tr h="981480">
                <a:tc>
                  <a:txBody>
                    <a:bodyPr/>
                    <a:lstStyle/>
                    <a:p>
                      <a:r>
                        <a:rPr lang="ro-RO" sz="2600"/>
                        <a:t>Aspect </a:t>
                      </a:r>
                      <a:endParaRPr lang="en-GB" sz="2600"/>
                    </a:p>
                  </a:txBody>
                  <a:tcPr marL="132632" marR="132632" marT="66316" marB="66316"/>
                </a:tc>
                <a:tc>
                  <a:txBody>
                    <a:bodyPr/>
                    <a:lstStyle/>
                    <a:p>
                      <a:r>
                        <a:rPr lang="ro-RO" sz="2600"/>
                        <a:t>Uk</a:t>
                      </a:r>
                    </a:p>
                    <a:p>
                      <a:endParaRPr lang="en-GB" sz="2600"/>
                    </a:p>
                  </a:txBody>
                  <a:tcPr marL="132632" marR="132632" marT="66316" marB="66316"/>
                </a:tc>
                <a:tc>
                  <a:txBody>
                    <a:bodyPr/>
                    <a:lstStyle/>
                    <a:p>
                      <a:r>
                        <a:rPr lang="ro-RO" sz="2600"/>
                        <a:t>China </a:t>
                      </a:r>
                      <a:endParaRPr lang="en-GB" sz="2600"/>
                    </a:p>
                  </a:txBody>
                  <a:tcPr marL="132632" marR="132632" marT="66316" marB="66316"/>
                </a:tc>
                <a:extLst>
                  <a:ext uri="{0D108BD9-81ED-4DB2-BD59-A6C34878D82A}">
                    <a16:rowId xmlns:a16="http://schemas.microsoft.com/office/drawing/2014/main" val="466956523"/>
                  </a:ext>
                </a:extLst>
              </a:tr>
              <a:tr h="583583">
                <a:tc>
                  <a:txBody>
                    <a:bodyPr/>
                    <a:lstStyle/>
                    <a:p>
                      <a:r>
                        <a:rPr lang="ro-RO" sz="2600"/>
                        <a:t>Power distance </a:t>
                      </a:r>
                      <a:endParaRPr lang="en-GB" sz="2600"/>
                    </a:p>
                  </a:txBody>
                  <a:tcPr marL="132632" marR="132632" marT="66316" marB="66316"/>
                </a:tc>
                <a:tc>
                  <a:txBody>
                    <a:bodyPr/>
                    <a:lstStyle/>
                    <a:p>
                      <a:r>
                        <a:rPr lang="ro-RO" sz="2600"/>
                        <a:t>Low hierarcy </a:t>
                      </a:r>
                      <a:endParaRPr lang="en-GB" sz="2600"/>
                    </a:p>
                  </a:txBody>
                  <a:tcPr marL="132632" marR="132632" marT="66316" marB="66316"/>
                </a:tc>
                <a:tc>
                  <a:txBody>
                    <a:bodyPr/>
                    <a:lstStyle/>
                    <a:p>
                      <a:r>
                        <a:rPr lang="ro-RO" sz="2600"/>
                        <a:t>High hierarcy </a:t>
                      </a:r>
                      <a:endParaRPr lang="en-GB" sz="2600"/>
                    </a:p>
                  </a:txBody>
                  <a:tcPr marL="132632" marR="132632" marT="66316" marB="66316"/>
                </a:tc>
                <a:extLst>
                  <a:ext uri="{0D108BD9-81ED-4DB2-BD59-A6C34878D82A}">
                    <a16:rowId xmlns:a16="http://schemas.microsoft.com/office/drawing/2014/main" val="488315948"/>
                  </a:ext>
                </a:extLst>
              </a:tr>
              <a:tr h="583583">
                <a:tc>
                  <a:txBody>
                    <a:bodyPr/>
                    <a:lstStyle/>
                    <a:p>
                      <a:r>
                        <a:rPr lang="ro-RO" sz="2600"/>
                        <a:t>Individualism </a:t>
                      </a:r>
                      <a:endParaRPr lang="en-GB" sz="2600"/>
                    </a:p>
                  </a:txBody>
                  <a:tcPr marL="132632" marR="132632" marT="66316" marB="66316"/>
                </a:tc>
                <a:tc>
                  <a:txBody>
                    <a:bodyPr/>
                    <a:lstStyle/>
                    <a:p>
                      <a:r>
                        <a:rPr lang="ro-RO" sz="2600"/>
                        <a:t>Individualistic </a:t>
                      </a:r>
                      <a:endParaRPr lang="en-GB" sz="2600"/>
                    </a:p>
                  </a:txBody>
                  <a:tcPr marL="132632" marR="132632" marT="66316" marB="66316"/>
                </a:tc>
                <a:tc>
                  <a:txBody>
                    <a:bodyPr/>
                    <a:lstStyle/>
                    <a:p>
                      <a:r>
                        <a:rPr lang="ro-RO" sz="2600"/>
                        <a:t>Collectivist </a:t>
                      </a:r>
                      <a:endParaRPr lang="en-GB" sz="2600"/>
                    </a:p>
                  </a:txBody>
                  <a:tcPr marL="132632" marR="132632" marT="66316" marB="66316"/>
                </a:tc>
                <a:extLst>
                  <a:ext uri="{0D108BD9-81ED-4DB2-BD59-A6C34878D82A}">
                    <a16:rowId xmlns:a16="http://schemas.microsoft.com/office/drawing/2014/main" val="4055964952"/>
                  </a:ext>
                </a:extLst>
              </a:tr>
              <a:tr h="583583">
                <a:tc>
                  <a:txBody>
                    <a:bodyPr/>
                    <a:lstStyle/>
                    <a:p>
                      <a:r>
                        <a:rPr lang="ro-RO" sz="2600"/>
                        <a:t>Communication </a:t>
                      </a:r>
                      <a:endParaRPr lang="en-GB" sz="2600"/>
                    </a:p>
                  </a:txBody>
                  <a:tcPr marL="132632" marR="132632" marT="66316" marB="66316"/>
                </a:tc>
                <a:tc>
                  <a:txBody>
                    <a:bodyPr/>
                    <a:lstStyle/>
                    <a:p>
                      <a:r>
                        <a:rPr lang="ro-RO" sz="2600"/>
                        <a:t>Direct </a:t>
                      </a:r>
                      <a:endParaRPr lang="en-GB" sz="2600"/>
                    </a:p>
                  </a:txBody>
                  <a:tcPr marL="132632" marR="132632" marT="66316" marB="66316"/>
                </a:tc>
                <a:tc>
                  <a:txBody>
                    <a:bodyPr/>
                    <a:lstStyle/>
                    <a:p>
                      <a:r>
                        <a:rPr lang="ro-RO" sz="2600"/>
                        <a:t>Indirect </a:t>
                      </a:r>
                      <a:endParaRPr lang="en-GB" sz="2600"/>
                    </a:p>
                  </a:txBody>
                  <a:tcPr marL="132632" marR="132632" marT="66316" marB="66316"/>
                </a:tc>
                <a:extLst>
                  <a:ext uri="{0D108BD9-81ED-4DB2-BD59-A6C34878D82A}">
                    <a16:rowId xmlns:a16="http://schemas.microsoft.com/office/drawing/2014/main" val="762791101"/>
                  </a:ext>
                </a:extLst>
              </a:tr>
              <a:tr h="583583">
                <a:tc>
                  <a:txBody>
                    <a:bodyPr/>
                    <a:lstStyle/>
                    <a:p>
                      <a:r>
                        <a:rPr lang="ro-RO" sz="2600"/>
                        <a:t>Decision making </a:t>
                      </a:r>
                      <a:endParaRPr lang="en-GB" sz="2600"/>
                    </a:p>
                  </a:txBody>
                  <a:tcPr marL="132632" marR="132632" marT="66316" marB="66316"/>
                </a:tc>
                <a:tc>
                  <a:txBody>
                    <a:bodyPr/>
                    <a:lstStyle/>
                    <a:p>
                      <a:r>
                        <a:rPr lang="ro-RO" sz="2600"/>
                        <a:t>Faster </a:t>
                      </a:r>
                      <a:endParaRPr lang="en-GB" sz="2600"/>
                    </a:p>
                  </a:txBody>
                  <a:tcPr marL="132632" marR="132632" marT="66316" marB="66316"/>
                </a:tc>
                <a:tc>
                  <a:txBody>
                    <a:bodyPr/>
                    <a:lstStyle/>
                    <a:p>
                      <a:r>
                        <a:rPr lang="ro-RO" sz="2600"/>
                        <a:t>Sloweer hierarchial</a:t>
                      </a:r>
                      <a:endParaRPr lang="en-GB" sz="2600"/>
                    </a:p>
                  </a:txBody>
                  <a:tcPr marL="132632" marR="132632" marT="66316" marB="66316"/>
                </a:tc>
                <a:extLst>
                  <a:ext uri="{0D108BD9-81ED-4DB2-BD59-A6C34878D82A}">
                    <a16:rowId xmlns:a16="http://schemas.microsoft.com/office/drawing/2014/main" val="4196685982"/>
                  </a:ext>
                </a:extLst>
              </a:tr>
              <a:tr h="583583">
                <a:tc>
                  <a:txBody>
                    <a:bodyPr/>
                    <a:lstStyle/>
                    <a:p>
                      <a:r>
                        <a:rPr lang="ro-RO" sz="2600"/>
                        <a:t>Business focus </a:t>
                      </a:r>
                      <a:endParaRPr lang="en-GB" sz="2600"/>
                    </a:p>
                  </a:txBody>
                  <a:tcPr marL="132632" marR="132632" marT="66316" marB="66316"/>
                </a:tc>
                <a:tc>
                  <a:txBody>
                    <a:bodyPr/>
                    <a:lstStyle/>
                    <a:p>
                      <a:r>
                        <a:rPr lang="ro-RO" sz="2600"/>
                        <a:t>Contracts </a:t>
                      </a:r>
                      <a:endParaRPr lang="en-GB" sz="2600"/>
                    </a:p>
                  </a:txBody>
                  <a:tcPr marL="132632" marR="132632" marT="66316" marB="66316"/>
                </a:tc>
                <a:tc>
                  <a:txBody>
                    <a:bodyPr/>
                    <a:lstStyle/>
                    <a:p>
                      <a:r>
                        <a:rPr lang="ro-RO" sz="2600"/>
                        <a:t>Relationschip (guanxi)</a:t>
                      </a:r>
                      <a:endParaRPr lang="en-GB" sz="2600"/>
                    </a:p>
                  </a:txBody>
                  <a:tcPr marL="132632" marR="132632" marT="66316" marB="66316"/>
                </a:tc>
                <a:extLst>
                  <a:ext uri="{0D108BD9-81ED-4DB2-BD59-A6C34878D82A}">
                    <a16:rowId xmlns:a16="http://schemas.microsoft.com/office/drawing/2014/main" val="34278606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860005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C5F932-7A62-F84C-D25F-0DD994672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350196"/>
            <a:ext cx="4953197" cy="1624520"/>
          </a:xfrm>
        </p:spPr>
        <p:txBody>
          <a:bodyPr anchor="ctr">
            <a:normAutofit/>
          </a:bodyPr>
          <a:lstStyle/>
          <a:p>
            <a:r>
              <a:rPr lang="en-GB" sz="3700" dirty="0"/>
              <a:t>Guanxi and Relationship Orientation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BD4DBF-E985-5EC0-4573-5A48198BA2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 fontScale="925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In Chinese business culture, </a:t>
            </a:r>
            <a:r>
              <a:rPr lang="en-GB" sz="2400" i="1" dirty="0"/>
              <a:t>guanxi</a:t>
            </a:r>
            <a:r>
              <a:rPr lang="en-GB" sz="2400" dirty="0"/>
              <a:t> refers to relational networks built on trust, reciprocity, and long-term obligation. </a:t>
            </a:r>
            <a:endParaRPr lang="ro-RO" sz="24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Negotiations often prioritise relationship development before formal agreements, contrasting with Western contract-focused approaches (Trompenaars &amp; Hampden-Turner, 2012).</a:t>
            </a:r>
          </a:p>
          <a:p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979260-1DAD-3E84-A30F-82173CA2BC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993" r="3595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59526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21D126-8221-9F05-E04B-21B3E1756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Face (Mianzi) and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36D9E5-6EF2-F8A1-E347-E56E8B851E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The concept of </a:t>
            </a:r>
            <a:r>
              <a:rPr lang="en-GB" sz="2400" i="1" dirty="0" err="1"/>
              <a:t>mianzi</a:t>
            </a:r>
            <a:r>
              <a:rPr lang="en-GB" sz="2400" dirty="0"/>
              <a:t> (face) emphasises maintaining personal and organisational dignity. </a:t>
            </a:r>
            <a:endParaRPr lang="ro-RO" sz="24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Chinese communication styles tend to be indirect and high-context, where meaning is embedded in relationships rather than explicit language (Hall, 1976). </a:t>
            </a:r>
          </a:p>
          <a:p>
            <a:endParaRPr lang="en-GB" sz="2000" dirty="0"/>
          </a:p>
        </p:txBody>
      </p:sp>
      <p:pic>
        <p:nvPicPr>
          <p:cNvPr id="5" name="Picture 4" descr="Top shot of a representation of networks with stick figures.">
            <a:extLst>
              <a:ext uri="{FF2B5EF4-FFF2-40B4-BE49-F238E27FC236}">
                <a16:creationId xmlns:a16="http://schemas.microsoft.com/office/drawing/2014/main" id="{FF98A5EF-9F43-01DA-D6F5-576BA0337C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095" r="12263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6860016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121B2B-58E7-E58A-7A3A-574AA124B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Decision-Making and Hierarchy</a:t>
            </a:r>
          </a:p>
        </p:txBody>
      </p:sp>
      <p:pic>
        <p:nvPicPr>
          <p:cNvPr id="7" name="Graphic 6" descr="Hierarchy">
            <a:extLst>
              <a:ext uri="{FF2B5EF4-FFF2-40B4-BE49-F238E27FC236}">
                <a16:creationId xmlns:a16="http://schemas.microsoft.com/office/drawing/2014/main" id="{2CB6A883-59DF-41D8-5DFC-8B2420F7AE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ACFD97-CBBD-6860-5C06-111E60212F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chemeClr val="tx2"/>
                </a:solidFill>
              </a:rPr>
              <a:t>Chinese organisations often exhibit centralised authority structures where senior leaders retain final decision-making power. </a:t>
            </a:r>
            <a:endParaRPr lang="ro-RO" sz="2400" dirty="0">
              <a:solidFill>
                <a:schemeClr val="tx2"/>
              </a:solidFill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chemeClr val="tx2"/>
                </a:solidFill>
              </a:rPr>
              <a:t>Consensus-building within hierarchical frameworks can extend negotiation timelines, requiring patience and strategic engagement from foreign partners (Hofstede, 2011).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6358944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242E9E-ECC7-0526-E45A-500BEF742D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 b="1"/>
              <a:t>Negotiation Strategies for Success</a:t>
            </a:r>
            <a:br>
              <a:rPr lang="en-GB" sz="3700" b="1"/>
            </a:br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7DDCB2-E7E3-E746-5CE0-4D5F2ABCA8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740" y="2743200"/>
            <a:ext cx="5202967" cy="3931920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000" dirty="0"/>
              <a:t>Invest in relationships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/>
              <a:t>Respect hierarchy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/>
              <a:t>Adapt communication style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/>
              <a:t>Emphasise long-term value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/>
              <a:t>Effective negotiation requires culturally adaptive strategies, including relationship-building, recognition of hierarchical authority, and indirect communication techniques. </a:t>
            </a:r>
            <a:endParaRPr lang="en-GB" sz="1700" dirty="0"/>
          </a:p>
        </p:txBody>
      </p:sp>
      <p:pic>
        <p:nvPicPr>
          <p:cNvPr id="5" name="Picture 4" descr="Top view of cubes connected with black lines">
            <a:extLst>
              <a:ext uri="{FF2B5EF4-FFF2-40B4-BE49-F238E27FC236}">
                <a16:creationId xmlns:a16="http://schemas.microsoft.com/office/drawing/2014/main" id="{4E8089D1-6B8A-C665-5C4A-6BBCFCFB05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590" r="11668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3237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AFA523-AFCD-A02E-1C45-3D63D3E3A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Cultural Awareness and Adaptability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EAF431-9058-9348-92E7-E03EF6DEDC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880" y="2470244"/>
            <a:ext cx="5913117" cy="4124866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Cultural intelligence enables organisations to interpret unfamiliar behaviours and adjust strategies accordingly. </a:t>
            </a:r>
            <a:endParaRPr lang="ro-RO" sz="24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Adaptability reduces cross-cultural misunderstandings, strengthens trust, and improves negotiation outcomes in international partnerships (Trompenaars &amp; Hampden-Turner, 2012</a:t>
            </a:r>
            <a:r>
              <a:rPr lang="en-GB" sz="2000" dirty="0"/>
              <a:t>).</a:t>
            </a:r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FDB03FB6-62FE-AAB6-F5F5-0CFBD721691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028" r="27135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44992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1739CA5-F0F5-48E1-8E8C-F24B7182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3">
            <a:extLst>
              <a:ext uri="{FF2B5EF4-FFF2-40B4-BE49-F238E27FC236}">
                <a16:creationId xmlns:a16="http://schemas.microsoft.com/office/drawing/2014/main" id="{3EAD2937-F230-41D4-B9C5-975B129BF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CD444A3-C338-4886-B7F1-4BA2AF46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4F8063-1646-7B3C-C3AB-81826560B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56" y="1444741"/>
            <a:ext cx="9357865" cy="10419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International strategy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6796D5-CF57-B874-6EFF-C13648E151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2656" y="2701427"/>
            <a:ext cx="4483324" cy="2699968"/>
          </a:xfrm>
        </p:spPr>
        <p:txBody>
          <a:bodyPr vert="horz" lIns="91440" tIns="45720" rIns="91440" bIns="45720" rtlCol="0">
            <a:normAutofit/>
          </a:bodyPr>
          <a:lstStyle/>
          <a:p>
            <a:pPr marL="114300" indent="-342900">
              <a:buFont typeface="Wingdings" panose="05000000000000000000" pitchFamily="2" charset="2"/>
              <a:buChar char="§"/>
            </a:pPr>
            <a:r>
              <a:rPr lang="en-US" sz="1900" dirty="0"/>
              <a:t>Expand to access global markets	</a:t>
            </a:r>
          </a:p>
          <a:p>
            <a:pPr marL="114300" indent="-342900">
              <a:buFont typeface="Wingdings" panose="05000000000000000000" pitchFamily="2" charset="2"/>
              <a:buChar char="§"/>
            </a:pPr>
            <a:r>
              <a:rPr lang="en-US" sz="1900" dirty="0"/>
              <a:t>Use partnerships or joint ventures	</a:t>
            </a:r>
          </a:p>
          <a:p>
            <a:pPr marL="114300" indent="-342900">
              <a:buFont typeface="Wingdings" panose="05000000000000000000" pitchFamily="2" charset="2"/>
              <a:buChar char="§"/>
            </a:pPr>
            <a:r>
              <a:rPr lang="en-US" sz="1900" dirty="0"/>
              <a:t>Adapt strategy to local culture	</a:t>
            </a:r>
          </a:p>
          <a:p>
            <a:pPr marL="114300" indent="-342900">
              <a:buFont typeface="Wingdings" panose="05000000000000000000" pitchFamily="2" charset="2"/>
              <a:buChar char="§"/>
            </a:pPr>
            <a:r>
              <a:rPr lang="en-US" sz="1900" dirty="0"/>
              <a:t>Balance global goals and local need	</a:t>
            </a:r>
          </a:p>
          <a:p>
            <a:pPr marL="114300" indent="-342900">
              <a:buFont typeface="Wingdings" panose="05000000000000000000" pitchFamily="2" charset="2"/>
              <a:buChar char="§"/>
            </a:pPr>
            <a:r>
              <a:rPr lang="en-US" sz="1900" dirty="0"/>
              <a:t>Focus on long-term cooperation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79BB3F-44CE-3402-8582-219718ABC51B}"/>
              </a:ext>
            </a:extLst>
          </p:cNvPr>
          <p:cNvSpPr txBox="1"/>
          <p:nvPr/>
        </p:nvSpPr>
        <p:spPr>
          <a:xfrm>
            <a:off x="6256020" y="2701427"/>
            <a:ext cx="4554501" cy="26999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Work with local Chinese partners	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Build strong business relationships	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Adapt management practices	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Align with long-term business goals</a:t>
            </a:r>
          </a:p>
        </p:txBody>
      </p:sp>
    </p:spTree>
    <p:extLst>
      <p:ext uri="{BB962C8B-B14F-4D97-AF65-F5344CB8AC3E}">
        <p14:creationId xmlns:p14="http://schemas.microsoft.com/office/powerpoint/2010/main" val="26353555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EBE91-1AA1-4915-01AC-FF44E2B43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ro-RO" sz="3200" b="1" dirty="0"/>
              <a:t>PEOPLE MANAGEMENT </a:t>
            </a:r>
            <a:endParaRPr lang="en-GB" sz="3200" b="1" dirty="0"/>
          </a:p>
        </p:txBody>
      </p:sp>
      <p:pic>
        <p:nvPicPr>
          <p:cNvPr id="5" name="Picture 4" descr="Drawings on colourful paper">
            <a:extLst>
              <a:ext uri="{FF2B5EF4-FFF2-40B4-BE49-F238E27FC236}">
                <a16:creationId xmlns:a16="http://schemas.microsoft.com/office/drawing/2014/main" id="{B85B8C1F-4AD1-1D37-C698-84ED504052F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803" r="35059" b="-1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CA7D4-8C1F-6EFE-E692-94FDBD4DFC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Cultural awareness improves teamwork</a:t>
            </a:r>
            <a:endParaRPr lang="ro-RO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Leadership styles differ across cultures	</a:t>
            </a:r>
            <a:endParaRPr lang="ro-RO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Chinese organisations value hierarchy	</a:t>
            </a:r>
            <a:endParaRPr lang="ro-RO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UK organisations encourage participation	</a:t>
            </a:r>
            <a:endParaRPr lang="ro-RO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Communication skills are essential</a:t>
            </a:r>
          </a:p>
        </p:txBody>
      </p:sp>
    </p:spTree>
    <p:extLst>
      <p:ext uri="{BB962C8B-B14F-4D97-AF65-F5344CB8AC3E}">
        <p14:creationId xmlns:p14="http://schemas.microsoft.com/office/powerpoint/2010/main" val="780921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6574E7-37D1-E6B4-7216-0E8D50F741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ro-RO" sz="5200"/>
              <a:t>M</a:t>
            </a:r>
            <a:r>
              <a:rPr lang="en-GB" sz="5200"/>
              <a:t>anaging International Teams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BE235A-8EB5-AB10-4B48-ED278242FB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1629257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55927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F20D4E-2376-D30B-F2E4-C30A073EE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FEEFC-50A4-7E9F-9F8A-98DB6ABD78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750" y="2331720"/>
            <a:ext cx="5810247" cy="3908359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000" dirty="0"/>
              <a:t>In conclusion, achieving a successful UK–China strategic partnership requires more than financial or contractual alignment</a:t>
            </a:r>
            <a:r>
              <a:rPr lang="ro-RO" sz="2000" dirty="0"/>
              <a:t> </a:t>
            </a:r>
            <a:r>
              <a:rPr lang="en-GB" sz="2000" dirty="0"/>
              <a:t>it demands cultural intelligence, strategic flexibility, and sustained relationship development. </a:t>
            </a:r>
            <a:endParaRPr lang="ro-RO" sz="20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/>
              <a:t>By applying established cross-cultural frameworks and adapting to hierarchical, collectivist, and long-term orientations, the organisation can minimise negotiation risk</a:t>
            </a:r>
            <a:r>
              <a:rPr lang="ro-RO" sz="2000" dirty="0"/>
              <a:t>.</a:t>
            </a:r>
            <a:endParaRPr lang="en-GB" sz="2000" dirty="0"/>
          </a:p>
        </p:txBody>
      </p:sp>
      <p:pic>
        <p:nvPicPr>
          <p:cNvPr id="16" name="Picture 15" descr="Red toy person in front of two lines of white figures">
            <a:extLst>
              <a:ext uri="{FF2B5EF4-FFF2-40B4-BE49-F238E27FC236}">
                <a16:creationId xmlns:a16="http://schemas.microsoft.com/office/drawing/2014/main" id="{063DE287-E471-E7C6-7BF7-804F24D506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398" r="22541" b="-2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032006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9FB99-8789-DC22-9728-D02F56403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/>
              <a:t>REFERENCES :</a:t>
            </a:r>
          </a:p>
        </p:txBody>
      </p:sp>
      <p:pic>
        <p:nvPicPr>
          <p:cNvPr id="18" name="Picture 17" descr="Close up of book pages">
            <a:extLst>
              <a:ext uri="{FF2B5EF4-FFF2-40B4-BE49-F238E27FC236}">
                <a16:creationId xmlns:a16="http://schemas.microsoft.com/office/drawing/2014/main" id="{6BB6CC74-2F52-C899-CAC7-0223107D66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123" r="11543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420DA7-8031-AAFF-1A1F-67A424032F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1400"/>
              <a:t>Hall, E.T. (1976) </a:t>
            </a:r>
            <a:r>
              <a:rPr lang="en-GB" sz="1400" i="1"/>
              <a:t>Beyond culture</a:t>
            </a:r>
            <a:r>
              <a:rPr lang="en-GB" sz="1400"/>
              <a:t>. New York: Anchor Books.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/>
              <a:t>Hofstede, G. (2011) ‘Dimensionalizing cultures: The Hofstede model in context’, </a:t>
            </a:r>
            <a:r>
              <a:rPr lang="en-GB" sz="1400" i="1"/>
              <a:t>Online Readings in Psychology and Culture</a:t>
            </a:r>
            <a:r>
              <a:rPr lang="en-GB" sz="1400"/>
              <a:t>, 2(1), pp. 1–26.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/>
              <a:t>House, R.J., Hanges, P.J., Javidan, M., Dorfman, P.W. and Gupta, V. (2004) </a:t>
            </a:r>
            <a:r>
              <a:rPr lang="en-GB" sz="1400" i="1"/>
              <a:t>Culture, leadership, and organizations: The GLOBE study of 62 societies</a:t>
            </a:r>
            <a:r>
              <a:rPr lang="en-GB" sz="1400"/>
              <a:t>. Thousand Oaks, CA: Sage Publications.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/>
              <a:t>Meyer, E. (2014) </a:t>
            </a:r>
            <a:r>
              <a:rPr lang="en-GB" sz="1400" i="1"/>
              <a:t>The culture map: Breaking through the invisible boundaries of global business</a:t>
            </a:r>
            <a:r>
              <a:rPr lang="en-GB" sz="1400"/>
              <a:t>. New York: PublicAffairs.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/>
              <a:t>Trompenaars, F. and Hampden-Turner, C. (2012) </a:t>
            </a:r>
            <a:r>
              <a:rPr lang="en-GB" sz="1400" i="1"/>
              <a:t>Riding the waves of culture: Understanding diversity in global business</a:t>
            </a:r>
            <a:r>
              <a:rPr lang="en-GB" sz="1400"/>
              <a:t>. 3rd edn. London: Nicholas Brealey Publishing.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/>
              <a:t>Lewicki, R.J., Saunders, D.M. and Barry, B. (2020) </a:t>
            </a:r>
            <a:r>
              <a:rPr lang="en-GB" sz="1400" i="1"/>
              <a:t>Negotiation</a:t>
            </a:r>
            <a:r>
              <a:rPr lang="en-GB" sz="1400"/>
              <a:t>. 8th edn. New York: McGraw-Hill Education.</a:t>
            </a:r>
          </a:p>
          <a:p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38254830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927</Words>
  <Application>Microsoft Office PowerPoint</Application>
  <PresentationFormat>Widescreen</PresentationFormat>
  <Paragraphs>92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Aptos</vt:lpstr>
      <vt:lpstr>Aptos Black</vt:lpstr>
      <vt:lpstr>Aptos Display</vt:lpstr>
      <vt:lpstr>Arial</vt:lpstr>
      <vt:lpstr>Calibri</vt:lpstr>
      <vt:lpstr>Wingdings</vt:lpstr>
      <vt:lpstr>Office Theme</vt:lpstr>
      <vt:lpstr>STUDENT NAME: IONELA SORINA OCNEANU  STUDENT ID: 2234046 LECTURE NAME: LIYANAGE RODRIGO  MODULE CODE:LCBB6023</vt:lpstr>
      <vt:lpstr>INTRODUCTION</vt:lpstr>
      <vt:lpstr>Presentation Overview</vt:lpstr>
      <vt:lpstr>Defining Culture </vt:lpstr>
      <vt:lpstr>Cultural Elements in Business Operations</vt:lpstr>
      <vt:lpstr>Theoretical Framework – Hofstede</vt:lpstr>
      <vt:lpstr>UK and China – Cultural Comparison</vt:lpstr>
      <vt:lpstr>Uk – China cultural Comparison </vt:lpstr>
      <vt:lpstr>Guanxi and Relationship Orientation</vt:lpstr>
      <vt:lpstr>Face (Mianzi) and Communication</vt:lpstr>
      <vt:lpstr>Decision-Making and Hierarchy</vt:lpstr>
      <vt:lpstr>Negotiation Strategies for Success </vt:lpstr>
      <vt:lpstr>Cultural Awareness and Adaptability</vt:lpstr>
      <vt:lpstr>International strategy </vt:lpstr>
      <vt:lpstr>PEOPLE MANAGEMENT </vt:lpstr>
      <vt:lpstr>Managing International Teams</vt:lpstr>
      <vt:lpstr>CONCLUSION </vt:lpstr>
      <vt:lpstr>REFERENCES 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NAME: IONELA SORINA OCNEANU  STUDENT ID: 2234046 LECTURE NAME: LIYANAGE RODRIGO  MODULE CODE:LCBB6023</dc:title>
  <dc:creator>ionela ocneanu</dc:creator>
  <cp:lastModifiedBy>ionela ocneanu</cp:lastModifiedBy>
  <cp:revision>6</cp:revision>
  <dcterms:created xsi:type="dcterms:W3CDTF">2026-03-03T15:32:55Z</dcterms:created>
  <dcterms:modified xsi:type="dcterms:W3CDTF">2026-03-12T15:18:32Z</dcterms:modified>
</cp:coreProperties>
</file>