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20" r:id="rId1"/>
  </p:sldMasterIdLst>
  <p:notesMasterIdLst>
    <p:notesMasterId r:id="rId26"/>
  </p:notesMasterIdLst>
  <p:sldIdLst>
    <p:sldId id="356" r:id="rId2"/>
    <p:sldId id="505" r:id="rId3"/>
    <p:sldId id="506" r:id="rId4"/>
    <p:sldId id="510" r:id="rId5"/>
    <p:sldId id="521" r:id="rId6"/>
    <p:sldId id="522" r:id="rId7"/>
    <p:sldId id="524" r:id="rId8"/>
    <p:sldId id="507" r:id="rId9"/>
    <p:sldId id="508" r:id="rId10"/>
    <p:sldId id="509" r:id="rId11"/>
    <p:sldId id="511" r:id="rId12"/>
    <p:sldId id="512" r:id="rId13"/>
    <p:sldId id="513" r:id="rId14"/>
    <p:sldId id="514" r:id="rId15"/>
    <p:sldId id="515" r:id="rId16"/>
    <p:sldId id="529" r:id="rId17"/>
    <p:sldId id="516" r:id="rId18"/>
    <p:sldId id="517" r:id="rId19"/>
    <p:sldId id="518" r:id="rId20"/>
    <p:sldId id="519" r:id="rId21"/>
    <p:sldId id="525" r:id="rId22"/>
    <p:sldId id="526" r:id="rId23"/>
    <p:sldId id="527" r:id="rId24"/>
    <p:sldId id="528"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270" autoAdjust="0"/>
  </p:normalViewPr>
  <p:slideViewPr>
    <p:cSldViewPr>
      <p:cViewPr>
        <p:scale>
          <a:sx n="50" d="100"/>
          <a:sy n="50" d="100"/>
        </p:scale>
        <p:origin x="-210" y="-4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6AAF6C-4828-4954-8FDD-EEAB7E861365}" type="datetimeFigureOut">
              <a:rPr lang="en-GB" smtClean="0"/>
              <a:t>08/10/2020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58B874-871C-4033-A2C1-198621AC5B4E}" type="slidenum">
              <a:rPr lang="en-GB" smtClean="0"/>
              <a:t>‹#›</a:t>
            </a:fld>
            <a:endParaRPr lang="en-GB"/>
          </a:p>
        </p:txBody>
      </p:sp>
    </p:spTree>
    <p:extLst>
      <p:ext uri="{BB962C8B-B14F-4D97-AF65-F5344CB8AC3E}">
        <p14:creationId xmlns:p14="http://schemas.microsoft.com/office/powerpoint/2010/main" val="989448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mi.eng.cam.ac.uk/~cipolla/archive/Presentations/MakingPresentations.pdf"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oro.open.ac.uk/41291/8/AssessingOralPresentations.pdf" TargetMode="External"/><Relationship Id="rId4" Type="http://schemas.openxmlformats.org/officeDocument/2006/relationships/hyperlink" Target="https://www.ed.ac.uk/files/atoms/files/presentation_skills_checklists_independent_study_version.pdf"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http://mi.eng.cam.ac.uk/~cipolla/archive/Presentations/MakingPresentations.pdf</a:t>
            </a:r>
            <a:endParaRPr lang="en-GB" dirty="0" smtClean="0"/>
          </a:p>
          <a:p>
            <a:endParaRPr lang="en-GB" dirty="0" smtClean="0"/>
          </a:p>
          <a:p>
            <a:r>
              <a:rPr lang="en-GB" dirty="0" smtClean="0">
                <a:hlinkClick r:id="rId4"/>
              </a:rPr>
              <a:t>https://www.ed.ac.uk/files/atoms/files//presentation_skills_checklists_independent_study_version.pdf</a:t>
            </a:r>
            <a:endParaRPr lang="en-GB" dirty="0" smtClean="0"/>
          </a:p>
          <a:p>
            <a:endParaRPr lang="en-GB" dirty="0" smtClean="0"/>
          </a:p>
          <a:p>
            <a:r>
              <a:rPr lang="en-GB" dirty="0" smtClean="0">
                <a:hlinkClick r:id="rId5"/>
              </a:rPr>
              <a:t>https://oro.open.ac.uk/41291/8/AssessingOralPresentations.pdf</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a:t>
            </a:fld>
            <a:endParaRPr lang="en-GB"/>
          </a:p>
        </p:txBody>
      </p:sp>
    </p:spTree>
    <p:extLst>
      <p:ext uri="{BB962C8B-B14F-4D97-AF65-F5344CB8AC3E}">
        <p14:creationId xmlns:p14="http://schemas.microsoft.com/office/powerpoint/2010/main" val="4252344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24</a:t>
            </a:fld>
            <a:endParaRPr lang="en-GB"/>
          </a:p>
        </p:txBody>
      </p:sp>
    </p:spTree>
    <p:extLst>
      <p:ext uri="{BB962C8B-B14F-4D97-AF65-F5344CB8AC3E}">
        <p14:creationId xmlns:p14="http://schemas.microsoft.com/office/powerpoint/2010/main" val="1704419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0E167FE8-E400-4346-AE5A-F82786457F01}" type="datetime1">
              <a:rPr lang="en-GB" smtClean="0"/>
              <a:t>08/10/2020</a:t>
            </a:fld>
            <a:endParaRPr lang="en-GB"/>
          </a:p>
        </p:txBody>
      </p:sp>
      <p:sp>
        <p:nvSpPr>
          <p:cNvPr id="8" name="Slide Number Placeholder 7"/>
          <p:cNvSpPr>
            <a:spLocks noGrp="1"/>
          </p:cNvSpPr>
          <p:nvPr>
            <p:ph type="sldNum" sz="quarter" idx="11"/>
          </p:nvPr>
        </p:nvSpPr>
        <p:spPr/>
        <p:txBody>
          <a:bodyPr/>
          <a:lstStyle/>
          <a:p>
            <a:fld id="{EDAE5854-CF7E-4F72-930B-736FE12129E8}"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58195F42-CCE6-4826-BB97-8441EE944217}" type="datetime1">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59C23B-1D71-4D51-B9F7-C19C5F2639A7}" type="datetime1">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5C96AC80-5846-40A8-8158-D8EF562D548F}" type="datetime1">
              <a:rPr lang="en-GB" smtClean="0"/>
              <a:t>08/10/2020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CC2FC8B-AA84-4008-8239-EE938337E59C}" type="datetime1">
              <a:rPr lang="en-GB" smtClean="0"/>
              <a:t>08/10/2020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AE5854-CF7E-4F72-930B-736FE12129E8}" type="slidenum">
              <a:rPr lang="en-GB" smtClean="0"/>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D4C8064-4982-4484-8DC8-A0CE67E123C8}" type="datetime1">
              <a:rPr lang="en-GB" smtClean="0"/>
              <a:t>08/10/2020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E301D3-1F5E-47CB-B6AA-5FC520F13BE0}" type="datetime1">
              <a:rPr lang="en-GB" smtClean="0"/>
              <a:t>08/10/2020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110403-A5B0-40EA-816C-114F893D5892}" type="datetime1">
              <a:rPr lang="en-GB" smtClean="0"/>
              <a:t>08/10/2020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279B75-8525-41DD-84D6-9A25A1A404D7}" type="datetime1">
              <a:rPr lang="en-GB" smtClean="0"/>
              <a:t>08/10/2020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F031DC-7EFE-4737-AA1D-C9F9573BA600}" type="datetime1">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803B399-3E54-4084-994A-87B596FF7481}" type="datetime1">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B9B5C677-9E6A-4560-8648-A83F428A91A2}" type="datetime1">
              <a:rPr lang="en-GB" smtClean="0"/>
              <a:t>08/10/2020</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EDAE5854-CF7E-4F72-930B-736FE12129E8}" type="slidenum">
              <a:rPr lang="en-GB" smtClean="0"/>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8" y="2276872"/>
            <a:ext cx="7776864" cy="646331"/>
          </a:xfrm>
          <a:prstGeom prst="rect">
            <a:avLst/>
          </a:prstGeom>
          <a:noFill/>
        </p:spPr>
        <p:txBody>
          <a:bodyPr wrap="square" rtlCol="0">
            <a:spAutoFit/>
          </a:bodyPr>
          <a:lstStyle/>
          <a:p>
            <a:pPr algn="ctr"/>
            <a:r>
              <a:rPr lang="en-GB" sz="3600" b="1" dirty="0" err="1">
                <a:latin typeface="Georgia" panose="02040502050405020303" pitchFamily="18" charset="0"/>
                <a:cs typeface="Arial" panose="020B0604020202020204" pitchFamily="34" charset="0"/>
              </a:rPr>
              <a:t>Sinological</a:t>
            </a:r>
            <a:r>
              <a:rPr lang="en-GB" sz="3600" b="1" dirty="0">
                <a:latin typeface="Georgia" panose="02040502050405020303" pitchFamily="18" charset="0"/>
                <a:cs typeface="Arial" panose="020B0604020202020204" pitchFamily="34" charset="0"/>
              </a:rPr>
              <a:t> English II </a:t>
            </a:r>
          </a:p>
        </p:txBody>
      </p:sp>
      <p:pic>
        <p:nvPicPr>
          <p:cNvPr id="1026"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09957" y="4221088"/>
            <a:ext cx="4477373" cy="1631216"/>
          </a:xfrm>
          <a:prstGeom prst="rect">
            <a:avLst/>
          </a:prstGeom>
          <a:noFill/>
        </p:spPr>
        <p:txBody>
          <a:bodyPr wrap="square" rtlCol="0">
            <a:spAutoFit/>
          </a:bodyPr>
          <a:lstStyle/>
          <a:p>
            <a:r>
              <a:rPr lang="en-GB" sz="2000" dirty="0">
                <a:latin typeface="Georgia" panose="02040502050405020303" pitchFamily="18" charset="0"/>
              </a:rPr>
              <a:t>Module code: SICH5002</a:t>
            </a:r>
          </a:p>
          <a:p>
            <a:r>
              <a:rPr lang="en-GB" sz="2000" dirty="0">
                <a:latin typeface="Georgia" panose="02040502050405020303" pitchFamily="18" charset="0"/>
              </a:rPr>
              <a:t>Module tutor: </a:t>
            </a:r>
            <a:r>
              <a:rPr lang="en-GB" sz="2000" dirty="0" err="1">
                <a:latin typeface="Georgia" panose="02040502050405020303" pitchFamily="18" charset="0"/>
              </a:rPr>
              <a:t>Jie</a:t>
            </a:r>
            <a:r>
              <a:rPr lang="en-GB" sz="2000" dirty="0">
                <a:latin typeface="Georgia" panose="02040502050405020303" pitchFamily="18" charset="0"/>
              </a:rPr>
              <a:t> Deng</a:t>
            </a:r>
          </a:p>
          <a:p>
            <a:r>
              <a:rPr lang="en-GB" sz="2000" dirty="0">
                <a:latin typeface="Georgia" panose="02040502050405020303" pitchFamily="18" charset="0"/>
              </a:rPr>
              <a:t>Date: </a:t>
            </a:r>
            <a:r>
              <a:rPr lang="en-GB" sz="2000" dirty="0">
                <a:latin typeface="Georgia" panose="02040502050405020303" pitchFamily="18" charset="0"/>
              </a:rPr>
              <a:t>9</a:t>
            </a:r>
            <a:r>
              <a:rPr lang="en-GB" sz="2000" dirty="0" smtClean="0">
                <a:latin typeface="Georgia" panose="02040502050405020303" pitchFamily="18" charset="0"/>
              </a:rPr>
              <a:t> </a:t>
            </a:r>
            <a:r>
              <a:rPr lang="en-GB" sz="2000" dirty="0" smtClean="0">
                <a:latin typeface="Georgia" panose="02040502050405020303" pitchFamily="18" charset="0"/>
              </a:rPr>
              <a:t>O</a:t>
            </a:r>
            <a:r>
              <a:rPr lang="en-US" altLang="zh-CN" sz="2000" dirty="0" err="1" smtClean="0">
                <a:latin typeface="Georgia" panose="02040502050405020303" pitchFamily="18" charset="0"/>
              </a:rPr>
              <a:t>ctober</a:t>
            </a:r>
            <a:r>
              <a:rPr lang="en-US" altLang="zh-CN" sz="2000" dirty="0" smtClean="0">
                <a:latin typeface="Georgia" panose="02040502050405020303" pitchFamily="18" charset="0"/>
              </a:rPr>
              <a:t> </a:t>
            </a:r>
            <a:r>
              <a:rPr lang="en-GB" sz="2000" dirty="0" smtClean="0">
                <a:latin typeface="Georgia" panose="02040502050405020303" pitchFamily="18" charset="0"/>
              </a:rPr>
              <a:t>2020</a:t>
            </a:r>
            <a:endParaRPr lang="en-GB" sz="2000" dirty="0">
              <a:latin typeface="Georgia" panose="02040502050405020303" pitchFamily="18" charset="0"/>
            </a:endParaRPr>
          </a:p>
          <a:p>
            <a:r>
              <a:rPr lang="en-GB" sz="2000" dirty="0">
                <a:latin typeface="Georgia" panose="02040502050405020303" pitchFamily="18" charset="0"/>
              </a:rPr>
              <a:t>Location: </a:t>
            </a:r>
            <a:r>
              <a:rPr lang="en-GB" sz="2000" dirty="0" smtClean="0">
                <a:latin typeface="Georgia" panose="02040502050405020303" pitchFamily="18" charset="0"/>
              </a:rPr>
              <a:t>Academy of Sinology UK,  </a:t>
            </a:r>
          </a:p>
          <a:p>
            <a:r>
              <a:rPr lang="en-GB" sz="2000" dirty="0" smtClean="0">
                <a:latin typeface="Georgia" panose="02040502050405020303" pitchFamily="18" charset="0"/>
              </a:rPr>
              <a:t>                  </a:t>
            </a:r>
            <a:r>
              <a:rPr lang="en-GB" sz="2000" dirty="0" err="1" smtClean="0">
                <a:latin typeface="Georgia" panose="02040502050405020303" pitchFamily="18" charset="0"/>
              </a:rPr>
              <a:t>Lampeter</a:t>
            </a:r>
            <a:r>
              <a:rPr lang="en-GB" sz="2000" dirty="0" smtClean="0">
                <a:latin typeface="Georgia" panose="02040502050405020303" pitchFamily="18" charset="0"/>
              </a:rPr>
              <a:t> campus, UWTSD </a:t>
            </a:r>
            <a:endParaRPr lang="en-GB" sz="2000" dirty="0">
              <a:latin typeface="Georgia" panose="02040502050405020303" pitchFamily="18" charset="0"/>
            </a:endParaRPr>
          </a:p>
        </p:txBody>
      </p:sp>
      <p:sp>
        <p:nvSpPr>
          <p:cNvPr id="2" name="Slide Number Placeholder 1"/>
          <p:cNvSpPr>
            <a:spLocks noGrp="1"/>
          </p:cNvSpPr>
          <p:nvPr>
            <p:ph type="sldNum" sz="quarter" idx="12"/>
          </p:nvPr>
        </p:nvSpPr>
        <p:spPr/>
        <p:txBody>
          <a:bodyPr/>
          <a:lstStyle/>
          <a:p>
            <a:fld id="{EDAE5854-CF7E-4F72-930B-736FE12129E8}" type="slidenum">
              <a:rPr lang="en-GB" smtClean="0"/>
              <a:t>1</a:t>
            </a:fld>
            <a:endParaRPr lang="en-GB"/>
          </a:p>
        </p:txBody>
      </p:sp>
    </p:spTree>
    <p:extLst>
      <p:ext uri="{BB962C8B-B14F-4D97-AF65-F5344CB8AC3E}">
        <p14:creationId xmlns:p14="http://schemas.microsoft.com/office/powerpoint/2010/main" val="17291152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a:t>
            </a:fld>
            <a:endParaRPr lang="en-GB"/>
          </a:p>
        </p:txBody>
      </p:sp>
      <p:pic>
        <p:nvPicPr>
          <p:cNvPr id="1026" name="Picture 2" descr="F:\Xiaocong孝聰_PostcardPhoto\2020.09.30\_MG_5737_m.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3608" y="1268760"/>
            <a:ext cx="7055090" cy="4701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83420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a:t>
            </a:fld>
            <a:endParaRPr lang="en-GB"/>
          </a:p>
        </p:txBody>
      </p:sp>
      <p:sp>
        <p:nvSpPr>
          <p:cNvPr id="7" name="TextBox 6"/>
          <p:cNvSpPr txBox="1"/>
          <p:nvPr/>
        </p:nvSpPr>
        <p:spPr>
          <a:xfrm>
            <a:off x="4296876" y="1168524"/>
            <a:ext cx="861774" cy="4680520"/>
          </a:xfrm>
          <a:prstGeom prst="rect">
            <a:avLst/>
          </a:prstGeom>
          <a:noFill/>
        </p:spPr>
        <p:txBody>
          <a:bodyPr vert="eaVert" wrap="square" rtlCol="0">
            <a:spAutoFit/>
          </a:bodyPr>
          <a:lstStyle/>
          <a:p>
            <a:pPr algn="ctr"/>
            <a:r>
              <a:rPr lang="zh-CN" altLang="en-US" sz="4400" b="1" dirty="0" smtClean="0">
                <a:latin typeface="FangSong" panose="02010609060101010101" pitchFamily="49" charset="-122"/>
                <a:ea typeface="FangSong" panose="02010609060101010101" pitchFamily="49" charset="-122"/>
              </a:rPr>
              <a:t>佛說十善業道經</a:t>
            </a:r>
            <a:endParaRPr lang="en-US" altLang="zh-CN" sz="44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5320854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a:t>
            </a:fld>
            <a:endParaRPr lang="en-GB"/>
          </a:p>
        </p:txBody>
      </p:sp>
      <p:sp>
        <p:nvSpPr>
          <p:cNvPr id="7" name="TextBox 6"/>
          <p:cNvSpPr txBox="1"/>
          <p:nvPr/>
        </p:nvSpPr>
        <p:spPr>
          <a:xfrm>
            <a:off x="971600" y="1916832"/>
            <a:ext cx="7272808" cy="4278094"/>
          </a:xfrm>
          <a:prstGeom prst="rect">
            <a:avLst/>
          </a:prstGeom>
          <a:noFill/>
        </p:spPr>
        <p:txBody>
          <a:bodyPr wrap="square" rtlCol="0">
            <a:spAutoFit/>
          </a:bodyPr>
          <a:lstStyle/>
          <a:p>
            <a:pPr algn="ctr"/>
            <a:r>
              <a:rPr lang="en-US" altLang="zh-CN" sz="3600" b="1" dirty="0" smtClean="0">
                <a:latin typeface="FangSong" panose="02010609060101010101" pitchFamily="49" charset="-122"/>
                <a:ea typeface="FangSong" panose="02010609060101010101" pitchFamily="49" charset="-122"/>
              </a:rPr>
              <a:t>《</a:t>
            </a:r>
            <a:r>
              <a:rPr lang="zh-CN" altLang="en-US" sz="3600" b="1" dirty="0" smtClean="0">
                <a:solidFill>
                  <a:srgbClr val="0070C0"/>
                </a:solidFill>
                <a:latin typeface="FangSong" panose="02010609060101010101" pitchFamily="49" charset="-122"/>
                <a:ea typeface="FangSong" panose="02010609060101010101" pitchFamily="49" charset="-122"/>
              </a:rPr>
              <a:t>佛說十善業道</a:t>
            </a:r>
            <a:r>
              <a:rPr lang="zh-CN" altLang="en-US" sz="3600" b="1" dirty="0" smtClean="0">
                <a:solidFill>
                  <a:schemeClr val="accent3">
                    <a:lumMod val="75000"/>
                  </a:schemeClr>
                </a:solidFill>
                <a:latin typeface="FangSong" panose="02010609060101010101" pitchFamily="49" charset="-122"/>
                <a:ea typeface="FangSong" panose="02010609060101010101" pitchFamily="49" charset="-122"/>
              </a:rPr>
              <a:t>經</a:t>
            </a:r>
            <a:r>
              <a:rPr lang="en-US" altLang="zh-CN" sz="3600" b="1" dirty="0" smtClean="0">
                <a:latin typeface="FangSong" panose="02010609060101010101" pitchFamily="49" charset="-122"/>
                <a:ea typeface="FangSong" panose="02010609060101010101" pitchFamily="49" charset="-122"/>
              </a:rPr>
              <a:t>》</a:t>
            </a:r>
            <a:endParaRPr lang="en-US" altLang="zh-CN" sz="3600" b="1" dirty="0">
              <a:latin typeface="FangSong" panose="02010609060101010101" pitchFamily="49" charset="-122"/>
              <a:ea typeface="FangSong" panose="02010609060101010101" pitchFamily="49" charset="-122"/>
            </a:endParaRPr>
          </a:p>
          <a:p>
            <a:endParaRPr lang="en-US" altLang="zh-CN" sz="2800" dirty="0" smtClean="0">
              <a:latin typeface="Georgia" panose="02040502050405020303" pitchFamily="18" charset="0"/>
              <a:ea typeface="FangSong" panose="02010609060101010101" pitchFamily="49" charset="-122"/>
            </a:endParaRPr>
          </a:p>
          <a:p>
            <a:r>
              <a:rPr lang="en-GB" altLang="zh-CN" sz="2800" i="1" dirty="0">
                <a:solidFill>
                  <a:srgbClr val="0070C0"/>
                </a:solidFill>
                <a:latin typeface="Georgia" panose="02040502050405020303" pitchFamily="18" charset="0"/>
                <a:ea typeface="FangSong" panose="02010609060101010101" pitchFamily="49" charset="-122"/>
              </a:rPr>
              <a:t>Buddha Says </a:t>
            </a:r>
            <a:r>
              <a:rPr lang="en-GB" altLang="zh-CN" sz="2800" i="1" dirty="0">
                <a:latin typeface="Georgia" panose="02040502050405020303" pitchFamily="18" charset="0"/>
                <a:ea typeface="FangSong" panose="02010609060101010101" pitchFamily="49" charset="-122"/>
              </a:rPr>
              <a:t>Ten Wholesome Ways </a:t>
            </a:r>
            <a:r>
              <a:rPr lang="en-GB" altLang="zh-CN" sz="2800" i="1" dirty="0">
                <a:solidFill>
                  <a:srgbClr val="0070C0"/>
                </a:solidFill>
                <a:latin typeface="Georgia" panose="02040502050405020303" pitchFamily="18" charset="0"/>
                <a:ea typeface="FangSong" panose="02010609060101010101" pitchFamily="49" charset="-122"/>
              </a:rPr>
              <a:t>Sutra</a:t>
            </a:r>
            <a:r>
              <a:rPr lang="en-GB" altLang="zh-CN" sz="2800" i="1" dirty="0">
                <a:latin typeface="Georgia" panose="02040502050405020303" pitchFamily="18" charset="0"/>
                <a:ea typeface="FangSong" panose="02010609060101010101" pitchFamily="49" charset="-122"/>
              </a:rPr>
              <a:t> </a:t>
            </a:r>
            <a:endParaRPr lang="en-GB" altLang="zh-CN" sz="2800" i="1" dirty="0" smtClean="0">
              <a:latin typeface="Georgia" panose="02040502050405020303" pitchFamily="18" charset="0"/>
              <a:ea typeface="FangSong" panose="02010609060101010101" pitchFamily="49" charset="-122"/>
            </a:endParaRPr>
          </a:p>
          <a:p>
            <a:r>
              <a:rPr lang="en-GB" altLang="zh-CN" sz="2400" dirty="0" smtClean="0">
                <a:latin typeface="Georgia" panose="02040502050405020303" pitchFamily="18" charset="0"/>
                <a:ea typeface="FangSong" panose="02010609060101010101" pitchFamily="49" charset="-122"/>
              </a:rPr>
              <a:t>(</a:t>
            </a:r>
            <a:r>
              <a:rPr lang="en-GB" altLang="zh-CN" sz="2400" dirty="0">
                <a:latin typeface="Georgia" panose="02040502050405020303" pitchFamily="18" charset="0"/>
                <a:ea typeface="FangSong" panose="02010609060101010101" pitchFamily="49" charset="-122"/>
              </a:rPr>
              <a:t>Translated by </a:t>
            </a:r>
            <a:r>
              <a:rPr lang="en-GB" altLang="zh-CN" sz="2400" dirty="0" smtClean="0">
                <a:latin typeface="Georgia" panose="02040502050405020303" pitchFamily="18" charset="0"/>
                <a:ea typeface="FangSong" panose="02010609060101010101" pitchFamily="49" charset="-122"/>
              </a:rPr>
              <a:t>Student</a:t>
            </a:r>
            <a:r>
              <a:rPr lang="en-US" altLang="zh-CN" sz="2400" dirty="0" smtClean="0">
                <a:latin typeface="Georgia" panose="02040502050405020303" pitchFamily="18" charset="0"/>
                <a:ea typeface="FangSong" panose="02010609060101010101" pitchFamily="49" charset="-122"/>
              </a:rPr>
              <a:t>s</a:t>
            </a:r>
            <a:r>
              <a:rPr lang="en-GB" altLang="zh-CN" sz="2400" dirty="0" smtClean="0">
                <a:latin typeface="Georgia" panose="02040502050405020303" pitchFamily="18" charset="0"/>
                <a:ea typeface="FangSong" panose="02010609060101010101" pitchFamily="49" charset="-122"/>
              </a:rPr>
              <a:t> </a:t>
            </a:r>
            <a:r>
              <a:rPr lang="en-GB" altLang="zh-CN" sz="2400" dirty="0">
                <a:latin typeface="Georgia" panose="02040502050405020303" pitchFamily="18" charset="0"/>
                <a:ea typeface="FangSong" panose="02010609060101010101" pitchFamily="49" charset="-122"/>
              </a:rPr>
              <a:t>of the Triple Gems, abbreviated as STG</a:t>
            </a:r>
            <a:r>
              <a:rPr lang="en-GB" altLang="zh-CN" sz="2400" dirty="0" smtClean="0">
                <a:latin typeface="Georgia" panose="02040502050405020303" pitchFamily="18" charset="0"/>
                <a:ea typeface="FangSong" panose="02010609060101010101" pitchFamily="49" charset="-122"/>
              </a:rPr>
              <a:t>)</a:t>
            </a:r>
          </a:p>
          <a:p>
            <a:endParaRPr lang="en-GB" altLang="zh-CN" sz="2800" dirty="0">
              <a:latin typeface="Georgia" panose="02040502050405020303" pitchFamily="18" charset="0"/>
              <a:ea typeface="FangSong" panose="02010609060101010101" pitchFamily="49" charset="-122"/>
            </a:endParaRPr>
          </a:p>
          <a:p>
            <a:r>
              <a:rPr lang="en-GB" altLang="zh-CN" sz="2800" i="1" dirty="0">
                <a:solidFill>
                  <a:srgbClr val="0070C0"/>
                </a:solidFill>
                <a:latin typeface="Georgia" panose="02040502050405020303" pitchFamily="18" charset="0"/>
                <a:ea typeface="FangSong" panose="02010609060101010101" pitchFamily="49" charset="-122"/>
              </a:rPr>
              <a:t>The Discourse on the </a:t>
            </a:r>
            <a:r>
              <a:rPr lang="en-GB" altLang="zh-CN" sz="2800" i="1" dirty="0">
                <a:latin typeface="Georgia" panose="02040502050405020303" pitchFamily="18" charset="0"/>
                <a:ea typeface="FangSong" panose="02010609060101010101" pitchFamily="49" charset="-122"/>
              </a:rPr>
              <a:t>Ten Wholesome Ways </a:t>
            </a:r>
            <a:r>
              <a:rPr lang="en-GB" altLang="zh-CN" sz="2800" i="1" dirty="0">
                <a:solidFill>
                  <a:srgbClr val="0070C0"/>
                </a:solidFill>
                <a:latin typeface="Georgia" panose="02040502050405020303" pitchFamily="18" charset="0"/>
                <a:ea typeface="FangSong" panose="02010609060101010101" pitchFamily="49" charset="-122"/>
              </a:rPr>
              <a:t>of Action </a:t>
            </a:r>
            <a:endParaRPr lang="en-GB" altLang="zh-CN" sz="2800" i="1" dirty="0" smtClean="0">
              <a:solidFill>
                <a:srgbClr val="0070C0"/>
              </a:solidFill>
              <a:latin typeface="Georgia" panose="02040502050405020303" pitchFamily="18" charset="0"/>
              <a:ea typeface="FangSong" panose="02010609060101010101" pitchFamily="49" charset="-122"/>
            </a:endParaRPr>
          </a:p>
          <a:p>
            <a:r>
              <a:rPr lang="en-GB" altLang="zh-CN" sz="2400" dirty="0" smtClean="0">
                <a:latin typeface="Georgia" panose="02040502050405020303" pitchFamily="18" charset="0"/>
                <a:ea typeface="FangSong" panose="02010609060101010101" pitchFamily="49" charset="-122"/>
              </a:rPr>
              <a:t>(</a:t>
            </a:r>
            <a:r>
              <a:rPr lang="en-GB" altLang="zh-CN" sz="2400" dirty="0">
                <a:latin typeface="Georgia" panose="02040502050405020303" pitchFamily="18" charset="0"/>
                <a:ea typeface="FangSong" panose="02010609060101010101" pitchFamily="49" charset="-122"/>
              </a:rPr>
              <a:t>Translated by </a:t>
            </a:r>
            <a:r>
              <a:rPr lang="en-GB" altLang="zh-CN" sz="2400" dirty="0" err="1">
                <a:latin typeface="Georgia" panose="02040502050405020303" pitchFamily="18" charset="0"/>
                <a:ea typeface="FangSong" panose="02010609060101010101" pitchFamily="49" charset="-122"/>
              </a:rPr>
              <a:t>Saddhaloka</a:t>
            </a:r>
            <a:r>
              <a:rPr lang="en-GB" altLang="zh-CN" sz="2400" dirty="0">
                <a:latin typeface="Georgia" panose="02040502050405020303" pitchFamily="18" charset="0"/>
                <a:ea typeface="FangSong" panose="02010609060101010101" pitchFamily="49" charset="-122"/>
              </a:rPr>
              <a:t> </a:t>
            </a:r>
            <a:r>
              <a:rPr lang="en-GB" altLang="zh-CN" sz="2400" dirty="0" err="1">
                <a:latin typeface="Georgia" panose="02040502050405020303" pitchFamily="18" charset="0"/>
                <a:ea typeface="FangSong" panose="02010609060101010101" pitchFamily="49" charset="-122"/>
              </a:rPr>
              <a:t>Bhikkhu</a:t>
            </a:r>
            <a:r>
              <a:rPr lang="en-GB" altLang="zh-CN" sz="2400" dirty="0">
                <a:latin typeface="Georgia" panose="02040502050405020303" pitchFamily="18" charset="0"/>
                <a:ea typeface="FangSong" panose="02010609060101010101" pitchFamily="49" charset="-122"/>
              </a:rPr>
              <a:t>, </a:t>
            </a:r>
            <a:endParaRPr lang="en-GB" altLang="zh-CN" sz="2400" dirty="0" smtClean="0">
              <a:latin typeface="Georgia" panose="02040502050405020303" pitchFamily="18" charset="0"/>
              <a:ea typeface="FangSong" panose="02010609060101010101" pitchFamily="49" charset="-122"/>
            </a:endParaRPr>
          </a:p>
          <a:p>
            <a:r>
              <a:rPr lang="en-GB" altLang="zh-CN" sz="2400" dirty="0" smtClean="0">
                <a:latin typeface="Georgia" panose="02040502050405020303" pitchFamily="18" charset="0"/>
                <a:ea typeface="FangSong" panose="02010609060101010101" pitchFamily="49" charset="-122"/>
              </a:rPr>
              <a:t>abbreviated as </a:t>
            </a:r>
            <a:r>
              <a:rPr lang="en-GB" altLang="zh-CN" sz="2400" dirty="0">
                <a:latin typeface="Georgia" panose="02040502050405020303" pitchFamily="18" charset="0"/>
                <a:ea typeface="FangSong" panose="02010609060101010101" pitchFamily="49" charset="-122"/>
              </a:rPr>
              <a:t>SB</a:t>
            </a:r>
            <a:r>
              <a:rPr lang="en-GB" altLang="zh-CN" sz="2400" dirty="0" smtClean="0">
                <a:latin typeface="Georgia" panose="02040502050405020303" pitchFamily="18" charset="0"/>
                <a:ea typeface="FangSong" panose="02010609060101010101" pitchFamily="49" charset="-122"/>
              </a:rPr>
              <a:t>)</a:t>
            </a:r>
          </a:p>
        </p:txBody>
      </p:sp>
      <p:sp>
        <p:nvSpPr>
          <p:cNvPr id="3" name="TextBox 2"/>
          <p:cNvSpPr txBox="1"/>
          <p:nvPr/>
        </p:nvSpPr>
        <p:spPr>
          <a:xfrm>
            <a:off x="1403648" y="1428095"/>
            <a:ext cx="1008609" cy="584775"/>
          </a:xfrm>
          <a:prstGeom prst="rect">
            <a:avLst/>
          </a:prstGeom>
          <a:noFill/>
        </p:spPr>
        <p:txBody>
          <a:bodyPr wrap="none" rtlCol="0">
            <a:spAutoFit/>
          </a:bodyPr>
          <a:lstStyle/>
          <a:p>
            <a:r>
              <a:rPr lang="zh-CN" altLang="en-US" sz="3200" b="1" dirty="0" smtClean="0">
                <a:solidFill>
                  <a:srgbClr val="0070C0"/>
                </a:solidFill>
                <a:latin typeface="FangSong" panose="02010609060101010101" pitchFamily="49" charset="-122"/>
                <a:ea typeface="FangSong" panose="02010609060101010101" pitchFamily="49" charset="-122"/>
              </a:rPr>
              <a:t>別題</a:t>
            </a:r>
            <a:endParaRPr lang="en-GB" sz="3200" b="1" dirty="0">
              <a:solidFill>
                <a:srgbClr val="0070C0"/>
              </a:solidFill>
              <a:latin typeface="FangSong" panose="02010609060101010101" pitchFamily="49" charset="-122"/>
              <a:ea typeface="FangSong" panose="02010609060101010101" pitchFamily="49" charset="-122"/>
            </a:endParaRPr>
          </a:p>
        </p:txBody>
      </p:sp>
      <p:sp>
        <p:nvSpPr>
          <p:cNvPr id="6" name="TextBox 5"/>
          <p:cNvSpPr txBox="1"/>
          <p:nvPr/>
        </p:nvSpPr>
        <p:spPr>
          <a:xfrm>
            <a:off x="6765726" y="1385011"/>
            <a:ext cx="1008609" cy="584775"/>
          </a:xfrm>
          <a:prstGeom prst="rect">
            <a:avLst/>
          </a:prstGeom>
          <a:noFill/>
        </p:spPr>
        <p:txBody>
          <a:bodyPr wrap="none" rtlCol="0">
            <a:spAutoFit/>
          </a:bodyPr>
          <a:lstStyle/>
          <a:p>
            <a:r>
              <a:rPr lang="zh-CN" altLang="en-US" sz="3200" b="1" dirty="0" smtClean="0">
                <a:solidFill>
                  <a:schemeClr val="accent3">
                    <a:lumMod val="75000"/>
                  </a:schemeClr>
                </a:solidFill>
                <a:latin typeface="FangSong" panose="02010609060101010101" pitchFamily="49" charset="-122"/>
                <a:ea typeface="FangSong" panose="02010609060101010101" pitchFamily="49" charset="-122"/>
              </a:rPr>
              <a:t>通題</a:t>
            </a:r>
            <a:endParaRPr lang="en-GB" sz="3200" b="1" dirty="0">
              <a:solidFill>
                <a:schemeClr val="accent3">
                  <a:lumMod val="75000"/>
                </a:schemeClr>
              </a:solidFill>
              <a:latin typeface="FangSong" panose="02010609060101010101" pitchFamily="49" charset="-122"/>
              <a:ea typeface="FangSong" panose="02010609060101010101" pitchFamily="49" charset="-122"/>
            </a:endParaRPr>
          </a:p>
        </p:txBody>
      </p:sp>
      <p:cxnSp>
        <p:nvCxnSpPr>
          <p:cNvPr id="10" name="Straight Arrow Connector 9"/>
          <p:cNvCxnSpPr>
            <a:stCxn id="3" idx="3"/>
          </p:cNvCxnSpPr>
          <p:nvPr/>
        </p:nvCxnSpPr>
        <p:spPr>
          <a:xfrm>
            <a:off x="2412257" y="1720483"/>
            <a:ext cx="647575" cy="292387"/>
          </a:xfrm>
          <a:prstGeom prst="straightConnector1">
            <a:avLst/>
          </a:prstGeom>
          <a:ln w="28575">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6" idx="1"/>
          </p:cNvCxnSpPr>
          <p:nvPr/>
        </p:nvCxnSpPr>
        <p:spPr>
          <a:xfrm flipH="1">
            <a:off x="6261670" y="1677399"/>
            <a:ext cx="504056" cy="350980"/>
          </a:xfrm>
          <a:prstGeom prst="straightConnector1">
            <a:avLst/>
          </a:prstGeom>
          <a:ln w="28575">
            <a:solidFill>
              <a:schemeClr val="accent3">
                <a:lumMod val="75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628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a:t>
            </a:fld>
            <a:endParaRPr lang="en-GB"/>
          </a:p>
        </p:txBody>
      </p:sp>
      <p:sp>
        <p:nvSpPr>
          <p:cNvPr id="7" name="TextBox 6"/>
          <p:cNvSpPr txBox="1"/>
          <p:nvPr/>
        </p:nvSpPr>
        <p:spPr>
          <a:xfrm>
            <a:off x="706016" y="1988840"/>
            <a:ext cx="7704856" cy="3108543"/>
          </a:xfrm>
          <a:prstGeom prst="rect">
            <a:avLst/>
          </a:prstGeom>
          <a:noFill/>
        </p:spPr>
        <p:txBody>
          <a:bodyPr wrap="square" rtlCol="0">
            <a:spAutoFit/>
          </a:bodyPr>
          <a:lstStyle/>
          <a:p>
            <a:pPr algn="ctr"/>
            <a:r>
              <a:rPr lang="zh-CN" altLang="en-US" sz="3600" b="1" dirty="0" smtClean="0">
                <a:latin typeface="FangSong" panose="02010609060101010101" pitchFamily="49" charset="-122"/>
                <a:ea typeface="FangSong" panose="02010609060101010101" pitchFamily="49" charset="-122"/>
              </a:rPr>
              <a:t>大</a:t>
            </a:r>
            <a:r>
              <a:rPr lang="zh-TW" altLang="en-US" sz="3600" b="1" dirty="0" smtClean="0">
                <a:latin typeface="FangSong" panose="02010609060101010101" pitchFamily="49" charset="-122"/>
                <a:ea typeface="FangSong" panose="02010609060101010101" pitchFamily="49" charset="-122"/>
              </a:rPr>
              <a:t>唐</a:t>
            </a:r>
            <a:r>
              <a:rPr lang="zh-TW" altLang="en-US" sz="3600" b="1" dirty="0">
                <a:solidFill>
                  <a:schemeClr val="accent3"/>
                </a:solidFill>
                <a:latin typeface="FangSong" panose="02010609060101010101" pitchFamily="49" charset="-122"/>
                <a:ea typeface="FangSong" panose="02010609060101010101" pitchFamily="49" charset="-122"/>
              </a:rPr>
              <a:t>于闐</a:t>
            </a:r>
            <a:r>
              <a:rPr lang="zh-TW" altLang="en-US" sz="3600" b="1" dirty="0">
                <a:solidFill>
                  <a:srgbClr val="0070C0"/>
                </a:solidFill>
                <a:latin typeface="FangSong" panose="02010609060101010101" pitchFamily="49" charset="-122"/>
                <a:ea typeface="FangSong" panose="02010609060101010101" pitchFamily="49" charset="-122"/>
              </a:rPr>
              <a:t>三藏法師</a:t>
            </a:r>
            <a:r>
              <a:rPr lang="zh-TW" altLang="en-US" sz="3600" b="1" dirty="0">
                <a:solidFill>
                  <a:schemeClr val="accent3">
                    <a:lumMod val="75000"/>
                  </a:schemeClr>
                </a:solidFill>
                <a:latin typeface="FangSong" panose="02010609060101010101" pitchFamily="49" charset="-122"/>
                <a:ea typeface="FangSong" panose="02010609060101010101" pitchFamily="49" charset="-122"/>
              </a:rPr>
              <a:t>實叉難陀</a:t>
            </a:r>
            <a:r>
              <a:rPr lang="zh-TW" altLang="en-US" sz="3600" b="1" dirty="0" smtClean="0">
                <a:solidFill>
                  <a:srgbClr val="0070C0"/>
                </a:solidFill>
                <a:latin typeface="FangSong" panose="02010609060101010101" pitchFamily="49" charset="-122"/>
                <a:ea typeface="FangSong" panose="02010609060101010101" pitchFamily="49" charset="-122"/>
              </a:rPr>
              <a:t>奉 制</a:t>
            </a:r>
            <a:r>
              <a:rPr lang="zh-TW" altLang="en-US" sz="3600" b="1" dirty="0" smtClean="0">
                <a:latin typeface="FangSong" panose="02010609060101010101" pitchFamily="49" charset="-122"/>
                <a:ea typeface="FangSong" panose="02010609060101010101" pitchFamily="49" charset="-122"/>
              </a:rPr>
              <a:t>譯</a:t>
            </a:r>
            <a:endParaRPr lang="en-US" altLang="zh-TW" sz="3600" b="1" dirty="0" smtClean="0">
              <a:latin typeface="FangSong" panose="02010609060101010101" pitchFamily="49" charset="-122"/>
              <a:ea typeface="FangSong" panose="02010609060101010101" pitchFamily="49" charset="-122"/>
            </a:endParaRPr>
          </a:p>
          <a:p>
            <a:pPr algn="ctr"/>
            <a:endParaRPr lang="en-US" altLang="zh-CN" sz="2800" dirty="0" smtClean="0">
              <a:latin typeface="Georgia" panose="02040502050405020303" pitchFamily="18" charset="0"/>
              <a:ea typeface="FangSong" panose="02010609060101010101" pitchFamily="49" charset="-122"/>
            </a:endParaRPr>
          </a:p>
          <a:p>
            <a:r>
              <a:rPr lang="en-GB" altLang="zh-CN" sz="2800" dirty="0">
                <a:latin typeface="Georgia" panose="02040502050405020303" pitchFamily="18" charset="0"/>
                <a:ea typeface="FangSong" panose="02010609060101010101" pitchFamily="49" charset="-122"/>
              </a:rPr>
              <a:t>Translated into Chinese </a:t>
            </a:r>
            <a:r>
              <a:rPr lang="en-GB" altLang="zh-CN" sz="2800" dirty="0">
                <a:solidFill>
                  <a:srgbClr val="0070C0"/>
                </a:solidFill>
                <a:latin typeface="Georgia" panose="02040502050405020303" pitchFamily="18" charset="0"/>
                <a:ea typeface="FangSong" panose="02010609060101010101" pitchFamily="49" charset="-122"/>
              </a:rPr>
              <a:t>by Imperial Command </a:t>
            </a:r>
            <a:r>
              <a:rPr lang="en-GB" altLang="zh-CN" sz="2800" dirty="0">
                <a:latin typeface="Georgia" panose="02040502050405020303" pitchFamily="18" charset="0"/>
                <a:ea typeface="FangSong" panose="02010609060101010101" pitchFamily="49" charset="-122"/>
              </a:rPr>
              <a:t>by the </a:t>
            </a:r>
            <a:r>
              <a:rPr lang="en-GB" altLang="zh-CN" sz="2800" dirty="0" err="1">
                <a:solidFill>
                  <a:srgbClr val="0070C0"/>
                </a:solidFill>
                <a:latin typeface="Georgia" panose="02040502050405020303" pitchFamily="18" charset="0"/>
                <a:ea typeface="FangSong" panose="02010609060101010101" pitchFamily="49" charset="-122"/>
              </a:rPr>
              <a:t>Tripitakacarya</a:t>
            </a:r>
            <a:r>
              <a:rPr lang="en-GB" altLang="zh-CN" sz="2800" dirty="0">
                <a:solidFill>
                  <a:srgbClr val="0070C0"/>
                </a:solidFill>
                <a:latin typeface="Georgia" panose="02040502050405020303" pitchFamily="18" charset="0"/>
                <a:ea typeface="FangSong" panose="02010609060101010101" pitchFamily="49" charset="-122"/>
              </a:rPr>
              <a:t> </a:t>
            </a:r>
            <a:r>
              <a:rPr lang="en-GB" altLang="zh-CN" sz="2800" dirty="0" err="1">
                <a:solidFill>
                  <a:schemeClr val="accent3">
                    <a:lumMod val="75000"/>
                  </a:schemeClr>
                </a:solidFill>
                <a:latin typeface="Georgia" panose="02040502050405020303" pitchFamily="18" charset="0"/>
                <a:ea typeface="FangSong" panose="02010609060101010101" pitchFamily="49" charset="-122"/>
              </a:rPr>
              <a:t>Śikṣānanda</a:t>
            </a:r>
            <a:r>
              <a:rPr lang="en-GB" altLang="zh-CN" sz="2800" dirty="0">
                <a:solidFill>
                  <a:schemeClr val="accent3">
                    <a:lumMod val="75000"/>
                  </a:schemeClr>
                </a:solidFill>
                <a:latin typeface="Georgia" panose="02040502050405020303" pitchFamily="18" charset="0"/>
                <a:ea typeface="FangSong" panose="02010609060101010101" pitchFamily="49" charset="-122"/>
              </a:rPr>
              <a:t> </a:t>
            </a:r>
            <a:r>
              <a:rPr lang="en-GB" altLang="zh-CN" sz="2800" dirty="0">
                <a:latin typeface="Georgia" panose="02040502050405020303" pitchFamily="18" charset="0"/>
                <a:ea typeface="FangSong" panose="02010609060101010101" pitchFamily="49" charset="-122"/>
              </a:rPr>
              <a:t>from </a:t>
            </a:r>
            <a:r>
              <a:rPr lang="en-GB" altLang="zh-CN" sz="2800" dirty="0" err="1">
                <a:solidFill>
                  <a:schemeClr val="accent3"/>
                </a:solidFill>
                <a:latin typeface="Georgia" panose="02040502050405020303" pitchFamily="18" charset="0"/>
                <a:ea typeface="FangSong" panose="02010609060101010101" pitchFamily="49" charset="-122"/>
              </a:rPr>
              <a:t>Khotan</a:t>
            </a:r>
            <a:r>
              <a:rPr lang="en-GB" altLang="zh-CN" sz="2800" dirty="0">
                <a:solidFill>
                  <a:schemeClr val="accent3"/>
                </a:solidFill>
                <a:latin typeface="Georgia" panose="02040502050405020303" pitchFamily="18" charset="0"/>
                <a:ea typeface="FangSong" panose="02010609060101010101" pitchFamily="49" charset="-122"/>
              </a:rPr>
              <a:t> </a:t>
            </a:r>
            <a:r>
              <a:rPr lang="en-GB" altLang="zh-CN" sz="2800" dirty="0">
                <a:latin typeface="Georgia" panose="02040502050405020303" pitchFamily="18" charset="0"/>
                <a:ea typeface="FangSong" panose="02010609060101010101" pitchFamily="49" charset="-122"/>
              </a:rPr>
              <a:t>during the Tang Dynasty. </a:t>
            </a:r>
            <a:endParaRPr lang="en-GB" altLang="zh-CN" sz="2800" dirty="0" smtClean="0">
              <a:latin typeface="Georgia" panose="02040502050405020303" pitchFamily="18" charset="0"/>
              <a:ea typeface="FangSong" panose="02010609060101010101" pitchFamily="49" charset="-122"/>
            </a:endParaRPr>
          </a:p>
          <a:p>
            <a:endParaRPr lang="en-GB" altLang="zh-CN" sz="2400" dirty="0" smtClean="0">
              <a:latin typeface="Georgia" panose="02040502050405020303" pitchFamily="18" charset="0"/>
              <a:ea typeface="FangSong" panose="02010609060101010101" pitchFamily="49" charset="-122"/>
            </a:endParaRPr>
          </a:p>
          <a:p>
            <a:r>
              <a:rPr lang="en-GB" altLang="zh-CN" sz="2400" dirty="0" smtClean="0">
                <a:latin typeface="Georgia" panose="02040502050405020303" pitchFamily="18" charset="0"/>
                <a:ea typeface="FangSong" panose="02010609060101010101" pitchFamily="49" charset="-122"/>
              </a:rPr>
              <a:t>(</a:t>
            </a:r>
            <a:r>
              <a:rPr lang="en-GB" altLang="zh-CN" sz="2400" dirty="0">
                <a:latin typeface="Georgia" panose="02040502050405020303" pitchFamily="18" charset="0"/>
                <a:ea typeface="FangSong" panose="02010609060101010101" pitchFamily="49" charset="-122"/>
              </a:rPr>
              <a:t>Translated </a:t>
            </a:r>
            <a:r>
              <a:rPr lang="en-GB" altLang="zh-CN" sz="2400" dirty="0" smtClean="0">
                <a:latin typeface="Georgia" panose="02040502050405020303" pitchFamily="18" charset="0"/>
                <a:ea typeface="FangSong" panose="02010609060101010101" pitchFamily="49" charset="-122"/>
              </a:rPr>
              <a:t>into English by SB</a:t>
            </a:r>
            <a:r>
              <a:rPr lang="en-GB" altLang="zh-CN" sz="2400" dirty="0">
                <a:latin typeface="Georgia" panose="02040502050405020303" pitchFamily="18" charset="0"/>
                <a:ea typeface="FangSong" panose="02010609060101010101" pitchFamily="49" charset="-122"/>
              </a:rPr>
              <a:t>)</a:t>
            </a:r>
          </a:p>
        </p:txBody>
      </p:sp>
    </p:spTree>
    <p:extLst>
      <p:ext uri="{BB962C8B-B14F-4D97-AF65-F5344CB8AC3E}">
        <p14:creationId xmlns:p14="http://schemas.microsoft.com/office/powerpoint/2010/main" val="13941684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a:t>
            </a:fld>
            <a:endParaRPr lang="en-GB"/>
          </a:p>
        </p:txBody>
      </p:sp>
      <p:pic>
        <p:nvPicPr>
          <p:cNvPr id="2050" name="Picture 2" descr="F:\EngTutorials_LearningMaterials\Image_Wuzetian.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7664" y="957156"/>
            <a:ext cx="5152724" cy="54506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155149" y="1342204"/>
            <a:ext cx="738664" cy="4680520"/>
          </a:xfrm>
          <a:prstGeom prst="rect">
            <a:avLst/>
          </a:prstGeom>
          <a:noFill/>
        </p:spPr>
        <p:txBody>
          <a:bodyPr vert="eaVert" wrap="square" rtlCol="0">
            <a:spAutoFit/>
          </a:bodyPr>
          <a:lstStyle/>
          <a:p>
            <a:pPr algn="ctr"/>
            <a:r>
              <a:rPr lang="zh-CN" altLang="en-US" sz="3600" b="1" dirty="0" smtClean="0">
                <a:latin typeface="FangSong" panose="02010609060101010101" pitchFamily="49" charset="-122"/>
                <a:ea typeface="FangSong" panose="02010609060101010101" pitchFamily="49" charset="-122"/>
              </a:rPr>
              <a:t>武則天</a:t>
            </a:r>
            <a:endParaRPr lang="en-US" altLang="zh-CN" sz="36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41151286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a:t>
            </a:fld>
            <a:endParaRPr lang="en-GB"/>
          </a:p>
        </p:txBody>
      </p:sp>
      <p:pic>
        <p:nvPicPr>
          <p:cNvPr id="2050" name="Picture 2" descr="F:\EngTutorials_LearningMaterials\Image_Wuzetian.jpe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81633" y="1124744"/>
            <a:ext cx="2246395" cy="237626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4139952" y="1124744"/>
            <a:ext cx="3508653" cy="5001934"/>
          </a:xfrm>
          <a:prstGeom prst="rect">
            <a:avLst/>
          </a:prstGeom>
          <a:noFill/>
          <a:ln w="9525">
            <a:solidFill>
              <a:schemeClr val="tx1"/>
            </a:solidFill>
          </a:ln>
        </p:spPr>
        <p:txBody>
          <a:bodyPr vert="eaVert" wrap="square" rtlCol="0">
            <a:spAutoFit/>
          </a:bodyPr>
          <a:lstStyle/>
          <a:p>
            <a:pPr algn="ct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開經偈</a:t>
            </a:r>
            <a:r>
              <a:rPr lang="en-US" altLang="zh-CN" sz="3600" b="1" dirty="0" smtClean="0">
                <a:latin typeface="FangSong" panose="02010609060101010101" pitchFamily="49" charset="-122"/>
                <a:ea typeface="FangSong" panose="02010609060101010101" pitchFamily="49" charset="-122"/>
              </a:rPr>
              <a:t>》</a:t>
            </a:r>
          </a:p>
          <a:p>
            <a:pPr algn="ctr"/>
            <a:endParaRPr lang="en-US" altLang="zh-CN" sz="3600" b="1" dirty="0">
              <a:latin typeface="FangSong" panose="02010609060101010101" pitchFamily="49" charset="-122"/>
              <a:ea typeface="FangSong" panose="02010609060101010101" pitchFamily="49" charset="-122"/>
            </a:endParaRPr>
          </a:p>
          <a:p>
            <a:pPr algn="ctr"/>
            <a:r>
              <a:rPr lang="zh-CN" altLang="en-US" sz="3600" b="1" dirty="0" smtClean="0">
                <a:latin typeface="FangSong" panose="02010609060101010101" pitchFamily="49" charset="-122"/>
                <a:ea typeface="FangSong" panose="02010609060101010101" pitchFamily="49" charset="-122"/>
              </a:rPr>
              <a:t>無上甚深微妙法</a:t>
            </a:r>
            <a:endParaRPr lang="en-US" altLang="zh-CN" sz="3600" b="1" dirty="0" smtClean="0">
              <a:latin typeface="FangSong" panose="02010609060101010101" pitchFamily="49" charset="-122"/>
              <a:ea typeface="FangSong" panose="02010609060101010101" pitchFamily="49" charset="-122"/>
            </a:endParaRPr>
          </a:p>
          <a:p>
            <a:pPr algn="ctr"/>
            <a:r>
              <a:rPr lang="zh-CN" altLang="en-US" sz="3600" b="1" dirty="0">
                <a:latin typeface="FangSong" panose="02010609060101010101" pitchFamily="49" charset="-122"/>
                <a:ea typeface="FangSong" panose="02010609060101010101" pitchFamily="49" charset="-122"/>
              </a:rPr>
              <a:t>百千萬劫難遭</a:t>
            </a:r>
            <a:r>
              <a:rPr lang="zh-CN" altLang="en-US" sz="3600" b="1" dirty="0" smtClean="0">
                <a:latin typeface="FangSong" panose="02010609060101010101" pitchFamily="49" charset="-122"/>
                <a:ea typeface="FangSong" panose="02010609060101010101" pitchFamily="49" charset="-122"/>
              </a:rPr>
              <a:t>遇</a:t>
            </a:r>
            <a:endParaRPr lang="en-US" altLang="zh-CN" sz="3600" b="1" dirty="0" smtClean="0">
              <a:latin typeface="FangSong" panose="02010609060101010101" pitchFamily="49" charset="-122"/>
              <a:ea typeface="FangSong" panose="02010609060101010101" pitchFamily="49" charset="-122"/>
            </a:endParaRPr>
          </a:p>
          <a:p>
            <a:pPr algn="ctr"/>
            <a:r>
              <a:rPr lang="zh-CN" altLang="en-US" sz="3600" b="1" dirty="0">
                <a:latin typeface="FangSong" panose="02010609060101010101" pitchFamily="49" charset="-122"/>
                <a:ea typeface="FangSong" panose="02010609060101010101" pitchFamily="49" charset="-122"/>
              </a:rPr>
              <a:t>我今見聞得受</a:t>
            </a:r>
            <a:r>
              <a:rPr lang="zh-CN" altLang="en-US" sz="3600" b="1" dirty="0" smtClean="0">
                <a:latin typeface="FangSong" panose="02010609060101010101" pitchFamily="49" charset="-122"/>
                <a:ea typeface="FangSong" panose="02010609060101010101" pitchFamily="49" charset="-122"/>
              </a:rPr>
              <a:t>持</a:t>
            </a:r>
            <a:endParaRPr lang="en-US" altLang="zh-CN" sz="3600" b="1" dirty="0" smtClean="0">
              <a:latin typeface="FangSong" panose="02010609060101010101" pitchFamily="49" charset="-122"/>
              <a:ea typeface="FangSong" panose="02010609060101010101" pitchFamily="49" charset="-122"/>
            </a:endParaRPr>
          </a:p>
          <a:p>
            <a:pPr algn="ctr"/>
            <a:r>
              <a:rPr lang="zh-CN" altLang="en-US" sz="3600" b="1" dirty="0">
                <a:latin typeface="FangSong" panose="02010609060101010101" pitchFamily="49" charset="-122"/>
                <a:ea typeface="FangSong" panose="02010609060101010101" pitchFamily="49" charset="-122"/>
              </a:rPr>
              <a:t>願解如來真實義</a:t>
            </a:r>
            <a:endParaRPr lang="en-US" altLang="zh-CN" sz="36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9798518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a:t>
            </a:fld>
            <a:endParaRPr lang="en-GB"/>
          </a:p>
        </p:txBody>
      </p:sp>
      <p:sp>
        <p:nvSpPr>
          <p:cNvPr id="7" name="TextBox 6"/>
          <p:cNvSpPr txBox="1"/>
          <p:nvPr/>
        </p:nvSpPr>
        <p:spPr>
          <a:xfrm>
            <a:off x="539552" y="1087438"/>
            <a:ext cx="8064896" cy="4801314"/>
          </a:xfrm>
          <a:prstGeom prst="rect">
            <a:avLst/>
          </a:prstGeom>
          <a:noFill/>
        </p:spPr>
        <p:txBody>
          <a:bodyPr wrap="square" rtlCol="0">
            <a:spAutoFit/>
          </a:bodyPr>
          <a:lstStyle/>
          <a:p>
            <a:r>
              <a:rPr lang="zh-CN" altLang="en-US" sz="3000" b="1" dirty="0" smtClean="0">
                <a:latin typeface="FangSong" panose="02010609060101010101" pitchFamily="49" charset="-122"/>
                <a:ea typeface="FangSong" panose="02010609060101010101" pitchFamily="49" charset="-122"/>
              </a:rPr>
              <a:t>如是我聞。</a:t>
            </a:r>
            <a:r>
              <a:rPr lang="zh-TW" altLang="en-US" sz="3000" b="1" dirty="0">
                <a:latin typeface="FangSong" panose="02010609060101010101" pitchFamily="49" charset="-122"/>
                <a:ea typeface="FangSong" panose="02010609060101010101" pitchFamily="49" charset="-122"/>
              </a:rPr>
              <a:t>一</a:t>
            </a:r>
            <a:r>
              <a:rPr lang="zh-TW" altLang="en-US" sz="3000" b="1" dirty="0" smtClean="0">
                <a:latin typeface="FangSong" panose="02010609060101010101" pitchFamily="49" charset="-122"/>
                <a:ea typeface="FangSong" panose="02010609060101010101" pitchFamily="49" charset="-122"/>
              </a:rPr>
              <a:t>時 佛</a:t>
            </a:r>
            <a:r>
              <a:rPr lang="zh-TW" altLang="en-US" sz="3000" b="1" dirty="0">
                <a:latin typeface="FangSong" panose="02010609060101010101" pitchFamily="49" charset="-122"/>
                <a:ea typeface="FangSong" panose="02010609060101010101" pitchFamily="49" charset="-122"/>
              </a:rPr>
              <a:t>在娑竭羅龍</a:t>
            </a:r>
            <a:r>
              <a:rPr lang="zh-TW" altLang="en-US" sz="3000" b="1" dirty="0" smtClean="0">
                <a:latin typeface="FangSong" panose="02010609060101010101" pitchFamily="49" charset="-122"/>
                <a:ea typeface="FangSong" panose="02010609060101010101" pitchFamily="49" charset="-122"/>
              </a:rPr>
              <a:t>宮 與</a:t>
            </a:r>
            <a:r>
              <a:rPr lang="zh-TW" altLang="en-US" sz="3000" b="1" dirty="0">
                <a:latin typeface="FangSong" panose="02010609060101010101" pitchFamily="49" charset="-122"/>
                <a:ea typeface="FangSong" panose="02010609060101010101" pitchFamily="49" charset="-122"/>
              </a:rPr>
              <a:t>八千大比丘</a:t>
            </a:r>
            <a:r>
              <a:rPr lang="zh-TW" altLang="en-US" sz="3000" b="1" dirty="0" smtClean="0">
                <a:latin typeface="FangSong" panose="02010609060101010101" pitchFamily="49" charset="-122"/>
                <a:ea typeface="FangSong" panose="02010609060101010101" pitchFamily="49" charset="-122"/>
              </a:rPr>
              <a:t>眾 三</a:t>
            </a:r>
            <a:r>
              <a:rPr lang="zh-TW" altLang="en-US" sz="3000" b="1" dirty="0">
                <a:latin typeface="FangSong" panose="02010609060101010101" pitchFamily="49" charset="-122"/>
                <a:ea typeface="FangSong" panose="02010609060101010101" pitchFamily="49" charset="-122"/>
              </a:rPr>
              <a:t>萬二千菩薩摩訶薩俱</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3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Thus </a:t>
            </a:r>
            <a:r>
              <a:rPr lang="en-US" altLang="zh-CN" sz="2400" dirty="0" smtClean="0">
                <a:solidFill>
                  <a:srgbClr val="0070C0"/>
                </a:solidFill>
                <a:latin typeface="Georgia" panose="02040502050405020303" pitchFamily="18" charset="0"/>
                <a:ea typeface="FangSong" panose="02010609060101010101" pitchFamily="49" charset="-122"/>
              </a:rPr>
              <a:t>I have </a:t>
            </a:r>
            <a:r>
              <a:rPr lang="en-US" altLang="zh-CN" sz="2400" dirty="0" smtClean="0">
                <a:latin typeface="Georgia" panose="02040502050405020303" pitchFamily="18" charset="0"/>
                <a:ea typeface="FangSong" panose="02010609060101010101" pitchFamily="49" charset="-122"/>
              </a:rPr>
              <a:t>heard: At one time, </a:t>
            </a:r>
            <a:r>
              <a:rPr lang="en-US" altLang="zh-CN" sz="2400" dirty="0" smtClean="0">
                <a:solidFill>
                  <a:srgbClr val="0070C0"/>
                </a:solidFill>
                <a:latin typeface="Georgia" panose="02040502050405020303" pitchFamily="18" charset="0"/>
                <a:ea typeface="FangSong" panose="02010609060101010101" pitchFamily="49" charset="-122"/>
              </a:rPr>
              <a:t>Shakyamuni Buddha</a:t>
            </a:r>
            <a:r>
              <a:rPr lang="en-US" altLang="zh-CN" sz="2400" dirty="0" smtClean="0">
                <a:latin typeface="Georgia" panose="02040502050405020303" pitchFamily="18" charset="0"/>
                <a:ea typeface="FangSong" panose="02010609060101010101" pitchFamily="49" charset="-122"/>
              </a:rPr>
              <a:t> was in the </a:t>
            </a:r>
            <a:r>
              <a:rPr lang="en-US" altLang="zh-CN" sz="2400" dirty="0" smtClean="0">
                <a:solidFill>
                  <a:srgbClr val="0070C0"/>
                </a:solidFill>
                <a:latin typeface="Georgia" panose="02040502050405020303" pitchFamily="18" charset="0"/>
                <a:ea typeface="FangSong" panose="02010609060101010101" pitchFamily="49" charset="-122"/>
              </a:rPr>
              <a:t>P</a:t>
            </a:r>
            <a:r>
              <a:rPr lang="en-US" altLang="zh-CN" sz="2400" dirty="0" smtClean="0">
                <a:latin typeface="Georgia" panose="02040502050405020303" pitchFamily="18" charset="0"/>
                <a:ea typeface="FangSong" panose="02010609060101010101" pitchFamily="49" charset="-122"/>
              </a:rPr>
              <a:t>alace of the Dragon King of </a:t>
            </a:r>
            <a:r>
              <a:rPr lang="en-US" altLang="zh-CN" sz="2400" dirty="0" smtClean="0">
                <a:solidFill>
                  <a:srgbClr val="0070C0"/>
                </a:solidFill>
                <a:latin typeface="Georgia" panose="02040502050405020303" pitchFamily="18" charset="0"/>
                <a:ea typeface="FangSong" panose="02010609060101010101" pitchFamily="49" charset="-122"/>
              </a:rPr>
              <a:t>the Salty Ocean </a:t>
            </a:r>
            <a:r>
              <a:rPr lang="en-US" altLang="zh-CN" sz="2400" dirty="0" smtClean="0">
                <a:latin typeface="Georgia" panose="02040502050405020303" pitchFamily="18" charset="0"/>
                <a:ea typeface="FangSong" panose="02010609060101010101" pitchFamily="49" charset="-122"/>
              </a:rPr>
              <a:t>together with an assembly of eight thousand </a:t>
            </a:r>
            <a:r>
              <a:rPr lang="en-US" altLang="zh-CN" sz="2400" dirty="0" smtClean="0">
                <a:solidFill>
                  <a:srgbClr val="0070C0"/>
                </a:solidFill>
                <a:latin typeface="Georgia" panose="02040502050405020303" pitchFamily="18" charset="0"/>
                <a:ea typeface="FangSong" panose="02010609060101010101" pitchFamily="49" charset="-122"/>
              </a:rPr>
              <a:t>G</a:t>
            </a:r>
            <a:r>
              <a:rPr lang="en-US" altLang="zh-CN" sz="2400" dirty="0" smtClean="0">
                <a:latin typeface="Georgia" panose="02040502050405020303" pitchFamily="18" charset="0"/>
                <a:ea typeface="FangSong" panose="02010609060101010101" pitchFamily="49" charset="-122"/>
              </a:rPr>
              <a:t>reat </a:t>
            </a:r>
            <a:r>
              <a:rPr lang="en-US" altLang="zh-CN" sz="2400" dirty="0" err="1" smtClean="0">
                <a:latin typeface="Georgia" panose="02040502050405020303" pitchFamily="18" charset="0"/>
                <a:ea typeface="FangSong" panose="02010609060101010101" pitchFamily="49" charset="-122"/>
              </a:rPr>
              <a:t>Bhik</a:t>
            </a:r>
            <a:r>
              <a:rPr lang="en-US" altLang="zh-CN" sz="2400" dirty="0" err="1" smtClean="0">
                <a:solidFill>
                  <a:srgbClr val="0070C0"/>
                </a:solidFill>
                <a:latin typeface="Georgia" panose="02040502050405020303" pitchFamily="18" charset="0"/>
                <a:ea typeface="FangSong" panose="02010609060101010101" pitchFamily="49" charset="-122"/>
              </a:rPr>
              <a:t>sus</a:t>
            </a:r>
            <a:r>
              <a:rPr lang="en-US" altLang="zh-CN" sz="2400" dirty="0" smtClean="0">
                <a:latin typeface="Georgia" panose="02040502050405020303" pitchFamily="18" charset="0"/>
                <a:ea typeface="FangSong" panose="02010609060101010101" pitchFamily="49" charset="-122"/>
              </a:rPr>
              <a:t> and thirty-two thousand Bodhisattvas. </a:t>
            </a:r>
          </a:p>
          <a:p>
            <a:endParaRPr lang="en-US" altLang="zh-CN" sz="24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Thus </a:t>
            </a:r>
            <a:r>
              <a:rPr lang="en-US" altLang="zh-CN" sz="2400" dirty="0" smtClean="0">
                <a:solidFill>
                  <a:srgbClr val="0070C0"/>
                </a:solidFill>
                <a:latin typeface="Georgia" panose="02040502050405020303" pitchFamily="18" charset="0"/>
                <a:ea typeface="FangSong" panose="02010609060101010101" pitchFamily="49" charset="-122"/>
              </a:rPr>
              <a:t>have I </a:t>
            </a:r>
            <a:r>
              <a:rPr lang="en-US" altLang="zh-CN" sz="2400" dirty="0" smtClean="0">
                <a:latin typeface="Georgia" panose="02040502050405020303" pitchFamily="18" charset="0"/>
                <a:ea typeface="FangSong" panose="02010609060101010101" pitchFamily="49" charset="-122"/>
              </a:rPr>
              <a:t>heard. At one time, </a:t>
            </a:r>
            <a:r>
              <a:rPr lang="en-US" altLang="zh-CN" sz="2400" dirty="0" smtClean="0">
                <a:solidFill>
                  <a:srgbClr val="0070C0"/>
                </a:solidFill>
                <a:latin typeface="Georgia" panose="02040502050405020303" pitchFamily="18" charset="0"/>
                <a:ea typeface="FangSong" panose="02010609060101010101" pitchFamily="49" charset="-122"/>
              </a:rPr>
              <a:t>the Buddha </a:t>
            </a:r>
            <a:r>
              <a:rPr lang="en-US" altLang="zh-CN" sz="2400" dirty="0" smtClean="0">
                <a:latin typeface="Georgia" panose="02040502050405020303" pitchFamily="18" charset="0"/>
                <a:ea typeface="FangSong" panose="02010609060101010101" pitchFamily="49" charset="-122"/>
              </a:rPr>
              <a:t>stayed in the </a:t>
            </a:r>
            <a:r>
              <a:rPr lang="en-US" altLang="zh-CN" sz="2400" dirty="0" smtClean="0">
                <a:solidFill>
                  <a:srgbClr val="0070C0"/>
                </a:solidFill>
                <a:latin typeface="Georgia" panose="02040502050405020303" pitchFamily="18" charset="0"/>
                <a:ea typeface="FangSong" panose="02010609060101010101" pitchFamily="49" charset="-122"/>
              </a:rPr>
              <a:t>p</a:t>
            </a:r>
            <a:r>
              <a:rPr lang="en-US" altLang="zh-CN" sz="2400" dirty="0" smtClean="0">
                <a:latin typeface="Georgia" panose="02040502050405020303" pitchFamily="18" charset="0"/>
                <a:ea typeface="FangSong" panose="02010609060101010101" pitchFamily="49" charset="-122"/>
              </a:rPr>
              <a:t>alace of the Dragon King of </a:t>
            </a:r>
            <a:r>
              <a:rPr lang="en-US" altLang="zh-CN" sz="2400" dirty="0" smtClean="0">
                <a:solidFill>
                  <a:srgbClr val="0070C0"/>
                </a:solidFill>
                <a:latin typeface="Georgia" panose="02040502050405020303" pitchFamily="18" charset="0"/>
                <a:ea typeface="FangSong" panose="02010609060101010101" pitchFamily="49" charset="-122"/>
              </a:rPr>
              <a:t>the Ocean </a:t>
            </a:r>
            <a:r>
              <a:rPr lang="en-US" altLang="zh-CN" sz="2400" dirty="0" smtClean="0">
                <a:latin typeface="Georgia" panose="02040502050405020303" pitchFamily="18" charset="0"/>
                <a:ea typeface="FangSong" panose="02010609060101010101" pitchFamily="49" charset="-122"/>
              </a:rPr>
              <a:t>together with an assembly of eight thousand </a:t>
            </a:r>
            <a:r>
              <a:rPr lang="en-US" altLang="zh-CN" sz="2400" dirty="0" smtClean="0">
                <a:solidFill>
                  <a:srgbClr val="0070C0"/>
                </a:solidFill>
                <a:latin typeface="Georgia" panose="02040502050405020303" pitchFamily="18" charset="0"/>
                <a:ea typeface="FangSong" panose="02010609060101010101" pitchFamily="49" charset="-122"/>
              </a:rPr>
              <a:t>g</a:t>
            </a:r>
            <a:r>
              <a:rPr lang="en-US" altLang="zh-CN" sz="2400" dirty="0" smtClean="0">
                <a:latin typeface="Georgia" panose="02040502050405020303" pitchFamily="18" charset="0"/>
                <a:ea typeface="FangSong" panose="02010609060101010101" pitchFamily="49" charset="-122"/>
              </a:rPr>
              <a:t>reat </a:t>
            </a:r>
            <a:r>
              <a:rPr lang="en-US" altLang="zh-CN" sz="2400" dirty="0" err="1" smtClean="0">
                <a:latin typeface="Georgia" panose="02040502050405020303" pitchFamily="18" charset="0"/>
                <a:ea typeface="FangSong" panose="02010609060101010101" pitchFamily="49" charset="-122"/>
              </a:rPr>
              <a:t>Bhik</a:t>
            </a:r>
            <a:r>
              <a:rPr lang="en-US" altLang="zh-CN" sz="2400" dirty="0" err="1" smtClean="0">
                <a:solidFill>
                  <a:srgbClr val="0070C0"/>
                </a:solidFill>
                <a:latin typeface="Georgia" panose="02040502050405020303" pitchFamily="18" charset="0"/>
                <a:ea typeface="FangSong" panose="02010609060101010101" pitchFamily="49" charset="-122"/>
              </a:rPr>
              <a:t>shus</a:t>
            </a:r>
            <a:r>
              <a:rPr lang="en-US" altLang="zh-CN" sz="2400" dirty="0" smtClean="0">
                <a:latin typeface="Georgia" panose="02040502050405020303" pitchFamily="18" charset="0"/>
                <a:ea typeface="FangSong" panose="02010609060101010101" pitchFamily="49" charset="-122"/>
              </a:rPr>
              <a:t> and thirty-two thousand Bodhisattvas and </a:t>
            </a:r>
            <a:r>
              <a:rPr lang="en-US" altLang="zh-CN" sz="2400" dirty="0" err="1" smtClean="0">
                <a:solidFill>
                  <a:srgbClr val="0070C0"/>
                </a:solidFill>
                <a:latin typeface="Georgia" panose="02040502050405020303" pitchFamily="18" charset="0"/>
                <a:ea typeface="FangSong" panose="02010609060101010101" pitchFamily="49" charset="-122"/>
              </a:rPr>
              <a:t>Mahasattvas</a:t>
            </a:r>
            <a:r>
              <a:rPr lang="en-US" altLang="zh-CN" sz="2400" dirty="0" smtClean="0">
                <a:solidFill>
                  <a:srgbClr val="0070C0"/>
                </a:solidFill>
                <a:latin typeface="Georgia" panose="02040502050405020303" pitchFamily="18" charset="0"/>
                <a:ea typeface="FangSong" panose="02010609060101010101" pitchFamily="49" charset="-122"/>
              </a:rPr>
              <a:t> altogether</a:t>
            </a:r>
            <a:r>
              <a:rPr lang="en-US" altLang="zh-CN" sz="2400" dirty="0" smtClean="0">
                <a:latin typeface="Georgia" panose="02040502050405020303" pitchFamily="18" charset="0"/>
                <a:ea typeface="FangSong" panose="02010609060101010101" pitchFamily="49" charset="-122"/>
              </a:rPr>
              <a:t>.</a:t>
            </a:r>
          </a:p>
        </p:txBody>
      </p:sp>
    </p:spTree>
    <p:extLst>
      <p:ext uri="{BB962C8B-B14F-4D97-AF65-F5344CB8AC3E}">
        <p14:creationId xmlns:p14="http://schemas.microsoft.com/office/powerpoint/2010/main" val="40572868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a:t>
            </a:fld>
            <a:endParaRPr lang="en-GB"/>
          </a:p>
        </p:txBody>
      </p:sp>
      <p:sp>
        <p:nvSpPr>
          <p:cNvPr id="7" name="TextBox 6"/>
          <p:cNvSpPr txBox="1"/>
          <p:nvPr/>
        </p:nvSpPr>
        <p:spPr>
          <a:xfrm>
            <a:off x="539552" y="1087438"/>
            <a:ext cx="8064896" cy="5324535"/>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爾時，世尊告龍王言。一切眾生，心想異故，造業亦異，由是故有諸趣輪轉</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At that time</a:t>
            </a:r>
            <a:r>
              <a:rPr lang="en-US" altLang="zh-CN" sz="2400" dirty="0" smtClean="0">
                <a:solidFill>
                  <a:srgbClr val="0070C0"/>
                </a:solidFill>
                <a:latin typeface="Georgia" panose="02040502050405020303" pitchFamily="18" charset="0"/>
                <a:ea typeface="FangSong" panose="02010609060101010101" pitchFamily="49" charset="-122"/>
              </a:rPr>
              <a:t>,</a:t>
            </a:r>
            <a:r>
              <a:rPr lang="en-US" altLang="zh-CN" sz="2400" dirty="0" smtClean="0">
                <a:latin typeface="Georgia" panose="02040502050405020303" pitchFamily="18" charset="0"/>
                <a:ea typeface="FangSong" panose="02010609060101010101" pitchFamily="49" charset="-122"/>
              </a:rPr>
              <a:t> </a:t>
            </a:r>
            <a:r>
              <a:rPr lang="en-US" altLang="zh-CN" sz="2400" dirty="0" smtClean="0">
                <a:solidFill>
                  <a:srgbClr val="0070C0"/>
                </a:solidFill>
                <a:latin typeface="Georgia" panose="02040502050405020303" pitchFamily="18" charset="0"/>
                <a:ea typeface="FangSong" panose="02010609060101010101" pitchFamily="49" charset="-122"/>
              </a:rPr>
              <a:t>Shakyamuni Buddha </a:t>
            </a:r>
            <a:r>
              <a:rPr lang="en-US" altLang="zh-CN" sz="2400" dirty="0" smtClean="0">
                <a:latin typeface="Georgia" panose="02040502050405020303" pitchFamily="18" charset="0"/>
                <a:ea typeface="FangSong" panose="02010609060101010101" pitchFamily="49" charset="-122"/>
              </a:rPr>
              <a:t>told Dragon King </a:t>
            </a:r>
            <a:r>
              <a:rPr lang="en-US" altLang="zh-CN" sz="2400" dirty="0" smtClean="0">
                <a:solidFill>
                  <a:srgbClr val="0070C0"/>
                </a:solidFill>
                <a:latin typeface="Georgia" panose="02040502050405020303" pitchFamily="18" charset="0"/>
                <a:ea typeface="FangSong" panose="02010609060101010101" pitchFamily="49" charset="-122"/>
              </a:rPr>
              <a:t>that</a:t>
            </a:r>
            <a:r>
              <a:rPr lang="en-US" altLang="zh-CN" sz="2400" dirty="0" smtClean="0">
                <a:latin typeface="Georgia" panose="02040502050405020303" pitchFamily="18" charset="0"/>
                <a:ea typeface="FangSong" panose="02010609060101010101" pitchFamily="49" charset="-122"/>
              </a:rPr>
              <a:t> </a:t>
            </a:r>
            <a:r>
              <a:rPr lang="en-US" altLang="zh-CN" sz="2400" dirty="0" smtClean="0">
                <a:solidFill>
                  <a:srgbClr val="0070C0"/>
                </a:solidFill>
                <a:latin typeface="Georgia" panose="02040502050405020303" pitchFamily="18" charset="0"/>
                <a:ea typeface="FangSong" panose="02010609060101010101" pitchFamily="49" charset="-122"/>
              </a:rPr>
              <a:t>since</a:t>
            </a:r>
            <a:r>
              <a:rPr lang="en-US" altLang="zh-CN" sz="2400" dirty="0" smtClean="0">
                <a:latin typeface="Georgia" panose="02040502050405020303" pitchFamily="18" charset="0"/>
                <a:ea typeface="FangSong" panose="02010609060101010101" pitchFamily="49" charset="-122"/>
              </a:rPr>
              <a:t> all beings </a:t>
            </a:r>
            <a:r>
              <a:rPr lang="en-US" altLang="zh-CN" sz="2400" dirty="0" smtClean="0">
                <a:solidFill>
                  <a:srgbClr val="0070C0"/>
                </a:solidFill>
                <a:latin typeface="Georgia" panose="02040502050405020303" pitchFamily="18" charset="0"/>
                <a:ea typeface="FangSong" panose="02010609060101010101" pitchFamily="49" charset="-122"/>
              </a:rPr>
              <a:t>possess</a:t>
            </a:r>
            <a:r>
              <a:rPr lang="en-US" altLang="zh-CN" sz="2400" dirty="0" smtClean="0">
                <a:latin typeface="Georgia" panose="02040502050405020303" pitchFamily="18" charset="0"/>
                <a:ea typeface="FangSong" panose="02010609060101010101" pitchFamily="49" charset="-122"/>
              </a:rPr>
              <a:t> different </a:t>
            </a:r>
            <a:r>
              <a:rPr lang="en-US" altLang="zh-CN" sz="2400" dirty="0" smtClean="0">
                <a:solidFill>
                  <a:srgbClr val="0070C0"/>
                </a:solidFill>
                <a:latin typeface="Georgia" panose="02040502050405020303" pitchFamily="18" charset="0"/>
                <a:ea typeface="FangSong" panose="02010609060101010101" pitchFamily="49" charset="-122"/>
              </a:rPr>
              <a:t>minds</a:t>
            </a:r>
            <a:r>
              <a:rPr lang="en-US" altLang="zh-CN" sz="2400" dirty="0" smtClean="0">
                <a:latin typeface="Georgia" panose="02040502050405020303" pitchFamily="18" charset="0"/>
                <a:ea typeface="FangSong" panose="02010609060101010101" pitchFamily="49" charset="-122"/>
              </a:rPr>
              <a:t> and thoughts, hence different kinds of karmic consequences are produced accordingly and, as a result, they reincarnate endlessly in various </a:t>
            </a:r>
            <a:r>
              <a:rPr lang="en-US" altLang="zh-CN" sz="2400" dirty="0" smtClean="0">
                <a:solidFill>
                  <a:srgbClr val="0070C0"/>
                </a:solidFill>
                <a:latin typeface="Georgia" panose="02040502050405020303" pitchFamily="18" charset="0"/>
                <a:ea typeface="FangSong" panose="02010609060101010101" pitchFamily="49" charset="-122"/>
              </a:rPr>
              <a:t>Realms</a:t>
            </a:r>
            <a:r>
              <a:rPr lang="en-US" altLang="zh-CN" sz="2400" dirty="0" smtClean="0">
                <a:latin typeface="Georgia" panose="02040502050405020303" pitchFamily="18" charset="0"/>
                <a:ea typeface="FangSong" panose="02010609060101010101" pitchFamily="49" charset="-122"/>
              </a:rPr>
              <a:t>. </a:t>
            </a:r>
          </a:p>
          <a:p>
            <a:endParaRPr lang="en-US" altLang="zh-CN" sz="20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At that time </a:t>
            </a:r>
            <a:r>
              <a:rPr lang="en-US" altLang="zh-CN" sz="2400" dirty="0" smtClean="0">
                <a:solidFill>
                  <a:srgbClr val="0070C0"/>
                </a:solidFill>
                <a:latin typeface="Georgia" panose="02040502050405020303" pitchFamily="18" charset="0"/>
                <a:ea typeface="FangSong" panose="02010609060101010101" pitchFamily="49" charset="-122"/>
              </a:rPr>
              <a:t>the World-</a:t>
            </a:r>
            <a:r>
              <a:rPr lang="en-US" altLang="zh-CN" sz="2400" dirty="0" err="1" smtClean="0">
                <a:solidFill>
                  <a:srgbClr val="0070C0"/>
                </a:solidFill>
                <a:latin typeface="Georgia" panose="02040502050405020303" pitchFamily="18" charset="0"/>
                <a:ea typeface="FangSong" panose="02010609060101010101" pitchFamily="49" charset="-122"/>
              </a:rPr>
              <a:t>Honoured</a:t>
            </a:r>
            <a:r>
              <a:rPr lang="en-US" altLang="zh-CN" sz="2400" dirty="0" smtClean="0">
                <a:solidFill>
                  <a:srgbClr val="0070C0"/>
                </a:solidFill>
                <a:latin typeface="Georgia" panose="02040502050405020303" pitchFamily="18" charset="0"/>
                <a:ea typeface="FangSong" panose="02010609060101010101" pitchFamily="49" charset="-122"/>
              </a:rPr>
              <a:t>-One </a:t>
            </a:r>
            <a:r>
              <a:rPr lang="en-US" altLang="zh-CN" sz="2400" dirty="0" smtClean="0">
                <a:latin typeface="Georgia" panose="02040502050405020303" pitchFamily="18" charset="0"/>
                <a:ea typeface="FangSong" panose="02010609060101010101" pitchFamily="49" charset="-122"/>
              </a:rPr>
              <a:t>told the Dragon King </a:t>
            </a:r>
            <a:r>
              <a:rPr lang="en-US" altLang="zh-CN" sz="2400" dirty="0" smtClean="0">
                <a:solidFill>
                  <a:srgbClr val="0070C0"/>
                </a:solidFill>
                <a:latin typeface="Georgia" panose="02040502050405020303" pitchFamily="18" charset="0"/>
                <a:ea typeface="FangSong" panose="02010609060101010101" pitchFamily="49" charset="-122"/>
              </a:rPr>
              <a:t>saying,</a:t>
            </a:r>
            <a:r>
              <a:rPr lang="en-US" altLang="zh-CN" sz="2400" dirty="0" smtClean="0">
                <a:latin typeface="Georgia" panose="02040502050405020303" pitchFamily="18" charset="0"/>
                <a:ea typeface="FangSong" panose="02010609060101010101" pitchFamily="49" charset="-122"/>
              </a:rPr>
              <a:t> </a:t>
            </a:r>
            <a:r>
              <a:rPr lang="en-US" altLang="zh-CN" sz="2400" dirty="0" smtClean="0">
                <a:solidFill>
                  <a:srgbClr val="0070C0"/>
                </a:solidFill>
                <a:latin typeface="Georgia" panose="02040502050405020303" pitchFamily="18" charset="0"/>
                <a:ea typeface="FangSong" panose="02010609060101010101" pitchFamily="49" charset="-122"/>
              </a:rPr>
              <a:t>‘Because</a:t>
            </a:r>
            <a:r>
              <a:rPr lang="en-US" altLang="zh-CN" sz="2400" dirty="0" smtClean="0">
                <a:latin typeface="Georgia" panose="02040502050405020303" pitchFamily="18" charset="0"/>
                <a:ea typeface="FangSong" panose="02010609060101010101" pitchFamily="49" charset="-122"/>
              </a:rPr>
              <a:t> all beings </a:t>
            </a:r>
            <a:r>
              <a:rPr lang="en-US" altLang="zh-CN" sz="2400" dirty="0" smtClean="0">
                <a:solidFill>
                  <a:srgbClr val="0070C0"/>
                </a:solidFill>
                <a:latin typeface="Georgia" panose="02040502050405020303" pitchFamily="18" charset="0"/>
                <a:ea typeface="FangSong" panose="02010609060101010101" pitchFamily="49" charset="-122"/>
              </a:rPr>
              <a:t>have</a:t>
            </a:r>
            <a:r>
              <a:rPr lang="en-US" altLang="zh-CN" sz="2400" dirty="0" smtClean="0">
                <a:latin typeface="Georgia" panose="02040502050405020303" pitchFamily="18" charset="0"/>
                <a:ea typeface="FangSong" panose="02010609060101010101" pitchFamily="49" charset="-122"/>
              </a:rPr>
              <a:t> different </a:t>
            </a:r>
            <a:r>
              <a:rPr lang="en-US" altLang="zh-CN" sz="2400" dirty="0" smtClean="0">
                <a:solidFill>
                  <a:srgbClr val="0070C0"/>
                </a:solidFill>
                <a:latin typeface="Georgia" panose="02040502050405020303" pitchFamily="18" charset="0"/>
                <a:ea typeface="FangSong" panose="02010609060101010101" pitchFamily="49" charset="-122"/>
              </a:rPr>
              <a:t>consciousness</a:t>
            </a:r>
            <a:r>
              <a:rPr lang="en-US" altLang="zh-CN" sz="2400" dirty="0" smtClean="0">
                <a:latin typeface="Georgia" panose="02040502050405020303" pitchFamily="18" charset="0"/>
                <a:ea typeface="FangSong" panose="02010609060101010101" pitchFamily="49" charset="-122"/>
              </a:rPr>
              <a:t> and thoughts, they perform too different actions and as a consequence there is the turning around in all the different </a:t>
            </a:r>
            <a:r>
              <a:rPr lang="en-US" altLang="zh-CN" sz="2400" dirty="0" smtClean="0">
                <a:solidFill>
                  <a:srgbClr val="0070C0"/>
                </a:solidFill>
                <a:latin typeface="Georgia" panose="02040502050405020303" pitchFamily="18" charset="0"/>
                <a:ea typeface="FangSong" panose="02010609060101010101" pitchFamily="49" charset="-122"/>
              </a:rPr>
              <a:t>courses of existence</a:t>
            </a:r>
            <a:r>
              <a:rPr lang="en-US" altLang="zh-CN" sz="2400" dirty="0" smtClean="0">
                <a:latin typeface="Georgia" panose="02040502050405020303" pitchFamily="18" charset="0"/>
                <a:ea typeface="FangSong" panose="02010609060101010101" pitchFamily="49" charset="-122"/>
              </a:rPr>
              <a:t>.</a:t>
            </a:r>
            <a:r>
              <a:rPr lang="en-US" altLang="zh-CN" sz="2400" dirty="0" smtClean="0">
                <a:solidFill>
                  <a:srgbClr val="0070C0"/>
                </a:solidFill>
                <a:latin typeface="Georgia" panose="02040502050405020303" pitchFamily="18" charset="0"/>
                <a:ea typeface="FangSong" panose="02010609060101010101" pitchFamily="49" charset="-122"/>
              </a:rPr>
              <a:t>’</a:t>
            </a:r>
          </a:p>
        </p:txBody>
      </p:sp>
    </p:spTree>
    <p:extLst>
      <p:ext uri="{BB962C8B-B14F-4D97-AF65-F5344CB8AC3E}">
        <p14:creationId xmlns:p14="http://schemas.microsoft.com/office/powerpoint/2010/main" val="11405600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a:t>
            </a:fld>
            <a:endParaRPr lang="en-GB"/>
          </a:p>
        </p:txBody>
      </p:sp>
      <p:sp>
        <p:nvSpPr>
          <p:cNvPr id="7" name="TextBox 6"/>
          <p:cNvSpPr txBox="1"/>
          <p:nvPr/>
        </p:nvSpPr>
        <p:spPr>
          <a:xfrm>
            <a:off x="539552" y="1268760"/>
            <a:ext cx="8064896" cy="4216539"/>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龍王，汝見此會及大海中，形色種類，各</a:t>
            </a:r>
            <a:r>
              <a:rPr lang="zh-TW" altLang="en-US" sz="3000" b="1" dirty="0" smtClean="0">
                <a:latin typeface="FangSong" panose="02010609060101010101" pitchFamily="49" charset="-122"/>
                <a:ea typeface="FangSong" panose="02010609060101010101" pitchFamily="49" charset="-122"/>
              </a:rPr>
              <a:t>別  不</a:t>
            </a:r>
            <a:r>
              <a:rPr lang="zh-TW" altLang="en-US" sz="3000" b="1" dirty="0">
                <a:latin typeface="FangSong" panose="02010609060101010101" pitchFamily="49" charset="-122"/>
                <a:ea typeface="FangSong" panose="02010609060101010101" pitchFamily="49" charset="-122"/>
              </a:rPr>
              <a:t>耶</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Oh, Dragon King, </a:t>
            </a:r>
            <a:r>
              <a:rPr lang="en-US" altLang="zh-CN" sz="2400" dirty="0" smtClean="0">
                <a:solidFill>
                  <a:srgbClr val="0070C0"/>
                </a:solidFill>
                <a:latin typeface="Georgia" panose="02040502050405020303" pitchFamily="18" charset="0"/>
                <a:ea typeface="FangSong" panose="02010609060101010101" pitchFamily="49" charset="-122"/>
              </a:rPr>
              <a:t>you would </a:t>
            </a:r>
            <a:r>
              <a:rPr lang="en-US" altLang="zh-CN" sz="2400" strike="sngStrike" dirty="0" smtClean="0">
                <a:solidFill>
                  <a:srgbClr val="FF0000"/>
                </a:solidFill>
                <a:latin typeface="Georgia" panose="02040502050405020303" pitchFamily="18" charset="0"/>
                <a:ea typeface="FangSong" panose="02010609060101010101" pitchFamily="49" charset="-122"/>
              </a:rPr>
              <a:t>of course</a:t>
            </a:r>
            <a:r>
              <a:rPr lang="en-US" altLang="zh-CN" sz="2400" dirty="0" smtClean="0">
                <a:solidFill>
                  <a:srgbClr val="FF0000"/>
                </a:solidFill>
                <a:latin typeface="Georgia" panose="02040502050405020303" pitchFamily="18" charset="0"/>
                <a:ea typeface="FangSong" panose="02010609060101010101" pitchFamily="49" charset="-122"/>
              </a:rPr>
              <a:t> </a:t>
            </a:r>
            <a:r>
              <a:rPr lang="en-US" altLang="zh-CN" sz="2400" dirty="0" smtClean="0">
                <a:latin typeface="Georgia" panose="02040502050405020303" pitchFamily="18" charset="0"/>
                <a:ea typeface="FangSong" panose="02010609060101010101" pitchFamily="49" charset="-122"/>
              </a:rPr>
              <a:t>see there are a wide variety of beings present in the meeting as well as those in the ocean. Aren’t they all  showing different shapes and appearances</a:t>
            </a:r>
            <a:r>
              <a:rPr lang="en-US" altLang="zh-CN" sz="2400" dirty="0" smtClean="0">
                <a:solidFill>
                  <a:srgbClr val="0070C0"/>
                </a:solidFill>
                <a:latin typeface="Georgia" panose="02040502050405020303" pitchFamily="18" charset="0"/>
                <a:ea typeface="FangSong" panose="02010609060101010101" pitchFamily="49" charset="-122"/>
              </a:rPr>
              <a:t>?</a:t>
            </a:r>
          </a:p>
          <a:p>
            <a:endParaRPr lang="en-US" altLang="zh-CN" sz="20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Oh Dragon King, </a:t>
            </a:r>
            <a:r>
              <a:rPr lang="en-US" altLang="zh-CN" sz="2400" dirty="0" smtClean="0">
                <a:solidFill>
                  <a:srgbClr val="0070C0"/>
                </a:solidFill>
                <a:latin typeface="Georgia" panose="02040502050405020303" pitchFamily="18" charset="0"/>
                <a:ea typeface="FangSong" panose="02010609060101010101" pitchFamily="49" charset="-122"/>
              </a:rPr>
              <a:t>do you </a:t>
            </a:r>
            <a:r>
              <a:rPr lang="en-US" altLang="zh-CN" sz="2400" dirty="0" smtClean="0">
                <a:latin typeface="Georgia" panose="02040502050405020303" pitchFamily="18" charset="0"/>
                <a:ea typeface="FangSong" panose="02010609060101010101" pitchFamily="49" charset="-122"/>
              </a:rPr>
              <a:t>see the variety of shapes and appearances in this meeting and in the great ocean, are they not different from one another</a:t>
            </a:r>
            <a:r>
              <a:rPr lang="en-US" altLang="zh-CN" sz="2400" dirty="0" smtClean="0">
                <a:solidFill>
                  <a:srgbClr val="0070C0"/>
                </a:solidFill>
                <a:latin typeface="Georgia" panose="02040502050405020303" pitchFamily="18" charset="0"/>
                <a:ea typeface="FangSong" panose="02010609060101010101" pitchFamily="49" charset="-122"/>
              </a:rPr>
              <a:t>.</a:t>
            </a:r>
          </a:p>
        </p:txBody>
      </p:sp>
    </p:spTree>
    <p:extLst>
      <p:ext uri="{BB962C8B-B14F-4D97-AF65-F5344CB8AC3E}">
        <p14:creationId xmlns:p14="http://schemas.microsoft.com/office/powerpoint/2010/main" val="5177224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a:t>
            </a:fld>
            <a:endParaRPr lang="en-GB"/>
          </a:p>
        </p:txBody>
      </p:sp>
      <p:sp>
        <p:nvSpPr>
          <p:cNvPr id="7" name="TextBox 6"/>
          <p:cNvSpPr txBox="1"/>
          <p:nvPr/>
        </p:nvSpPr>
        <p:spPr>
          <a:xfrm>
            <a:off x="539552" y="1268760"/>
            <a:ext cx="8064896" cy="4585871"/>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如是一切，靡不由心，造善不善，身業語業意業所致</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Their minds </a:t>
            </a:r>
            <a:r>
              <a:rPr lang="en-US" altLang="zh-CN" sz="2400" dirty="0" smtClean="0">
                <a:solidFill>
                  <a:srgbClr val="0070C0"/>
                </a:solidFill>
                <a:latin typeface="Georgia" panose="02040502050405020303" pitchFamily="18" charset="0"/>
                <a:ea typeface="FangSong" panose="02010609060101010101" pitchFamily="49" charset="-122"/>
              </a:rPr>
              <a:t>are absolutely responsible for</a:t>
            </a:r>
            <a:r>
              <a:rPr lang="en-US" altLang="zh-CN" sz="2400" dirty="0" smtClean="0">
                <a:latin typeface="Georgia" panose="02040502050405020303" pitchFamily="18" charset="0"/>
                <a:ea typeface="FangSong" panose="02010609060101010101" pitchFamily="49" charset="-122"/>
              </a:rPr>
              <a:t> creating wholesome or unwholesome bodily, verbal and mental karmas. As such, they are all showing different shapes and appearances.</a:t>
            </a:r>
            <a:endParaRPr lang="en-US" altLang="zh-CN" sz="2400" dirty="0" smtClean="0">
              <a:solidFill>
                <a:srgbClr val="0070C0"/>
              </a:solidFill>
              <a:latin typeface="Georgia" panose="02040502050405020303" pitchFamily="18" charset="0"/>
              <a:ea typeface="FangSong" panose="02010609060101010101" pitchFamily="49" charset="-122"/>
            </a:endParaRPr>
          </a:p>
          <a:p>
            <a:endParaRPr lang="en-US" altLang="zh-CN" sz="20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Thus among all of them </a:t>
            </a:r>
            <a:r>
              <a:rPr lang="en-US" altLang="zh-CN" sz="2400" dirty="0" smtClean="0">
                <a:solidFill>
                  <a:srgbClr val="0070C0"/>
                </a:solidFill>
                <a:latin typeface="Georgia" panose="02040502050405020303" pitchFamily="18" charset="0"/>
                <a:ea typeface="FangSong" panose="02010609060101010101" pitchFamily="49" charset="-122"/>
              </a:rPr>
              <a:t>there is none which is not </a:t>
            </a:r>
            <a:r>
              <a:rPr lang="en-US" altLang="zh-CN" sz="2400" dirty="0" smtClean="0">
                <a:latin typeface="Georgia" panose="02040502050405020303" pitchFamily="18" charset="0"/>
                <a:ea typeface="FangSong" panose="02010609060101010101" pitchFamily="49" charset="-122"/>
              </a:rPr>
              <a:t>made by the mind, whether it is brought about by wholesome or unwholesome bodily, verbal and mental actions, </a:t>
            </a:r>
            <a:endParaRPr lang="en-US" altLang="zh-CN" sz="24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21342061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12</a:t>
            </a:fld>
            <a:endParaRPr lang="en-GB"/>
          </a:p>
        </p:txBody>
      </p:sp>
      <p:sp>
        <p:nvSpPr>
          <p:cNvPr id="7" name="TextBox 6"/>
          <p:cNvSpPr txBox="1"/>
          <p:nvPr/>
        </p:nvSpPr>
        <p:spPr>
          <a:xfrm>
            <a:off x="539552" y="1052736"/>
            <a:ext cx="8064896" cy="4955203"/>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而心無色，不可見取，但是虛妄，諸法集起，畢竟無主，無我我所</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And yet the mind is formless and unable to be </a:t>
            </a:r>
            <a:r>
              <a:rPr lang="en-US" altLang="zh-CN" sz="2400" dirty="0" smtClean="0">
                <a:solidFill>
                  <a:srgbClr val="0070C0"/>
                </a:solidFill>
                <a:latin typeface="Georgia" panose="02040502050405020303" pitchFamily="18" charset="0"/>
                <a:ea typeface="FangSong" panose="02010609060101010101" pitchFamily="49" charset="-122"/>
              </a:rPr>
              <a:t>physically</a:t>
            </a:r>
            <a:r>
              <a:rPr lang="en-US" altLang="zh-CN" sz="2400" dirty="0" smtClean="0">
                <a:latin typeface="Georgia" panose="02040502050405020303" pitchFamily="18" charset="0"/>
                <a:ea typeface="FangSong" panose="02010609060101010101" pitchFamily="49" charset="-122"/>
              </a:rPr>
              <a:t> grasped or </a:t>
            </a:r>
            <a:r>
              <a:rPr lang="en-US" altLang="zh-CN" sz="2400" dirty="0" smtClean="0">
                <a:solidFill>
                  <a:srgbClr val="0070C0"/>
                </a:solidFill>
                <a:latin typeface="Georgia" panose="02040502050405020303" pitchFamily="18" charset="0"/>
                <a:ea typeface="FangSong" panose="02010609060101010101" pitchFamily="49" charset="-122"/>
              </a:rPr>
              <a:t>distinguished</a:t>
            </a:r>
            <a:r>
              <a:rPr lang="en-US" altLang="zh-CN" sz="2400" dirty="0" smtClean="0">
                <a:latin typeface="Georgia" panose="02040502050405020303" pitchFamily="18" charset="0"/>
                <a:ea typeface="FangSong" panose="02010609060101010101" pitchFamily="49" charset="-122"/>
              </a:rPr>
              <a:t> but somehow it conceptually accumulates all the </a:t>
            </a:r>
            <a:r>
              <a:rPr lang="en-US" altLang="zh-CN" sz="2400" dirty="0" err="1" smtClean="0">
                <a:latin typeface="Georgia" panose="02040502050405020303" pitchFamily="18" charset="0"/>
                <a:ea typeface="FangSong" panose="02010609060101010101" pitchFamily="49" charset="-122"/>
              </a:rPr>
              <a:t>dharmas</a:t>
            </a:r>
            <a:r>
              <a:rPr lang="en-US" altLang="zh-CN" sz="2400" dirty="0" smtClean="0">
                <a:latin typeface="Georgia" panose="02040502050405020303" pitchFamily="18" charset="0"/>
                <a:ea typeface="FangSong" panose="02010609060101010101" pitchFamily="49" charset="-122"/>
              </a:rPr>
              <a:t> that are unreal, illusory and empty and are therefore without </a:t>
            </a:r>
            <a:r>
              <a:rPr lang="en-US" altLang="zh-CN" sz="2400" dirty="0" smtClean="0">
                <a:solidFill>
                  <a:srgbClr val="0070C0"/>
                </a:solidFill>
                <a:latin typeface="Georgia" panose="02040502050405020303" pitchFamily="18" charset="0"/>
                <a:ea typeface="FangSong" panose="02010609060101010101" pitchFamily="49" charset="-122"/>
              </a:rPr>
              <a:t>ownership</a:t>
            </a:r>
            <a:r>
              <a:rPr lang="en-US" altLang="zh-CN" sz="2400" dirty="0" smtClean="0">
                <a:latin typeface="Georgia" panose="02040502050405020303" pitchFamily="18" charset="0"/>
                <a:ea typeface="FangSong" panose="02010609060101010101" pitchFamily="49" charset="-122"/>
              </a:rPr>
              <a:t>; it is neither ‘I’ nor ‘mine’.</a:t>
            </a:r>
            <a:endParaRPr lang="en-US" altLang="zh-CN" sz="2400" dirty="0" smtClean="0">
              <a:solidFill>
                <a:srgbClr val="0070C0"/>
              </a:solidFill>
              <a:latin typeface="Georgia" panose="02040502050405020303" pitchFamily="18" charset="0"/>
              <a:ea typeface="FangSong" panose="02010609060101010101" pitchFamily="49" charset="-122"/>
            </a:endParaRPr>
          </a:p>
          <a:p>
            <a:endParaRPr lang="en-US" altLang="zh-CN" sz="20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and yet the mind is formless it cannot be grasped or </a:t>
            </a:r>
            <a:r>
              <a:rPr lang="en-US" altLang="zh-CN" sz="2400" dirty="0" smtClean="0">
                <a:solidFill>
                  <a:srgbClr val="0070C0"/>
                </a:solidFill>
                <a:latin typeface="Georgia" panose="02040502050405020303" pitchFamily="18" charset="0"/>
                <a:ea typeface="FangSong" panose="02010609060101010101" pitchFamily="49" charset="-122"/>
              </a:rPr>
              <a:t>perceived</a:t>
            </a:r>
            <a:r>
              <a:rPr lang="en-US" altLang="zh-CN" sz="2400" dirty="0" smtClean="0">
                <a:latin typeface="Georgia" panose="02040502050405020303" pitchFamily="18" charset="0"/>
                <a:ea typeface="FangSong" panose="02010609060101010101" pitchFamily="49" charset="-122"/>
              </a:rPr>
              <a:t>, but it is the unreal accumulation and arising of all </a:t>
            </a:r>
            <a:r>
              <a:rPr lang="en-US" altLang="zh-CN" sz="2400" dirty="0" err="1" smtClean="0">
                <a:latin typeface="Georgia" panose="02040502050405020303" pitchFamily="18" charset="0"/>
                <a:ea typeface="FangSong" panose="02010609060101010101" pitchFamily="49" charset="-122"/>
              </a:rPr>
              <a:t>dharmas</a:t>
            </a:r>
            <a:r>
              <a:rPr lang="en-US" altLang="zh-CN" sz="2400" dirty="0" smtClean="0">
                <a:latin typeface="Georgia" panose="02040502050405020303" pitchFamily="18" charset="0"/>
                <a:ea typeface="FangSong" panose="02010609060101010101" pitchFamily="49" charset="-122"/>
              </a:rPr>
              <a:t> which are ultimately without </a:t>
            </a:r>
            <a:r>
              <a:rPr lang="en-US" altLang="zh-CN" sz="2400" dirty="0" smtClean="0">
                <a:solidFill>
                  <a:srgbClr val="0070C0"/>
                </a:solidFill>
                <a:latin typeface="Georgia" panose="02040502050405020303" pitchFamily="18" charset="0"/>
                <a:ea typeface="FangSong" panose="02010609060101010101" pitchFamily="49" charset="-122"/>
              </a:rPr>
              <a:t>owner</a:t>
            </a:r>
            <a:r>
              <a:rPr lang="en-US" altLang="zh-CN" sz="2400" dirty="0" smtClean="0">
                <a:latin typeface="Georgia" panose="02040502050405020303" pitchFamily="18" charset="0"/>
                <a:ea typeface="FangSong" panose="02010609060101010101" pitchFamily="49" charset="-122"/>
              </a:rPr>
              <a:t>, without I and mine. </a:t>
            </a:r>
            <a:endParaRPr lang="en-US" altLang="zh-CN" sz="24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39812878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13</a:t>
            </a:fld>
            <a:endParaRPr lang="en-GB"/>
          </a:p>
        </p:txBody>
      </p:sp>
      <p:sp>
        <p:nvSpPr>
          <p:cNvPr id="7" name="TextBox 6"/>
          <p:cNvSpPr txBox="1"/>
          <p:nvPr/>
        </p:nvSpPr>
        <p:spPr>
          <a:xfrm>
            <a:off x="504850" y="1340768"/>
            <a:ext cx="8064896" cy="4585871"/>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雖各隨業，所現不同，而實於中，無有作者，故一切法皆不思議</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Following their </a:t>
            </a:r>
            <a:r>
              <a:rPr lang="en-US" altLang="zh-CN" sz="2400" dirty="0" smtClean="0">
                <a:solidFill>
                  <a:srgbClr val="0070C0"/>
                </a:solidFill>
                <a:latin typeface="Georgia" panose="02040502050405020303" pitchFamily="18" charset="0"/>
                <a:ea typeface="FangSong" panose="02010609060101010101" pitchFamily="49" charset="-122"/>
              </a:rPr>
              <a:t>karmic consequences</a:t>
            </a:r>
            <a:r>
              <a:rPr lang="en-US" altLang="zh-CN" sz="2400" dirty="0" smtClean="0">
                <a:latin typeface="Georgia" panose="02040502050405020303" pitchFamily="18" charset="0"/>
                <a:ea typeface="FangSong" panose="02010609060101010101" pitchFamily="49" charset="-122"/>
              </a:rPr>
              <a:t>, beings with different shapes and appearances also live their lives differently. However, there is no creator in this as all dramas </a:t>
            </a:r>
            <a:r>
              <a:rPr lang="en-US" altLang="zh-CN" sz="2400" dirty="0" smtClean="0">
                <a:solidFill>
                  <a:srgbClr val="0070C0"/>
                </a:solidFill>
                <a:latin typeface="Georgia" panose="02040502050405020303" pitchFamily="18" charset="0"/>
                <a:ea typeface="FangSong" panose="02010609060101010101" pitchFamily="49" charset="-122"/>
              </a:rPr>
              <a:t>are </a:t>
            </a:r>
            <a:r>
              <a:rPr lang="en-US" altLang="zh-CN" sz="2400" strike="sngStrike" dirty="0" smtClean="0">
                <a:solidFill>
                  <a:srgbClr val="0070C0"/>
                </a:solidFill>
                <a:latin typeface="Georgia" panose="02040502050405020303" pitchFamily="18" charset="0"/>
                <a:ea typeface="FangSong" panose="02010609060101010101" pitchFamily="49" charset="-122"/>
              </a:rPr>
              <a:t>considered</a:t>
            </a:r>
            <a:r>
              <a:rPr lang="en-US" altLang="zh-CN" sz="2400" dirty="0" smtClean="0">
                <a:solidFill>
                  <a:srgbClr val="0070C0"/>
                </a:solidFill>
                <a:latin typeface="Georgia" panose="02040502050405020303" pitchFamily="18" charset="0"/>
                <a:ea typeface="FangSong" panose="02010609060101010101" pitchFamily="49" charset="-122"/>
              </a:rPr>
              <a:t> </a:t>
            </a:r>
            <a:r>
              <a:rPr lang="en-US" altLang="zh-CN" sz="2400" dirty="0" smtClean="0">
                <a:latin typeface="Georgia" panose="02040502050405020303" pitchFamily="18" charset="0"/>
                <a:ea typeface="FangSong" panose="02010609060101010101" pitchFamily="49" charset="-122"/>
              </a:rPr>
              <a:t>incredible and inconceivable.</a:t>
            </a:r>
            <a:endParaRPr lang="en-US" altLang="zh-CN" sz="2400" dirty="0" smtClean="0">
              <a:solidFill>
                <a:srgbClr val="0070C0"/>
              </a:solidFill>
              <a:latin typeface="Georgia" panose="02040502050405020303" pitchFamily="18" charset="0"/>
              <a:ea typeface="FangSong" panose="02010609060101010101" pitchFamily="49" charset="-122"/>
            </a:endParaRPr>
          </a:p>
          <a:p>
            <a:endParaRPr lang="en-US" altLang="zh-CN" sz="20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Although that which is manifested by each (being) according to it</a:t>
            </a:r>
            <a:r>
              <a:rPr lang="en-US" altLang="zh-CN" sz="2400" strike="sngStrike" dirty="0" smtClean="0">
                <a:solidFill>
                  <a:srgbClr val="FF0000"/>
                </a:solidFill>
                <a:latin typeface="Georgia" panose="02040502050405020303" pitchFamily="18" charset="0"/>
                <a:ea typeface="FangSong" panose="02010609060101010101" pitchFamily="49" charset="-122"/>
              </a:rPr>
              <a:t>’</a:t>
            </a:r>
            <a:r>
              <a:rPr lang="en-US" altLang="zh-CN" sz="2400" dirty="0" smtClean="0">
                <a:latin typeface="Georgia" panose="02040502050405020303" pitchFamily="18" charset="0"/>
                <a:ea typeface="FangSong" panose="02010609060101010101" pitchFamily="49" charset="-122"/>
              </a:rPr>
              <a:t>s </a:t>
            </a:r>
            <a:r>
              <a:rPr lang="en-US" altLang="zh-CN" sz="2400" dirty="0" smtClean="0">
                <a:solidFill>
                  <a:srgbClr val="0070C0"/>
                </a:solidFill>
                <a:latin typeface="Georgia" panose="02040502050405020303" pitchFamily="18" charset="0"/>
                <a:ea typeface="FangSong" panose="02010609060101010101" pitchFamily="49" charset="-122"/>
              </a:rPr>
              <a:t>actions</a:t>
            </a:r>
            <a:r>
              <a:rPr lang="en-US" altLang="zh-CN" sz="2400" dirty="0" smtClean="0">
                <a:latin typeface="Georgia" panose="02040502050405020303" pitchFamily="18" charset="0"/>
                <a:ea typeface="FangSong" panose="02010609060101010101" pitchFamily="49" charset="-122"/>
              </a:rPr>
              <a:t> is not the same, there is nevertheless really no creator in these (actions). Therefore all dramas </a:t>
            </a:r>
            <a:r>
              <a:rPr lang="en-US" altLang="zh-CN" sz="2400" dirty="0" smtClean="0">
                <a:solidFill>
                  <a:srgbClr val="0070C0"/>
                </a:solidFill>
                <a:latin typeface="Georgia" panose="02040502050405020303" pitchFamily="18" charset="0"/>
                <a:ea typeface="FangSong" panose="02010609060101010101" pitchFamily="49" charset="-122"/>
              </a:rPr>
              <a:t>are</a:t>
            </a:r>
            <a:r>
              <a:rPr lang="en-US" altLang="zh-CN" sz="2400" dirty="0" smtClean="0">
                <a:latin typeface="Georgia" panose="02040502050405020303" pitchFamily="18" charset="0"/>
                <a:ea typeface="FangSong" panose="02010609060101010101" pitchFamily="49" charset="-122"/>
              </a:rPr>
              <a:t> inconceivable and inexpressible, </a:t>
            </a:r>
            <a:endParaRPr lang="en-US" altLang="zh-CN" sz="24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24713635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14</a:t>
            </a:fld>
            <a:endParaRPr lang="en-GB"/>
          </a:p>
        </p:txBody>
      </p:sp>
      <p:sp>
        <p:nvSpPr>
          <p:cNvPr id="7" name="TextBox 6"/>
          <p:cNvSpPr txBox="1"/>
          <p:nvPr/>
        </p:nvSpPr>
        <p:spPr>
          <a:xfrm>
            <a:off x="539552" y="841698"/>
            <a:ext cx="8064896" cy="5693866"/>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自性如幻，智者知已，應修善業，以是所生蘊處界等，皆悉端正，見者無厭</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Since </a:t>
            </a:r>
            <a:r>
              <a:rPr lang="en-US" altLang="zh-CN" sz="2400" dirty="0" smtClean="0">
                <a:solidFill>
                  <a:srgbClr val="0070C0"/>
                </a:solidFill>
                <a:latin typeface="Georgia" panose="02040502050405020303" pitchFamily="18" charset="0"/>
                <a:ea typeface="FangSong" panose="02010609060101010101" pitchFamily="49" charset="-122"/>
              </a:rPr>
              <a:t>a person with great wisdom </a:t>
            </a:r>
            <a:r>
              <a:rPr lang="en-US" altLang="zh-CN" sz="2400" dirty="0" smtClean="0">
                <a:latin typeface="Georgia" panose="02040502050405020303" pitchFamily="18" charset="0"/>
                <a:ea typeface="FangSong" panose="02010609060101010101" pitchFamily="49" charset="-122"/>
              </a:rPr>
              <a:t>understands that self-nature is illusory and unimaginable, he ought to do only good deeds. Therefore, this person, together with all his related environmental circumstances, will gradually become influentially decent and graceful so that no one will </a:t>
            </a:r>
            <a:r>
              <a:rPr lang="en-US" altLang="zh-CN" sz="2400" dirty="0" smtClean="0">
                <a:solidFill>
                  <a:srgbClr val="0070C0"/>
                </a:solidFill>
                <a:latin typeface="Georgia" panose="02040502050405020303" pitchFamily="18" charset="0"/>
                <a:ea typeface="FangSong" panose="02010609060101010101" pitchFamily="49" charset="-122"/>
              </a:rPr>
              <a:t>ever</a:t>
            </a:r>
            <a:r>
              <a:rPr lang="en-US" altLang="zh-CN" sz="2400" dirty="0" smtClean="0">
                <a:latin typeface="Georgia" panose="02040502050405020303" pitchFamily="18" charset="0"/>
                <a:ea typeface="FangSong" panose="02010609060101010101" pitchFamily="49" charset="-122"/>
              </a:rPr>
              <a:t> grow tired of him. </a:t>
            </a:r>
            <a:endParaRPr lang="en-US" altLang="zh-CN" sz="2400" dirty="0" smtClean="0">
              <a:solidFill>
                <a:srgbClr val="0070C0"/>
              </a:solidFill>
              <a:latin typeface="Georgia" panose="02040502050405020303" pitchFamily="18" charset="0"/>
              <a:ea typeface="FangSong" panose="02010609060101010101" pitchFamily="49" charset="-122"/>
            </a:endParaRPr>
          </a:p>
          <a:p>
            <a:endParaRPr lang="en-US" altLang="zh-CN" sz="20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a:t>
            </a:r>
            <a:r>
              <a:rPr lang="en-US" altLang="zh-CN" sz="2400" dirty="0">
                <a:latin typeface="Georgia" panose="02040502050405020303" pitchFamily="18" charset="0"/>
                <a:ea typeface="FangSong" panose="02010609060101010101" pitchFamily="49" charset="-122"/>
              </a:rPr>
              <a:t>their own nature is phantom like. </a:t>
            </a:r>
            <a:r>
              <a:rPr lang="en-US" altLang="zh-CN" sz="2400" dirty="0" smtClean="0">
                <a:solidFill>
                  <a:srgbClr val="0070C0"/>
                </a:solidFill>
                <a:latin typeface="Georgia" panose="02040502050405020303" pitchFamily="18" charset="0"/>
                <a:ea typeface="FangSong" panose="02010609060101010101" pitchFamily="49" charset="-122"/>
              </a:rPr>
              <a:t>The wise ones </a:t>
            </a:r>
            <a:r>
              <a:rPr lang="en-US" altLang="zh-CN" sz="2400" dirty="0" smtClean="0">
                <a:latin typeface="Georgia" panose="02040502050405020303" pitchFamily="18" charset="0"/>
                <a:ea typeface="FangSong" panose="02010609060101010101" pitchFamily="49" charset="-122"/>
              </a:rPr>
              <a:t>knowing this ought to cultivate wholesome actions. Through this the aggregates sense-based and elements that will be given rise to, will all be upright and those who will see them will </a:t>
            </a:r>
            <a:r>
              <a:rPr lang="en-US" altLang="zh-CN" sz="2400" dirty="0" smtClean="0">
                <a:solidFill>
                  <a:srgbClr val="0070C0"/>
                </a:solidFill>
                <a:latin typeface="Georgia" panose="02040502050405020303" pitchFamily="18" charset="0"/>
                <a:ea typeface="FangSong" panose="02010609060101010101" pitchFamily="49" charset="-122"/>
              </a:rPr>
              <a:t>not</a:t>
            </a:r>
            <a:r>
              <a:rPr lang="en-US" altLang="zh-CN" sz="2400" dirty="0" smtClean="0">
                <a:latin typeface="Georgia" panose="02040502050405020303" pitchFamily="18" charset="0"/>
                <a:ea typeface="FangSong" panose="02010609060101010101" pitchFamily="49" charset="-122"/>
              </a:rPr>
              <a:t> grow tired of them.</a:t>
            </a:r>
            <a:endParaRPr lang="en-US" altLang="zh-CN" sz="24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8694266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15</a:t>
            </a:fld>
            <a:endParaRPr lang="en-GB"/>
          </a:p>
        </p:txBody>
      </p:sp>
      <p:sp>
        <p:nvSpPr>
          <p:cNvPr id="7" name="TextBox 6"/>
          <p:cNvSpPr txBox="1"/>
          <p:nvPr/>
        </p:nvSpPr>
        <p:spPr>
          <a:xfrm>
            <a:off x="179512" y="1196752"/>
            <a:ext cx="8784976" cy="5078313"/>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龍王，汝觀佛身，從百千億福德所生，諸相莊嚴，光明顯曜，蔽諸大眾</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a:p>
            <a:endParaRPr lang="en-US" altLang="zh-CN" sz="24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Dragon King, you can clearly see that the Buddha’s </a:t>
            </a:r>
            <a:r>
              <a:rPr lang="en-US" altLang="zh-CN" sz="2400" dirty="0" err="1" smtClean="0">
                <a:latin typeface="Georgia" panose="02040502050405020303" pitchFamily="18" charset="0"/>
                <a:ea typeface="FangSong" panose="02010609060101010101" pitchFamily="49" charset="-122"/>
              </a:rPr>
              <a:t>marvellous</a:t>
            </a:r>
            <a:r>
              <a:rPr lang="en-US" altLang="zh-CN" sz="2400" dirty="0" smtClean="0">
                <a:latin typeface="Georgia" panose="02040502050405020303" pitchFamily="18" charset="0"/>
                <a:ea typeface="FangSong" panose="02010609060101010101" pitchFamily="49" charset="-122"/>
              </a:rPr>
              <a:t> appearance is formed by hundreds and thousands of trillions of </a:t>
            </a:r>
            <a:r>
              <a:rPr lang="en-US" altLang="zh-CN" sz="2400" dirty="0" smtClean="0">
                <a:solidFill>
                  <a:srgbClr val="0070C0"/>
                </a:solidFill>
                <a:latin typeface="Georgia" panose="02040502050405020303" pitchFamily="18" charset="0"/>
                <a:ea typeface="FangSong" panose="02010609060101010101" pitchFamily="49" charset="-122"/>
              </a:rPr>
              <a:t>good fortunes and virtues</a:t>
            </a:r>
            <a:r>
              <a:rPr lang="en-US" altLang="zh-CN" sz="2400" dirty="0" smtClean="0">
                <a:latin typeface="Georgia" panose="02040502050405020303" pitchFamily="18" charset="0"/>
                <a:ea typeface="FangSong" panose="02010609060101010101" pitchFamily="49" charset="-122"/>
              </a:rPr>
              <a:t>. With this excellent and dignified solemnity, the luminous </a:t>
            </a:r>
            <a:r>
              <a:rPr lang="en-US" altLang="zh-CN" sz="2400" dirty="0" smtClean="0">
                <a:solidFill>
                  <a:schemeClr val="accent3">
                    <a:lumMod val="75000"/>
                  </a:schemeClr>
                </a:solidFill>
                <a:latin typeface="Georgia" panose="02040502050405020303" pitchFamily="18" charset="0"/>
                <a:ea typeface="FangSong" panose="02010609060101010101" pitchFamily="49" charset="-122"/>
              </a:rPr>
              <a:t>radiant lights emitting from Shakyamuni Buddha </a:t>
            </a:r>
            <a:r>
              <a:rPr lang="en-US" altLang="zh-CN" sz="2400" dirty="0" smtClean="0">
                <a:latin typeface="Georgia" panose="02040502050405020303" pitchFamily="18" charset="0"/>
                <a:ea typeface="FangSong" panose="02010609060101010101" pitchFamily="49" charset="-122"/>
              </a:rPr>
              <a:t>generously salvage all the assembly. </a:t>
            </a:r>
          </a:p>
          <a:p>
            <a:endParaRPr lang="en-US" altLang="zh-CN" sz="24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Oh Dragon King, when you behold the body of the Buddha born from a hundred thousand of </a:t>
            </a:r>
            <a:r>
              <a:rPr lang="en-US" altLang="zh-CN" sz="2400" dirty="0" err="1" smtClean="0">
                <a:latin typeface="Georgia" panose="02040502050405020303" pitchFamily="18" charset="0"/>
                <a:ea typeface="FangSong" panose="02010609060101010101" pitchFamily="49" charset="-122"/>
              </a:rPr>
              <a:t>Kotis</a:t>
            </a:r>
            <a:r>
              <a:rPr lang="en-US" altLang="zh-CN" sz="2400" dirty="0" smtClean="0">
                <a:latin typeface="Georgia" panose="02040502050405020303" pitchFamily="18" charset="0"/>
                <a:ea typeface="FangSong" panose="02010609060101010101" pitchFamily="49" charset="-122"/>
              </a:rPr>
              <a:t> of </a:t>
            </a:r>
            <a:r>
              <a:rPr lang="en-US" altLang="zh-CN" sz="2400" dirty="0" smtClean="0">
                <a:solidFill>
                  <a:srgbClr val="0070C0"/>
                </a:solidFill>
                <a:latin typeface="Georgia" panose="02040502050405020303" pitchFamily="18" charset="0"/>
                <a:ea typeface="FangSong" panose="02010609060101010101" pitchFamily="49" charset="-122"/>
              </a:rPr>
              <a:t>merit</a:t>
            </a:r>
            <a:r>
              <a:rPr lang="en-US" altLang="zh-CN" sz="2400" dirty="0" smtClean="0">
                <a:latin typeface="Georgia" panose="02040502050405020303" pitchFamily="18" charset="0"/>
                <a:ea typeface="FangSong" panose="02010609060101010101" pitchFamily="49" charset="-122"/>
              </a:rPr>
              <a:t>, with all the marks adorned, the </a:t>
            </a:r>
            <a:r>
              <a:rPr lang="en-US" altLang="zh-CN" sz="2400" dirty="0" err="1" smtClean="0">
                <a:latin typeface="Georgia" panose="02040502050405020303" pitchFamily="18" charset="0"/>
                <a:ea typeface="FangSong" panose="02010609060101010101" pitchFamily="49" charset="-122"/>
              </a:rPr>
              <a:t>splendour</a:t>
            </a:r>
            <a:r>
              <a:rPr lang="en-US" altLang="zh-CN" sz="2400" dirty="0" smtClean="0">
                <a:latin typeface="Georgia" panose="02040502050405020303" pitchFamily="18" charset="0"/>
                <a:ea typeface="FangSong" panose="02010609060101010101" pitchFamily="49" charset="-122"/>
              </a:rPr>
              <a:t> of </a:t>
            </a:r>
            <a:r>
              <a:rPr lang="en-US" altLang="zh-CN" sz="2400" dirty="0" smtClean="0">
                <a:solidFill>
                  <a:schemeClr val="accent3">
                    <a:lumMod val="75000"/>
                  </a:schemeClr>
                </a:solidFill>
                <a:latin typeface="Georgia" panose="02040502050405020303" pitchFamily="18" charset="0"/>
                <a:ea typeface="FangSong" panose="02010609060101010101" pitchFamily="49" charset="-122"/>
              </a:rPr>
              <a:t>its radiance </a:t>
            </a:r>
            <a:r>
              <a:rPr lang="en-US" altLang="zh-CN" sz="2400" dirty="0" smtClean="0">
                <a:latin typeface="Georgia" panose="02040502050405020303" pitchFamily="18" charset="0"/>
                <a:ea typeface="FangSong" panose="02010609060101010101" pitchFamily="49" charset="-122"/>
              </a:rPr>
              <a:t>covering the whole of the great assembly, </a:t>
            </a:r>
            <a:endParaRPr lang="en-US" altLang="zh-CN" sz="24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8978007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16</a:t>
            </a:fld>
            <a:endParaRPr lang="en-GB"/>
          </a:p>
        </p:txBody>
      </p:sp>
      <p:sp>
        <p:nvSpPr>
          <p:cNvPr id="7" name="TextBox 6"/>
          <p:cNvSpPr txBox="1"/>
          <p:nvPr/>
        </p:nvSpPr>
        <p:spPr>
          <a:xfrm>
            <a:off x="179512" y="841698"/>
            <a:ext cx="8784976" cy="5078313"/>
          </a:xfrm>
          <a:prstGeom prst="rect">
            <a:avLst/>
          </a:prstGeom>
          <a:noFill/>
        </p:spPr>
        <p:txBody>
          <a:bodyPr wrap="square" rtlCol="0">
            <a:spAutoFit/>
          </a:bodyPr>
          <a:lstStyle/>
          <a:p>
            <a:r>
              <a:rPr lang="zh-TW" altLang="en-US" sz="3000" b="1" dirty="0" smtClean="0">
                <a:latin typeface="FangSong" panose="02010609060101010101" pitchFamily="49" charset="-122"/>
                <a:ea typeface="FangSong" panose="02010609060101010101" pitchFamily="49" charset="-122"/>
              </a:rPr>
              <a:t>設</a:t>
            </a:r>
            <a:r>
              <a:rPr lang="zh-TW" altLang="en-US" sz="3000" b="1" dirty="0">
                <a:latin typeface="FangSong" panose="02010609060101010101" pitchFamily="49" charset="-122"/>
                <a:ea typeface="FangSong" panose="02010609060101010101" pitchFamily="49" charset="-122"/>
              </a:rPr>
              <a:t>無量億自在梵王，悉不復現，其有瞻仰如來身者，莫不目眩。</a:t>
            </a:r>
          </a:p>
          <a:p>
            <a:endParaRPr lang="en-US" altLang="zh-CN" sz="24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If there were immeasurable numbers of </a:t>
            </a:r>
            <a:r>
              <a:rPr lang="en-US" altLang="zh-CN" sz="2400" dirty="0" err="1" smtClean="0">
                <a:latin typeface="Georgia" panose="02040502050405020303" pitchFamily="18" charset="0"/>
                <a:ea typeface="FangSong" panose="02010609060101010101" pitchFamily="49" charset="-122"/>
              </a:rPr>
              <a:t>Ishvara</a:t>
            </a:r>
            <a:r>
              <a:rPr lang="en-US" altLang="zh-CN" sz="2400" dirty="0" smtClean="0">
                <a:latin typeface="Georgia" panose="02040502050405020303" pitchFamily="18" charset="0"/>
                <a:ea typeface="FangSong" panose="02010609060101010101" pitchFamily="49" charset="-122"/>
              </a:rPr>
              <a:t> and </a:t>
            </a:r>
            <a:r>
              <a:rPr lang="en-US" altLang="zh-CN" sz="2400" dirty="0" err="1" smtClean="0">
                <a:latin typeface="Georgia" panose="02040502050405020303" pitchFamily="18" charset="0"/>
                <a:ea typeface="FangSong" panose="02010609060101010101" pitchFamily="49" charset="-122"/>
              </a:rPr>
              <a:t>Brhama</a:t>
            </a:r>
            <a:r>
              <a:rPr lang="en-US" altLang="zh-CN" sz="2400" dirty="0" smtClean="0">
                <a:latin typeface="Georgia" panose="02040502050405020303" pitchFamily="18" charset="0"/>
                <a:ea typeface="FangSong" panose="02010609060101010101" pitchFamily="49" charset="-122"/>
              </a:rPr>
              <a:t> Devas, their own virtuous lights are comparatively dim, </a:t>
            </a:r>
            <a:r>
              <a:rPr lang="en-US" altLang="zh-CN" sz="2400" strike="sngStrike" dirty="0" smtClean="0">
                <a:solidFill>
                  <a:srgbClr val="0070C0"/>
                </a:solidFill>
                <a:latin typeface="Georgia" panose="02040502050405020303" pitchFamily="18" charset="0"/>
                <a:ea typeface="FangSong" panose="02010609060101010101" pitchFamily="49" charset="-122"/>
              </a:rPr>
              <a:t>just like comparing a candle’s light to the sun</a:t>
            </a:r>
            <a:r>
              <a:rPr lang="en-US" altLang="zh-CN" sz="2400" dirty="0" smtClean="0">
                <a:latin typeface="Georgia" panose="02040502050405020303" pitchFamily="18" charset="0"/>
                <a:ea typeface="FangSong" panose="02010609060101010101" pitchFamily="49" charset="-122"/>
              </a:rPr>
              <a:t>. Therefore, for those who admire the Buddha and </a:t>
            </a:r>
            <a:r>
              <a:rPr lang="en-US" altLang="zh-CN" sz="2400" dirty="0" smtClean="0">
                <a:solidFill>
                  <a:srgbClr val="0070C0"/>
                </a:solidFill>
                <a:latin typeface="Georgia" panose="02040502050405020303" pitchFamily="18" charset="0"/>
                <a:ea typeface="FangSong" panose="02010609060101010101" pitchFamily="49" charset="-122"/>
              </a:rPr>
              <a:t>look at him with great respect</a:t>
            </a:r>
            <a:r>
              <a:rPr lang="en-US" altLang="zh-CN" sz="2400" dirty="0" smtClean="0">
                <a:latin typeface="Georgia" panose="02040502050405020303" pitchFamily="18" charset="0"/>
                <a:ea typeface="FangSong" panose="02010609060101010101" pitchFamily="49" charset="-122"/>
              </a:rPr>
              <a:t>, </a:t>
            </a:r>
            <a:r>
              <a:rPr lang="en-US" altLang="zh-CN" sz="2400" dirty="0" smtClean="0">
                <a:solidFill>
                  <a:schemeClr val="accent3">
                    <a:lumMod val="75000"/>
                  </a:schemeClr>
                </a:solidFill>
                <a:latin typeface="Georgia" panose="02040502050405020303" pitchFamily="18" charset="0"/>
                <a:ea typeface="FangSong" panose="02010609060101010101" pitchFamily="49" charset="-122"/>
              </a:rPr>
              <a:t>their eyes would certainly be dazzled</a:t>
            </a:r>
            <a:r>
              <a:rPr lang="en-US" altLang="zh-CN" sz="2400" dirty="0" smtClean="0">
                <a:latin typeface="Georgia" panose="02040502050405020303" pitchFamily="18" charset="0"/>
                <a:ea typeface="FangSong" panose="02010609060101010101" pitchFamily="49" charset="-122"/>
              </a:rPr>
              <a:t>. </a:t>
            </a:r>
            <a:endParaRPr lang="en-US" altLang="zh-CN" sz="2400" dirty="0" smtClean="0">
              <a:solidFill>
                <a:srgbClr val="0070C0"/>
              </a:solidFill>
              <a:latin typeface="Georgia" panose="02040502050405020303" pitchFamily="18" charset="0"/>
              <a:ea typeface="FangSong" panose="02010609060101010101" pitchFamily="49" charset="-122"/>
            </a:endParaRPr>
          </a:p>
          <a:p>
            <a:endParaRPr lang="en-US" altLang="zh-CN" sz="24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even if there were in immeasurable </a:t>
            </a:r>
            <a:r>
              <a:rPr lang="en-US" altLang="zh-CN" sz="2400" dirty="0" err="1" smtClean="0">
                <a:latin typeface="Georgia" panose="02040502050405020303" pitchFamily="18" charset="0"/>
                <a:ea typeface="FangSong" panose="02010609060101010101" pitchFamily="49" charset="-122"/>
              </a:rPr>
              <a:t>Kotis</a:t>
            </a:r>
            <a:r>
              <a:rPr lang="en-US" altLang="zh-CN" sz="2400" dirty="0" smtClean="0">
                <a:latin typeface="Georgia" panose="02040502050405020303" pitchFamily="18" charset="0"/>
                <a:ea typeface="FangSong" panose="02010609060101010101" pitchFamily="49" charset="-122"/>
              </a:rPr>
              <a:t> of </a:t>
            </a:r>
            <a:r>
              <a:rPr lang="en-US" altLang="zh-CN" sz="2400" dirty="0" err="1" smtClean="0">
                <a:latin typeface="Georgia" panose="02040502050405020303" pitchFamily="18" charset="0"/>
                <a:ea typeface="FangSong" panose="02010609060101010101" pitchFamily="49" charset="-122"/>
              </a:rPr>
              <a:t>Ishvara</a:t>
            </a:r>
            <a:r>
              <a:rPr lang="en-US" altLang="zh-CN" sz="2400" dirty="0" smtClean="0">
                <a:latin typeface="Georgia" panose="02040502050405020303" pitchFamily="18" charset="0"/>
                <a:ea typeface="FangSong" panose="02010609060101010101" pitchFamily="49" charset="-122"/>
              </a:rPr>
              <a:t> and Braham  devas, they  all would not come again into appearance. Those </a:t>
            </a:r>
            <a:r>
              <a:rPr lang="en-US" altLang="zh-CN" sz="2400" dirty="0" smtClean="0">
                <a:solidFill>
                  <a:srgbClr val="0070C0"/>
                </a:solidFill>
                <a:latin typeface="Georgia" panose="02040502050405020303" pitchFamily="18" charset="0"/>
                <a:ea typeface="FangSong" panose="02010609060101010101" pitchFamily="49" charset="-122"/>
              </a:rPr>
              <a:t>who look with reverence at the </a:t>
            </a:r>
            <a:r>
              <a:rPr lang="en-US" altLang="zh-CN" sz="2400" dirty="0" err="1" smtClean="0">
                <a:solidFill>
                  <a:srgbClr val="0070C0"/>
                </a:solidFill>
                <a:latin typeface="Georgia" panose="02040502050405020303" pitchFamily="18" charset="0"/>
                <a:ea typeface="FangSong" panose="02010609060101010101" pitchFamily="49" charset="-122"/>
              </a:rPr>
              <a:t>Tathagata’s</a:t>
            </a:r>
            <a:r>
              <a:rPr lang="en-US" altLang="zh-CN" sz="2400" dirty="0" smtClean="0">
                <a:solidFill>
                  <a:srgbClr val="0070C0"/>
                </a:solidFill>
                <a:latin typeface="Georgia" panose="02040502050405020303" pitchFamily="18" charset="0"/>
                <a:ea typeface="FangSong" panose="02010609060101010101" pitchFamily="49" charset="-122"/>
              </a:rPr>
              <a:t> body </a:t>
            </a:r>
            <a:r>
              <a:rPr lang="en-US" altLang="zh-CN" sz="2400" dirty="0" smtClean="0">
                <a:solidFill>
                  <a:schemeClr val="accent3">
                    <a:lumMod val="75000"/>
                  </a:schemeClr>
                </a:solidFill>
                <a:latin typeface="Georgia" panose="02040502050405020303" pitchFamily="18" charset="0"/>
                <a:ea typeface="FangSong" panose="02010609060101010101" pitchFamily="49" charset="-122"/>
              </a:rPr>
              <a:t>how can they but not be dazzled</a:t>
            </a:r>
            <a:r>
              <a:rPr lang="en-US" altLang="zh-CN" sz="2400" dirty="0" smtClean="0">
                <a:latin typeface="Georgia" panose="02040502050405020303" pitchFamily="18" charset="0"/>
                <a:ea typeface="FangSong" panose="02010609060101010101" pitchFamily="49" charset="-122"/>
              </a:rPr>
              <a:t>. </a:t>
            </a:r>
            <a:endParaRPr lang="en-US" altLang="zh-CN" sz="24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32895597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17</a:t>
            </a:fld>
            <a:endParaRPr lang="en-GB"/>
          </a:p>
        </p:txBody>
      </p:sp>
      <p:sp>
        <p:nvSpPr>
          <p:cNvPr id="7" name="TextBox 6"/>
          <p:cNvSpPr txBox="1"/>
          <p:nvPr/>
        </p:nvSpPr>
        <p:spPr>
          <a:xfrm>
            <a:off x="611560" y="1340768"/>
            <a:ext cx="8136904" cy="4647426"/>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汝又觀此諸大菩薩，妙色嚴淨，一切皆由修習善業福德而生</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You can also see that all the </a:t>
            </a:r>
            <a:r>
              <a:rPr lang="en-US" altLang="zh-CN" sz="2400" dirty="0" smtClean="0">
                <a:solidFill>
                  <a:srgbClr val="0070C0"/>
                </a:solidFill>
                <a:latin typeface="Georgia" panose="02040502050405020303" pitchFamily="18" charset="0"/>
                <a:ea typeface="FangSong" panose="02010609060101010101" pitchFamily="49" charset="-122"/>
              </a:rPr>
              <a:t>G</a:t>
            </a:r>
            <a:r>
              <a:rPr lang="en-US" altLang="zh-CN" sz="2400" dirty="0" smtClean="0">
                <a:latin typeface="Georgia" panose="02040502050405020303" pitchFamily="18" charset="0"/>
                <a:ea typeface="FangSong" panose="02010609060101010101" pitchFamily="49" charset="-122"/>
              </a:rPr>
              <a:t>reat Bodhisattvas </a:t>
            </a:r>
            <a:r>
              <a:rPr lang="en-US" altLang="zh-CN" sz="2400" dirty="0" smtClean="0">
                <a:solidFill>
                  <a:srgbClr val="0070C0"/>
                </a:solidFill>
                <a:latin typeface="Georgia" panose="02040502050405020303" pitchFamily="18" charset="0"/>
                <a:ea typeface="FangSong" panose="02010609060101010101" pitchFamily="49" charset="-122"/>
              </a:rPr>
              <a:t>possess</a:t>
            </a:r>
            <a:r>
              <a:rPr lang="en-US" altLang="zh-CN" sz="2400" dirty="0" smtClean="0">
                <a:latin typeface="Georgia" panose="02040502050405020303" pitchFamily="18" charset="0"/>
                <a:ea typeface="FangSong" panose="02010609060101010101" pitchFamily="49" charset="-122"/>
              </a:rPr>
              <a:t> magnificent, pure and solemn appearances </a:t>
            </a:r>
            <a:r>
              <a:rPr lang="en-US" altLang="zh-CN" sz="2400" dirty="0" smtClean="0">
                <a:solidFill>
                  <a:srgbClr val="0070C0"/>
                </a:solidFill>
                <a:latin typeface="Georgia" panose="02040502050405020303" pitchFamily="18" charset="0"/>
                <a:ea typeface="FangSong" panose="02010609060101010101" pitchFamily="49" charset="-122"/>
              </a:rPr>
              <a:t>solely due to </a:t>
            </a:r>
            <a:r>
              <a:rPr lang="en-US" altLang="zh-CN" sz="2400" u="sng" dirty="0" smtClean="0">
                <a:latin typeface="Georgia" panose="02040502050405020303" pitchFamily="18" charset="0"/>
                <a:ea typeface="FangSong" panose="02010609060101010101" pitchFamily="49" charset="-122"/>
              </a:rPr>
              <a:t>their diligent cultivation of the Ten Wholesome Ways that produce good fortunes and virtues</a:t>
            </a:r>
            <a:r>
              <a:rPr lang="en-US" altLang="zh-CN" sz="2400" dirty="0" smtClean="0">
                <a:latin typeface="Georgia" panose="02040502050405020303" pitchFamily="18" charset="0"/>
                <a:ea typeface="FangSong" panose="02010609060101010101" pitchFamily="49" charset="-122"/>
              </a:rPr>
              <a:t>; </a:t>
            </a:r>
            <a:endParaRPr lang="en-US" altLang="zh-CN" sz="2400" dirty="0" smtClean="0">
              <a:solidFill>
                <a:srgbClr val="0070C0"/>
              </a:solidFill>
              <a:latin typeface="Georgia" panose="02040502050405020303" pitchFamily="18" charset="0"/>
              <a:ea typeface="FangSong" panose="02010609060101010101" pitchFamily="49" charset="-122"/>
            </a:endParaRPr>
          </a:p>
          <a:p>
            <a:endParaRPr lang="en-US" altLang="zh-CN" sz="24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You again behold all these </a:t>
            </a:r>
            <a:r>
              <a:rPr lang="en-US" altLang="zh-CN" sz="2400" dirty="0" smtClean="0">
                <a:solidFill>
                  <a:srgbClr val="0070C0"/>
                </a:solidFill>
                <a:latin typeface="Georgia" panose="02040502050405020303" pitchFamily="18" charset="0"/>
                <a:ea typeface="FangSong" panose="02010609060101010101" pitchFamily="49" charset="-122"/>
              </a:rPr>
              <a:t>g</a:t>
            </a:r>
            <a:r>
              <a:rPr lang="en-US" altLang="zh-CN" sz="2400" dirty="0" smtClean="0">
                <a:latin typeface="Georgia" panose="02040502050405020303" pitchFamily="18" charset="0"/>
                <a:ea typeface="FangSong" panose="02010609060101010101" pitchFamily="49" charset="-122"/>
              </a:rPr>
              <a:t>reat Bodhisattvas </a:t>
            </a:r>
            <a:r>
              <a:rPr lang="en-US" altLang="zh-CN" sz="2400" dirty="0" smtClean="0">
                <a:solidFill>
                  <a:srgbClr val="0070C0"/>
                </a:solidFill>
                <a:latin typeface="Georgia" panose="02040502050405020303" pitchFamily="18" charset="0"/>
                <a:ea typeface="FangSong" panose="02010609060101010101" pitchFamily="49" charset="-122"/>
              </a:rPr>
              <a:t>of</a:t>
            </a:r>
            <a:r>
              <a:rPr lang="en-US" altLang="zh-CN" sz="2400" dirty="0" smtClean="0">
                <a:latin typeface="Georgia" panose="02040502050405020303" pitchFamily="18" charset="0"/>
                <a:ea typeface="FangSong" panose="02010609060101010101" pitchFamily="49" charset="-122"/>
              </a:rPr>
              <a:t> </a:t>
            </a:r>
            <a:r>
              <a:rPr lang="en-US" altLang="zh-CN" sz="2400" dirty="0" err="1" smtClean="0">
                <a:latin typeface="Georgia" panose="02040502050405020303" pitchFamily="18" charset="0"/>
                <a:ea typeface="FangSong" panose="02010609060101010101" pitchFamily="49" charset="-122"/>
              </a:rPr>
              <a:t>marvellous</a:t>
            </a:r>
            <a:r>
              <a:rPr lang="en-US" altLang="zh-CN" sz="2400" dirty="0" smtClean="0">
                <a:latin typeface="Georgia" panose="02040502050405020303" pitchFamily="18" charset="0"/>
                <a:ea typeface="FangSong" panose="02010609060101010101" pitchFamily="49" charset="-122"/>
              </a:rPr>
              <a:t> appearance, dignified and pure. </a:t>
            </a:r>
            <a:r>
              <a:rPr lang="en-US" altLang="zh-CN" sz="2400" dirty="0" smtClean="0">
                <a:solidFill>
                  <a:srgbClr val="0070C0"/>
                </a:solidFill>
                <a:latin typeface="Georgia" panose="02040502050405020303" pitchFamily="18" charset="0"/>
                <a:ea typeface="FangSong" panose="02010609060101010101" pitchFamily="49" charset="-122"/>
              </a:rPr>
              <a:t>All this comes into being</a:t>
            </a:r>
            <a:r>
              <a:rPr lang="en-US" altLang="zh-CN" sz="2400" dirty="0" smtClean="0">
                <a:latin typeface="Georgia" panose="02040502050405020303" pitchFamily="18" charset="0"/>
                <a:ea typeface="FangSong" panose="02010609060101010101" pitchFamily="49" charset="-122"/>
              </a:rPr>
              <a:t> entirely </a:t>
            </a:r>
            <a:r>
              <a:rPr lang="en-US" altLang="zh-CN" sz="2400" u="sng" dirty="0" smtClean="0">
                <a:latin typeface="Georgia" panose="02040502050405020303" pitchFamily="18" charset="0"/>
                <a:ea typeface="FangSong" panose="02010609060101010101" pitchFamily="49" charset="-122"/>
              </a:rPr>
              <a:t>through the merit of cultivating wholesome actions</a:t>
            </a:r>
            <a:r>
              <a:rPr lang="en-US" altLang="zh-CN" sz="2400" dirty="0" smtClean="0">
                <a:latin typeface="Georgia" panose="02040502050405020303" pitchFamily="18" charset="0"/>
                <a:ea typeface="FangSong" panose="02010609060101010101" pitchFamily="49" charset="-122"/>
              </a:rPr>
              <a:t>.</a:t>
            </a:r>
            <a:endParaRPr lang="en-US" altLang="zh-CN" sz="24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8978007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18</a:t>
            </a:fld>
            <a:endParaRPr lang="en-GB"/>
          </a:p>
        </p:txBody>
      </p:sp>
      <p:sp>
        <p:nvSpPr>
          <p:cNvPr id="7" name="TextBox 6"/>
          <p:cNvSpPr txBox="1"/>
          <p:nvPr/>
        </p:nvSpPr>
        <p:spPr>
          <a:xfrm>
            <a:off x="711324" y="1268760"/>
            <a:ext cx="7848872" cy="4308872"/>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又諸天龍八部眾等大威勢者，亦因善業福</a:t>
            </a:r>
            <a:r>
              <a:rPr lang="zh-TW" altLang="en-US" sz="3000" b="1" dirty="0" smtClean="0">
                <a:latin typeface="FangSong" panose="02010609060101010101" pitchFamily="49" charset="-122"/>
                <a:ea typeface="FangSong" panose="02010609060101010101" pitchFamily="49" charset="-122"/>
              </a:rPr>
              <a:t>德  所</a:t>
            </a:r>
            <a:r>
              <a:rPr lang="zh-TW" altLang="en-US" sz="3000" b="1" dirty="0">
                <a:latin typeface="FangSong" panose="02010609060101010101" pitchFamily="49" charset="-122"/>
                <a:ea typeface="FangSong" panose="02010609060101010101" pitchFamily="49" charset="-122"/>
              </a:rPr>
              <a:t>生</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a:t>
            </a:r>
            <a:r>
              <a:rPr lang="en-US" altLang="zh-CN" sz="2400" dirty="0">
                <a:latin typeface="Georgia" panose="02040502050405020303" pitchFamily="18" charset="0"/>
                <a:ea typeface="FangSong" panose="02010609060101010101" pitchFamily="49" charset="-122"/>
              </a:rPr>
              <a:t>so do the </a:t>
            </a:r>
            <a:r>
              <a:rPr lang="en-US" altLang="zh-CN" sz="2400" dirty="0">
                <a:solidFill>
                  <a:srgbClr val="0070C0"/>
                </a:solidFill>
                <a:latin typeface="Georgia" panose="02040502050405020303" pitchFamily="18" charset="0"/>
                <a:ea typeface="FangSong" panose="02010609060101010101" pitchFamily="49" charset="-122"/>
              </a:rPr>
              <a:t>E</a:t>
            </a:r>
            <a:r>
              <a:rPr lang="en-US" altLang="zh-CN" sz="2400" dirty="0">
                <a:latin typeface="Georgia" panose="02040502050405020303" pitchFamily="18" charset="0"/>
                <a:ea typeface="FangSong" panose="02010609060101010101" pitchFamily="49" charset="-122"/>
              </a:rPr>
              <a:t>ight </a:t>
            </a:r>
            <a:r>
              <a:rPr lang="en-US" altLang="zh-CN" sz="2400" dirty="0">
                <a:solidFill>
                  <a:srgbClr val="0070C0"/>
                </a:solidFill>
                <a:latin typeface="Georgia" panose="02040502050405020303" pitchFamily="18" charset="0"/>
                <a:ea typeface="FangSong" panose="02010609060101010101" pitchFamily="49" charset="-122"/>
              </a:rPr>
              <a:t>C</a:t>
            </a:r>
            <a:r>
              <a:rPr lang="en-US" altLang="zh-CN" sz="2400" dirty="0">
                <a:latin typeface="Georgia" panose="02040502050405020303" pitchFamily="18" charset="0"/>
                <a:ea typeface="FangSong" panose="02010609060101010101" pitchFamily="49" charset="-122"/>
              </a:rPr>
              <a:t>lasses of </a:t>
            </a:r>
            <a:r>
              <a:rPr lang="en-US" altLang="zh-CN" sz="2400" dirty="0">
                <a:solidFill>
                  <a:srgbClr val="0070C0"/>
                </a:solidFill>
                <a:latin typeface="Georgia" panose="02040502050405020303" pitchFamily="18" charset="0"/>
                <a:ea typeface="FangSong" panose="02010609060101010101" pitchFamily="49" charset="-122"/>
              </a:rPr>
              <a:t>D</a:t>
            </a:r>
            <a:r>
              <a:rPr lang="en-US" altLang="zh-CN" sz="2400" dirty="0">
                <a:latin typeface="Georgia" panose="02040502050405020303" pitchFamily="18" charset="0"/>
                <a:ea typeface="FangSong" panose="02010609060101010101" pitchFamily="49" charset="-122"/>
              </a:rPr>
              <a:t>evas and </a:t>
            </a:r>
            <a:r>
              <a:rPr lang="en-US" altLang="zh-CN" sz="2400" dirty="0">
                <a:solidFill>
                  <a:srgbClr val="0070C0"/>
                </a:solidFill>
                <a:latin typeface="Georgia" panose="02040502050405020303" pitchFamily="18" charset="0"/>
                <a:ea typeface="FangSong" panose="02010609060101010101" pitchFamily="49" charset="-122"/>
              </a:rPr>
              <a:t>D</a:t>
            </a:r>
            <a:r>
              <a:rPr lang="en-US" altLang="zh-CN" sz="2400" dirty="0">
                <a:latin typeface="Georgia" panose="02040502050405020303" pitchFamily="18" charset="0"/>
                <a:ea typeface="FangSong" panose="02010609060101010101" pitchFamily="49" charset="-122"/>
              </a:rPr>
              <a:t>ragons and the Kings of Heavens, whose </a:t>
            </a:r>
            <a:r>
              <a:rPr lang="en-US" altLang="zh-CN" sz="2400" dirty="0" err="1">
                <a:latin typeface="Georgia" panose="02040502050405020303" pitchFamily="18" charset="0"/>
                <a:ea typeface="FangSong" panose="02010609060101010101" pitchFamily="49" charset="-122"/>
              </a:rPr>
              <a:t>marvellous</a:t>
            </a:r>
            <a:r>
              <a:rPr lang="en-US" altLang="zh-CN" sz="2400" dirty="0">
                <a:latin typeface="Georgia" panose="02040502050405020303" pitchFamily="18" charset="0"/>
                <a:ea typeface="FangSong" panose="02010609060101010101" pitchFamily="49" charset="-122"/>
              </a:rPr>
              <a:t> appearances are also due to the merits and virtues they gathered from performing wholesome actions</a:t>
            </a:r>
            <a:r>
              <a:rPr lang="en-US" altLang="zh-CN" sz="2400" dirty="0" smtClean="0">
                <a:latin typeface="Georgia" panose="02040502050405020303" pitchFamily="18" charset="0"/>
                <a:ea typeface="FangSong" panose="02010609060101010101" pitchFamily="49" charset="-122"/>
              </a:rPr>
              <a:t>.</a:t>
            </a:r>
          </a:p>
          <a:p>
            <a:endParaRPr lang="en-US" altLang="zh-CN" sz="24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Again all the powerful ones like the eight classes of devas and dragons, and suchlike they also come into being because of the merits of wholesome actions</a:t>
            </a:r>
            <a:r>
              <a:rPr lang="en-US" altLang="zh-CN" sz="2600" dirty="0" smtClean="0">
                <a:latin typeface="Georgia" panose="02040502050405020303" pitchFamily="18" charset="0"/>
                <a:ea typeface="FangSong" panose="02010609060101010101" pitchFamily="49" charset="-122"/>
              </a:rPr>
              <a:t>.</a:t>
            </a:r>
            <a:endParaRPr lang="en-US" altLang="zh-CN" sz="26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89780072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19</a:t>
            </a:fld>
            <a:endParaRPr lang="en-GB"/>
          </a:p>
        </p:txBody>
      </p:sp>
      <p:sp>
        <p:nvSpPr>
          <p:cNvPr id="7" name="TextBox 6"/>
          <p:cNvSpPr txBox="1"/>
          <p:nvPr/>
        </p:nvSpPr>
        <p:spPr>
          <a:xfrm>
            <a:off x="251520" y="841698"/>
            <a:ext cx="8640960" cy="5570756"/>
          </a:xfrm>
          <a:prstGeom prst="rect">
            <a:avLst/>
          </a:prstGeom>
          <a:noFill/>
        </p:spPr>
        <p:txBody>
          <a:bodyPr wrap="square" rtlCol="0">
            <a:spAutoFit/>
          </a:bodyPr>
          <a:lstStyle/>
          <a:p>
            <a:r>
              <a:rPr lang="zh-TW" altLang="en-US" sz="2600" b="1" dirty="0">
                <a:latin typeface="FangSong" panose="02010609060101010101" pitchFamily="49" charset="-122"/>
                <a:ea typeface="FangSong" panose="02010609060101010101" pitchFamily="49" charset="-122"/>
              </a:rPr>
              <a:t>今大海中所有眾生，形色麤鄙，或大或小，皆由自心種種想念，作身語意諸不善業，是故隨業，各自受報。</a:t>
            </a: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Now the beings in the ocean, whether big or small, all have ugly and mean appearances. Their ungraceful appearances are duly caused by their previous wrong thoughts, unpleasant speech and irresponsible actions. Every cause triggers a result so everyone has their own karmic consequences to live with.</a:t>
            </a:r>
            <a:endParaRPr lang="en-US" altLang="zh-CN" sz="2400" dirty="0" smtClean="0">
              <a:solidFill>
                <a:srgbClr val="0070C0"/>
              </a:solidFill>
              <a:latin typeface="Georgia" panose="02040502050405020303" pitchFamily="18" charset="0"/>
              <a:ea typeface="FangSong" panose="02010609060101010101" pitchFamily="49" charset="-122"/>
            </a:endParaRPr>
          </a:p>
          <a:p>
            <a:endParaRPr lang="en-US" altLang="zh-CN" sz="20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Now all beings in the great ocean are of coarse and mean shapes and appearances, they all whether small or large performed unwholesome bodily, </a:t>
            </a:r>
            <a:r>
              <a:rPr lang="en-US" altLang="zh-CN" sz="2400" dirty="0">
                <a:latin typeface="Georgia" panose="02040502050405020303" pitchFamily="18" charset="0"/>
                <a:ea typeface="FangSong" panose="02010609060101010101" pitchFamily="49" charset="-122"/>
              </a:rPr>
              <a:t>v</a:t>
            </a:r>
            <a:r>
              <a:rPr lang="en-US" altLang="zh-CN" sz="2400" dirty="0" smtClean="0">
                <a:latin typeface="Georgia" panose="02040502050405020303" pitchFamily="18" charset="0"/>
                <a:ea typeface="FangSong" panose="02010609060101010101" pitchFamily="49" charset="-122"/>
              </a:rPr>
              <a:t>erbal and mental actions out of all kinds of thoughts from their own minds. Thus it is that each being receives its own result according to its action.</a:t>
            </a:r>
            <a:endParaRPr lang="en-US" altLang="zh-CN" sz="24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8978007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20</a:t>
            </a:fld>
            <a:endParaRPr lang="en-GB"/>
          </a:p>
        </p:txBody>
      </p:sp>
      <p:sp>
        <p:nvSpPr>
          <p:cNvPr id="7" name="TextBox 6"/>
          <p:cNvSpPr txBox="1"/>
          <p:nvPr/>
        </p:nvSpPr>
        <p:spPr>
          <a:xfrm>
            <a:off x="683568" y="1196752"/>
            <a:ext cx="7920880" cy="4955203"/>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汝今當應如是修學，亦令眾生了達因果，修習善業</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Therefore you should learnt to implement the wholesome actions accordingly. At the same time, also make all beings understand thoroughly the real Cause and Effect of the karmic consequences and urge them to </a:t>
            </a:r>
            <a:r>
              <a:rPr lang="en-US" altLang="zh-CN" sz="2400" dirty="0" err="1" smtClean="0">
                <a:latin typeface="Georgia" panose="02040502050405020303" pitchFamily="18" charset="0"/>
                <a:ea typeface="FangSong" panose="02010609060101010101" pitchFamily="49" charset="-122"/>
              </a:rPr>
              <a:t>practise</a:t>
            </a:r>
            <a:r>
              <a:rPr lang="en-US" altLang="zh-CN" sz="2400" dirty="0" smtClean="0">
                <a:latin typeface="Georgia" panose="02040502050405020303" pitchFamily="18" charset="0"/>
                <a:ea typeface="FangSong" panose="02010609060101010101" pitchFamily="49" charset="-122"/>
              </a:rPr>
              <a:t> only the wholesome actions.</a:t>
            </a:r>
            <a:endParaRPr lang="en-US" altLang="zh-CN" sz="2400" dirty="0" smtClean="0">
              <a:solidFill>
                <a:srgbClr val="0070C0"/>
              </a:solidFill>
              <a:latin typeface="Georgia" panose="02040502050405020303" pitchFamily="18" charset="0"/>
              <a:ea typeface="FangSong" panose="02010609060101010101" pitchFamily="49" charset="-122"/>
            </a:endParaRPr>
          </a:p>
          <a:p>
            <a:endParaRPr lang="en-US" altLang="zh-CN" sz="20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You ought to </a:t>
            </a:r>
            <a:r>
              <a:rPr lang="en-US" altLang="zh-CN" sz="2400" dirty="0" err="1" smtClean="0">
                <a:latin typeface="Georgia" panose="02040502050405020303" pitchFamily="18" charset="0"/>
                <a:ea typeface="FangSong" panose="02010609060101010101" pitchFamily="49" charset="-122"/>
              </a:rPr>
              <a:t>practise</a:t>
            </a:r>
            <a:r>
              <a:rPr lang="en-US" altLang="zh-CN" sz="2400" dirty="0" smtClean="0">
                <a:latin typeface="Georgia" panose="02040502050405020303" pitchFamily="18" charset="0"/>
                <a:ea typeface="FangSong" panose="02010609060101010101" pitchFamily="49" charset="-122"/>
              </a:rPr>
              <a:t> and to study constantly in this way, and also to bring beings to a thorough understanding of cause and effect and to the practice of wholesome actions. </a:t>
            </a:r>
            <a:endParaRPr lang="en-US" altLang="zh-CN" sz="24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32286969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21</a:t>
            </a:fld>
            <a:endParaRPr lang="en-GB"/>
          </a:p>
        </p:txBody>
      </p:sp>
      <p:sp>
        <p:nvSpPr>
          <p:cNvPr id="7" name="TextBox 6"/>
          <p:cNvSpPr txBox="1"/>
          <p:nvPr/>
        </p:nvSpPr>
        <p:spPr>
          <a:xfrm>
            <a:off x="323528" y="1010245"/>
            <a:ext cx="8496944" cy="5324535"/>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汝當於此，正見不動，勿復墮在斷常見中，於諸福田，歡喜敬養，是故汝等，亦得人天尊敬供養</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You must firmly accord with the Right Views. Do not ever be swayed by Wrong Views of Annihilation and Eternity. As for the merit</a:t>
            </a:r>
            <a:r>
              <a:rPr lang="en-US" altLang="zh-CN" sz="2400" strike="sngStrike" dirty="0" smtClean="0">
                <a:solidFill>
                  <a:srgbClr val="FF0000"/>
                </a:solidFill>
                <a:latin typeface="Georgia" panose="02040502050405020303" pitchFamily="18" charset="0"/>
                <a:ea typeface="FangSong" panose="02010609060101010101" pitchFamily="49" charset="-122"/>
              </a:rPr>
              <a:t>s</a:t>
            </a:r>
            <a:r>
              <a:rPr lang="en-US" altLang="zh-CN" sz="2400" dirty="0" smtClean="0">
                <a:latin typeface="Georgia" panose="02040502050405020303" pitchFamily="18" charset="0"/>
                <a:ea typeface="FangSong" panose="02010609060101010101" pitchFamily="49" charset="-122"/>
              </a:rPr>
              <a:t> fields, you should attain and preserve them joyously with respect, as such, you will in turn be respected and supported by both human and celestial beings.</a:t>
            </a:r>
            <a:endParaRPr lang="en-US" altLang="zh-CN" sz="2400" dirty="0" smtClean="0">
              <a:solidFill>
                <a:srgbClr val="0070C0"/>
              </a:solidFill>
              <a:latin typeface="Georgia" panose="02040502050405020303" pitchFamily="18" charset="0"/>
              <a:ea typeface="FangSong" panose="02010609060101010101" pitchFamily="49" charset="-122"/>
            </a:endParaRPr>
          </a:p>
          <a:p>
            <a:endParaRPr lang="en-US" altLang="zh-CN" sz="20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In this you must have unshakable right view and you must not fall again into the views of annihilation and eternity. As to the fields of merit you rejoice in them, respect them and support them because of this you will also be respected and supported by </a:t>
            </a:r>
            <a:r>
              <a:rPr lang="en-US" altLang="zh-CN" sz="2400" dirty="0" smtClean="0">
                <a:solidFill>
                  <a:srgbClr val="FF0000"/>
                </a:solidFill>
                <a:latin typeface="Georgia" panose="02040502050405020303" pitchFamily="18" charset="0"/>
                <a:ea typeface="FangSong" panose="02010609060101010101" pitchFamily="49" charset="-122"/>
              </a:rPr>
              <a:t>men</a:t>
            </a:r>
            <a:r>
              <a:rPr lang="en-US" altLang="zh-CN" sz="2400" dirty="0" smtClean="0">
                <a:latin typeface="Georgia" panose="02040502050405020303" pitchFamily="18" charset="0"/>
                <a:ea typeface="FangSong" panose="02010609060101010101" pitchFamily="49" charset="-122"/>
              </a:rPr>
              <a:t> and devas.</a:t>
            </a:r>
            <a:endParaRPr lang="en-US" altLang="zh-CN" sz="24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90991184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22</a:t>
            </a:fld>
            <a:endParaRPr lang="en-GB"/>
          </a:p>
        </p:txBody>
      </p:sp>
      <p:sp>
        <p:nvSpPr>
          <p:cNvPr id="7" name="TextBox 6"/>
          <p:cNvSpPr txBox="1"/>
          <p:nvPr/>
        </p:nvSpPr>
        <p:spPr>
          <a:xfrm>
            <a:off x="603920" y="1628800"/>
            <a:ext cx="8064896" cy="3847207"/>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龍王，當知菩薩有一法，能斷一切諸惡道苦。何等為一</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Oh, Dragon King, Bodhisattva has ‘a method’ which can eliminate all sorts of sufferings that exist in all the Ten Realms. What is this method? </a:t>
            </a:r>
            <a:endParaRPr lang="en-US" altLang="zh-CN" sz="2400" dirty="0" smtClean="0">
              <a:solidFill>
                <a:srgbClr val="0070C0"/>
              </a:solidFill>
              <a:latin typeface="Georgia" panose="02040502050405020303" pitchFamily="18" charset="0"/>
              <a:ea typeface="FangSong" panose="02010609060101010101" pitchFamily="49" charset="-122"/>
            </a:endParaRPr>
          </a:p>
          <a:p>
            <a:endParaRPr lang="en-US" altLang="zh-CN" sz="20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Oh Dragon King you must know that the Bodhisattva has one method which enables him to cut off all sufferings of all evil destinies. What kind of method is this? </a:t>
            </a:r>
            <a:endParaRPr lang="en-US" altLang="zh-CN" sz="24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133940018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23</a:t>
            </a:fld>
            <a:endParaRPr lang="en-GB"/>
          </a:p>
        </p:txBody>
      </p:sp>
      <p:sp>
        <p:nvSpPr>
          <p:cNvPr id="7" name="TextBox 6"/>
          <p:cNvSpPr txBox="1"/>
          <p:nvPr/>
        </p:nvSpPr>
        <p:spPr>
          <a:xfrm>
            <a:off x="323528" y="1010245"/>
            <a:ext cx="8496944" cy="5324535"/>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謂於晝夜，常念思惟觀察善法，令諸善法念念增長，不容毫分不善間</a:t>
            </a:r>
            <a:r>
              <a:rPr lang="zh-TW" altLang="en-US" sz="3000" b="1" dirty="0" smtClean="0">
                <a:latin typeface="FangSong" panose="02010609060101010101" pitchFamily="49" charset="-122"/>
                <a:ea typeface="FangSong" panose="02010609060101010101" pitchFamily="49" charset="-122"/>
              </a:rPr>
              <a:t>雜</a:t>
            </a:r>
            <a:r>
              <a:rPr lang="zh-CN"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The method is that we should constantly contemplate, observe and reflect on the wholesome </a:t>
            </a:r>
            <a:r>
              <a:rPr lang="en-US" altLang="zh-CN" sz="2400" dirty="0" err="1" smtClean="0">
                <a:latin typeface="Georgia" panose="02040502050405020303" pitchFamily="18" charset="0"/>
                <a:ea typeface="FangSong" panose="02010609060101010101" pitchFamily="49" charset="-122"/>
              </a:rPr>
              <a:t>dharmas</a:t>
            </a:r>
            <a:r>
              <a:rPr lang="en-US" altLang="zh-CN" sz="2400" dirty="0" smtClean="0">
                <a:latin typeface="Georgia" panose="02040502050405020303" pitchFamily="18" charset="0"/>
                <a:ea typeface="FangSong" panose="02010609060101010101" pitchFamily="49" charset="-122"/>
              </a:rPr>
              <a:t> day and night, so as to develop and expand them continuously with our every thought, not allowing traces of bad thoughts to emerge or mingle. </a:t>
            </a:r>
            <a:endParaRPr lang="en-US" altLang="zh-CN" sz="2400" dirty="0" smtClean="0">
              <a:solidFill>
                <a:srgbClr val="0070C0"/>
              </a:solidFill>
              <a:latin typeface="Georgia" panose="02040502050405020303" pitchFamily="18" charset="0"/>
              <a:ea typeface="FangSong" panose="02010609060101010101" pitchFamily="49" charset="-122"/>
            </a:endParaRPr>
          </a:p>
          <a:p>
            <a:endParaRPr lang="en-US" altLang="zh-CN" sz="20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It is constantly, day and night, to recollect, to reflect on and to contemplate on the wholesome </a:t>
            </a:r>
            <a:r>
              <a:rPr lang="en-US" altLang="zh-CN" sz="2400" dirty="0" err="1" smtClean="0">
                <a:latin typeface="Georgia" panose="02040502050405020303" pitchFamily="18" charset="0"/>
                <a:ea typeface="FangSong" panose="02010609060101010101" pitchFamily="49" charset="-122"/>
              </a:rPr>
              <a:t>dharmas</a:t>
            </a:r>
            <a:r>
              <a:rPr lang="en-US" altLang="zh-CN" sz="2400" dirty="0" smtClean="0">
                <a:latin typeface="Georgia" panose="02040502050405020303" pitchFamily="18" charset="0"/>
                <a:ea typeface="FangSong" panose="02010609060101010101" pitchFamily="49" charset="-122"/>
              </a:rPr>
              <a:t> so as to cause the wholesome dramas to increase from thought-moment to thought-moment, without allowing the least unwholesome thought to mingle in. </a:t>
            </a:r>
            <a:endParaRPr lang="en-US" altLang="zh-CN" sz="24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101973586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24</a:t>
            </a:fld>
            <a:endParaRPr lang="en-GB"/>
          </a:p>
        </p:txBody>
      </p:sp>
      <p:sp>
        <p:nvSpPr>
          <p:cNvPr id="7" name="TextBox 6"/>
          <p:cNvSpPr txBox="1"/>
          <p:nvPr/>
        </p:nvSpPr>
        <p:spPr>
          <a:xfrm>
            <a:off x="323528" y="1010245"/>
            <a:ext cx="8496944" cy="4585871"/>
          </a:xfrm>
          <a:prstGeom prst="rect">
            <a:avLst/>
          </a:prstGeom>
          <a:noFill/>
        </p:spPr>
        <p:txBody>
          <a:bodyPr wrap="square" rtlCol="0">
            <a:spAutoFit/>
          </a:bodyPr>
          <a:lstStyle/>
          <a:p>
            <a:r>
              <a:rPr lang="zh-TW" altLang="en-US" sz="3000" b="1" dirty="0">
                <a:latin typeface="FangSong" panose="02010609060101010101" pitchFamily="49" charset="-122"/>
                <a:ea typeface="FangSong" panose="02010609060101010101" pitchFamily="49" charset="-122"/>
              </a:rPr>
              <a:t>是即能令諸惡永斷，善法圓滿，常得親近諸佛菩薩及餘聖眾</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CN" sz="2000" b="1" dirty="0">
              <a:latin typeface="FangSong" panose="02010609060101010101" pitchFamily="49" charset="-122"/>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(STG) </a:t>
            </a:r>
            <a:r>
              <a:rPr lang="en-US" altLang="zh-CN" sz="2400" dirty="0" smtClean="0">
                <a:solidFill>
                  <a:srgbClr val="0070C0"/>
                </a:solidFill>
                <a:latin typeface="Georgia" panose="02040502050405020303" pitchFamily="18" charset="0"/>
                <a:ea typeface="FangSong" panose="02010609060101010101" pitchFamily="49" charset="-122"/>
              </a:rPr>
              <a:t>By doing so, </a:t>
            </a:r>
            <a:r>
              <a:rPr lang="en-US" altLang="zh-CN" sz="2400" dirty="0" smtClean="0">
                <a:latin typeface="Georgia" panose="02040502050405020303" pitchFamily="18" charset="0"/>
                <a:ea typeface="FangSong" panose="02010609060101010101" pitchFamily="49" charset="-122"/>
              </a:rPr>
              <a:t>the evils will be cut off completely forever and the wholesome </a:t>
            </a:r>
            <a:r>
              <a:rPr lang="en-US" altLang="zh-CN" sz="2400" dirty="0" err="1" smtClean="0">
                <a:latin typeface="Georgia" panose="02040502050405020303" pitchFamily="18" charset="0"/>
                <a:ea typeface="FangSong" panose="02010609060101010101" pitchFamily="49" charset="-122"/>
              </a:rPr>
              <a:t>dharmas</a:t>
            </a:r>
            <a:r>
              <a:rPr lang="en-US" altLang="zh-CN" sz="2400" dirty="0" smtClean="0">
                <a:latin typeface="Georgia" panose="02040502050405020303" pitchFamily="18" charset="0"/>
                <a:ea typeface="FangSong" panose="02010609060101010101" pitchFamily="49" charset="-122"/>
              </a:rPr>
              <a:t> are hence perfect and complete. It will eventually </a:t>
            </a:r>
            <a:r>
              <a:rPr lang="en-US" altLang="zh-CN" sz="2400" dirty="0">
                <a:latin typeface="Georgia" panose="02040502050405020303" pitchFamily="18" charset="0"/>
                <a:ea typeface="FangSong" panose="02010609060101010101" pitchFamily="49" charset="-122"/>
              </a:rPr>
              <a:t>e</a:t>
            </a:r>
            <a:r>
              <a:rPr lang="en-US" altLang="zh-CN" sz="2400" dirty="0" smtClean="0">
                <a:latin typeface="Georgia" panose="02040502050405020303" pitchFamily="18" charset="0"/>
                <a:ea typeface="FangSong" panose="02010609060101010101" pitchFamily="49" charset="-122"/>
              </a:rPr>
              <a:t>nable us to become </a:t>
            </a:r>
            <a:r>
              <a:rPr lang="en-US" altLang="zh-CN" sz="2400" dirty="0" smtClean="0">
                <a:solidFill>
                  <a:srgbClr val="0070C0"/>
                </a:solidFill>
                <a:latin typeface="Georgia" panose="02040502050405020303" pitchFamily="18" charset="0"/>
                <a:ea typeface="FangSong" panose="02010609060101010101" pitchFamily="49" charset="-122"/>
              </a:rPr>
              <a:t>close to </a:t>
            </a:r>
            <a:r>
              <a:rPr lang="en-US" altLang="zh-CN" sz="2400" dirty="0" smtClean="0">
                <a:latin typeface="Georgia" panose="02040502050405020303" pitchFamily="18" charset="0"/>
                <a:ea typeface="FangSong" panose="02010609060101010101" pitchFamily="49" charset="-122"/>
              </a:rPr>
              <a:t>all the </a:t>
            </a:r>
            <a:r>
              <a:rPr lang="en-US" altLang="zh-CN" sz="2400" dirty="0" err="1" smtClean="0">
                <a:latin typeface="Georgia" panose="02040502050405020303" pitchFamily="18" charset="0"/>
                <a:ea typeface="FangSong" panose="02010609060101010101" pitchFamily="49" charset="-122"/>
              </a:rPr>
              <a:t>Buddhas</a:t>
            </a:r>
            <a:r>
              <a:rPr lang="en-US" altLang="zh-CN" sz="2400" dirty="0" smtClean="0">
                <a:latin typeface="Georgia" panose="02040502050405020303" pitchFamily="18" charset="0"/>
                <a:ea typeface="FangSong" panose="02010609060101010101" pitchFamily="49" charset="-122"/>
              </a:rPr>
              <a:t>, Bodhisattvas and </a:t>
            </a:r>
            <a:r>
              <a:rPr lang="en-US" altLang="zh-CN" sz="2400" dirty="0" smtClean="0">
                <a:solidFill>
                  <a:srgbClr val="0070C0"/>
                </a:solidFill>
                <a:latin typeface="Georgia" panose="02040502050405020303" pitchFamily="18" charset="0"/>
                <a:ea typeface="FangSong" panose="02010609060101010101" pitchFamily="49" charset="-122"/>
              </a:rPr>
              <a:t>Sages</a:t>
            </a:r>
            <a:r>
              <a:rPr lang="en-US" altLang="zh-CN" sz="2400" dirty="0" smtClean="0">
                <a:latin typeface="Georgia" panose="02040502050405020303" pitchFamily="18" charset="0"/>
                <a:ea typeface="FangSong" panose="02010609060101010101" pitchFamily="49" charset="-122"/>
              </a:rPr>
              <a:t>.</a:t>
            </a:r>
            <a:endParaRPr lang="en-US" altLang="zh-CN" sz="2400" dirty="0" smtClean="0">
              <a:solidFill>
                <a:srgbClr val="0070C0"/>
              </a:solidFill>
              <a:latin typeface="Georgia" panose="02040502050405020303" pitchFamily="18" charset="0"/>
              <a:ea typeface="FangSong" panose="02010609060101010101" pitchFamily="49" charset="-122"/>
            </a:endParaRPr>
          </a:p>
          <a:p>
            <a:endParaRPr lang="en-US" altLang="zh-CN" sz="2000" dirty="0">
              <a:latin typeface="Georgia" panose="02040502050405020303" pitchFamily="18" charset="0"/>
              <a:ea typeface="FangSong" panose="02010609060101010101" pitchFamily="49" charset="-122"/>
            </a:endParaRPr>
          </a:p>
          <a:p>
            <a:r>
              <a:rPr lang="en-US" altLang="zh-CN" sz="2400" dirty="0" smtClean="0">
                <a:latin typeface="Georgia" panose="02040502050405020303" pitchFamily="18" charset="0"/>
                <a:ea typeface="FangSong" panose="02010609060101010101" pitchFamily="49" charset="-122"/>
              </a:rPr>
              <a:t>(SB) This will then enable you to cut off all evil forever, to bring the wholesome </a:t>
            </a:r>
            <a:r>
              <a:rPr lang="en-US" altLang="zh-CN" sz="2400" dirty="0" err="1" smtClean="0">
                <a:latin typeface="Georgia" panose="02040502050405020303" pitchFamily="18" charset="0"/>
                <a:ea typeface="FangSong" panose="02010609060101010101" pitchFamily="49" charset="-122"/>
              </a:rPr>
              <a:t>darmas</a:t>
            </a:r>
            <a:r>
              <a:rPr lang="en-US" altLang="zh-CN" sz="2400" dirty="0" smtClean="0">
                <a:latin typeface="Georgia" panose="02040502050405020303" pitchFamily="18" charset="0"/>
                <a:ea typeface="FangSong" panose="02010609060101010101" pitchFamily="49" charset="-122"/>
              </a:rPr>
              <a:t> to completion and to be constantly </a:t>
            </a:r>
            <a:r>
              <a:rPr lang="en-US" altLang="zh-CN" sz="2400" dirty="0" smtClean="0">
                <a:solidFill>
                  <a:srgbClr val="0070C0"/>
                </a:solidFill>
                <a:latin typeface="Georgia" panose="02040502050405020303" pitchFamily="18" charset="0"/>
                <a:ea typeface="FangSong" panose="02010609060101010101" pitchFamily="49" charset="-122"/>
              </a:rPr>
              <a:t>near</a:t>
            </a:r>
            <a:r>
              <a:rPr lang="en-US" altLang="zh-CN" sz="2400" dirty="0" smtClean="0">
                <a:latin typeface="Georgia" panose="02040502050405020303" pitchFamily="18" charset="0"/>
                <a:ea typeface="FangSong" panose="02010609060101010101" pitchFamily="49" charset="-122"/>
              </a:rPr>
              <a:t> all the </a:t>
            </a:r>
            <a:r>
              <a:rPr lang="en-US" altLang="zh-CN" sz="2400" dirty="0" err="1" smtClean="0">
                <a:latin typeface="Georgia" panose="02040502050405020303" pitchFamily="18" charset="0"/>
                <a:ea typeface="FangSong" panose="02010609060101010101" pitchFamily="49" charset="-122"/>
              </a:rPr>
              <a:t>Buddhas</a:t>
            </a:r>
            <a:r>
              <a:rPr lang="en-US" altLang="zh-CN" sz="2400" dirty="0" smtClean="0">
                <a:latin typeface="Georgia" panose="02040502050405020303" pitchFamily="18" charset="0"/>
                <a:ea typeface="FangSong" panose="02010609060101010101" pitchFamily="49" charset="-122"/>
              </a:rPr>
              <a:t>, Bodhisattvas and </a:t>
            </a:r>
            <a:r>
              <a:rPr lang="en-US" altLang="zh-CN" sz="2400" dirty="0" smtClean="0">
                <a:solidFill>
                  <a:srgbClr val="0070C0"/>
                </a:solidFill>
                <a:latin typeface="Georgia" panose="02040502050405020303" pitchFamily="18" charset="0"/>
                <a:ea typeface="FangSong" panose="02010609060101010101" pitchFamily="49" charset="-122"/>
              </a:rPr>
              <a:t>other holy communities</a:t>
            </a:r>
            <a:r>
              <a:rPr lang="en-US" altLang="zh-CN" sz="2400" dirty="0" smtClean="0">
                <a:latin typeface="Georgia" panose="02040502050405020303" pitchFamily="18" charset="0"/>
                <a:ea typeface="FangSong" panose="02010609060101010101" pitchFamily="49" charset="-122"/>
              </a:rPr>
              <a:t>. </a:t>
            </a:r>
            <a:endParaRPr lang="en-US" altLang="zh-CN" sz="2400" dirty="0" smtClean="0">
              <a:solidFill>
                <a:srgbClr val="0070C0"/>
              </a:solidFill>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42372052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40399</TotalTime>
  <Words>2202</Words>
  <Application>Microsoft Office PowerPoint</Application>
  <PresentationFormat>On-screen Show (4:3)</PresentationFormat>
  <Paragraphs>167</Paragraphs>
  <Slides>24</Slides>
  <Notes>24</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Executive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孝親尊師知恩報恩</dc:creator>
  <cp:lastModifiedBy>Robbie</cp:lastModifiedBy>
  <cp:revision>530</cp:revision>
  <dcterms:created xsi:type="dcterms:W3CDTF">2016-12-03T11:57:52Z</dcterms:created>
  <dcterms:modified xsi:type="dcterms:W3CDTF">2020-10-09T07:59:26Z</dcterms:modified>
</cp:coreProperties>
</file>