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1"/>
  </p:notesMasterIdLst>
  <p:handoutMasterIdLst>
    <p:handoutMasterId r:id="rId22"/>
  </p:handoutMasterIdLst>
  <p:sldIdLst>
    <p:sldId id="272" r:id="rId2"/>
    <p:sldId id="366" r:id="rId3"/>
    <p:sldId id="368" r:id="rId4"/>
    <p:sldId id="348" r:id="rId5"/>
    <p:sldId id="349" r:id="rId6"/>
    <p:sldId id="347" r:id="rId7"/>
    <p:sldId id="369" r:id="rId8"/>
    <p:sldId id="353" r:id="rId9"/>
    <p:sldId id="351" r:id="rId10"/>
    <p:sldId id="370" r:id="rId11"/>
    <p:sldId id="352" r:id="rId12"/>
    <p:sldId id="358" r:id="rId13"/>
    <p:sldId id="355" r:id="rId14"/>
    <p:sldId id="359" r:id="rId15"/>
    <p:sldId id="371" r:id="rId16"/>
    <p:sldId id="364" r:id="rId17"/>
    <p:sldId id="372" r:id="rId18"/>
    <p:sldId id="357" r:id="rId19"/>
    <p:sldId id="362" r:id="rId20"/>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664" autoAdjust="0"/>
    <p:restoredTop sz="77500" autoAdjust="0"/>
  </p:normalViewPr>
  <p:slideViewPr>
    <p:cSldViewPr snapToGrid="0" snapToObjects="1">
      <p:cViewPr varScale="1">
        <p:scale>
          <a:sx n="72" d="100"/>
          <a:sy n="72" d="100"/>
        </p:scale>
        <p:origin x="1952"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handoutMaster" Target="handoutMasters/handout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1/14/22</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1/14/22</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 Id="rId3" Type="http://schemas.openxmlformats.org/officeDocument/2006/relationships/hyperlink" Target="https://research.senedd.wales/research-articles/physical-in-activity-is-it-time-to-get-welsh-children-moving/" TargetMode="Externa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542808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Define health and well being</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16023680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Definition of well being </a:t>
            </a:r>
            <a:r>
              <a:rPr lang="mr-IN" dirty="0" smtClean="0"/>
              <a:t>–</a:t>
            </a:r>
            <a:r>
              <a:rPr lang="en-GB" dirty="0" smtClean="0"/>
              <a:t> how does that compare to your initial thoughts.</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3099543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Identify ONE of reason they believe WHO define is out dated.</a:t>
            </a:r>
            <a:endParaRPr lang="en-GB" dirty="0" smtClean="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11272630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6</a:t>
            </a:fld>
            <a:endParaRPr lang="en-US"/>
          </a:p>
        </p:txBody>
      </p:sp>
    </p:spTree>
    <p:extLst>
      <p:ext uri="{BB962C8B-B14F-4D97-AF65-F5344CB8AC3E}">
        <p14:creationId xmlns:p14="http://schemas.microsoft.com/office/powerpoint/2010/main" val="2406923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How MIGHT</a:t>
            </a:r>
            <a:r>
              <a:rPr lang="en-US" baseline="0" dirty="0" smtClean="0"/>
              <a:t> this impact your practice as teachers? </a:t>
            </a:r>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8376635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What’s missing?</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33003051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b="1" baseline="0" dirty="0" smtClean="0"/>
              <a:t>Nanna’s activity 3 adjectives self </a:t>
            </a:r>
            <a:r>
              <a:rPr lang="mr-IN" b="1" baseline="0" dirty="0" smtClean="0"/>
              <a:t>–</a:t>
            </a:r>
            <a:r>
              <a:rPr lang="en-GB" b="1" baseline="0" dirty="0" smtClean="0"/>
              <a:t> then three describe another person and SHARE.</a:t>
            </a:r>
            <a:endParaRPr lang="en-GB" b="1" dirty="0" smtClean="0"/>
          </a:p>
          <a:p>
            <a:endParaRPr lang="en-GB" dirty="0" smtClean="0"/>
          </a:p>
          <a:p>
            <a:endParaRPr lang="en-GB" dirty="0" smtClean="0"/>
          </a:p>
          <a:p>
            <a:r>
              <a:rPr lang="en-GB" dirty="0" smtClean="0"/>
              <a:t>For </a:t>
            </a:r>
            <a:r>
              <a:rPr lang="en-GB" dirty="0" smtClean="0"/>
              <a:t>Lawrence D (2006 p.3) </a:t>
            </a:r>
            <a:r>
              <a:rPr lang="en-GB" b="1" dirty="0" smtClean="0"/>
              <a:t>Self esteem</a:t>
            </a:r>
            <a:r>
              <a:rPr lang="en-GB" b="1" baseline="0" dirty="0" smtClean="0"/>
              <a:t> </a:t>
            </a:r>
            <a:r>
              <a:rPr lang="en-GB" baseline="0" dirty="0" smtClean="0"/>
              <a:t>(the sum total of a persons characteristics – and their evaluation of them)  is made up of self image along with self-concept and thought on their ideal self.</a:t>
            </a:r>
          </a:p>
          <a:p>
            <a:endParaRPr lang="en-GB" baseline="0" dirty="0" smtClean="0"/>
          </a:p>
          <a:p>
            <a:r>
              <a:rPr lang="en-GB" b="1" baseline="0" dirty="0" smtClean="0"/>
              <a:t>Self image (</a:t>
            </a:r>
            <a:r>
              <a:rPr lang="en-GB" b="1" baseline="0" dirty="0" err="1" smtClean="0"/>
              <a:t>hunan</a:t>
            </a:r>
            <a:r>
              <a:rPr lang="en-GB" b="1" baseline="0" dirty="0" smtClean="0"/>
              <a:t> </a:t>
            </a:r>
            <a:r>
              <a:rPr lang="en-GB" b="1" baseline="0" dirty="0" err="1" smtClean="0"/>
              <a:t>ddelwedd</a:t>
            </a:r>
            <a:r>
              <a:rPr lang="en-GB" b="1" baseline="0" dirty="0" smtClean="0"/>
              <a:t>) </a:t>
            </a:r>
            <a:r>
              <a:rPr lang="en-GB" baseline="0" dirty="0" smtClean="0"/>
              <a:t>=  we get feedback from family on this and make judgements on how others react to us in various ways. This widens on contact with others and continues throughout school and societal life.  Our idea of ourselves is influenced by others.</a:t>
            </a:r>
          </a:p>
          <a:p>
            <a:endParaRPr lang="en-GB" baseline="0" dirty="0" smtClean="0"/>
          </a:p>
          <a:p>
            <a:r>
              <a:rPr lang="en-GB" b="1" baseline="0" dirty="0" smtClean="0"/>
              <a:t>Ideal self (</a:t>
            </a:r>
            <a:r>
              <a:rPr lang="en-GB" b="1" baseline="0" dirty="0" err="1" smtClean="0"/>
              <a:t>hunan</a:t>
            </a:r>
            <a:r>
              <a:rPr lang="en-GB" b="1" baseline="0" dirty="0" smtClean="0"/>
              <a:t> </a:t>
            </a:r>
            <a:r>
              <a:rPr lang="en-GB" b="1" baseline="0" dirty="0" err="1" smtClean="0"/>
              <a:t>ddelfryd</a:t>
            </a:r>
            <a:r>
              <a:rPr lang="en-GB" b="1" baseline="0" dirty="0" smtClean="0"/>
              <a:t>) </a:t>
            </a:r>
            <a:r>
              <a:rPr lang="en-GB" baseline="0" dirty="0" smtClean="0"/>
              <a:t>-  alongside the above we are learning what is valued by others – adults signal the value of a variety of things (</a:t>
            </a:r>
            <a:r>
              <a:rPr lang="en-GB" baseline="0" dirty="0" err="1" smtClean="0"/>
              <a:t>e.g</a:t>
            </a:r>
            <a:r>
              <a:rPr lang="en-GB" baseline="0" dirty="0" smtClean="0"/>
              <a:t> being tidy or clever – looking a certain way – behaviours </a:t>
            </a:r>
            <a:r>
              <a:rPr lang="en-GB" baseline="0" dirty="0" err="1" smtClean="0"/>
              <a:t>etc</a:t>
            </a:r>
            <a:r>
              <a:rPr lang="en-GB" baseline="0" dirty="0" smtClean="0"/>
              <a:t>) -  we do this a lot in schools don’t we.</a:t>
            </a:r>
            <a:endParaRPr lang="en-GB" dirty="0" smtClean="0"/>
          </a:p>
          <a:p>
            <a:endParaRPr lang="en-GB" dirty="0" smtClean="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smtClean="0"/>
              <a:t>5 minute Group task </a:t>
            </a:r>
            <a:r>
              <a:rPr lang="en-GB" dirty="0" smtClean="0"/>
              <a:t>- What are your thoughts on self Image</a:t>
            </a:r>
            <a:r>
              <a:rPr lang="en-GB" baseline="0" dirty="0" smtClean="0"/>
              <a:t> - </a:t>
            </a:r>
            <a:r>
              <a:rPr lang="en-GB" dirty="0" smtClean="0"/>
              <a:t>  </a:t>
            </a:r>
            <a:r>
              <a:rPr lang="en-GB" b="1" dirty="0" smtClean="0"/>
              <a:t>In your talking</a:t>
            </a:r>
            <a:r>
              <a:rPr lang="en-GB" b="1" baseline="0" dirty="0" smtClean="0"/>
              <a:t> groups discuss  What is beauty?  Return in 5 </a:t>
            </a:r>
            <a:r>
              <a:rPr lang="en-GB" b="1" baseline="0" dirty="0" err="1" smtClean="0"/>
              <a:t>mins</a:t>
            </a:r>
            <a:r>
              <a:rPr lang="en-GB" b="1" baseline="0" dirty="0" smtClean="0"/>
              <a:t> ready to share some thoughts. </a:t>
            </a:r>
          </a:p>
          <a:p>
            <a:endParaRPr lang="en-GB" dirty="0" smtClean="0"/>
          </a:p>
          <a:p>
            <a:r>
              <a:rPr lang="en-GB" dirty="0" smtClean="0"/>
              <a:t>Points to consider</a:t>
            </a:r>
            <a:r>
              <a:rPr lang="en-GB" baseline="0" dirty="0" smtClean="0"/>
              <a:t> -  changes with maturation / changes in society and fashion / conformity to social norms -  body shape? Straightening hair or changing its colour?  Inner beauty?</a:t>
            </a:r>
            <a:endParaRPr lang="en-GB" dirty="0" smtClean="0"/>
          </a:p>
          <a:p>
            <a:endParaRPr lang="en-GB" dirty="0" smtClean="0"/>
          </a:p>
          <a:p>
            <a:r>
              <a:rPr lang="en-GB" baseline="0" dirty="0" smtClean="0"/>
              <a:t>A further question if useful (or ask what they think of the question) </a:t>
            </a:r>
            <a:r>
              <a:rPr lang="en-GB" b="1" baseline="0" dirty="0" smtClean="0"/>
              <a:t>-  If you had plastic surgery, what would you change</a:t>
            </a:r>
            <a:r>
              <a:rPr lang="en-GB" b="1" baseline="0" dirty="0" smtClean="0"/>
              <a:t>?</a:t>
            </a:r>
          </a:p>
          <a:p>
            <a:endParaRPr lang="en-GB" b="1" baseline="0" dirty="0" smtClean="0"/>
          </a:p>
          <a:p>
            <a:r>
              <a:rPr lang="en-GB" b="1" baseline="0" dirty="0" smtClean="0"/>
              <a:t>Nanna’s activity 3 adjectives self </a:t>
            </a:r>
            <a:r>
              <a:rPr lang="mr-IN" b="1" baseline="0" dirty="0" smtClean="0"/>
              <a:t>–</a:t>
            </a:r>
            <a:r>
              <a:rPr lang="en-GB" b="1" baseline="0" dirty="0" smtClean="0"/>
              <a:t> then three describe another person and SHARE.</a:t>
            </a:r>
            <a:endParaRPr lang="en-GB" b="1"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8004899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625694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Individual identity and something to celebrate </a:t>
            </a:r>
            <a:endParaRPr lang="en-GB" baseline="0" dirty="0" smtClean="0"/>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30758503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4983316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Update slide with correct WM statements </a:t>
            </a:r>
            <a:r>
              <a:rPr lang="mr-IN" dirty="0" smtClean="0"/>
              <a:t>–</a:t>
            </a:r>
            <a:r>
              <a:rPr lang="en-GB" dirty="0" smtClean="0"/>
              <a:t> in</a:t>
            </a:r>
            <a:r>
              <a:rPr lang="en-GB" baseline="0" dirty="0" smtClean="0"/>
              <a:t> groups 5 min lightening interrogation can you find identity and self image references? </a:t>
            </a:r>
          </a:p>
          <a:p>
            <a:endParaRPr lang="en-GB" baseline="0" dirty="0" smtClean="0"/>
          </a:p>
          <a:p>
            <a:r>
              <a:rPr lang="en-GB" baseline="0" dirty="0" smtClean="0"/>
              <a:t>Its in so we need to teach this!</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32910298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Look at website </a:t>
            </a:r>
            <a:r>
              <a:rPr lang="mr-IN" b="1" dirty="0" smtClean="0"/>
              <a:t>–</a:t>
            </a:r>
            <a:r>
              <a:rPr lang="en-GB" b="1" dirty="0" smtClean="0"/>
              <a:t> summarise discuss</a:t>
            </a:r>
          </a:p>
          <a:p>
            <a:endParaRPr lang="en-GB" b="1" dirty="0" smtClean="0"/>
          </a:p>
          <a:p>
            <a:r>
              <a:rPr lang="en-GB" b="1" dirty="0" smtClean="0"/>
              <a:t>In pairs what</a:t>
            </a:r>
            <a:r>
              <a:rPr lang="en-GB" b="1" baseline="0" dirty="0" smtClean="0"/>
              <a:t> sort of </a:t>
            </a:r>
            <a:r>
              <a:rPr lang="en-GB" b="1" baseline="0" dirty="0" err="1" smtClean="0"/>
              <a:t>activitie</a:t>
            </a:r>
            <a:r>
              <a:rPr lang="en-GB" b="1" baseline="0" dirty="0" smtClean="0"/>
              <a:t> </a:t>
            </a:r>
            <a:r>
              <a:rPr lang="en-GB" b="1" baseline="0" dirty="0" err="1" smtClean="0"/>
              <a:t>sor</a:t>
            </a:r>
            <a:r>
              <a:rPr lang="en-GB" b="1" baseline="0" dirty="0" smtClean="0"/>
              <a:t> experience </a:t>
            </a:r>
            <a:r>
              <a:rPr lang="en-GB" b="1" baseline="0" dirty="0" err="1" smtClean="0"/>
              <a:t>sMight</a:t>
            </a:r>
            <a:r>
              <a:rPr lang="en-GB" b="1" baseline="0" dirty="0" smtClean="0"/>
              <a:t> you do in class for Connect and Creative Give </a:t>
            </a:r>
            <a:endParaRPr lang="en-GB" b="1"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23281700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GB" dirty="0" smtClean="0">
                <a:hlinkClick r:id="rId3"/>
              </a:rPr>
              <a:t>https://research.senedd.wales/research-articles/physical-in-activity-is-it-time-to-get-welsh-children-moving/</a:t>
            </a:r>
            <a:endParaRPr lang="en-GB" dirty="0" smtClean="0"/>
          </a:p>
          <a:p>
            <a:endParaRPr lang="en-GB" b="0" baseline="0" dirty="0" smtClean="0"/>
          </a:p>
          <a:p>
            <a:endParaRPr lang="en-GB" b="0" baseline="0" dirty="0" smtClean="0"/>
          </a:p>
          <a:p>
            <a:endParaRPr lang="en-GB" b="0" baseline="0" dirty="0" smtClean="0"/>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35404450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Paired</a:t>
            </a:r>
            <a:r>
              <a:rPr lang="en-GB" b="1" baseline="0" dirty="0" smtClean="0"/>
              <a:t> (or small group)</a:t>
            </a:r>
            <a:r>
              <a:rPr lang="en-GB" b="1" dirty="0" smtClean="0"/>
              <a:t> task -  20 </a:t>
            </a:r>
            <a:r>
              <a:rPr lang="en-GB" b="1" dirty="0" err="1" smtClean="0"/>
              <a:t>mins</a:t>
            </a:r>
            <a:r>
              <a:rPr lang="en-GB" b="1" baseline="0" dirty="0" smtClean="0"/>
              <a:t> </a:t>
            </a:r>
            <a:endParaRPr lang="en-GB" b="1" dirty="0" smtClean="0"/>
          </a:p>
          <a:p>
            <a:endParaRPr lang="en-GB" dirty="0" smtClean="0"/>
          </a:p>
          <a:p>
            <a:r>
              <a:rPr lang="en-GB" dirty="0" smtClean="0"/>
              <a:t>What learning</a:t>
            </a:r>
            <a:r>
              <a:rPr lang="en-GB" baseline="0" dirty="0" smtClean="0"/>
              <a:t> activities can you think of for school that would help take learners  towards these steps?</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18</a:t>
            </a:fld>
            <a:endParaRPr lang="en-US"/>
          </a:p>
        </p:txBody>
      </p:sp>
    </p:spTree>
    <p:extLst>
      <p:ext uri="{BB962C8B-B14F-4D97-AF65-F5344CB8AC3E}">
        <p14:creationId xmlns:p14="http://schemas.microsoft.com/office/powerpoint/2010/main" val="1085177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14/01/2022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 Id="rId3"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4" Type="http://schemas.openxmlformats.org/officeDocument/2006/relationships/image" Target="../media/image5.jpeg"/><Relationship Id="rId1" Type="http://schemas.openxmlformats.org/officeDocument/2006/relationships/slideLayout" Target="../slideLayouts/slideLayout7.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0.png"/><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image" Target="../media/image11.png"/><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 Id="rId3" Type="http://schemas.openxmlformats.org/officeDocument/2006/relationships/image" Target="../media/image12.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1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 Id="rId3" Type="http://schemas.openxmlformats.org/officeDocument/2006/relationships/image" Target="../media/image14.jpe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4" Type="http://schemas.openxmlformats.org/officeDocument/2006/relationships/image" Target="../media/image16.PNG"/><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hyperlink" Target="http://www.wales.nhs.uk/sitesplus/888/page/61011" TargetMode="External"/><Relationship Id="rId4" Type="http://schemas.openxmlformats.org/officeDocument/2006/relationships/image" Target="../media/image17.JPG"/><Relationship Id="rId5" Type="http://schemas.openxmlformats.org/officeDocument/2006/relationships/hyperlink" Target="http://www.wales.nhs.uk/sitesplus/888/tudalen/61362" TargetMode="External"/><Relationship Id="rId1" Type="http://schemas.openxmlformats.org/officeDocument/2006/relationships/slideLayout" Target="../slideLayouts/slideLayout4.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png"/><Relationship Id="rId3" Type="http://schemas.openxmlformats.org/officeDocument/2006/relationships/image" Target="../media/image19.png"/></Relationships>
</file>

<file path=ppt/slides/_rels/slide16.xml.rels><?xml version="1.0" encoding="UTF-8" standalone="yes"?>
<Relationships xmlns="http://schemas.openxmlformats.org/package/2006/relationships"><Relationship Id="rId3" Type="http://schemas.openxmlformats.org/officeDocument/2006/relationships/hyperlink" Target="https://research.senedd.wales/research-articles/physical-in-activity-is-it-time-to-get-welsh-children-moving/" TargetMode="External"/><Relationship Id="rId4" Type="http://schemas.openxmlformats.org/officeDocument/2006/relationships/image" Target="../media/image20.png"/><Relationship Id="rId5" Type="http://schemas.openxmlformats.org/officeDocument/2006/relationships/image" Target="../media/image21.png"/><Relationship Id="rId1" Type="http://schemas.openxmlformats.org/officeDocument/2006/relationships/slideLayout" Target="../slideLayouts/slideLayout4.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6.xml"/><Relationship Id="rId3" Type="http://schemas.openxmlformats.org/officeDocument/2006/relationships/image" Target="../media/image2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wh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81664" y="4294690"/>
            <a:ext cx="7506929" cy="1569660"/>
          </a:xfrm>
          <a:prstGeom prst="rect">
            <a:avLst/>
          </a:prstGeom>
        </p:spPr>
        <p:txBody>
          <a:bodyPr wrap="square">
            <a:spAutoFit/>
          </a:bodyPr>
          <a:lstStyle/>
          <a:p>
            <a:pPr algn="ctr"/>
            <a:r>
              <a:rPr lang="en-GB" sz="3200" dirty="0">
                <a:solidFill>
                  <a:schemeClr val="bg1"/>
                </a:solidFill>
              </a:rPr>
              <a:t>ECAD5007C</a:t>
            </a:r>
            <a:br>
              <a:rPr lang="en-GB" sz="3200" dirty="0">
                <a:solidFill>
                  <a:schemeClr val="bg1"/>
                </a:solidFill>
              </a:rPr>
            </a:br>
            <a:r>
              <a:rPr lang="en-GB" sz="3200" dirty="0">
                <a:solidFill>
                  <a:schemeClr val="bg1"/>
                </a:solidFill>
              </a:rPr>
              <a:t>The </a:t>
            </a:r>
            <a:r>
              <a:rPr lang="en-GB" sz="3200" err="1">
                <a:solidFill>
                  <a:schemeClr val="bg1"/>
                </a:solidFill>
              </a:rPr>
              <a:t>Learner</a:t>
            </a:r>
            <a:r>
              <a:rPr lang="en-GB" sz="3200" smtClean="0">
                <a:solidFill>
                  <a:schemeClr val="bg1"/>
                </a:solidFill>
              </a:rPr>
              <a:t>: Who </a:t>
            </a:r>
            <a:r>
              <a:rPr lang="en-GB" sz="3200" dirty="0">
                <a:solidFill>
                  <a:schemeClr val="bg1"/>
                </a:solidFill>
              </a:rPr>
              <a:t>am I teaching?</a:t>
            </a:r>
            <a:r>
              <a:rPr lang="en-GB" sz="3200">
                <a:solidFill>
                  <a:schemeClr val="bg1"/>
                </a:solidFill>
              </a:rPr>
              <a:t/>
            </a:r>
            <a:br>
              <a:rPr lang="en-GB" sz="3200">
                <a:solidFill>
                  <a:schemeClr val="bg1"/>
                </a:solidFill>
              </a:rPr>
            </a:br>
            <a:endParaRPr lang="en-US" sz="3200" dirty="0">
              <a:solidFill>
                <a:schemeClr val="bg1"/>
              </a:solidFill>
            </a:endParaRPr>
          </a:p>
        </p:txBody>
      </p:sp>
      <p:sp>
        <p:nvSpPr>
          <p:cNvPr id="3" name="Rectangle 2"/>
          <p:cNvSpPr/>
          <p:nvPr/>
        </p:nvSpPr>
        <p:spPr>
          <a:xfrm>
            <a:off x="1978176" y="663366"/>
            <a:ext cx="5113904" cy="1200329"/>
          </a:xfrm>
          <a:prstGeom prst="rect">
            <a:avLst/>
          </a:prstGeom>
        </p:spPr>
        <p:txBody>
          <a:bodyPr wrap="square">
            <a:spAutoFit/>
          </a:bodyPr>
          <a:lstStyle/>
          <a:p>
            <a:pPr algn="ctr"/>
            <a:r>
              <a:rPr lang="en-GB" sz="3600" dirty="0">
                <a:solidFill>
                  <a:schemeClr val="bg1"/>
                </a:solidFill>
              </a:rPr>
              <a:t>Contemporary Issues in Health and Well-Being</a:t>
            </a:r>
          </a:p>
        </p:txBody>
      </p:sp>
    </p:spTree>
    <p:extLst>
      <p:ext uri="{BB962C8B-B14F-4D97-AF65-F5344CB8AC3E}">
        <p14:creationId xmlns:p14="http://schemas.microsoft.com/office/powerpoint/2010/main" val="94332405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be successful today you must</a:t>
            </a:r>
            <a:r>
              <a:rPr lang="mr-IN" dirty="0" smtClean="0"/>
              <a:t>…</a:t>
            </a:r>
            <a:endParaRPr lang="en-GB" dirty="0"/>
          </a:p>
        </p:txBody>
      </p:sp>
      <p:sp>
        <p:nvSpPr>
          <p:cNvPr id="4" name="Content Placeholder 3"/>
          <p:cNvSpPr>
            <a:spLocks noGrp="1"/>
          </p:cNvSpPr>
          <p:nvPr>
            <p:ph sz="half" idx="2"/>
          </p:nvPr>
        </p:nvSpPr>
        <p:spPr/>
        <p:txBody>
          <a:bodyPr>
            <a:noAutofit/>
          </a:bodyPr>
          <a:lstStyle/>
          <a:p>
            <a:r>
              <a:rPr lang="en-GB" sz="3200" dirty="0" smtClean="0"/>
              <a:t>To consider a range of issues affecting development, health and well-being.</a:t>
            </a:r>
          </a:p>
          <a:p>
            <a:endParaRPr lang="en-GB" sz="3200" dirty="0"/>
          </a:p>
          <a:p>
            <a:r>
              <a:rPr lang="en-GB" sz="3200" dirty="0" smtClean="0"/>
              <a:t>To consider associated pedagogical issues and approaches.</a:t>
            </a:r>
            <a:endParaRPr lang="en-GB" sz="3200" dirty="0"/>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3227" r="54516"/>
          <a:stretch/>
        </p:blipFill>
        <p:spPr>
          <a:xfrm>
            <a:off x="294968" y="1600200"/>
            <a:ext cx="3864077" cy="4572000"/>
          </a:xfrm>
          <a:prstGeom prst="rect">
            <a:avLst/>
          </a:prstGeom>
        </p:spPr>
      </p:pic>
    </p:spTree>
    <p:extLst>
      <p:ext uri="{BB962C8B-B14F-4D97-AF65-F5344CB8AC3E}">
        <p14:creationId xmlns:p14="http://schemas.microsoft.com/office/powerpoint/2010/main" val="4090333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extLst>
              <a:ext uri="{28A0092B-C50C-407E-A947-70E740481C1C}">
                <a14:useLocalDpi xmlns:a14="http://schemas.microsoft.com/office/drawing/2010/main" val="0"/>
              </a:ext>
            </a:extLst>
          </a:blip>
          <a:srcRect b="9147"/>
          <a:stretch/>
        </p:blipFill>
        <p:spPr>
          <a:xfrm>
            <a:off x="302341" y="3721018"/>
            <a:ext cx="4409768" cy="2876379"/>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8919" y="0"/>
            <a:ext cx="6201697" cy="3721018"/>
          </a:xfrm>
          <a:prstGeom prst="rect">
            <a:avLst/>
          </a:prstGeom>
        </p:spPr>
      </p:pic>
      <p:sp>
        <p:nvSpPr>
          <p:cNvPr id="4" name="TextBox 3"/>
          <p:cNvSpPr txBox="1"/>
          <p:nvPr/>
        </p:nvSpPr>
        <p:spPr>
          <a:xfrm>
            <a:off x="5530646" y="4251266"/>
            <a:ext cx="2802193" cy="1815882"/>
          </a:xfrm>
          <a:prstGeom prst="rect">
            <a:avLst/>
          </a:prstGeom>
          <a:noFill/>
        </p:spPr>
        <p:txBody>
          <a:bodyPr wrap="square" rtlCol="0">
            <a:spAutoFit/>
          </a:bodyPr>
          <a:lstStyle/>
          <a:p>
            <a:pPr algn="ctr"/>
            <a:r>
              <a:rPr lang="en-US" sz="2800" dirty="0" smtClean="0"/>
              <a:t>What might the definition of Health and Wellbeing be?  </a:t>
            </a:r>
            <a:endParaRPr lang="en-US" sz="2800" dirty="0"/>
          </a:p>
        </p:txBody>
      </p:sp>
    </p:spTree>
    <p:extLst>
      <p:ext uri="{BB962C8B-B14F-4D97-AF65-F5344CB8AC3E}">
        <p14:creationId xmlns:p14="http://schemas.microsoft.com/office/powerpoint/2010/main" val="216415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600" dirty="0" smtClean="0"/>
              <a:t>World </a:t>
            </a:r>
            <a:r>
              <a:rPr lang="en-GB" sz="3600" dirty="0" smtClean="0"/>
              <a:t>Health Organisation</a:t>
            </a:r>
            <a:endParaRPr lang="en-GB" sz="3600" dirty="0"/>
          </a:p>
        </p:txBody>
      </p:sp>
      <p:sp>
        <p:nvSpPr>
          <p:cNvPr id="6" name="Content Placeholder 5"/>
          <p:cNvSpPr>
            <a:spLocks noGrp="1"/>
          </p:cNvSpPr>
          <p:nvPr>
            <p:ph sz="half" idx="2"/>
          </p:nvPr>
        </p:nvSpPr>
        <p:spPr/>
        <p:txBody>
          <a:bodyPr>
            <a:normAutofit lnSpcReduction="10000"/>
          </a:bodyPr>
          <a:lstStyle/>
          <a:p>
            <a:pPr marL="0" indent="0">
              <a:buNone/>
            </a:pPr>
            <a:r>
              <a:rPr lang="en-GB" dirty="0"/>
              <a:t>…not merely the absence of disease or infirmity, but a state of complete physical, mental, and social well-being.</a:t>
            </a:r>
          </a:p>
          <a:p>
            <a:pPr marL="0" indent="0">
              <a:buNone/>
            </a:pPr>
            <a:endParaRPr lang="en-GB" dirty="0"/>
          </a:p>
          <a:p>
            <a:pPr marL="0" indent="0">
              <a:buNone/>
            </a:pPr>
            <a:r>
              <a:rPr lang="en-GB" dirty="0"/>
              <a:t>Wellness has been defined more as the action an individual takes to meet the above definition of </a:t>
            </a:r>
            <a:r>
              <a:rPr lang="en-GB" dirty="0" smtClean="0"/>
              <a:t>health. </a:t>
            </a:r>
            <a:endParaRPr lang="en-GB" dirty="0"/>
          </a:p>
          <a:p>
            <a:endParaRPr lang="en-GB" dirty="0"/>
          </a:p>
        </p:txBody>
      </p:sp>
      <p:pic>
        <p:nvPicPr>
          <p:cNvPr id="7" name="Content Placeholder 6"/>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457200" y="1843881"/>
            <a:ext cx="4038600" cy="4038600"/>
          </a:xfrm>
          <a:prstGeom prst="rect">
            <a:avLst/>
          </a:prstGeom>
        </p:spPr>
      </p:pic>
    </p:spTree>
    <p:extLst>
      <p:ext uri="{BB962C8B-B14F-4D97-AF65-F5344CB8AC3E}">
        <p14:creationId xmlns:p14="http://schemas.microsoft.com/office/powerpoint/2010/main" val="197716943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500" y="0"/>
            <a:ext cx="9124950" cy="8618837"/>
          </a:xfrm>
        </p:spPr>
      </p:pic>
    </p:spTree>
    <p:extLst>
      <p:ext uri="{BB962C8B-B14F-4D97-AF65-F5344CB8AC3E}">
        <p14:creationId xmlns:p14="http://schemas.microsoft.com/office/powerpoint/2010/main" val="1921277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8900" y="0"/>
            <a:ext cx="9055100" cy="6953250"/>
          </a:xfrm>
        </p:spPr>
      </p:pic>
    </p:spTree>
    <p:extLst>
      <p:ext uri="{BB962C8B-B14F-4D97-AF65-F5344CB8AC3E}">
        <p14:creationId xmlns:p14="http://schemas.microsoft.com/office/powerpoint/2010/main" val="29658952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1317579"/>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317579"/>
            <a:ext cx="9144000" cy="3836894"/>
          </a:xfrm>
          <a:prstGeom prst="rect">
            <a:avLst/>
          </a:prstGeom>
        </p:spPr>
      </p:pic>
    </p:spTree>
    <p:extLst>
      <p:ext uri="{BB962C8B-B14F-4D97-AF65-F5344CB8AC3E}">
        <p14:creationId xmlns:p14="http://schemas.microsoft.com/office/powerpoint/2010/main" val="133956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0" y="-132734"/>
            <a:ext cx="9181383" cy="1322964"/>
          </a:xfr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1447800"/>
            <a:ext cx="9144000" cy="3958757"/>
          </a:xfrm>
          <a:prstGeom prst="rect">
            <a:avLst/>
          </a:prstGeom>
        </p:spPr>
      </p:pic>
    </p:spTree>
    <p:extLst>
      <p:ext uri="{BB962C8B-B14F-4D97-AF65-F5344CB8AC3E}">
        <p14:creationId xmlns:p14="http://schemas.microsoft.com/office/powerpoint/2010/main" val="9980183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3262"/>
          </a:xfrm>
        </p:spPr>
        <p:txBody>
          <a:bodyPr>
            <a:normAutofit fontScale="90000"/>
          </a:bodyPr>
          <a:lstStyle/>
          <a:p>
            <a:r>
              <a:rPr lang="en-GB" dirty="0" smtClean="0"/>
              <a:t>Self Image activity</a:t>
            </a:r>
            <a:endParaRPr lang="en-GB" dirty="0"/>
          </a:p>
        </p:txBody>
      </p:sp>
      <p:sp>
        <p:nvSpPr>
          <p:cNvPr id="3" name="Content Placeholder 2"/>
          <p:cNvSpPr>
            <a:spLocks noGrp="1"/>
          </p:cNvSpPr>
          <p:nvPr>
            <p:ph sz="half" idx="1"/>
          </p:nvPr>
        </p:nvSpPr>
        <p:spPr/>
        <p:txBody>
          <a:bodyPr/>
          <a:lstStyle/>
          <a:p>
            <a:endParaRPr lang="en-GB"/>
          </a:p>
        </p:txBody>
      </p:sp>
      <p:pic>
        <p:nvPicPr>
          <p:cNvPr id="2050" name="Picture 2" descr="See the source ima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419572" y="977900"/>
            <a:ext cx="8304855" cy="554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7256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59336" y="6211669"/>
            <a:ext cx="2284664" cy="646331"/>
          </a:xfrm>
          <a:prstGeom prst="rect">
            <a:avLst/>
          </a:prstGeom>
          <a:noFill/>
        </p:spPr>
        <p:txBody>
          <a:bodyPr wrap="none" rtlCol="0">
            <a:spAutoFit/>
          </a:bodyPr>
          <a:lstStyle/>
          <a:p>
            <a:pPr algn="ctr"/>
            <a:r>
              <a:rPr lang="en-US" sz="3600" dirty="0" smtClean="0">
                <a:solidFill>
                  <a:schemeClr val="bg1"/>
                </a:solidFill>
              </a:rPr>
              <a:t>Carl Rogers</a:t>
            </a:r>
            <a:endParaRPr lang="en-US" sz="3600" dirty="0">
              <a:solidFill>
                <a:schemeClr val="bg1"/>
              </a:solidFill>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19189"/>
          <a:stretch/>
        </p:blipFill>
        <p:spPr>
          <a:xfrm>
            <a:off x="0" y="-330332"/>
            <a:ext cx="9144000" cy="5547791"/>
          </a:xfrm>
          <a:prstGeom prst="rect">
            <a:avLst/>
          </a:prstGeom>
        </p:spPr>
      </p:pic>
      <p:sp>
        <p:nvSpPr>
          <p:cNvPr id="5" name="TextBox 4"/>
          <p:cNvSpPr txBox="1"/>
          <p:nvPr/>
        </p:nvSpPr>
        <p:spPr>
          <a:xfrm>
            <a:off x="3388659" y="5765393"/>
            <a:ext cx="2709140" cy="769441"/>
          </a:xfrm>
          <a:prstGeom prst="rect">
            <a:avLst/>
          </a:prstGeom>
          <a:noFill/>
        </p:spPr>
        <p:txBody>
          <a:bodyPr wrap="none" rtlCol="0">
            <a:spAutoFit/>
          </a:bodyPr>
          <a:lstStyle/>
          <a:p>
            <a:r>
              <a:rPr lang="en-US" sz="4400" dirty="0" smtClean="0"/>
              <a:t>Thoughts? </a:t>
            </a:r>
            <a:endParaRPr lang="en-US" sz="4400" dirty="0"/>
          </a:p>
        </p:txBody>
      </p:sp>
    </p:spTree>
    <p:extLst>
      <p:ext uri="{BB962C8B-B14F-4D97-AF65-F5344CB8AC3E}">
        <p14:creationId xmlns:p14="http://schemas.microsoft.com/office/powerpoint/2010/main" val="15145641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So we agree </a:t>
            </a:r>
            <a:r>
              <a:rPr lang="mr-IN" dirty="0" smtClean="0"/>
              <a:t>–</a:t>
            </a:r>
            <a:r>
              <a:rPr lang="en-GB" dirty="0" smtClean="0"/>
              <a:t> self image is important to HWB right?</a:t>
            </a:r>
            <a:endParaRPr lang="en-GB" dirty="0"/>
          </a:p>
        </p:txBody>
      </p:sp>
      <p:sp>
        <p:nvSpPr>
          <p:cNvPr id="6" name="Content Placeholder 5"/>
          <p:cNvSpPr>
            <a:spLocks noGrp="1"/>
          </p:cNvSpPr>
          <p:nvPr>
            <p:ph sz="half" idx="2"/>
          </p:nvPr>
        </p:nvSpPr>
        <p:spPr/>
        <p:txBody>
          <a:bodyPr/>
          <a:lstStyle/>
          <a:p>
            <a:endParaRPr lang="en-GB"/>
          </a:p>
        </p:txBody>
      </p:sp>
      <p:pic>
        <p:nvPicPr>
          <p:cNvPr id="7" name="Picture 2" descr="Image result for barbie new range"/>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274586" y="1668129"/>
            <a:ext cx="6747227" cy="5189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419083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0" y="274637"/>
            <a:ext cx="4508500" cy="5550147"/>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572000" y="382588"/>
            <a:ext cx="4222750" cy="5523182"/>
          </a:xfrm>
        </p:spPr>
      </p:pic>
    </p:spTree>
    <p:extLst>
      <p:ext uri="{BB962C8B-B14F-4D97-AF65-F5344CB8AC3E}">
        <p14:creationId xmlns:p14="http://schemas.microsoft.com/office/powerpoint/2010/main" val="4589488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0"/>
            <a:ext cx="8686800" cy="1143000"/>
          </a:xfrm>
        </p:spPr>
        <p:txBody>
          <a:bodyPr>
            <a:normAutofit fontScale="90000"/>
          </a:bodyPr>
          <a:lstStyle/>
          <a:p>
            <a:r>
              <a:rPr lang="en-GB" dirty="0" smtClean="0"/>
              <a:t>What Matters </a:t>
            </a:r>
            <a:r>
              <a:rPr lang="mr-IN" dirty="0" smtClean="0"/>
              <a:t>–</a:t>
            </a:r>
            <a:r>
              <a:rPr lang="en-GB" dirty="0" smtClean="0"/>
              <a:t> Can you find self image?</a:t>
            </a:r>
            <a:endParaRPr lang="en-GB" dirty="0"/>
          </a:p>
        </p:txBody>
      </p:sp>
      <p:sp>
        <p:nvSpPr>
          <p:cNvPr id="4" name="Content Placeholder 3"/>
          <p:cNvSpPr>
            <a:spLocks noGrp="1"/>
          </p:cNvSpPr>
          <p:nvPr>
            <p:ph sz="half" idx="2"/>
          </p:nvPr>
        </p:nvSpPr>
        <p:spPr>
          <a:xfrm>
            <a:off x="457200" y="1600200"/>
            <a:ext cx="8229600" cy="4525963"/>
          </a:xfrm>
        </p:spPr>
        <p:txBody>
          <a:bodyPr>
            <a:normAutofit lnSpcReduction="10000"/>
          </a:bodyPr>
          <a:lstStyle/>
          <a:p>
            <a:pPr fontAlgn="base"/>
            <a:r>
              <a:rPr lang="en-US" b="1" dirty="0">
                <a:solidFill>
                  <a:srgbClr val="00B050"/>
                </a:solidFill>
              </a:rPr>
              <a:t>Developing physical health and well-being has lifelong benefits</a:t>
            </a:r>
            <a:r>
              <a:rPr lang="en-US" b="1" dirty="0" smtClean="0">
                <a:solidFill>
                  <a:srgbClr val="00B050"/>
                </a:solidFill>
              </a:rPr>
              <a:t>. </a:t>
            </a:r>
            <a:endParaRPr lang="en-US" b="1" dirty="0">
              <a:solidFill>
                <a:srgbClr val="00B050"/>
              </a:solidFill>
            </a:endParaRPr>
          </a:p>
          <a:p>
            <a:pPr fontAlgn="base"/>
            <a:r>
              <a:rPr lang="en-US" b="1" dirty="0">
                <a:solidFill>
                  <a:schemeClr val="tx2">
                    <a:lumMod val="60000"/>
                    <a:lumOff val="40000"/>
                  </a:schemeClr>
                </a:solidFill>
              </a:rPr>
              <a:t>How we process and respond to our experiences affects our mental health and emotional well-being.</a:t>
            </a:r>
          </a:p>
          <a:p>
            <a:pPr fontAlgn="base"/>
            <a:r>
              <a:rPr lang="en-US" b="1" dirty="0">
                <a:solidFill>
                  <a:srgbClr val="FF0000"/>
                </a:solidFill>
              </a:rPr>
              <a:t>Our decision-making impacts on the quality of our lives and the lives of others.</a:t>
            </a:r>
          </a:p>
          <a:p>
            <a:pPr fontAlgn="base"/>
            <a:r>
              <a:rPr lang="en-US" b="1" dirty="0">
                <a:solidFill>
                  <a:srgbClr val="7030A0"/>
                </a:solidFill>
              </a:rPr>
              <a:t>How we engage with social influences shapes who we are and affects our health and well-being. </a:t>
            </a:r>
          </a:p>
          <a:p>
            <a:pPr fontAlgn="base"/>
            <a:r>
              <a:rPr lang="en-US" b="1" dirty="0">
                <a:solidFill>
                  <a:schemeClr val="accent6">
                    <a:lumMod val="75000"/>
                  </a:schemeClr>
                </a:solidFill>
              </a:rPr>
              <a:t>Healthy relationships are fundamental to our well-being.  </a:t>
            </a:r>
          </a:p>
        </p:txBody>
      </p:sp>
    </p:spTree>
    <p:extLst>
      <p:ext uri="{BB962C8B-B14F-4D97-AF65-F5344CB8AC3E}">
        <p14:creationId xmlns:p14="http://schemas.microsoft.com/office/powerpoint/2010/main" val="329273821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3"/>
          </p:cNvPr>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161365" y="694018"/>
            <a:ext cx="9448800" cy="3314700"/>
          </a:xfrm>
        </p:spPr>
      </p:pic>
      <p:sp>
        <p:nvSpPr>
          <p:cNvPr id="6" name="TextBox 5"/>
          <p:cNvSpPr txBox="1"/>
          <p:nvPr/>
        </p:nvSpPr>
        <p:spPr>
          <a:xfrm>
            <a:off x="1771276" y="6123952"/>
            <a:ext cx="5583517" cy="369332"/>
          </a:xfrm>
          <a:prstGeom prst="rect">
            <a:avLst/>
          </a:prstGeom>
          <a:noFill/>
        </p:spPr>
        <p:txBody>
          <a:bodyPr wrap="square" rtlCol="0">
            <a:spAutoFit/>
          </a:bodyPr>
          <a:lstStyle/>
          <a:p>
            <a:r>
              <a:rPr lang="en-GB" dirty="0">
                <a:hlinkClick r:id="rId5"/>
              </a:rPr>
              <a:t>http://www.wales.nhs.uk/sitesplus/888/tudalen/61362</a:t>
            </a:r>
            <a:endParaRPr lang="en-GB" dirty="0"/>
          </a:p>
        </p:txBody>
      </p:sp>
    </p:spTree>
    <p:extLst>
      <p:ext uri="{BB962C8B-B14F-4D97-AF65-F5344CB8AC3E}">
        <p14:creationId xmlns:p14="http://schemas.microsoft.com/office/powerpoint/2010/main" val="895193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6571" y="1964818"/>
            <a:ext cx="6591300" cy="2070100"/>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3433" y="4398409"/>
            <a:ext cx="6457577" cy="2054684"/>
          </a:xfrm>
          <a:prstGeom prst="rect">
            <a:avLst/>
          </a:prstGeom>
        </p:spPr>
      </p:pic>
      <p:sp>
        <p:nvSpPr>
          <p:cNvPr id="4" name="TextBox 3"/>
          <p:cNvSpPr txBox="1"/>
          <p:nvPr/>
        </p:nvSpPr>
        <p:spPr>
          <a:xfrm>
            <a:off x="1413433" y="31667"/>
            <a:ext cx="5980263" cy="1569660"/>
          </a:xfrm>
          <a:prstGeom prst="rect">
            <a:avLst/>
          </a:prstGeom>
          <a:noFill/>
        </p:spPr>
        <p:txBody>
          <a:bodyPr wrap="square" rtlCol="0">
            <a:spAutoFit/>
          </a:bodyPr>
          <a:lstStyle/>
          <a:p>
            <a:r>
              <a:rPr lang="en-US" sz="3200" dirty="0" smtClean="0"/>
              <a:t>What activities or strategies could you put in place to support the DAILY engagement with</a:t>
            </a:r>
            <a:r>
              <a:rPr lang="mr-IN" sz="3200" dirty="0" smtClean="0"/>
              <a:t>…</a:t>
            </a:r>
            <a:r>
              <a:rPr lang="en-US" sz="3200" dirty="0" smtClean="0"/>
              <a:t>  </a:t>
            </a:r>
            <a:endParaRPr lang="en-US" sz="3200" dirty="0"/>
          </a:p>
        </p:txBody>
      </p:sp>
    </p:spTree>
    <p:extLst>
      <p:ext uri="{BB962C8B-B14F-4D97-AF65-F5344CB8AC3E}">
        <p14:creationId xmlns:p14="http://schemas.microsoft.com/office/powerpoint/2010/main" val="2125077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48870" y="5074058"/>
            <a:ext cx="4572000" cy="1569660"/>
          </a:xfrm>
          <a:prstGeom prst="rect">
            <a:avLst/>
          </a:prstGeom>
        </p:spPr>
        <p:txBody>
          <a:bodyPr>
            <a:spAutoFit/>
          </a:bodyPr>
          <a:lstStyle/>
          <a:p>
            <a:r>
              <a:rPr lang="en-US" sz="2400" b="1" i="1" dirty="0" smtClean="0">
                <a:solidFill>
                  <a:srgbClr val="2D2D2C"/>
                </a:solidFill>
                <a:latin typeface="Montserrat" charset="0"/>
              </a:rPr>
              <a:t>“The </a:t>
            </a:r>
            <a:r>
              <a:rPr lang="en-US" sz="2400" b="1" i="1" dirty="0">
                <a:solidFill>
                  <a:srgbClr val="2D2D2C"/>
                </a:solidFill>
                <a:latin typeface="Montserrat" charset="0"/>
              </a:rPr>
              <a:t>conclusion is that a majority of children in Wales are much below the recommended amount of daily activity</a:t>
            </a:r>
            <a:r>
              <a:rPr lang="en-US" sz="2400" b="1" i="1" dirty="0" smtClean="0">
                <a:solidFill>
                  <a:srgbClr val="2D2D2C"/>
                </a:solidFill>
                <a:latin typeface="Montserrat" charset="0"/>
              </a:rPr>
              <a:t>.”</a:t>
            </a:r>
            <a:endParaRPr lang="en-US" sz="2400" i="1" dirty="0"/>
          </a:p>
        </p:txBody>
      </p:sp>
      <p:pic>
        <p:nvPicPr>
          <p:cNvPr id="7" name="Picture 6">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5506" y="614294"/>
            <a:ext cx="7723499" cy="4276182"/>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978211">
            <a:off x="6494656" y="3929905"/>
            <a:ext cx="2385970" cy="3402048"/>
          </a:xfrm>
          <a:prstGeom prst="rect">
            <a:avLst/>
          </a:prstGeom>
        </p:spPr>
      </p:pic>
      <p:sp>
        <p:nvSpPr>
          <p:cNvPr id="2" name="Title 1"/>
          <p:cNvSpPr>
            <a:spLocks noGrp="1"/>
          </p:cNvSpPr>
          <p:nvPr>
            <p:ph type="title"/>
          </p:nvPr>
        </p:nvSpPr>
        <p:spPr>
          <a:xfrm>
            <a:off x="349990" y="75829"/>
            <a:ext cx="8229600" cy="709766"/>
          </a:xfrm>
        </p:spPr>
        <p:txBody>
          <a:bodyPr>
            <a:normAutofit/>
          </a:bodyPr>
          <a:lstStyle/>
          <a:p>
            <a:r>
              <a:rPr lang="en-GB" sz="3600" b="1" dirty="0" smtClean="0"/>
              <a:t>Involvement </a:t>
            </a:r>
            <a:r>
              <a:rPr lang="en-GB" sz="3600" b="1" dirty="0" smtClean="0"/>
              <a:t>in physical activity</a:t>
            </a:r>
            <a:endParaRPr lang="en-GB" sz="3600" b="1" dirty="0"/>
          </a:p>
        </p:txBody>
      </p:sp>
    </p:spTree>
    <p:extLst>
      <p:ext uri="{BB962C8B-B14F-4D97-AF65-F5344CB8AC3E}">
        <p14:creationId xmlns:p14="http://schemas.microsoft.com/office/powerpoint/2010/main" val="246697940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5482" y="578382"/>
            <a:ext cx="4007224" cy="5262979"/>
          </a:xfrm>
          <a:prstGeom prst="rect">
            <a:avLst/>
          </a:prstGeom>
        </p:spPr>
        <p:txBody>
          <a:bodyPr wrap="square">
            <a:spAutoFit/>
          </a:bodyPr>
          <a:lstStyle/>
          <a:p>
            <a:r>
              <a:rPr lang="en-US" sz="2800" dirty="0" smtClean="0">
                <a:latin typeface="Montserrat" charset="0"/>
              </a:rPr>
              <a:t>“Today</a:t>
            </a:r>
            <a:r>
              <a:rPr lang="en-US" sz="2800" dirty="0">
                <a:latin typeface="Montserrat" charset="0"/>
              </a:rPr>
              <a:t>, being inactive is perceived as normal by a large proportion of people. This passive attitude towards levels of activity, where movement and exercise is viewed as simply a personal choice is not sustainable in the 21</a:t>
            </a:r>
            <a:r>
              <a:rPr lang="en-US" sz="2800" baseline="30000" dirty="0">
                <a:latin typeface="Montserrat" charset="0"/>
              </a:rPr>
              <a:t>st</a:t>
            </a:r>
            <a:r>
              <a:rPr lang="en-US" sz="2800" dirty="0">
                <a:latin typeface="Montserrat" charset="0"/>
              </a:rPr>
              <a:t> century Wales and is an issue that urgently needs to be </a:t>
            </a:r>
            <a:r>
              <a:rPr lang="en-US" sz="2800" dirty="0" smtClean="0">
                <a:latin typeface="Montserrat" charset="0"/>
              </a:rPr>
              <a:t>addressed</a:t>
            </a:r>
            <a:r>
              <a:rPr lang="mr-IN" sz="2800" dirty="0" smtClean="0">
                <a:latin typeface="Montserrat" charset="0"/>
              </a:rPr>
              <a:t>…</a:t>
            </a:r>
            <a:endParaRPr lang="en-US" sz="2800" dirty="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923164">
            <a:off x="4932295" y="778196"/>
            <a:ext cx="4308284" cy="6129143"/>
          </a:xfrm>
          <a:prstGeom prst="rect">
            <a:avLst/>
          </a:prstGeom>
        </p:spPr>
      </p:pic>
    </p:spTree>
    <p:extLst>
      <p:ext uri="{BB962C8B-B14F-4D97-AF65-F5344CB8AC3E}">
        <p14:creationId xmlns:p14="http://schemas.microsoft.com/office/powerpoint/2010/main" val="7525930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0" y="0"/>
            <a:ext cx="8940800" cy="6730319"/>
          </a:xfrm>
        </p:spPr>
      </p:pic>
    </p:spTree>
    <p:extLst>
      <p:ext uri="{BB962C8B-B14F-4D97-AF65-F5344CB8AC3E}">
        <p14:creationId xmlns:p14="http://schemas.microsoft.com/office/powerpoint/2010/main" val="19590168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300" y="76200"/>
            <a:ext cx="8229600" cy="630238"/>
          </a:xfrm>
        </p:spPr>
        <p:txBody>
          <a:bodyPr>
            <a:normAutofit/>
          </a:bodyPr>
          <a:lstStyle/>
          <a:p>
            <a:r>
              <a:rPr lang="en-GB" sz="2800" dirty="0" err="1" smtClean="0"/>
              <a:t>Cyfeirnodau</a:t>
            </a:r>
            <a:r>
              <a:rPr lang="en-GB" sz="2800" dirty="0" smtClean="0"/>
              <a:t>/ References</a:t>
            </a:r>
            <a:endParaRPr lang="en-GB" sz="2800" dirty="0"/>
          </a:p>
        </p:txBody>
      </p:sp>
      <p:sp>
        <p:nvSpPr>
          <p:cNvPr id="5" name="Content Placeholder 4"/>
          <p:cNvSpPr>
            <a:spLocks noGrp="1"/>
          </p:cNvSpPr>
          <p:nvPr>
            <p:ph idx="1"/>
          </p:nvPr>
        </p:nvSpPr>
        <p:spPr>
          <a:xfrm>
            <a:off x="412750" y="706438"/>
            <a:ext cx="8337550" cy="6090362"/>
          </a:xfrm>
        </p:spPr>
        <p:txBody>
          <a:bodyPr>
            <a:normAutofit fontScale="92500" lnSpcReduction="20000"/>
          </a:bodyPr>
          <a:lstStyle/>
          <a:p>
            <a:r>
              <a:rPr lang="en-GB" sz="2000" dirty="0" smtClean="0"/>
              <a:t>WHO (2020)</a:t>
            </a:r>
            <a:r>
              <a:rPr lang="en-GB" sz="2000" dirty="0"/>
              <a:t> World Health </a:t>
            </a:r>
            <a:r>
              <a:rPr lang="en-GB" sz="2000" dirty="0" smtClean="0"/>
              <a:t>Organisation.[Website]. Available </a:t>
            </a:r>
            <a:r>
              <a:rPr lang="en-GB" sz="2000" dirty="0" err="1" smtClean="0"/>
              <a:t>at:</a:t>
            </a:r>
            <a:r>
              <a:rPr lang="en-GB" sz="2000" dirty="0" err="1">
                <a:hlinkClick r:id="rId2"/>
              </a:rPr>
              <a:t>https</a:t>
            </a:r>
            <a:r>
              <a:rPr lang="en-GB" sz="2000" dirty="0">
                <a:hlinkClick r:id="rId2"/>
              </a:rPr>
              <a:t>://www.who.int</a:t>
            </a:r>
            <a:r>
              <a:rPr lang="en-GB" sz="2000" dirty="0" smtClean="0">
                <a:hlinkClick r:id="rId2"/>
              </a:rPr>
              <a:t>/</a:t>
            </a:r>
            <a:endParaRPr lang="en-GB" sz="2000" dirty="0" smtClean="0"/>
          </a:p>
          <a:p>
            <a:r>
              <a:rPr lang="en-GB" sz="2000" dirty="0" smtClean="0"/>
              <a:t>Huber M (2011) ‘How should we define health?’ British Medical journal. </a:t>
            </a:r>
            <a:r>
              <a:rPr lang="en-GB" sz="2000" i="1" dirty="0"/>
              <a:t>BMJ </a:t>
            </a:r>
            <a:r>
              <a:rPr lang="en-GB" sz="2000" dirty="0" smtClean="0"/>
              <a:t>2011;343:d4163.UWTSD Library</a:t>
            </a:r>
          </a:p>
          <a:p>
            <a:r>
              <a:rPr lang="en-GB" sz="2000" dirty="0" smtClean="0"/>
              <a:t>Welsh Government (2020) Curriculum for Wales Guidance. Crown Copyright</a:t>
            </a:r>
          </a:p>
          <a:p>
            <a:r>
              <a:rPr lang="en-GB" sz="2000" dirty="0" err="1" smtClean="0"/>
              <a:t>Llywodraeth</a:t>
            </a:r>
            <a:r>
              <a:rPr lang="en-GB" sz="2000" dirty="0" smtClean="0"/>
              <a:t> Cymru (2020)  </a:t>
            </a:r>
            <a:r>
              <a:rPr lang="en-GB" sz="2000" dirty="0" err="1" smtClean="0"/>
              <a:t>Canllawiau</a:t>
            </a:r>
            <a:r>
              <a:rPr lang="en-GB" sz="2000" dirty="0" smtClean="0"/>
              <a:t> </a:t>
            </a:r>
            <a:r>
              <a:rPr lang="en-GB" sz="2000" dirty="0" err="1" smtClean="0"/>
              <a:t>Cwricwlwm</a:t>
            </a:r>
            <a:r>
              <a:rPr lang="en-GB" sz="2000" dirty="0" smtClean="0"/>
              <a:t> </a:t>
            </a:r>
            <a:r>
              <a:rPr lang="en-GB" sz="2000" dirty="0" err="1" smtClean="0"/>
              <a:t>i</a:t>
            </a:r>
            <a:r>
              <a:rPr lang="en-GB" sz="2000" dirty="0" smtClean="0"/>
              <a:t> </a:t>
            </a:r>
            <a:r>
              <a:rPr lang="en-GB" sz="2000" dirty="0" err="1" smtClean="0"/>
              <a:t>Gymru</a:t>
            </a:r>
            <a:r>
              <a:rPr lang="en-GB" sz="2000" dirty="0" smtClean="0"/>
              <a:t>. </a:t>
            </a:r>
            <a:r>
              <a:rPr lang="en-GB" sz="2000" dirty="0" err="1" smtClean="0"/>
              <a:t>Hawlfrain</a:t>
            </a:r>
            <a:r>
              <a:rPr lang="en-GB" sz="2000" dirty="0" smtClean="0"/>
              <a:t> y </a:t>
            </a:r>
            <a:r>
              <a:rPr lang="en-GB" sz="2000" dirty="0" err="1" smtClean="0"/>
              <a:t>Goron</a:t>
            </a:r>
            <a:endParaRPr lang="en-GB" sz="2000" dirty="0" smtClean="0"/>
          </a:p>
          <a:p>
            <a:r>
              <a:rPr lang="en-GB" sz="2000" dirty="0" smtClean="0"/>
              <a:t>Public Health Wales (2016) Adverse Childhood Experiences: and their association with Mental Well-Being in the Welsh adult population. Public Health Wales NHS Trust</a:t>
            </a:r>
          </a:p>
          <a:p>
            <a:r>
              <a:rPr lang="en-GB" sz="2000" dirty="0" smtClean="0"/>
              <a:t>Hewitt G., Anthony R., Moore G., Melendez-Torres G. and Murphy M. (2019) Student Health and Well-Being in Wales: report of the 2017/18 Health behaviour in School-aged Children Survey and School health Research Network Student health and Well-Being Survey. SHRN-HBSC</a:t>
            </a:r>
            <a:endParaRPr lang="en-GB" sz="2000" dirty="0"/>
          </a:p>
          <a:p>
            <a:r>
              <a:rPr lang="en-GB" sz="2200" dirty="0"/>
              <a:t>Hewitt G., Anthony R., Moore G., Melendez-Torres G. and Murphy M. (2019</a:t>
            </a:r>
            <a:r>
              <a:rPr lang="en-GB" sz="2200" dirty="0" smtClean="0"/>
              <a:t>) </a:t>
            </a:r>
            <a:r>
              <a:rPr lang="en-GB" sz="2200" dirty="0" err="1" smtClean="0"/>
              <a:t>Iechyd</a:t>
            </a:r>
            <a:r>
              <a:rPr lang="en-GB" sz="2200" dirty="0" smtClean="0"/>
              <a:t> </a:t>
            </a:r>
            <a:r>
              <a:rPr lang="en-GB" sz="2200" dirty="0"/>
              <a:t>a </a:t>
            </a:r>
            <a:r>
              <a:rPr lang="en-GB" sz="2200" dirty="0" err="1"/>
              <a:t>Lles</a:t>
            </a:r>
            <a:r>
              <a:rPr lang="en-GB" sz="2200" dirty="0"/>
              <a:t> </a:t>
            </a:r>
            <a:r>
              <a:rPr lang="en-GB" sz="2200" dirty="0" err="1"/>
              <a:t>Myfyrwyr</a:t>
            </a:r>
            <a:r>
              <a:rPr lang="en-GB" sz="2200" dirty="0"/>
              <a:t> </a:t>
            </a:r>
            <a:r>
              <a:rPr lang="en-GB" sz="2200" dirty="0" err="1"/>
              <a:t>yng</a:t>
            </a:r>
            <a:r>
              <a:rPr lang="en-GB" sz="2200" dirty="0"/>
              <a:t> </a:t>
            </a:r>
            <a:r>
              <a:rPr lang="en-GB" sz="2200" dirty="0" err="1"/>
              <a:t>Nghymru</a:t>
            </a:r>
            <a:r>
              <a:rPr lang="en-GB" sz="2200" dirty="0"/>
              <a:t>: </a:t>
            </a:r>
            <a:r>
              <a:rPr lang="en-GB" sz="2200" dirty="0" err="1"/>
              <a:t>Adroddiad</a:t>
            </a:r>
            <a:r>
              <a:rPr lang="en-GB" sz="2200" dirty="0"/>
              <a:t> </a:t>
            </a:r>
            <a:r>
              <a:rPr lang="en-GB" sz="2200" dirty="0" err="1"/>
              <a:t>Arolwg</a:t>
            </a:r>
            <a:r>
              <a:rPr lang="en-GB" sz="2200" dirty="0"/>
              <a:t> o </a:t>
            </a:r>
            <a:r>
              <a:rPr lang="en-GB" sz="2200" dirty="0" err="1"/>
              <a:t>Ymddygiad</a:t>
            </a:r>
            <a:r>
              <a:rPr lang="en-GB" sz="2200" dirty="0"/>
              <a:t> </a:t>
            </a:r>
            <a:r>
              <a:rPr lang="en-GB" sz="2200" dirty="0" err="1"/>
              <a:t>Iechyd</a:t>
            </a:r>
            <a:r>
              <a:rPr lang="en-GB" sz="2200" dirty="0"/>
              <a:t> </a:t>
            </a:r>
            <a:r>
              <a:rPr lang="en-GB" sz="2200" dirty="0" err="1"/>
              <a:t>mewn</a:t>
            </a:r>
            <a:r>
              <a:rPr lang="en-GB" sz="2200" dirty="0"/>
              <a:t> Plant </a:t>
            </a:r>
            <a:r>
              <a:rPr lang="en-GB" sz="2200" dirty="0" err="1"/>
              <a:t>Oedran</a:t>
            </a:r>
            <a:r>
              <a:rPr lang="en-GB" sz="2200" dirty="0"/>
              <a:t> Ysgol 2017/18 ac </a:t>
            </a:r>
            <a:r>
              <a:rPr lang="en-GB" sz="2200" dirty="0" err="1"/>
              <a:t>Arolwg</a:t>
            </a:r>
            <a:r>
              <a:rPr lang="en-GB" sz="2200" dirty="0"/>
              <a:t> </a:t>
            </a:r>
            <a:r>
              <a:rPr lang="en-GB" sz="2200" dirty="0" err="1"/>
              <a:t>Iechyd</a:t>
            </a:r>
            <a:r>
              <a:rPr lang="en-GB" sz="2200" dirty="0"/>
              <a:t> a </a:t>
            </a:r>
            <a:r>
              <a:rPr lang="en-GB" sz="2200" dirty="0" err="1"/>
              <a:t>Lles</a:t>
            </a:r>
            <a:r>
              <a:rPr lang="en-GB" sz="2200" dirty="0"/>
              <a:t> </a:t>
            </a:r>
            <a:r>
              <a:rPr lang="en-GB" sz="2200" dirty="0" err="1"/>
              <a:t>Myfyrwyr</a:t>
            </a:r>
            <a:r>
              <a:rPr lang="en-GB" sz="2200" dirty="0"/>
              <a:t> y </a:t>
            </a:r>
            <a:r>
              <a:rPr lang="en-GB" sz="2200" dirty="0" err="1"/>
              <a:t>Rhwydwaith</a:t>
            </a:r>
            <a:r>
              <a:rPr lang="en-GB" sz="2200" dirty="0"/>
              <a:t> </a:t>
            </a:r>
            <a:r>
              <a:rPr lang="en-GB" sz="2200" dirty="0" err="1"/>
              <a:t>Ymchwil</a:t>
            </a:r>
            <a:r>
              <a:rPr lang="en-GB" sz="2200" dirty="0"/>
              <a:t> </a:t>
            </a:r>
            <a:r>
              <a:rPr lang="en-GB" sz="2200" dirty="0" err="1"/>
              <a:t>Iechyd</a:t>
            </a:r>
            <a:r>
              <a:rPr lang="en-GB" sz="2200" dirty="0"/>
              <a:t> </a:t>
            </a:r>
            <a:r>
              <a:rPr lang="en-GB" sz="2200" dirty="0" err="1"/>
              <a:t>mewn</a:t>
            </a:r>
            <a:r>
              <a:rPr lang="en-GB" sz="2200" dirty="0"/>
              <a:t> </a:t>
            </a:r>
            <a:r>
              <a:rPr lang="en-GB" sz="2200" dirty="0" err="1" smtClean="0"/>
              <a:t>Ysgolion.SHRN</a:t>
            </a:r>
            <a:r>
              <a:rPr lang="en-GB" sz="2200" dirty="0" smtClean="0"/>
              <a:t>-HBSC</a:t>
            </a:r>
          </a:p>
          <a:p>
            <a:r>
              <a:rPr lang="en-GB" sz="2200" dirty="0" err="1" smtClean="0"/>
              <a:t>Guillamin</a:t>
            </a:r>
            <a:r>
              <a:rPr lang="en-GB" sz="2200" dirty="0" smtClean="0"/>
              <a:t> M. (2017) Physical (in)activity – Is it time to get </a:t>
            </a:r>
            <a:r>
              <a:rPr lang="en-GB" sz="2200" dirty="0"/>
              <a:t>W</a:t>
            </a:r>
            <a:r>
              <a:rPr lang="en-GB" sz="2200" dirty="0" smtClean="0"/>
              <a:t>elsh </a:t>
            </a:r>
            <a:r>
              <a:rPr lang="en-GB" sz="2200" dirty="0"/>
              <a:t>c</a:t>
            </a:r>
            <a:r>
              <a:rPr lang="en-GB" sz="2200" dirty="0" smtClean="0"/>
              <a:t>hildren </a:t>
            </a:r>
            <a:r>
              <a:rPr lang="en-GB" sz="2200" dirty="0"/>
              <a:t>m</a:t>
            </a:r>
            <a:r>
              <a:rPr lang="en-GB" sz="2200" dirty="0" smtClean="0"/>
              <a:t>oving? National Assembly for Wales Research Service</a:t>
            </a:r>
          </a:p>
          <a:p>
            <a:r>
              <a:rPr lang="en-GB" sz="2200" dirty="0" smtClean="0"/>
              <a:t>Lawrence D. (2006) Enhancing Self-Esteem in the Classroom. (3</a:t>
            </a:r>
            <a:r>
              <a:rPr lang="en-GB" sz="2200" baseline="30000" dirty="0" smtClean="0"/>
              <a:t>rd</a:t>
            </a:r>
            <a:r>
              <a:rPr lang="en-GB" sz="2200" dirty="0" smtClean="0"/>
              <a:t> ed.) London. SAGE</a:t>
            </a:r>
            <a:endParaRPr lang="en-GB" sz="2200" dirty="0"/>
          </a:p>
        </p:txBody>
      </p:sp>
    </p:spTree>
    <p:extLst>
      <p:ext uri="{BB962C8B-B14F-4D97-AF65-F5344CB8AC3E}">
        <p14:creationId xmlns:p14="http://schemas.microsoft.com/office/powerpoint/2010/main" val="364671170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7702</TotalTime>
  <Words>904</Words>
  <Application>Microsoft Macintosh PowerPoint</Application>
  <PresentationFormat>On-screen Show (4:3)</PresentationFormat>
  <Paragraphs>85</Paragraphs>
  <Slides>19</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Mangal</vt:lpstr>
      <vt:lpstr>Montserrat</vt:lpstr>
      <vt:lpstr>Arial</vt:lpstr>
      <vt:lpstr>Office Theme</vt:lpstr>
      <vt:lpstr>PowerPoint Presentation</vt:lpstr>
      <vt:lpstr>To be successful today you must…</vt:lpstr>
      <vt:lpstr>PowerPoint Presentation</vt:lpstr>
      <vt:lpstr>World Health Organisation</vt:lpstr>
      <vt:lpstr>PowerPoint Presentation</vt:lpstr>
      <vt:lpstr>PowerPoint Presentation</vt:lpstr>
      <vt:lpstr>PowerPoint Presentation</vt:lpstr>
      <vt:lpstr>PowerPoint Presentation</vt:lpstr>
      <vt:lpstr>Self Image activity</vt:lpstr>
      <vt:lpstr>PowerPoint Presentation</vt:lpstr>
      <vt:lpstr>So we agree – self image is important to HWB right?</vt:lpstr>
      <vt:lpstr>PowerPoint Presentation</vt:lpstr>
      <vt:lpstr>What Matters – Can you find self image?</vt:lpstr>
      <vt:lpstr>PowerPoint Presentation</vt:lpstr>
      <vt:lpstr>PowerPoint Presentation</vt:lpstr>
      <vt:lpstr>Involvement in physical activity</vt:lpstr>
      <vt:lpstr>PowerPoint Presentation</vt:lpstr>
      <vt:lpstr>PowerPoint Presentation</vt:lpstr>
      <vt:lpstr>Cyfeirnodau/ References</vt:lpstr>
    </vt:vector>
  </TitlesOfParts>
  <Company>Trinity Saint David</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Microsoft Office User</cp:lastModifiedBy>
  <cp:revision>296</cp:revision>
  <cp:lastPrinted>2017-08-03T13:56:24Z</cp:lastPrinted>
  <dcterms:created xsi:type="dcterms:W3CDTF">2018-05-24T13:58:06Z</dcterms:created>
  <dcterms:modified xsi:type="dcterms:W3CDTF">2022-01-16T18:43:10Z</dcterms:modified>
</cp:coreProperties>
</file>