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7"/>
  </p:notes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9326"/>
    <p:restoredTop sz="94681"/>
  </p:normalViewPr>
  <p:slideViewPr>
    <p:cSldViewPr snapToGrid="0">
      <p:cViewPr varScale="1">
        <p:scale>
          <a:sx n="121" d="100"/>
          <a:sy n="121" d="100"/>
        </p:scale>
        <p:origin x="176" y="7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9DA9808-B703-9242-B318-0FB375FD6C98}" type="datetimeFigureOut">
              <a:rPr lang="en-US" smtClean="0"/>
              <a:t>1/21/26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89513F5-EC83-E54A-A03C-55F126B852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55669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89513F5-EC83-E54A-A03C-55F126B852F7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170134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007533" y="0"/>
            <a:ext cx="7934348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8941881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11808" y="3428998"/>
            <a:ext cx="5518066" cy="2268559"/>
          </a:xfrm>
        </p:spPr>
        <p:txBody>
          <a:bodyPr anchor="t">
            <a:normAutofit/>
          </a:bodyPr>
          <a:lstStyle>
            <a:lvl1pPr algn="r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772274" y="2268786"/>
            <a:ext cx="5357600" cy="1160213"/>
          </a:xfrm>
        </p:spPr>
        <p:txBody>
          <a:bodyPr tIns="0" anchor="b">
            <a:normAutofit/>
          </a:bodyPr>
          <a:lstStyle>
            <a:lvl1pPr marL="0" indent="0" algn="r">
              <a:buNone/>
              <a:defRPr sz="1800" b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B3A824-1A51-4B26-AD58-A6D8E14F6C04}" type="datetimeFigureOut">
              <a:rPr lang="en-US" dirty="0"/>
              <a:t>1/21/26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Ins="45720"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2191282" y="3262852"/>
            <a:ext cx="4156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24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24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28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162C4-EDD9-4389-A98B-B87ECEA2A816}" type="datetimeFigureOut">
              <a:rPr lang="en-US" dirty="0"/>
              <a:t>1/21/26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2194943" y="641225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5" name="Rectangle 24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2191843" y="2962586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9873" y="3147254"/>
            <a:ext cx="7956560" cy="1424746"/>
          </a:xfrm>
        </p:spPr>
        <p:txBody>
          <a:bodyPr anchor="t">
            <a:normAutofit/>
          </a:bodyPr>
          <a:lstStyle>
            <a:lvl1pPr algn="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773968" y="2268786"/>
            <a:ext cx="7791931" cy="878468"/>
          </a:xfrm>
        </p:spPr>
        <p:txBody>
          <a:bodyPr tIns="0" anchor="b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5059C3-6A89-4494-99FF-5A4D6FFD50EB}" type="datetimeFigureOut">
              <a:rPr lang="en-US" dirty="0"/>
              <a:t>1/21/26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7" name="Rectangle 26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9873" y="805817"/>
            <a:ext cx="7950984" cy="108170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605374" y="2052116"/>
            <a:ext cx="3891960" cy="399782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66636" y="2052114"/>
            <a:ext cx="3894222" cy="399782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954B2F-12DE-47F5-8894-472B206D2E1E}" type="datetimeFigureOut">
              <a:rPr lang="en-US" dirty="0"/>
              <a:t>1/21/26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0" name="TextBox 9"/>
          <p:cNvSpPr txBox="1"/>
          <p:nvPr/>
        </p:nvSpPr>
        <p:spPr>
          <a:xfrm>
            <a:off x="2196172" y="641223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1" name="Rectangle 20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2193650" y="636424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9873" y="805818"/>
            <a:ext cx="7956560" cy="1078348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09285" y="2052115"/>
            <a:ext cx="3896467" cy="713818"/>
          </a:xfr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none" baseline="0">
                <a:solidFill>
                  <a:schemeClr val="accent6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609285" y="2851331"/>
            <a:ext cx="3893623" cy="307143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666634" y="2052115"/>
            <a:ext cx="3899798" cy="713818"/>
          </a:xfr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none" baseline="0">
                <a:solidFill>
                  <a:schemeClr val="accent6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66635" y="2851331"/>
            <a:ext cx="3899798" cy="307143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30E46F-7819-4ACF-B48B-48222C2ACC88}" type="datetimeFigureOut">
              <a:rPr lang="en-US" dirty="0"/>
              <a:t>1/21/26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4" name="Rectangle 13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AF3416-4057-4DAA-829D-4CA07428D088}" type="datetimeFigureOut">
              <a:rPr lang="en-US" dirty="0"/>
              <a:t>1/21/26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8" name="TextBox 7"/>
          <p:cNvSpPr txBox="1"/>
          <p:nvPr/>
        </p:nvSpPr>
        <p:spPr>
          <a:xfrm>
            <a:off x="2196172" y="641226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1D9284-D300-4297-87F7-E791DCC15DB1}" type="datetimeFigureOut">
              <a:rPr lang="en-US" dirty="0"/>
              <a:t>1/21/26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6" name="Rectangle 25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0" name="TextBox 9"/>
          <p:cNvSpPr txBox="1"/>
          <p:nvPr/>
        </p:nvSpPr>
        <p:spPr>
          <a:xfrm>
            <a:off x="1554154" y="1127550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70323" y="1282451"/>
            <a:ext cx="2664361" cy="1903241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20154" y="805818"/>
            <a:ext cx="5446278" cy="5244126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70322" y="3186154"/>
            <a:ext cx="2664361" cy="2386397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D525BB-DA17-4BA0-B3C8-3AC3ABC827E6}" type="datetimeFigureOut">
              <a:rPr lang="en-US" dirty="0"/>
              <a:t>1/21/26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0" name="Rectangle 19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47062" y="3229"/>
            <a:ext cx="4629734" cy="6858000"/>
          </a:xfrm>
          <a:solidFill>
            <a:schemeClr val="tx1">
              <a:alpha val="10000"/>
            </a:schemeClr>
          </a:solidFill>
          <a:ln w="9525" cap="sq">
            <a:noFill/>
            <a:miter lim="800000"/>
          </a:ln>
          <a:effectLst/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10" name="TextBox 9"/>
          <p:cNvSpPr txBox="1"/>
          <p:nvPr/>
        </p:nvSpPr>
        <p:spPr>
          <a:xfrm>
            <a:off x="1554686" y="1127550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71241" y="1282452"/>
            <a:ext cx="3970986" cy="1900473"/>
          </a:xfrm>
        </p:spPr>
        <p:txBody>
          <a:bodyPr anchor="b">
            <a:normAutofit/>
          </a:bodyPr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70322" y="3182928"/>
            <a:ext cx="3971874" cy="2386394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C4C9A-3960-41CF-A4E9-2A8FB932454B}" type="datetimeFigureOut">
              <a:rPr lang="en-US" dirty="0"/>
              <a:t>1/21/26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5" name="Rectangle 14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2194236" y="641225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11808" y="808056"/>
            <a:ext cx="7954091" cy="107722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57E33E-8B18-4087-B112-809917729534}" type="datetimeFigureOut">
              <a:rPr lang="en-US" dirty="0"/>
              <a:t>1/21/26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9" name="TextBox 8"/>
          <p:cNvSpPr txBox="1"/>
          <p:nvPr/>
        </p:nvSpPr>
        <p:spPr>
          <a:xfrm rot="5400000">
            <a:off x="10337141" y="416061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39380" y="805818"/>
            <a:ext cx="1326519" cy="5244126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608751" y="970410"/>
            <a:ext cx="6466903" cy="507953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FFE419-2371-464F-8239-3959401C3561}" type="datetimeFigureOut">
              <a:rPr lang="en-US" dirty="0"/>
              <a:t>1/21/26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3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17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611808" y="808056"/>
            <a:ext cx="7958331" cy="107722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773599" y="2052116"/>
            <a:ext cx="7796540" cy="3997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-810065" y="5270604"/>
            <a:ext cx="2662729" cy="182880"/>
          </a:xfrm>
          <a:prstGeom prst="rect">
            <a:avLst/>
          </a:prstGeom>
        </p:spPr>
        <p:txBody>
          <a:bodyPr vert="horz" lIns="91440" tIns="18288" rIns="91440" bIns="45720" rtlCol="0" anchor="t"/>
          <a:lstStyle>
            <a:lvl1pPr algn="r">
              <a:defRPr sz="8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3CBC1C18-307B-4F68-A007-B5B542270E8D}" type="datetimeFigureOut">
              <a:rPr lang="en-US" dirty="0"/>
              <a:t>1/21/26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-2237130" y="3661144"/>
            <a:ext cx="5885352" cy="179176"/>
          </a:xfrm>
          <a:prstGeom prst="rect">
            <a:avLst/>
          </a:prstGeom>
        </p:spPr>
        <p:txBody>
          <a:bodyPr vert="horz" lIns="91440" tIns="45720" rIns="91440" bIns="18288" rtlCol="0" anchor="b"/>
          <a:lstStyle>
            <a:lvl1pPr algn="r">
              <a:defRPr sz="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58407" y="164592"/>
            <a:ext cx="636727" cy="322851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57" name="Rectangle 56"/>
          <p:cNvSpPr/>
          <p:nvPr/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 dt="0"/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3400" b="0" i="0" kern="1200" cap="none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344488" indent="-344488" algn="l" defTabSz="914400" rtl="0" eaLnBrk="1" latinLnBrk="0" hangingPunct="1">
        <a:lnSpc>
          <a:spcPct val="120000"/>
        </a:lnSpc>
        <a:spcBef>
          <a:spcPts val="10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95338" indent="-33813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800" kern="120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58888" indent="-34448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709738" indent="-33813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400" kern="120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173288" indent="-34448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642616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3108960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575304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4041648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7B6391-F6D5-8A4F-8337-7B7C2BD5522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18168" y="3429000"/>
            <a:ext cx="6794204" cy="2268559"/>
          </a:xfrm>
        </p:spPr>
        <p:txBody>
          <a:bodyPr>
            <a:normAutofit/>
          </a:bodyPr>
          <a:lstStyle/>
          <a:p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INTRODUCTION TO MY DISSERTATION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C924896-A73A-DDF9-7077-EC3AA85AEC9F}"/>
              </a:ext>
            </a:extLst>
          </p:cNvPr>
          <p:cNvSpPr txBox="1"/>
          <p:nvPr/>
        </p:nvSpPr>
        <p:spPr>
          <a:xfrm>
            <a:off x="1063255" y="6432698"/>
            <a:ext cx="26475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2116579 – Jac Beynon</a:t>
            </a:r>
          </a:p>
        </p:txBody>
      </p:sp>
    </p:spTree>
    <p:extLst>
      <p:ext uri="{BB962C8B-B14F-4D97-AF65-F5344CB8AC3E}">
        <p14:creationId xmlns:p14="http://schemas.microsoft.com/office/powerpoint/2010/main" val="23472316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9FEA123-1BB1-C3B6-3CB1-52394FDE6B91}"/>
              </a:ext>
            </a:extLst>
          </p:cNvPr>
          <p:cNvSpPr txBox="1"/>
          <p:nvPr/>
        </p:nvSpPr>
        <p:spPr>
          <a:xfrm>
            <a:off x="2434856" y="712381"/>
            <a:ext cx="27417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latin typeface="Calibri" panose="020F0502020204030204" pitchFamily="34" charset="0"/>
                <a:cs typeface="Calibri" panose="020F0502020204030204" pitchFamily="34" charset="0"/>
              </a:rPr>
              <a:t>My Working Research Title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E347F2F-F547-440E-580B-CC5F2E157EC1}"/>
              </a:ext>
            </a:extLst>
          </p:cNvPr>
          <p:cNvSpPr txBox="1"/>
          <p:nvPr/>
        </p:nvSpPr>
        <p:spPr>
          <a:xfrm>
            <a:off x="1063255" y="1440036"/>
            <a:ext cx="10256386" cy="34470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Title</a:t>
            </a:r>
            <a:r>
              <a:rPr lang="en-US" b="1" dirty="0">
                <a:latin typeface="Calibri" panose="020F0502020204030204" pitchFamily="34" charset="0"/>
                <a:cs typeface="Calibri" panose="020F0502020204030204" pitchFamily="34" charset="0"/>
              </a:rPr>
              <a:t> : </a:t>
            </a: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How the increase in material costs has had a negative effect on construction companies</a:t>
            </a:r>
            <a:endParaRPr lang="en-US" b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US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US" b="1" dirty="0">
                <a:latin typeface="Calibri" panose="020F0502020204030204" pitchFamily="34" charset="0"/>
                <a:cs typeface="Calibri" panose="020F0502020204030204" pitchFamily="34" charset="0"/>
              </a:rPr>
              <a:t>Reason for choosing title : </a:t>
            </a:r>
          </a:p>
          <a:p>
            <a:endParaRPr lang="en-US" b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Seen the effects firsthand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A lot of information to speak about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Research will be relatively simple (Interviews &amp; Questionnaires)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Findings can provide practical value to industry professionals (Can be a useful document and something I am very interested to write about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Allows for the investigation / research of real-world impacts &amp; possible how we in the industry can mitigate this in the future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b="1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1699342-0CF0-7B63-0232-09EFE911CC5E}"/>
              </a:ext>
            </a:extLst>
          </p:cNvPr>
          <p:cNvSpPr txBox="1"/>
          <p:nvPr/>
        </p:nvSpPr>
        <p:spPr>
          <a:xfrm>
            <a:off x="1063255" y="6432698"/>
            <a:ext cx="26475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2116579 – Jac Beynon</a:t>
            </a:r>
          </a:p>
        </p:txBody>
      </p:sp>
    </p:spTree>
    <p:extLst>
      <p:ext uri="{BB962C8B-B14F-4D97-AF65-F5344CB8AC3E}">
        <p14:creationId xmlns:p14="http://schemas.microsoft.com/office/powerpoint/2010/main" val="399421671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CF3F211B-3868-57E3-56CE-CBC9FE241B5E}"/>
              </a:ext>
            </a:extLst>
          </p:cNvPr>
          <p:cNvSpPr txBox="1"/>
          <p:nvPr/>
        </p:nvSpPr>
        <p:spPr>
          <a:xfrm>
            <a:off x="2406316" y="709864"/>
            <a:ext cx="19266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latin typeface="Calibri" panose="020F0502020204030204" pitchFamily="34" charset="0"/>
                <a:cs typeface="Calibri" panose="020F0502020204030204" pitchFamily="34" charset="0"/>
              </a:rPr>
              <a:t>Aims &amp; Objectives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C1C89CB-E23A-EE18-5675-9218C6BEA573}"/>
              </a:ext>
            </a:extLst>
          </p:cNvPr>
          <p:cNvSpPr txBox="1"/>
          <p:nvPr/>
        </p:nvSpPr>
        <p:spPr>
          <a:xfrm>
            <a:off x="1063255" y="6432698"/>
            <a:ext cx="26475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2116579 – Jac Beynon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1A48DD7-0FA8-BD2D-5DA8-87B47E1F2894}"/>
              </a:ext>
            </a:extLst>
          </p:cNvPr>
          <p:cNvSpPr txBox="1"/>
          <p:nvPr/>
        </p:nvSpPr>
        <p:spPr>
          <a:xfrm>
            <a:off x="1063255" y="1441803"/>
            <a:ext cx="1020909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Aim : </a:t>
            </a:r>
            <a:r>
              <a:rPr lang="en-US" b="1" dirty="0">
                <a:latin typeface="Calibri" panose="020F0502020204030204" pitchFamily="34" charset="0"/>
                <a:cs typeface="Calibri" panose="020F0502020204030204" pitchFamily="34" charset="0"/>
              </a:rPr>
              <a:t>To examine how the increase in building material costs has affected construction project outcomes in terms of profitability, scheduling and delivery within the UK.</a:t>
            </a:r>
          </a:p>
          <a:p>
            <a:endParaRPr lang="en-US" b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US" b="1" dirty="0">
                <a:latin typeface="Calibri" panose="020F0502020204030204" pitchFamily="34" charset="0"/>
                <a:cs typeface="Calibri" panose="020F0502020204030204" pitchFamily="34" charset="0"/>
              </a:rPr>
              <a:t>Objectives 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To identify trends in material cost increases and their timing within the past decade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Analyse how these increases have influenced project budgets, timelines and profit margins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Collect qualitative data from industry professionals regarding their experiences with cost fluctuations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To explore strategies used by construction firms to mitigate the financial impact of rising material costs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To make recommendation for project cost management under volatile market conditions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b="1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300888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EDD3C512-B0B0-211A-F5F3-9727788817AA}"/>
              </a:ext>
            </a:extLst>
          </p:cNvPr>
          <p:cNvSpPr txBox="1"/>
          <p:nvPr/>
        </p:nvSpPr>
        <p:spPr>
          <a:xfrm>
            <a:off x="2418348" y="721895"/>
            <a:ext cx="28107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latin typeface="Calibri" panose="020F0502020204030204" pitchFamily="34" charset="0"/>
                <a:cs typeface="Calibri" panose="020F0502020204030204" pitchFamily="34" charset="0"/>
              </a:rPr>
              <a:t>Literature Review summary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49CA7DB-6315-3AAD-7281-B7A1CA9CD646}"/>
              </a:ext>
            </a:extLst>
          </p:cNvPr>
          <p:cNvSpPr txBox="1"/>
          <p:nvPr/>
        </p:nvSpPr>
        <p:spPr>
          <a:xfrm>
            <a:off x="1063255" y="6432698"/>
            <a:ext cx="26475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2116579 – Jac Beynon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72C6350-6BFC-EB82-39B6-1B29B5F08055}"/>
              </a:ext>
            </a:extLst>
          </p:cNvPr>
          <p:cNvSpPr txBox="1"/>
          <p:nvPr/>
        </p:nvSpPr>
        <p:spPr>
          <a:xfrm>
            <a:off x="1063255" y="1441803"/>
            <a:ext cx="10209090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Summary of my literature review so far:</a:t>
            </a:r>
          </a:p>
          <a:p>
            <a:endParaRPr lang="en-US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Construction industry is highly cost-sensitive, recent increases in the main materials </a:t>
            </a:r>
            <a:r>
              <a:rPr lang="en-US" dirty="0" err="1">
                <a:latin typeface="Calibri" panose="020F0502020204030204" pitchFamily="34" charset="0"/>
                <a:cs typeface="Calibri" panose="020F0502020204030204" pitchFamily="34" charset="0"/>
              </a:rPr>
              <a:t>e.g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 steel, timber &amp; concrete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Price volatility is driven by inflation and supply chain disruption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Brexit increased costs of imported construction materials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COVID-19 and global events disrupted labour and supply chain needs for contractors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Environmental regulations increased production costs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Rising costs reduce profitability, especially for the UK’s SMEs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Cost volatility contributes to delays and disputes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Contractors use clauses, early procurement and BIM to manage the risks of rising costs, disruptions and delays that can be costly for them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Limited post 2020 UK research creates a knowledge gap in the area, which I aim to fill with my research I will be carrying out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b="1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9096904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F4F46296-6288-36E8-53C2-A396972E0766}"/>
              </a:ext>
            </a:extLst>
          </p:cNvPr>
          <p:cNvSpPr txBox="1"/>
          <p:nvPr/>
        </p:nvSpPr>
        <p:spPr>
          <a:xfrm>
            <a:off x="2418347" y="697831"/>
            <a:ext cx="26587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latin typeface="Calibri" panose="020F0502020204030204" pitchFamily="34" charset="0"/>
                <a:cs typeface="Calibri" panose="020F0502020204030204" pitchFamily="34" charset="0"/>
              </a:rPr>
              <a:t>Methodological Approach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BFE9756-6433-64FB-E910-50FB38BB114D}"/>
              </a:ext>
            </a:extLst>
          </p:cNvPr>
          <p:cNvSpPr txBox="1"/>
          <p:nvPr/>
        </p:nvSpPr>
        <p:spPr>
          <a:xfrm>
            <a:off x="1063255" y="6432698"/>
            <a:ext cx="26475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2116579 – Jac Beynon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DE22044-7187-61D6-CCFA-798AC658654E}"/>
              </a:ext>
            </a:extLst>
          </p:cNvPr>
          <p:cNvSpPr txBox="1"/>
          <p:nvPr/>
        </p:nvSpPr>
        <p:spPr>
          <a:xfrm>
            <a:off x="1063255" y="1445536"/>
            <a:ext cx="10224855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The approach I will be taking will be a </a:t>
            </a:r>
            <a:r>
              <a:rPr lang="en-US" b="1" dirty="0">
                <a:latin typeface="Calibri" panose="020F0502020204030204" pitchFamily="34" charset="0"/>
                <a:cs typeface="Calibri" panose="020F0502020204030204" pitchFamily="34" charset="0"/>
              </a:rPr>
              <a:t>Qualitative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 methodological approach.</a:t>
            </a:r>
          </a:p>
          <a:p>
            <a:endParaRPr lang="en-US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Interviews 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Focus on opinions from people in the industry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Real experience within the topic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Gathered directly from professionals in the industry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Ensure current &amp; relevant findings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Allows expanded answers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I can tailor my participants to who I think will give me the most knowledge who have industry experience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7365107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adison">
  <a:themeElements>
    <a:clrScheme name="Madison">
      <a:dk1>
        <a:sysClr val="windowText" lastClr="000000"/>
      </a:dk1>
      <a:lt1>
        <a:sysClr val="window" lastClr="FFFFFF"/>
      </a:lt1>
      <a:dk2>
        <a:srgbClr val="1F2D29"/>
      </a:dk2>
      <a:lt2>
        <a:srgbClr val="C5FAEB"/>
      </a:lt2>
      <a:accent1>
        <a:srgbClr val="A1D68B"/>
      </a:accent1>
      <a:accent2>
        <a:srgbClr val="5EC795"/>
      </a:accent2>
      <a:accent3>
        <a:srgbClr val="4DADCF"/>
      </a:accent3>
      <a:accent4>
        <a:srgbClr val="CDB756"/>
      </a:accent4>
      <a:accent5>
        <a:srgbClr val="E29C36"/>
      </a:accent5>
      <a:accent6>
        <a:srgbClr val="8EC0C1"/>
      </a:accent6>
      <a:hlink>
        <a:srgbClr val="6D9D9B"/>
      </a:hlink>
      <a:folHlink>
        <a:srgbClr val="6D8583"/>
      </a:folHlink>
    </a:clrScheme>
    <a:fontScheme name="Madison">
      <a:majorFont>
        <a:latin typeface="Arial" panose="020B06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adison">
      <a:fillStyleLst>
        <a:solidFill>
          <a:schemeClr val="phClr"/>
        </a:solidFill>
        <a:gradFill rotWithShape="1">
          <a:gsLst>
            <a:gs pos="0">
              <a:schemeClr val="phClr">
                <a:tint val="48000"/>
                <a:alpha val="88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4000"/>
                <a:satMod val="130000"/>
                <a:lumMod val="92000"/>
              </a:schemeClr>
            </a:gs>
            <a:gs pos="100000">
              <a:schemeClr val="phClr">
                <a:shade val="76000"/>
                <a:satMod val="130000"/>
                <a:lumMod val="88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blipFill rotWithShape="1"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adison" id="{025CB5FB-2DD3-45EE-B6F0-CC461540EB19}" vid="{6AC10936-2DFC-4054-9ADF-B5E2C5F8619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Madison</Template>
  <TotalTime>7950</TotalTime>
  <Words>411</Words>
  <Application>Microsoft Macintosh PowerPoint</Application>
  <PresentationFormat>Widescreen</PresentationFormat>
  <Paragraphs>49</Paragraphs>
  <Slides>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2" baseType="lpstr">
      <vt:lpstr>Aptos</vt:lpstr>
      <vt:lpstr>Arial</vt:lpstr>
      <vt:lpstr>Calibri</vt:lpstr>
      <vt:lpstr>MS Shell Dlg 2</vt:lpstr>
      <vt:lpstr>Wingdings</vt:lpstr>
      <vt:lpstr>Wingdings 3</vt:lpstr>
      <vt:lpstr>Madison</vt:lpstr>
      <vt:lpstr>INTRODUCTION TO MY DISSERTATION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Jac Beynon</dc:creator>
  <cp:lastModifiedBy>Jac Beynon</cp:lastModifiedBy>
  <cp:revision>5</cp:revision>
  <dcterms:created xsi:type="dcterms:W3CDTF">2026-01-07T11:06:31Z</dcterms:created>
  <dcterms:modified xsi:type="dcterms:W3CDTF">2026-01-21T10:04:36Z</dcterms:modified>
</cp:coreProperties>
</file>