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62963" autoAdjust="0"/>
  </p:normalViewPr>
  <p:slideViewPr>
    <p:cSldViewPr snapToGrid="0">
      <p:cViewPr varScale="1">
        <p:scale>
          <a:sx n="63" d="100"/>
          <a:sy n="63" d="100"/>
        </p:scale>
        <p:origin x="8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D8C3FD-4CAE-4CFF-B4F1-08B58BCD2F7D}" type="datetimeFigureOut">
              <a:rPr lang="en-US" smtClean="0"/>
              <a:t>11/28/2025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01C60E-5614-4EF1-83B3-B6421637B5E1}" type="slidenum">
              <a:rPr lang="en-US" smtClean="0"/>
              <a:t>‹#›</a:t>
            </a:fld>
            <a:endParaRPr lang="en-US"/>
          </a:p>
        </p:txBody>
      </p:sp>
    </p:spTree>
    <p:extLst>
      <p:ext uri="{BB962C8B-B14F-4D97-AF65-F5344CB8AC3E}">
        <p14:creationId xmlns:p14="http://schemas.microsoft.com/office/powerpoint/2010/main" val="3423780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Hilton London Tower serves as a fantastic location for every prominent international business event it hosts, offering 300 bedrooms and 10 flexible meeting spaces. The two-day FinTech Business Conference is the perfect fit for the hotel’s business plan, with an anticipated 25 delegates coming from outside of the UK, and it promises a professional and valuable audience. The Day 1 timing is from 10 am – 5 pm, and Day 2 is anticipated from 10 am – 2 pm, allowing for plenty of time for welcomes, workshops sessions, and presentations. An additional benefit to the hotel for hosting and executing the FinTech Business Conference will be its demonstration of the hotel’s fantastic management of events, hospitality experience, and high-quality venues, while promoting the hotel’s central London location and local stations, attractions, and business areas. </a:t>
            </a:r>
            <a:endParaRPr lang="en-US" dirty="0"/>
          </a:p>
        </p:txBody>
      </p:sp>
      <p:sp>
        <p:nvSpPr>
          <p:cNvPr id="4" name="Slide Number Placeholder 3"/>
          <p:cNvSpPr>
            <a:spLocks noGrp="1"/>
          </p:cNvSpPr>
          <p:nvPr>
            <p:ph type="sldNum" sz="quarter" idx="5"/>
          </p:nvPr>
        </p:nvSpPr>
        <p:spPr/>
        <p:txBody>
          <a:bodyPr/>
          <a:lstStyle/>
          <a:p>
            <a:fld id="{8701C60E-5614-4EF1-83B3-B6421637B5E1}" type="slidenum">
              <a:rPr lang="en-US" smtClean="0"/>
              <a:t>3</a:t>
            </a:fld>
            <a:endParaRPr lang="en-US"/>
          </a:p>
        </p:txBody>
      </p:sp>
    </p:spTree>
    <p:extLst>
      <p:ext uri="{BB962C8B-B14F-4D97-AF65-F5344CB8AC3E}">
        <p14:creationId xmlns:p14="http://schemas.microsoft.com/office/powerpoint/2010/main" val="2012979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London remains a leading global destination for FinTech and corporate events. The international business travel trend remains strong, growing about 15% each year (WTTC, 2023). Our key competitors are offering their own value propositions: Marriott London Tower has premium facilities with a higher price but similar location to us; Intercontinental London is focused on luxury experiences, although it offers much smaller meeting room space; and Novotel Tower is positioned as a budget-friendly option with limited service for business events. Hilton London Tower's points of difference and competitive advantage are our brand strength, large meeting facilities, modern AV and technology solutions, and sustainability initiatives. Cumulatively, our offerings and benefits of our loyalty programme, together with the location are very attractive to international delegates.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701C60E-5614-4EF1-83B3-B6421637B5E1}" type="slidenum">
              <a:rPr lang="en-US" smtClean="0"/>
              <a:t>4</a:t>
            </a:fld>
            <a:endParaRPr lang="en-US"/>
          </a:p>
        </p:txBody>
      </p:sp>
    </p:spTree>
    <p:extLst>
      <p:ext uri="{BB962C8B-B14F-4D97-AF65-F5344CB8AC3E}">
        <p14:creationId xmlns:p14="http://schemas.microsoft.com/office/powerpoint/2010/main" val="282217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Hilton London Tower provides fully sufficient facilities for a professional business conference. The two large boardrooms can be utilized for plenary sessions as well as three breakout rooms for smaller workshop and group discussion options providing event flexibility. Audio-visual systems, including smart screens, high-speed Wi-Fi, and video conferencing, allows delegates to listen to presentations and engage remote delegates if necessary. Catering on-site will provide lunch and refreshments as part of the delegates experience as well. On site parking options are limited, however arrangements can be made through a partnership with other parking company or by simply managing the on-site parking and delegate parking will not be an inconvenience to your professional image of Hilton.</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701C60E-5614-4EF1-83B3-B6421637B5E1}" type="slidenum">
              <a:rPr lang="en-US" smtClean="0"/>
              <a:t>5</a:t>
            </a:fld>
            <a:endParaRPr lang="en-US"/>
          </a:p>
        </p:txBody>
      </p:sp>
    </p:spTree>
    <p:extLst>
      <p:ext uri="{BB962C8B-B14F-4D97-AF65-F5344CB8AC3E}">
        <p14:creationId xmlns:p14="http://schemas.microsoft.com/office/powerpoint/2010/main" val="2163527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estimated revenues are based on a published room rate of £250 for 25 delegates over the two nights, generating an estimated £6,250 in revenue. The food and beverage revenue is estimated to come in at £50 per delegate for both days and would generate £2,500 alone, plus the revenue for sponsorship and miscellaneous income would be £1,000, thus total revenue for the event would be £9,750 over the two-night event. The costs would consist of staffing costs (£1,500 or 40 hours), estimated cost of audio-visual and equipment would cost £750, and the operational costs would be approximately £1,000 for a total estimated cost of £3,250.</a:t>
            </a:r>
            <a:endParaRPr lang="en-US" dirty="0"/>
          </a:p>
        </p:txBody>
      </p:sp>
      <p:sp>
        <p:nvSpPr>
          <p:cNvPr id="4" name="Slide Number Placeholder 3"/>
          <p:cNvSpPr>
            <a:spLocks noGrp="1"/>
          </p:cNvSpPr>
          <p:nvPr>
            <p:ph type="sldNum" sz="quarter" idx="5"/>
          </p:nvPr>
        </p:nvSpPr>
        <p:spPr/>
        <p:txBody>
          <a:bodyPr/>
          <a:lstStyle/>
          <a:p>
            <a:fld id="{8701C60E-5614-4EF1-83B3-B6421637B5E1}" type="slidenum">
              <a:rPr lang="en-US" smtClean="0"/>
              <a:t>6</a:t>
            </a:fld>
            <a:endParaRPr lang="en-US"/>
          </a:p>
        </p:txBody>
      </p:sp>
    </p:spTree>
    <p:extLst>
      <p:ext uri="{BB962C8B-B14F-4D97-AF65-F5344CB8AC3E}">
        <p14:creationId xmlns:p14="http://schemas.microsoft.com/office/powerpoint/2010/main" val="2312565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smooth running of operations is key to creating a seamless and professional experience for conference delegates. Early check-in enables delegates who arrive the night before the event to get comfortable, and express check-out on Day 2 adds to the efficiency of the stay experience that we can provide delegates. Our staffing plan has included an Event Coordinator to run the event, trained F&amp;B staff at key locations, an AV technician to respond to any requirements, and housekeeping to address any operational needs. Our supplier management plan includes engaging high-rated local catering and equipment rental services to typically support the daily needs. Our risk management addressable exposure plans contemplate the following risks to delegates when attending the conference: fire plans, insurance plans, and General Data Protection Regulation (GDPR) of delegate and hotel data.</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701C60E-5614-4EF1-83B3-B6421637B5E1}" type="slidenum">
              <a:rPr lang="en-US" smtClean="0"/>
              <a:t>7</a:t>
            </a:fld>
            <a:endParaRPr lang="en-US"/>
          </a:p>
        </p:txBody>
      </p:sp>
    </p:spTree>
    <p:extLst>
      <p:ext uri="{BB962C8B-B14F-4D97-AF65-F5344CB8AC3E}">
        <p14:creationId xmlns:p14="http://schemas.microsoft.com/office/powerpoint/2010/main" val="1166272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Hilton London Tower is thinking seriously about sustainability and there is a direct alignment to ESG, which we see more corporate clients paying attention to. We reuse materials and save waste whenever applicable, and we can provide an agenda and other materials to guests digitally. We have energy efficient lighting and HVAC systems which in the end reduce the carbon footprint for our operation. We also demonstrate sustainability by utilizing CSR programs, such as supporting a local charity organization with sponsorship, we are showing others that Hilton is focused on the community. Protecting and monitoring carbon footprint of the conference, showing how we will work to offset that carbon, rather than leaving it free is also demonstrating we are thinking sustainably.</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701C60E-5614-4EF1-83B3-B6421637B5E1}" type="slidenum">
              <a:rPr lang="en-US" smtClean="0"/>
              <a:t>8</a:t>
            </a:fld>
            <a:endParaRPr lang="en-US"/>
          </a:p>
        </p:txBody>
      </p:sp>
    </p:spTree>
    <p:extLst>
      <p:ext uri="{BB962C8B-B14F-4D97-AF65-F5344CB8AC3E}">
        <p14:creationId xmlns:p14="http://schemas.microsoft.com/office/powerpoint/2010/main" val="502281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Tailored packages are crucial in enhancing the experience for delegates and generating revenue. Personalised accommodation packages, along with personalised F&amp;B menus, in addition to personal refreshment breaks create that friendly atmosphere and sense of personalization that delegates appreciate, cementing a feeling of value for themselves whilst attending the If there is an Event Manager on-site to support with requests and needs from delegates, their service will quickly increase the delegates valued service experience whilst ensuring operational risks are removed or reduced during all and any delegate engagement. Pre-event communication surrounding transport and venue information will ensure delegates have some time to plan their comfort and attendance.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701C60E-5614-4EF1-83B3-B6421637B5E1}" type="slidenum">
              <a:rPr lang="en-US" smtClean="0"/>
              <a:t>9</a:t>
            </a:fld>
            <a:endParaRPr lang="en-US"/>
          </a:p>
        </p:txBody>
      </p:sp>
    </p:spTree>
    <p:extLst>
      <p:ext uri="{BB962C8B-B14F-4D97-AF65-F5344CB8AC3E}">
        <p14:creationId xmlns:p14="http://schemas.microsoft.com/office/powerpoint/2010/main" val="2638715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Building robust partnerships with customers is critical to establish Hilton London Tower as the preferred location for this conference each year. Building loyalty is an approach to building a long-term partnership, providing reduced rates for repeat bookings and formal annual contracts for those retain loyal clients. Conduct evaluations for events with key stakeholders with post-event surveys to allow for continual improvement and display investment to deliver exceptional service. Co-branding opportunities to promote the success of this conference in marketing opportunities for similar types of events promote the hotel and increase credibility in the business events space.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701C60E-5614-4EF1-83B3-B6421637B5E1}" type="slidenum">
              <a:rPr lang="en-US" smtClean="0"/>
              <a:t>10</a:t>
            </a:fld>
            <a:endParaRPr lang="en-US"/>
          </a:p>
        </p:txBody>
      </p:sp>
    </p:spTree>
    <p:extLst>
      <p:ext uri="{BB962C8B-B14F-4D97-AF65-F5344CB8AC3E}">
        <p14:creationId xmlns:p14="http://schemas.microsoft.com/office/powerpoint/2010/main" val="2458814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Utilising the Event Cycle ensures that conferences are considered and professional during the process of conference management. Within the research phase, delegate requirements are examined, competitors are analyzed, and venue suitability is established. The planning component concentrates on budgeting, staff allocations, AV arrangements, and food and beverage arrangements to deliver on event objectives. The implementation includes planning for and managing attendees, preparing logistics, and managing pre-event instructions, ensuring all staff are aware of their roles. The delivery phase concentrates on check-in for participants, providing overall operational management of the event, and food service for participants: making sure participants have a great experience.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701C60E-5614-4EF1-83B3-B6421637B5E1}" type="slidenum">
              <a:rPr lang="en-US" smtClean="0"/>
              <a:t>11</a:t>
            </a:fld>
            <a:endParaRPr lang="en-US"/>
          </a:p>
        </p:txBody>
      </p:sp>
    </p:spTree>
    <p:extLst>
      <p:ext uri="{BB962C8B-B14F-4D97-AF65-F5344CB8AC3E}">
        <p14:creationId xmlns:p14="http://schemas.microsoft.com/office/powerpoint/2010/main" val="733268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 summary, based on our feasibility analysis, we are looking to achieve a profit of £6,500 for a two-day FinTech Business Conference at the Hilton London Tower, which is both profitable and strategically advantageous. Not only does the Hilton have a projected profit of £6,500 and state-of-the-art amenities, but we believe its location and brand reputation make it remarkably well-suited for any event. Moreover, this is a substantial contributor to the ongoing manifestation of our business growth strategy of securing international corporate clients and elevating our reputation in the MICE industry. In our opinion, we advise moving forward with hosting the event and working with the promoters on a long-term basis.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701C60E-5614-4EF1-83B3-B6421637B5E1}" type="slidenum">
              <a:rPr lang="en-US" smtClean="0"/>
              <a:t>12</a:t>
            </a:fld>
            <a:endParaRPr lang="en-US"/>
          </a:p>
        </p:txBody>
      </p:sp>
    </p:spTree>
    <p:extLst>
      <p:ext uri="{BB962C8B-B14F-4D97-AF65-F5344CB8AC3E}">
        <p14:creationId xmlns:p14="http://schemas.microsoft.com/office/powerpoint/2010/main" val="3121804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01C60E-5614-4EF1-83B3-B6421637B5E1}" type="slidenum">
              <a:rPr lang="en-US" smtClean="0"/>
              <a:t>13</a:t>
            </a:fld>
            <a:endParaRPr lang="en-US"/>
          </a:p>
        </p:txBody>
      </p:sp>
    </p:spTree>
    <p:extLst>
      <p:ext uri="{BB962C8B-B14F-4D97-AF65-F5344CB8AC3E}">
        <p14:creationId xmlns:p14="http://schemas.microsoft.com/office/powerpoint/2010/main" val="308349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337A6-1523-18F0-65EF-BA37600ED3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4B68A5-5806-FACC-0333-87B4556F72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FD9721C-D797-4273-D606-B27F21E2A713}"/>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5" name="Footer Placeholder 4">
            <a:extLst>
              <a:ext uri="{FF2B5EF4-FFF2-40B4-BE49-F238E27FC236}">
                <a16:creationId xmlns:a16="http://schemas.microsoft.com/office/drawing/2014/main" id="{02D1DA32-1D03-F473-3DFC-7456F60A7E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B5D19-2644-3F94-9365-987B111CFE65}"/>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3635832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DF57-1A22-0ED4-B835-7B372E41FBE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AE37B0-A059-2B81-1041-53ED8AF3F2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5A6A74-0B35-2115-353F-B33CC50B94E9}"/>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5" name="Footer Placeholder 4">
            <a:extLst>
              <a:ext uri="{FF2B5EF4-FFF2-40B4-BE49-F238E27FC236}">
                <a16:creationId xmlns:a16="http://schemas.microsoft.com/office/drawing/2014/main" id="{367EF51D-6D04-7045-46F0-C2EE4858FE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6A8991-58D9-3D90-74D1-A24600638BEC}"/>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2425196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69462-9B4C-BB1C-B73C-6FCAA8E0C4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20878D0-F240-A7D6-00F0-636E59691F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811BB6-8B5F-AC7F-BF77-8DF8EF7858AC}"/>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5" name="Footer Placeholder 4">
            <a:extLst>
              <a:ext uri="{FF2B5EF4-FFF2-40B4-BE49-F238E27FC236}">
                <a16:creationId xmlns:a16="http://schemas.microsoft.com/office/drawing/2014/main" id="{40DB75BE-016A-8C97-39B1-B41A652C89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C9EAA8-9055-CC9A-B900-BA3C6FF74139}"/>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1450953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AE12-E8E7-CB8D-BBBD-FB40F989C4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DDC3205-763F-FC77-1E81-D99E2AB4E3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3EAB3CE-A0E9-53AE-F773-F6FF5D0228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C34EB8E-D697-FFF4-22C5-AC0E81F8920F}"/>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6" name="Footer Placeholder 5">
            <a:extLst>
              <a:ext uri="{FF2B5EF4-FFF2-40B4-BE49-F238E27FC236}">
                <a16:creationId xmlns:a16="http://schemas.microsoft.com/office/drawing/2014/main" id="{6EC4365B-015F-E192-37A7-98DCF8C8A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BD3017-8746-F09E-59CC-0686DE2008AF}"/>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3973239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E7E93-D43B-716D-B534-7EF11BFBDDA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82D2B51-DA69-07E9-EF1F-9AA9DD9990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7BFE00-2A1F-CF66-6BF8-8D0E2B4448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75D2E4D-4C05-C4FC-C56F-28281DFC4E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AF35A1-A83E-2EF0-0982-CAC6C418DC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34F4948-1615-DE13-7604-9950CE729002}"/>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8" name="Footer Placeholder 7">
            <a:extLst>
              <a:ext uri="{FF2B5EF4-FFF2-40B4-BE49-F238E27FC236}">
                <a16:creationId xmlns:a16="http://schemas.microsoft.com/office/drawing/2014/main" id="{83F956F7-735A-7A8E-29DA-3CEE06CE795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9F6A69-E1B7-0F22-C87B-B1F7547F0266}"/>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4015896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1700C-A642-5282-B05C-054B2C24D2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762E0FA-CD52-B670-221C-5AD07E6B15D4}"/>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4" name="Footer Placeholder 3">
            <a:extLst>
              <a:ext uri="{FF2B5EF4-FFF2-40B4-BE49-F238E27FC236}">
                <a16:creationId xmlns:a16="http://schemas.microsoft.com/office/drawing/2014/main" id="{119E4610-CD21-DADC-D4EE-457BC60939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BBF34B4-0BEE-49AB-8013-61E01ED648A5}"/>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400169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409A60-5BEE-6B52-9CC0-B02C582662EB}"/>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3" name="Footer Placeholder 2">
            <a:extLst>
              <a:ext uri="{FF2B5EF4-FFF2-40B4-BE49-F238E27FC236}">
                <a16:creationId xmlns:a16="http://schemas.microsoft.com/office/drawing/2014/main" id="{1CC08DF8-1D0E-8A6A-F3AA-16B567AD619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5E4ACF4-D440-B9A2-A146-EAF39B0674F4}"/>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347783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8D62-8B2D-5CB2-C535-18728C6FE7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B1673A5-D0A2-940B-3FFB-8EE1758296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46419F-6569-A4C3-24C9-C4FACA1F8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748297-7A40-B236-77B1-0DC8C525B968}"/>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6" name="Footer Placeholder 5">
            <a:extLst>
              <a:ext uri="{FF2B5EF4-FFF2-40B4-BE49-F238E27FC236}">
                <a16:creationId xmlns:a16="http://schemas.microsoft.com/office/drawing/2014/main" id="{D0CE82E2-8B5A-9B70-C7FA-92772B26FA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D03681-E545-BF9B-AD82-12AC5803F61F}"/>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347395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E1FB-EC32-0FC5-F28C-7470E76D45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C5DC5F4-69E3-DE34-6B79-060E0601A1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D25537-F4DF-16AB-A5AB-1D1B54732D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C3E303-369A-10AF-D513-C6780485F2DA}"/>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6" name="Footer Placeholder 5">
            <a:extLst>
              <a:ext uri="{FF2B5EF4-FFF2-40B4-BE49-F238E27FC236}">
                <a16:creationId xmlns:a16="http://schemas.microsoft.com/office/drawing/2014/main" id="{A4285710-39C9-1CA7-710F-35C3DF93A1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49730-FC2F-FD3B-DA16-34F2A6B6029D}"/>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807064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43CDC-FC95-D6AE-7D65-12C39ABF4B7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CD801F4-B5D3-60E5-9B97-1C8B329576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6BC80C-2854-137C-F528-3B848AD59FC8}"/>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5" name="Footer Placeholder 4">
            <a:extLst>
              <a:ext uri="{FF2B5EF4-FFF2-40B4-BE49-F238E27FC236}">
                <a16:creationId xmlns:a16="http://schemas.microsoft.com/office/drawing/2014/main" id="{2A544A83-F1AB-6BAB-D38F-BAB9F2F5AD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614745-42DC-D110-3FE4-5085BC35E437}"/>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128247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6AD9E8-39ED-9BE9-04A0-6E45A634C4E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8C763C5-AB6A-2486-177E-5FE8C2FFD0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DD7AF3-A5A2-0B19-CBD0-09B4E01EED48}"/>
              </a:ext>
            </a:extLst>
          </p:cNvPr>
          <p:cNvSpPr>
            <a:spLocks noGrp="1"/>
          </p:cNvSpPr>
          <p:nvPr>
            <p:ph type="dt" sz="half" idx="10"/>
          </p:nvPr>
        </p:nvSpPr>
        <p:spPr/>
        <p:txBody>
          <a:bodyPr/>
          <a:lstStyle/>
          <a:p>
            <a:fld id="{5A38ADEC-61CD-4B95-91AD-A1B8FB86EA62}" type="datetimeFigureOut">
              <a:rPr lang="en-US" smtClean="0"/>
              <a:t>11/28/2025</a:t>
            </a:fld>
            <a:endParaRPr lang="en-US"/>
          </a:p>
        </p:txBody>
      </p:sp>
      <p:sp>
        <p:nvSpPr>
          <p:cNvPr id="5" name="Footer Placeholder 4">
            <a:extLst>
              <a:ext uri="{FF2B5EF4-FFF2-40B4-BE49-F238E27FC236}">
                <a16:creationId xmlns:a16="http://schemas.microsoft.com/office/drawing/2014/main" id="{33F9F2D7-4434-2C8F-B7DE-AF488634A0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348E8-44D9-66B0-355B-7612C7EAED57}"/>
              </a:ext>
            </a:extLst>
          </p:cNvPr>
          <p:cNvSpPr>
            <a:spLocks noGrp="1"/>
          </p:cNvSpPr>
          <p:nvPr>
            <p:ph type="sldNum" sz="quarter" idx="12"/>
          </p:nvPr>
        </p:nvSpPr>
        <p:spPr/>
        <p:txBody>
          <a:bodyPr/>
          <a:lstStyle/>
          <a:p>
            <a:fld id="{0076339A-FD0B-43B4-B5E5-34757DFF53EE}" type="slidenum">
              <a:rPr lang="en-US" smtClean="0"/>
              <a:t>‹#›</a:t>
            </a:fld>
            <a:endParaRPr lang="en-US"/>
          </a:p>
        </p:txBody>
      </p:sp>
    </p:spTree>
    <p:extLst>
      <p:ext uri="{BB962C8B-B14F-4D97-AF65-F5344CB8AC3E}">
        <p14:creationId xmlns:p14="http://schemas.microsoft.com/office/powerpoint/2010/main" val="401084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37C9DE-4325-C2DB-DA6B-50642EFBC4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E9CC7B4-AC06-7E0E-2273-EA1D0E9F80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C3B7D-6B73-7309-EEE3-A90CD0DB3F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38ADEC-61CD-4B95-91AD-A1B8FB86EA62}" type="datetimeFigureOut">
              <a:rPr lang="en-US" smtClean="0"/>
              <a:t>11/28/2025</a:t>
            </a:fld>
            <a:endParaRPr lang="en-US"/>
          </a:p>
        </p:txBody>
      </p:sp>
      <p:sp>
        <p:nvSpPr>
          <p:cNvPr id="5" name="Footer Placeholder 4">
            <a:extLst>
              <a:ext uri="{FF2B5EF4-FFF2-40B4-BE49-F238E27FC236}">
                <a16:creationId xmlns:a16="http://schemas.microsoft.com/office/drawing/2014/main" id="{0BD751AC-F8DB-0E48-546E-E1C21856F2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6AD2531-5C1A-6ED1-CA1E-30C46757B0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76339A-FD0B-43B4-B5E5-34757DFF53EE}" type="slidenum">
              <a:rPr lang="en-US" smtClean="0"/>
              <a:t>‹#›</a:t>
            </a:fld>
            <a:endParaRPr lang="en-US"/>
          </a:p>
        </p:txBody>
      </p:sp>
    </p:spTree>
    <p:extLst>
      <p:ext uri="{BB962C8B-B14F-4D97-AF65-F5344CB8AC3E}">
        <p14:creationId xmlns:p14="http://schemas.microsoft.com/office/powerpoint/2010/main" val="2820844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slideshare.net/slideshow/models-of-event-planning/237576391"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AB447A-E12C-BADC-28CC-2012B5B9749B}"/>
              </a:ext>
            </a:extLst>
          </p:cNvPr>
          <p:cNvSpPr>
            <a:spLocks noGrp="1"/>
          </p:cNvSpPr>
          <p:nvPr>
            <p:ph type="ctrTitle"/>
          </p:nvPr>
        </p:nvSpPr>
        <p:spPr>
          <a:xfrm>
            <a:off x="1524000" y="1052456"/>
            <a:ext cx="9384632" cy="3343081"/>
          </a:xfrm>
        </p:spPr>
        <p:txBody>
          <a:bodyPr>
            <a:normAutofit fontScale="90000"/>
          </a:bodyPr>
          <a:lstStyle/>
          <a:p>
            <a:r>
              <a:rPr lang="en-GB" b="1" dirty="0"/>
              <a:t> </a:t>
            </a:r>
            <a:br>
              <a:rPr lang="en-US" b="1" dirty="0"/>
            </a:br>
            <a:r>
              <a:rPr lang="en-GB" b="1" dirty="0">
                <a:latin typeface="Times New Roman" panose="02020603050405020304" pitchFamily="18" charset="0"/>
                <a:cs typeface="Times New Roman" panose="02020603050405020304" pitchFamily="18" charset="0"/>
              </a:rPr>
              <a:t>International</a:t>
            </a:r>
            <a:r>
              <a:rPr lang="en-GB" sz="5300" b="1" dirty="0">
                <a:latin typeface="Times New Roman" panose="02020603050405020304" pitchFamily="18" charset="0"/>
                <a:cs typeface="Times New Roman" panose="02020603050405020304" pitchFamily="18" charset="0"/>
              </a:rPr>
              <a:t> Meetings Management</a:t>
            </a:r>
            <a:br>
              <a:rPr lang="en-US" b="1" dirty="0">
                <a:latin typeface="Times New Roman" panose="02020603050405020304" pitchFamily="18" charset="0"/>
                <a:cs typeface="Times New Roman" panose="02020603050405020304" pitchFamily="18" charset="0"/>
              </a:rPr>
            </a:br>
            <a:br>
              <a:rPr lang="en-US"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Scenario: the hotel is the Hilton London Tower</a:t>
            </a:r>
            <a:br>
              <a:rPr lang="en-US" b="1" dirty="0"/>
            </a:br>
            <a:endParaRPr lang="en-US" dirty="0"/>
          </a:p>
        </p:txBody>
      </p:sp>
      <p:sp>
        <p:nvSpPr>
          <p:cNvPr id="5" name="Subtitle 4">
            <a:extLst>
              <a:ext uri="{FF2B5EF4-FFF2-40B4-BE49-F238E27FC236}">
                <a16:creationId xmlns:a16="http://schemas.microsoft.com/office/drawing/2014/main" id="{F94A504A-3C5C-8046-352A-9D39C7E68B64}"/>
              </a:ext>
            </a:extLst>
          </p:cNvPr>
          <p:cNvSpPr>
            <a:spLocks noGrp="1"/>
          </p:cNvSpPr>
          <p:nvPr>
            <p:ph type="subTitle" idx="1"/>
          </p:nvPr>
        </p:nvSpPr>
        <p:spPr>
          <a:xfrm>
            <a:off x="1524000" y="4635979"/>
            <a:ext cx="9095874" cy="1655762"/>
          </a:xfrm>
        </p:spPr>
        <p:txBody>
          <a:bodyPr>
            <a:normAutofit/>
          </a:bodyPr>
          <a:lstStyle/>
          <a:p>
            <a:r>
              <a:rPr lang="en-GB" sz="3600" b="1" dirty="0">
                <a:latin typeface="Times New Roman" panose="02020603050405020304" pitchFamily="18" charset="0"/>
                <a:cs typeface="Times New Roman" panose="02020603050405020304" pitchFamily="18" charset="0"/>
              </a:rPr>
              <a:t>Student Name : Hanna Hailemariam </a:t>
            </a:r>
            <a:endParaRPr lang="en-US" sz="3600" b="1" dirty="0">
              <a:latin typeface="Times New Roman" panose="02020603050405020304" pitchFamily="18" charset="0"/>
              <a:cs typeface="Times New Roman" panose="02020603050405020304" pitchFamily="18" charset="0"/>
            </a:endParaRPr>
          </a:p>
          <a:p>
            <a:r>
              <a:rPr lang="en-GB" sz="3600" b="1" dirty="0">
                <a:latin typeface="Times New Roman" panose="02020603050405020304" pitchFamily="18" charset="0"/>
                <a:cs typeface="Times New Roman" panose="02020603050405020304" pitchFamily="18" charset="0"/>
              </a:rPr>
              <a:t>Student ID:2316775</a:t>
            </a:r>
            <a:endParaRPr lang="en-US" sz="3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2859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1E22-789E-C801-B935-4CF367E0CB60}"/>
              </a:ext>
            </a:extLst>
          </p:cNvPr>
          <p:cNvSpPr>
            <a:spLocks noGrp="1"/>
          </p:cNvSpPr>
          <p:nvPr>
            <p:ph type="title"/>
          </p:nvPr>
        </p:nvSpPr>
        <p:spPr>
          <a:xfrm>
            <a:off x="704432" y="1169404"/>
            <a:ext cx="10783135" cy="2484186"/>
          </a:xfrm>
        </p:spPr>
        <p:txBody>
          <a:bodyPr>
            <a:normAutofit/>
          </a:bodyPr>
          <a:lstStyle/>
          <a:p>
            <a:r>
              <a:rPr lang="en-GB" sz="24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2431117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9D101-EB0E-8F09-891A-AB1C6EC8B20A}"/>
              </a:ext>
            </a:extLst>
          </p:cNvPr>
          <p:cNvSpPr>
            <a:spLocks noGrp="1"/>
          </p:cNvSpPr>
          <p:nvPr>
            <p:ph type="title"/>
          </p:nvPr>
        </p:nvSpPr>
        <p:spPr>
          <a:xfrm>
            <a:off x="716281" y="1262464"/>
            <a:ext cx="5002446" cy="4064628"/>
          </a:xfrm>
        </p:spPr>
        <p:txBody>
          <a:bodyPr>
            <a:normAutofit/>
          </a:bodyPr>
          <a:lstStyle/>
          <a:p>
            <a:pPr>
              <a:lnSpc>
                <a:spcPct val="150000"/>
              </a:lnSpc>
            </a:pPr>
            <a:r>
              <a:rPr lang="en-GB" b="1" dirty="0">
                <a:solidFill>
                  <a:srgbClr val="FFFFFF"/>
                </a:solidFill>
                <a:latin typeface="Times New Roman" panose="02020603050405020304" pitchFamily="18" charset="0"/>
                <a:cs typeface="Times New Roman" panose="02020603050405020304" pitchFamily="18" charset="0"/>
              </a:rPr>
              <a:t>Event Overview</a:t>
            </a:r>
            <a:endParaRPr lang="en-US"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480F92E-B011-FF63-3374-741B9A2370ED}"/>
              </a:ext>
            </a:extLst>
          </p:cNvPr>
          <p:cNvSpPr>
            <a:spLocks noGrp="1"/>
          </p:cNvSpPr>
          <p:nvPr>
            <p:ph idx="1"/>
          </p:nvPr>
        </p:nvSpPr>
        <p:spPr>
          <a:xfrm>
            <a:off x="5370153" y="1526033"/>
            <a:ext cx="6332658" cy="3935281"/>
          </a:xfrm>
        </p:spPr>
        <p:txBody>
          <a:bodyPr>
            <a:normAutofit fontScale="85000" lnSpcReduction="20000"/>
          </a:bodyPr>
          <a:lstStyle/>
          <a:p>
            <a:pPr lvl="0" algn="just">
              <a:lnSpc>
                <a:spcPct val="150000"/>
              </a:lnSpc>
            </a:pPr>
            <a:r>
              <a:rPr lang="en-US" sz="2400" b="1" dirty="0">
                <a:latin typeface="Times New Roman" panose="02020603050405020304" pitchFamily="18" charset="0"/>
                <a:cs typeface="Times New Roman" panose="02020603050405020304" pitchFamily="18" charset="0"/>
              </a:rPr>
              <a:t>Hotel:</a:t>
            </a:r>
            <a:r>
              <a:rPr lang="en-US" sz="2400" dirty="0">
                <a:latin typeface="Times New Roman" panose="02020603050405020304" pitchFamily="18" charset="0"/>
                <a:cs typeface="Times New Roman" panose="02020603050405020304" pitchFamily="18" charset="0"/>
              </a:rPr>
              <a:t> Hilton London Tower – 300 rooms, 10 meeting spaces, premium business facilities.</a:t>
            </a:r>
          </a:p>
          <a:p>
            <a:pPr lvl="0" algn="just">
              <a:lnSpc>
                <a:spcPct val="150000"/>
              </a:lnSpc>
            </a:pPr>
            <a:r>
              <a:rPr lang="en-US" sz="2400" b="1" dirty="0">
                <a:latin typeface="Times New Roman" panose="02020603050405020304" pitchFamily="18" charset="0"/>
                <a:cs typeface="Times New Roman" panose="02020603050405020304" pitchFamily="18" charset="0"/>
              </a:rPr>
              <a:t>Event:</a:t>
            </a:r>
            <a:r>
              <a:rPr lang="en-US" sz="2400" dirty="0">
                <a:latin typeface="Times New Roman" panose="02020603050405020304" pitchFamily="18" charset="0"/>
                <a:cs typeface="Times New Roman" panose="02020603050405020304" pitchFamily="18" charset="0"/>
              </a:rPr>
              <a:t> Two-day International FinTech Business Conference (</a:t>
            </a:r>
            <a:r>
              <a:rPr lang="en-GB" sz="2400" dirty="0">
                <a:latin typeface="Times New Roman" panose="02020603050405020304" pitchFamily="18" charset="0"/>
                <a:cs typeface="Times New Roman" panose="02020603050405020304" pitchFamily="18" charset="0"/>
              </a:rPr>
              <a:t>Lee et al., 2020). </a:t>
            </a:r>
            <a:endParaRPr lang="en-US" sz="2400" dirty="0">
              <a:latin typeface="Times New Roman" panose="02020603050405020304" pitchFamily="18" charset="0"/>
              <a:cs typeface="Times New Roman" panose="02020603050405020304" pitchFamily="18" charset="0"/>
            </a:endParaRPr>
          </a:p>
          <a:p>
            <a:pPr lvl="0" algn="just">
              <a:lnSpc>
                <a:spcPct val="150000"/>
              </a:lnSpc>
            </a:pPr>
            <a:r>
              <a:rPr lang="en-US" sz="2400" b="1" dirty="0">
                <a:latin typeface="Times New Roman" panose="02020603050405020304" pitchFamily="18" charset="0"/>
                <a:cs typeface="Times New Roman" panose="02020603050405020304" pitchFamily="18" charset="0"/>
              </a:rPr>
              <a:t>Delegates:</a:t>
            </a:r>
            <a:r>
              <a:rPr lang="en-US" sz="2400" dirty="0">
                <a:latin typeface="Times New Roman" panose="02020603050405020304" pitchFamily="18" charset="0"/>
                <a:cs typeface="Times New Roman" panose="02020603050405020304" pitchFamily="18" charset="0"/>
              </a:rPr>
              <a:t> 25 international professionals.</a:t>
            </a:r>
          </a:p>
          <a:p>
            <a:pPr lvl="0" algn="just">
              <a:lnSpc>
                <a:spcPct val="150000"/>
              </a:lnSpc>
            </a:pPr>
            <a:r>
              <a:rPr lang="en-US" sz="2400" b="1" dirty="0">
                <a:latin typeface="Times New Roman" panose="02020603050405020304" pitchFamily="18" charset="0"/>
                <a:cs typeface="Times New Roman" panose="02020603050405020304" pitchFamily="18" charset="0"/>
              </a:rPr>
              <a:t>Schedule</a:t>
            </a:r>
            <a:r>
              <a:rPr lang="en-US" sz="2400" dirty="0">
                <a:latin typeface="Times New Roman" panose="02020603050405020304" pitchFamily="18" charset="0"/>
                <a:cs typeface="Times New Roman" panose="02020603050405020304" pitchFamily="18" charset="0"/>
              </a:rPr>
              <a:t>: Day 1 (10 am–5 pm), Day 2 (10 am–2 pm).</a:t>
            </a:r>
          </a:p>
          <a:p>
            <a:pPr lvl="0" algn="just">
              <a:lnSpc>
                <a:spcPct val="150000"/>
              </a:lnSpc>
            </a:pPr>
            <a:r>
              <a:rPr lang="en-US" sz="2400" b="1" dirty="0">
                <a:latin typeface="Times New Roman" panose="02020603050405020304" pitchFamily="18" charset="0"/>
                <a:cs typeface="Times New Roman" panose="02020603050405020304" pitchFamily="18" charset="0"/>
              </a:rPr>
              <a:t>Location advantage:</a:t>
            </a:r>
            <a:r>
              <a:rPr lang="en-US" sz="2400" dirty="0">
                <a:latin typeface="Times New Roman" panose="02020603050405020304" pitchFamily="18" charset="0"/>
                <a:cs typeface="Times New Roman" panose="02020603050405020304" pitchFamily="18" charset="0"/>
              </a:rPr>
              <a:t> Central London, near transport hubs and attractions.</a:t>
            </a:r>
          </a:p>
          <a:p>
            <a:endParaRPr lang="en-US" sz="2400" dirty="0"/>
          </a:p>
        </p:txBody>
      </p:sp>
    </p:spTree>
    <p:extLst>
      <p:ext uri="{BB962C8B-B14F-4D97-AF65-F5344CB8AC3E}">
        <p14:creationId xmlns:p14="http://schemas.microsoft.com/office/powerpoint/2010/main" val="1809419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8EF8E-A00D-9BCE-1A58-1D76749C7DCD}"/>
              </a:ext>
            </a:extLst>
          </p:cNvPr>
          <p:cNvSpPr>
            <a:spLocks noGrp="1"/>
          </p:cNvSpPr>
          <p:nvPr>
            <p:ph type="title"/>
          </p:nvPr>
        </p:nvSpPr>
        <p:spPr>
          <a:xfrm>
            <a:off x="1285240" y="1050595"/>
            <a:ext cx="8074815" cy="1618489"/>
          </a:xfrm>
        </p:spPr>
        <p:txBody>
          <a:bodyPr anchor="ctr">
            <a:normAutofit/>
          </a:bodyPr>
          <a:lstStyle/>
          <a:p>
            <a:r>
              <a:rPr lang="en-GB" sz="5000" b="1" dirty="0">
                <a:latin typeface="Times New Roman" panose="02020603050405020304" pitchFamily="18" charset="0"/>
                <a:cs typeface="Times New Roman" panose="02020603050405020304" pitchFamily="18" charset="0"/>
              </a:rPr>
              <a:t>Market &amp; Demand Analysis</a:t>
            </a:r>
            <a:endParaRPr lang="en-US" sz="5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FA19141-F4E8-E6C4-6247-13E92A2039A7}"/>
              </a:ext>
            </a:extLst>
          </p:cNvPr>
          <p:cNvSpPr>
            <a:spLocks noGrp="1"/>
          </p:cNvSpPr>
          <p:nvPr>
            <p:ph idx="1"/>
          </p:nvPr>
        </p:nvSpPr>
        <p:spPr>
          <a:xfrm>
            <a:off x="1285240" y="2514601"/>
            <a:ext cx="8564613" cy="2867075"/>
          </a:xfrm>
        </p:spPr>
        <p:txBody>
          <a:bodyPr anchor="t">
            <a:normAutofit fontScale="85000" lnSpcReduction="20000"/>
          </a:bodyPr>
          <a:lstStyle/>
          <a:p>
            <a:pPr lvl="0" algn="just">
              <a:lnSpc>
                <a:spcPct val="160000"/>
              </a:lnSpc>
            </a:pPr>
            <a:r>
              <a:rPr lang="en-GB" baseline="-25000" dirty="0">
                <a:latin typeface="Times New Roman" panose="02020603050405020304" pitchFamily="18" charset="0"/>
                <a:cs typeface="Times New Roman" panose="02020603050405020304" pitchFamily="18" charset="0"/>
              </a:rPr>
              <a:t>In London, demand for Fintech and business conventions and conferences is high, with international business travel increasing ~15% each year (WTTC, 2023).</a:t>
            </a:r>
            <a:endParaRPr lang="en-US" baseline="-25000" dirty="0">
              <a:latin typeface="Times New Roman" panose="02020603050405020304" pitchFamily="18" charset="0"/>
              <a:cs typeface="Times New Roman" panose="02020603050405020304" pitchFamily="18" charset="0"/>
            </a:endParaRPr>
          </a:p>
          <a:p>
            <a:pPr lvl="0" algn="just">
              <a:lnSpc>
                <a:spcPct val="160000"/>
              </a:lnSpc>
            </a:pPr>
            <a:r>
              <a:rPr lang="en-GB" b="1" baseline="-25000" dirty="0">
                <a:latin typeface="Times New Roman" panose="02020603050405020304" pitchFamily="18" charset="0"/>
                <a:cs typeface="Times New Roman" panose="02020603050405020304" pitchFamily="18" charset="0"/>
              </a:rPr>
              <a:t>Main competition: </a:t>
            </a:r>
            <a:r>
              <a:rPr lang="en-GB" baseline="-25000" dirty="0">
                <a:latin typeface="Times New Roman" panose="02020603050405020304" pitchFamily="18" charset="0"/>
                <a:cs typeface="Times New Roman" panose="02020603050405020304" pitchFamily="18" charset="0"/>
              </a:rPr>
              <a:t>Marriott London Tower, InterContinental London and Novotel Tower (Eschenbrenner et al., 2023).</a:t>
            </a:r>
            <a:endParaRPr lang="en-US" baseline="-25000" dirty="0">
              <a:latin typeface="Times New Roman" panose="02020603050405020304" pitchFamily="18" charset="0"/>
              <a:cs typeface="Times New Roman" panose="02020603050405020304" pitchFamily="18" charset="0"/>
            </a:endParaRPr>
          </a:p>
          <a:p>
            <a:pPr lvl="0" algn="just">
              <a:lnSpc>
                <a:spcPct val="160000"/>
              </a:lnSpc>
            </a:pPr>
            <a:r>
              <a:rPr lang="en-GB" baseline="-25000" dirty="0">
                <a:latin typeface="Times New Roman" panose="02020603050405020304" pitchFamily="18" charset="0"/>
                <a:cs typeface="Times New Roman" panose="02020603050405020304" pitchFamily="18" charset="0"/>
              </a:rPr>
              <a:t>Hilton's unique selling proposition is strong central location, advanced AV technology and sustainability initiatives, Hilton Honors benefits and premium corporate service.</a:t>
            </a:r>
            <a:endParaRPr lang="en-US" baseline="-25000" dirty="0">
              <a:latin typeface="Times New Roman" panose="02020603050405020304" pitchFamily="18" charset="0"/>
              <a:cs typeface="Times New Roman" panose="02020603050405020304" pitchFamily="18" charset="0"/>
            </a:endParaRPr>
          </a:p>
          <a:p>
            <a:pPr marL="0" lvl="0" indent="0" algn="just">
              <a:lnSpc>
                <a:spcPct val="150000"/>
              </a:lnSpc>
              <a:buNone/>
            </a:pPr>
            <a:r>
              <a:rPr lang="en-US" sz="2200" baseline="-25000" dirty="0">
                <a:latin typeface="Times New Roman" panose="02020603050405020304" pitchFamily="18" charset="0"/>
                <a:cs typeface="Times New Roman" panose="02020603050405020304" pitchFamily="18" charset="0"/>
              </a:rPr>
              <a:t>.</a:t>
            </a:r>
          </a:p>
          <a:p>
            <a:endParaRPr lang="en-US" sz="2200" baseline="-25000" dirty="0"/>
          </a:p>
        </p:txBody>
      </p:sp>
    </p:spTree>
    <p:extLst>
      <p:ext uri="{BB962C8B-B14F-4D97-AF65-F5344CB8AC3E}">
        <p14:creationId xmlns:p14="http://schemas.microsoft.com/office/powerpoint/2010/main" val="3719910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8A0D95-3DC3-7A44-933C-55EAA702AB82}"/>
              </a:ext>
            </a:extLst>
          </p:cNvPr>
          <p:cNvSpPr>
            <a:spLocks noGrp="1"/>
          </p:cNvSpPr>
          <p:nvPr>
            <p:ph type="title"/>
          </p:nvPr>
        </p:nvSpPr>
        <p:spPr>
          <a:xfrm>
            <a:off x="1137036" y="548640"/>
            <a:ext cx="9916632" cy="1188720"/>
          </a:xfrm>
        </p:spPr>
        <p:txBody>
          <a:bodyPr>
            <a:normAutofit fontScale="90000"/>
          </a:bodyPr>
          <a:lstStyle/>
          <a:p>
            <a:r>
              <a:rPr lang="en-US" sz="6700" b="1" dirty="0">
                <a:solidFill>
                  <a:schemeClr val="tx1">
                    <a:lumMod val="85000"/>
                    <a:lumOff val="15000"/>
                  </a:schemeClr>
                </a:solidFill>
                <a:latin typeface="Times New Roman" panose="02020603050405020304" pitchFamily="18" charset="0"/>
                <a:cs typeface="Times New Roman" panose="02020603050405020304" pitchFamily="18" charset="0"/>
              </a:rPr>
              <a:t>Venue Suitability</a:t>
            </a:r>
            <a:br>
              <a:rPr lang="en-US" sz="3700" b="1" dirty="0">
                <a:solidFill>
                  <a:schemeClr val="tx1">
                    <a:lumMod val="85000"/>
                    <a:lumOff val="15000"/>
                  </a:schemeClr>
                </a:solidFill>
              </a:rPr>
            </a:br>
            <a:endParaRPr lang="en-US" sz="37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4D99480-B8CC-A3E8-7442-ABF912642D2E}"/>
              </a:ext>
            </a:extLst>
          </p:cNvPr>
          <p:cNvSpPr>
            <a:spLocks noGrp="1"/>
          </p:cNvSpPr>
          <p:nvPr>
            <p:ph idx="1"/>
          </p:nvPr>
        </p:nvSpPr>
        <p:spPr>
          <a:xfrm>
            <a:off x="1957987" y="2431767"/>
            <a:ext cx="8276026" cy="3685156"/>
          </a:xfrm>
        </p:spPr>
        <p:txBody>
          <a:bodyPr anchor="ctr">
            <a:normAutofit/>
          </a:bodyPr>
          <a:lstStyle/>
          <a:p>
            <a:pPr lvl="0">
              <a:lnSpc>
                <a:spcPct val="150000"/>
              </a:lnSpc>
            </a:pPr>
            <a:r>
              <a:rPr lang="en-US" sz="2000" b="1" dirty="0">
                <a:solidFill>
                  <a:schemeClr val="tx1">
                    <a:lumMod val="85000"/>
                    <a:lumOff val="15000"/>
                  </a:schemeClr>
                </a:solidFill>
                <a:latin typeface="Times New Roman" panose="02020603050405020304" pitchFamily="18" charset="0"/>
                <a:cs typeface="Times New Roman" panose="02020603050405020304" pitchFamily="18" charset="0"/>
              </a:rPr>
              <a:t>Facilities:</a:t>
            </a:r>
            <a:r>
              <a:rPr lang="en-US" sz="2000" dirty="0">
                <a:solidFill>
                  <a:schemeClr val="tx1">
                    <a:lumMod val="85000"/>
                    <a:lumOff val="15000"/>
                  </a:schemeClr>
                </a:solidFill>
                <a:latin typeface="Times New Roman" panose="02020603050405020304" pitchFamily="18" charset="0"/>
                <a:cs typeface="Times New Roman" panose="02020603050405020304" pitchFamily="18" charset="0"/>
              </a:rPr>
              <a:t> 2 large boardrooms, 3 breakout rooms, 300-room of accommodation capacity.</a:t>
            </a:r>
          </a:p>
          <a:p>
            <a:pPr lvl="0">
              <a:lnSpc>
                <a:spcPct val="150000"/>
              </a:lnSpc>
            </a:pPr>
            <a:r>
              <a:rPr lang="en-US" sz="2000" b="1" dirty="0">
                <a:solidFill>
                  <a:schemeClr val="tx1">
                    <a:lumMod val="85000"/>
                    <a:lumOff val="15000"/>
                  </a:schemeClr>
                </a:solidFill>
                <a:latin typeface="Times New Roman" panose="02020603050405020304" pitchFamily="18" charset="0"/>
                <a:cs typeface="Times New Roman" panose="02020603050405020304" pitchFamily="18" charset="0"/>
              </a:rPr>
              <a:t>AV technology</a:t>
            </a:r>
            <a:r>
              <a:rPr lang="en-US" sz="2000" dirty="0">
                <a:solidFill>
                  <a:schemeClr val="tx1">
                    <a:lumMod val="85000"/>
                    <a:lumOff val="15000"/>
                  </a:schemeClr>
                </a:solidFill>
                <a:latin typeface="Times New Roman" panose="02020603050405020304" pitchFamily="18" charset="0"/>
                <a:cs typeface="Times New Roman" panose="02020603050405020304" pitchFamily="18" charset="0"/>
              </a:rPr>
              <a:t>: Smart screens, video conferencing, high-speed Wi-Fi.</a:t>
            </a:r>
          </a:p>
          <a:p>
            <a:pPr lvl="0">
              <a:lnSpc>
                <a:spcPct val="150000"/>
              </a:lnSpc>
            </a:pPr>
            <a:r>
              <a:rPr lang="en-US" sz="2000" b="1" dirty="0">
                <a:solidFill>
                  <a:schemeClr val="tx1">
                    <a:lumMod val="85000"/>
                    <a:lumOff val="15000"/>
                  </a:schemeClr>
                </a:solidFill>
                <a:latin typeface="Times New Roman" panose="02020603050405020304" pitchFamily="18" charset="0"/>
                <a:cs typeface="Times New Roman" panose="02020603050405020304" pitchFamily="18" charset="0"/>
              </a:rPr>
              <a:t>Catering:</a:t>
            </a:r>
            <a:r>
              <a:rPr lang="en-US" sz="2000" dirty="0">
                <a:solidFill>
                  <a:schemeClr val="tx1">
                    <a:lumMod val="85000"/>
                    <a:lumOff val="15000"/>
                  </a:schemeClr>
                </a:solidFill>
                <a:latin typeface="Times New Roman" panose="02020603050405020304" pitchFamily="18" charset="0"/>
                <a:cs typeface="Times New Roman" panose="02020603050405020304" pitchFamily="18" charset="0"/>
              </a:rPr>
              <a:t> On-site restaurant and dedicated event F&amp;B services.</a:t>
            </a:r>
          </a:p>
          <a:p>
            <a:pPr lvl="0">
              <a:lnSpc>
                <a:spcPct val="150000"/>
              </a:lnSpc>
            </a:pPr>
            <a:r>
              <a:rPr lang="en-US" sz="2000" b="1" dirty="0">
                <a:solidFill>
                  <a:schemeClr val="tx1">
                    <a:lumMod val="85000"/>
                    <a:lumOff val="15000"/>
                  </a:schemeClr>
                </a:solidFill>
                <a:latin typeface="Times New Roman" panose="02020603050405020304" pitchFamily="18" charset="0"/>
                <a:cs typeface="Times New Roman" panose="02020603050405020304" pitchFamily="18" charset="0"/>
              </a:rPr>
              <a:t>Limitations:</a:t>
            </a:r>
            <a:r>
              <a:rPr lang="en-US" sz="2000" dirty="0">
                <a:solidFill>
                  <a:schemeClr val="tx1">
                    <a:lumMod val="85000"/>
                    <a:lumOff val="15000"/>
                  </a:schemeClr>
                </a:solidFill>
                <a:latin typeface="Times New Roman" panose="02020603050405020304" pitchFamily="18" charset="0"/>
                <a:cs typeface="Times New Roman" panose="02020603050405020304" pitchFamily="18" charset="0"/>
              </a:rPr>
              <a:t> Limited parking – solution: partner with nearby parking facilities (</a:t>
            </a:r>
            <a:r>
              <a:rPr lang="en-GB" sz="2000" dirty="0">
                <a:solidFill>
                  <a:schemeClr val="tx1">
                    <a:lumMod val="85000"/>
                    <a:lumOff val="15000"/>
                  </a:schemeClr>
                </a:solidFill>
                <a:latin typeface="Times New Roman" panose="02020603050405020304" pitchFamily="18" charset="0"/>
                <a:cs typeface="Times New Roman" panose="02020603050405020304" pitchFamily="18" charset="0"/>
              </a:rPr>
              <a:t>Kim et al., 2019).</a:t>
            </a:r>
            <a:endParaRPr lang="en-US" sz="2000" dirty="0">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US" sz="2000" dirty="0">
              <a:solidFill>
                <a:schemeClr val="tx1">
                  <a:lumMod val="85000"/>
                  <a:lumOff val="15000"/>
                </a:schemeClr>
              </a:solidFill>
            </a:endParaRPr>
          </a:p>
        </p:txBody>
      </p:sp>
    </p:spTree>
    <p:extLst>
      <p:ext uri="{BB962C8B-B14F-4D97-AF65-F5344CB8AC3E}">
        <p14:creationId xmlns:p14="http://schemas.microsoft.com/office/powerpoint/2010/main" val="964073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79874-47D7-C739-B3B3-469C7A2992D7}"/>
              </a:ext>
            </a:extLst>
          </p:cNvPr>
          <p:cNvSpPr>
            <a:spLocks noGrp="1"/>
          </p:cNvSpPr>
          <p:nvPr>
            <p:ph type="title"/>
          </p:nvPr>
        </p:nvSpPr>
        <p:spPr/>
        <p:txBody>
          <a:bodyPr>
            <a:normAutofit fontScale="90000"/>
          </a:bodyPr>
          <a:lstStyle/>
          <a:p>
            <a:pPr algn="ctr"/>
            <a:r>
              <a:rPr lang="en-US" sz="6000" b="1" dirty="0">
                <a:latin typeface="Times New Roman" panose="02020603050405020304" pitchFamily="18" charset="0"/>
                <a:cs typeface="Times New Roman" panose="02020603050405020304" pitchFamily="18" charset="0"/>
              </a:rPr>
              <a:t>Financial Feasibility</a:t>
            </a:r>
            <a:br>
              <a:rPr lang="en-US" b="1" dirty="0"/>
            </a:br>
            <a:endParaRPr lang="en-US" dirty="0"/>
          </a:p>
        </p:txBody>
      </p:sp>
      <p:graphicFrame>
        <p:nvGraphicFramePr>
          <p:cNvPr id="4" name="Content Placeholder 3">
            <a:extLst>
              <a:ext uri="{FF2B5EF4-FFF2-40B4-BE49-F238E27FC236}">
                <a16:creationId xmlns:a16="http://schemas.microsoft.com/office/drawing/2014/main" id="{3231C3AE-BBFE-1410-9736-7312EFE1A9BD}"/>
              </a:ext>
            </a:extLst>
          </p:cNvPr>
          <p:cNvGraphicFramePr>
            <a:graphicFrameLocks noGrp="1"/>
          </p:cNvGraphicFramePr>
          <p:nvPr>
            <p:ph idx="1"/>
            <p:extLst>
              <p:ext uri="{D42A27DB-BD31-4B8C-83A1-F6EECF244321}">
                <p14:modId xmlns:p14="http://schemas.microsoft.com/office/powerpoint/2010/main" val="167101776"/>
              </p:ext>
            </p:extLst>
          </p:nvPr>
        </p:nvGraphicFramePr>
        <p:xfrm>
          <a:off x="1270317" y="1431766"/>
          <a:ext cx="5267643" cy="1944845"/>
        </p:xfrm>
        <a:graphic>
          <a:graphicData uri="http://schemas.openxmlformats.org/drawingml/2006/table">
            <a:tbl>
              <a:tblPr firstRow="1" firstCol="1" bandRow="1">
                <a:tableStyleId>{5C22544A-7EE6-4342-B048-85BDC9FD1C3A}</a:tableStyleId>
              </a:tblPr>
              <a:tblGrid>
                <a:gridCol w="2951123">
                  <a:extLst>
                    <a:ext uri="{9D8B030D-6E8A-4147-A177-3AD203B41FA5}">
                      <a16:colId xmlns:a16="http://schemas.microsoft.com/office/drawing/2014/main" val="3830984252"/>
                    </a:ext>
                  </a:extLst>
                </a:gridCol>
                <a:gridCol w="2316520">
                  <a:extLst>
                    <a:ext uri="{9D8B030D-6E8A-4147-A177-3AD203B41FA5}">
                      <a16:colId xmlns:a16="http://schemas.microsoft.com/office/drawing/2014/main" val="44862000"/>
                    </a:ext>
                  </a:extLst>
                </a:gridCol>
              </a:tblGrid>
              <a:tr h="388969">
                <a:tc>
                  <a:txBody>
                    <a:bodyPr/>
                    <a:lstStyle/>
                    <a:p>
                      <a:pPr marL="0" marR="0" algn="just">
                        <a:lnSpc>
                          <a:spcPct val="150000"/>
                        </a:lnSpc>
                        <a:spcAft>
                          <a:spcPts val="1000"/>
                        </a:spcAft>
                        <a:buNone/>
                      </a:pPr>
                      <a:r>
                        <a:rPr lang="en-US" sz="1200" kern="100">
                          <a:effectLst/>
                        </a:rPr>
                        <a:t>Revenue Source</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a:effectLst/>
                        </a:rPr>
                        <a:t>Estimate (£)</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02935406"/>
                  </a:ext>
                </a:extLst>
              </a:tr>
              <a:tr h="388969">
                <a:tc>
                  <a:txBody>
                    <a:bodyPr/>
                    <a:lstStyle/>
                    <a:p>
                      <a:pPr marL="0" marR="0" algn="just">
                        <a:lnSpc>
                          <a:spcPct val="150000"/>
                        </a:lnSpc>
                        <a:spcAft>
                          <a:spcPts val="1000"/>
                        </a:spcAft>
                        <a:buNone/>
                      </a:pPr>
                      <a:r>
                        <a:rPr lang="en-US" sz="1200" kern="100">
                          <a:effectLst/>
                        </a:rPr>
                        <a:t>25 room nights</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dirty="0">
                          <a:effectLst/>
                        </a:rPr>
                        <a:t>6,250</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7931428"/>
                  </a:ext>
                </a:extLst>
              </a:tr>
              <a:tr h="388969">
                <a:tc>
                  <a:txBody>
                    <a:bodyPr/>
                    <a:lstStyle/>
                    <a:p>
                      <a:pPr marL="0" marR="0" algn="just">
                        <a:lnSpc>
                          <a:spcPct val="150000"/>
                        </a:lnSpc>
                        <a:spcAft>
                          <a:spcPts val="1000"/>
                        </a:spcAft>
                        <a:buNone/>
                      </a:pPr>
                      <a:r>
                        <a:rPr lang="en-US" sz="1200" kern="100">
                          <a:effectLst/>
                        </a:rPr>
                        <a:t>F&amp;B (lunch &amp; refreshments)</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dirty="0">
                          <a:effectLst/>
                        </a:rPr>
                        <a:t>2,500</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22198946"/>
                  </a:ext>
                </a:extLst>
              </a:tr>
              <a:tr h="388969">
                <a:tc>
                  <a:txBody>
                    <a:bodyPr/>
                    <a:lstStyle/>
                    <a:p>
                      <a:pPr marL="0" marR="0" algn="just">
                        <a:lnSpc>
                          <a:spcPct val="150000"/>
                        </a:lnSpc>
                        <a:spcAft>
                          <a:spcPts val="1000"/>
                        </a:spcAft>
                        <a:buNone/>
                      </a:pPr>
                      <a:r>
                        <a:rPr lang="en-US" sz="1200" kern="100" dirty="0">
                          <a:effectLst/>
                        </a:rPr>
                        <a:t>Sponsorship / Other</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a:effectLst/>
                        </a:rPr>
                        <a:t>1,000</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59358603"/>
                  </a:ext>
                </a:extLst>
              </a:tr>
              <a:tr h="388969">
                <a:tc>
                  <a:txBody>
                    <a:bodyPr/>
                    <a:lstStyle/>
                    <a:p>
                      <a:pPr marL="0" marR="0" algn="just">
                        <a:lnSpc>
                          <a:spcPct val="150000"/>
                        </a:lnSpc>
                        <a:spcAft>
                          <a:spcPts val="1000"/>
                        </a:spcAft>
                        <a:buNone/>
                      </a:pPr>
                      <a:r>
                        <a:rPr lang="en-US" sz="1200" kern="100">
                          <a:effectLst/>
                        </a:rPr>
                        <a:t>Total Revenue</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dirty="0">
                          <a:effectLst/>
                        </a:rPr>
                        <a:t>9,750</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59233252"/>
                  </a:ext>
                </a:extLst>
              </a:tr>
            </a:tbl>
          </a:graphicData>
        </a:graphic>
      </p:graphicFrame>
      <p:graphicFrame>
        <p:nvGraphicFramePr>
          <p:cNvPr id="5" name="Table 4">
            <a:extLst>
              <a:ext uri="{FF2B5EF4-FFF2-40B4-BE49-F238E27FC236}">
                <a16:creationId xmlns:a16="http://schemas.microsoft.com/office/drawing/2014/main" id="{AC589E79-3FA2-3871-0F02-85FFEE910BCB}"/>
              </a:ext>
            </a:extLst>
          </p:cNvPr>
          <p:cNvGraphicFramePr>
            <a:graphicFrameLocks noGrp="1"/>
          </p:cNvGraphicFramePr>
          <p:nvPr>
            <p:extLst>
              <p:ext uri="{D42A27DB-BD31-4B8C-83A1-F6EECF244321}">
                <p14:modId xmlns:p14="http://schemas.microsoft.com/office/powerpoint/2010/main" val="2137231372"/>
              </p:ext>
            </p:extLst>
          </p:nvPr>
        </p:nvGraphicFramePr>
        <p:xfrm>
          <a:off x="1247456" y="3533297"/>
          <a:ext cx="5313363" cy="2049620"/>
        </p:xfrm>
        <a:graphic>
          <a:graphicData uri="http://schemas.openxmlformats.org/drawingml/2006/table">
            <a:tbl>
              <a:tblPr firstRow="1" firstCol="1" bandRow="1">
                <a:tableStyleId>{5C22544A-7EE6-4342-B048-85BDC9FD1C3A}</a:tableStyleId>
              </a:tblPr>
              <a:tblGrid>
                <a:gridCol w="1490131">
                  <a:extLst>
                    <a:ext uri="{9D8B030D-6E8A-4147-A177-3AD203B41FA5}">
                      <a16:colId xmlns:a16="http://schemas.microsoft.com/office/drawing/2014/main" val="470669712"/>
                    </a:ext>
                  </a:extLst>
                </a:gridCol>
                <a:gridCol w="3823232">
                  <a:extLst>
                    <a:ext uri="{9D8B030D-6E8A-4147-A177-3AD203B41FA5}">
                      <a16:colId xmlns:a16="http://schemas.microsoft.com/office/drawing/2014/main" val="261840153"/>
                    </a:ext>
                  </a:extLst>
                </a:gridCol>
              </a:tblGrid>
              <a:tr h="409924">
                <a:tc>
                  <a:txBody>
                    <a:bodyPr/>
                    <a:lstStyle/>
                    <a:p>
                      <a:pPr marL="0" marR="0" algn="just">
                        <a:lnSpc>
                          <a:spcPct val="150000"/>
                        </a:lnSpc>
                        <a:spcAft>
                          <a:spcPts val="1000"/>
                        </a:spcAft>
                        <a:buNone/>
                      </a:pPr>
                      <a:r>
                        <a:rPr lang="en-US" sz="1200" kern="100">
                          <a:effectLst/>
                        </a:rPr>
                        <a:t>Cost Component</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a:effectLst/>
                        </a:rPr>
                        <a:t>Estimate (£)</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2129556"/>
                  </a:ext>
                </a:extLst>
              </a:tr>
              <a:tr h="409924">
                <a:tc>
                  <a:txBody>
                    <a:bodyPr/>
                    <a:lstStyle/>
                    <a:p>
                      <a:pPr marL="0" marR="0" algn="just">
                        <a:lnSpc>
                          <a:spcPct val="150000"/>
                        </a:lnSpc>
                        <a:spcAft>
                          <a:spcPts val="1000"/>
                        </a:spcAft>
                        <a:buNone/>
                      </a:pPr>
                      <a:r>
                        <a:rPr lang="en-US" sz="1200" kern="100">
                          <a:effectLst/>
                        </a:rPr>
                        <a:t>Staffing</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a:effectLst/>
                        </a:rPr>
                        <a:t>1,500</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91841334"/>
                  </a:ext>
                </a:extLst>
              </a:tr>
              <a:tr h="409924">
                <a:tc>
                  <a:txBody>
                    <a:bodyPr/>
                    <a:lstStyle/>
                    <a:p>
                      <a:pPr marL="0" marR="0" algn="just">
                        <a:lnSpc>
                          <a:spcPct val="150000"/>
                        </a:lnSpc>
                        <a:spcAft>
                          <a:spcPts val="1000"/>
                        </a:spcAft>
                        <a:buNone/>
                      </a:pPr>
                      <a:r>
                        <a:rPr lang="en-US" sz="1200" kern="100">
                          <a:effectLst/>
                        </a:rPr>
                        <a:t>AV / Equipment</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a:effectLst/>
                        </a:rPr>
                        <a:t>750 (</a:t>
                      </a:r>
                      <a:r>
                        <a:rPr lang="en-GB" sz="1200" kern="100">
                          <a:effectLst/>
                        </a:rPr>
                        <a:t>Ahmed et al., 2021). </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3174196"/>
                  </a:ext>
                </a:extLst>
              </a:tr>
              <a:tr h="409924">
                <a:tc>
                  <a:txBody>
                    <a:bodyPr/>
                    <a:lstStyle/>
                    <a:p>
                      <a:pPr marL="0" marR="0" algn="just">
                        <a:lnSpc>
                          <a:spcPct val="150000"/>
                        </a:lnSpc>
                        <a:spcAft>
                          <a:spcPts val="1000"/>
                        </a:spcAft>
                        <a:buNone/>
                      </a:pPr>
                      <a:r>
                        <a:rPr lang="en-US" sz="1200" kern="100">
                          <a:effectLst/>
                        </a:rPr>
                        <a:t>Operations &amp; Misc</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a:effectLst/>
                        </a:rPr>
                        <a:t>1,000</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4535864"/>
                  </a:ext>
                </a:extLst>
              </a:tr>
              <a:tr h="409924">
                <a:tc>
                  <a:txBody>
                    <a:bodyPr/>
                    <a:lstStyle/>
                    <a:p>
                      <a:pPr marL="0" marR="0" algn="just">
                        <a:lnSpc>
                          <a:spcPct val="150000"/>
                        </a:lnSpc>
                        <a:spcAft>
                          <a:spcPts val="1000"/>
                        </a:spcAft>
                        <a:buNone/>
                      </a:pPr>
                      <a:r>
                        <a:rPr lang="en-US" sz="1200" kern="100">
                          <a:effectLst/>
                        </a:rPr>
                        <a:t>Total Costs</a:t>
                      </a: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1000"/>
                        </a:spcAft>
                        <a:buNone/>
                      </a:pPr>
                      <a:r>
                        <a:rPr lang="en-US" sz="1200" kern="100" dirty="0">
                          <a:effectLst/>
                        </a:rPr>
                        <a:t>3,250</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59942505"/>
                  </a:ext>
                </a:extLst>
              </a:tr>
            </a:tbl>
          </a:graphicData>
        </a:graphic>
      </p:graphicFrame>
      <p:sp>
        <p:nvSpPr>
          <p:cNvPr id="7" name="TextBox 6">
            <a:extLst>
              <a:ext uri="{FF2B5EF4-FFF2-40B4-BE49-F238E27FC236}">
                <a16:creationId xmlns:a16="http://schemas.microsoft.com/office/drawing/2014/main" id="{130D5CA3-A2EC-7EA0-AE61-A4D6567715FA}"/>
              </a:ext>
            </a:extLst>
          </p:cNvPr>
          <p:cNvSpPr txBox="1"/>
          <p:nvPr/>
        </p:nvSpPr>
        <p:spPr>
          <a:xfrm>
            <a:off x="960120" y="5739603"/>
            <a:ext cx="6096000" cy="458074"/>
          </a:xfrm>
          <a:prstGeom prst="rect">
            <a:avLst/>
          </a:prstGeom>
          <a:noFill/>
        </p:spPr>
        <p:txBody>
          <a:bodyPr wrap="square">
            <a:spAutoFit/>
          </a:bodyPr>
          <a:lstStyle/>
          <a:p>
            <a:pPr marL="342900" marR="0" lvl="0" indent="-342900" algn="just">
              <a:lnSpc>
                <a:spcPct val="150000"/>
              </a:lnSpc>
              <a:spcAft>
                <a:spcPts val="1000"/>
              </a:spcAft>
              <a:buFont typeface="Symbol" panose="05050102010706020507" pitchFamily="18" charset="2"/>
              <a:buChar cha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Projected Profit: £6,500</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08851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70EE6-CBC7-1D13-970F-5B4FED5B35D3}"/>
              </a:ext>
            </a:extLst>
          </p:cNvPr>
          <p:cNvSpPr>
            <a:spLocks noGrp="1"/>
          </p:cNvSpPr>
          <p:nvPr>
            <p:ph type="title"/>
          </p:nvPr>
        </p:nvSpPr>
        <p:spPr>
          <a:xfrm>
            <a:off x="1285240" y="1050595"/>
            <a:ext cx="8074815" cy="1618489"/>
          </a:xfrm>
        </p:spPr>
        <p:txBody>
          <a:bodyPr anchor="ctr">
            <a:normAutofit/>
          </a:bodyPr>
          <a:lstStyle/>
          <a:p>
            <a:r>
              <a:rPr lang="en-US" sz="5000" b="1" dirty="0">
                <a:latin typeface="Times New Roman" panose="02020603050405020304" pitchFamily="18" charset="0"/>
                <a:cs typeface="Times New Roman" panose="02020603050405020304" pitchFamily="18" charset="0"/>
              </a:rPr>
              <a:t>Operational &amp; Risk Considerations</a:t>
            </a:r>
          </a:p>
        </p:txBody>
      </p:sp>
      <p:sp>
        <p:nvSpPr>
          <p:cNvPr id="3" name="Content Placeholder 2">
            <a:extLst>
              <a:ext uri="{FF2B5EF4-FFF2-40B4-BE49-F238E27FC236}">
                <a16:creationId xmlns:a16="http://schemas.microsoft.com/office/drawing/2014/main" id="{3AEFE62A-748A-C1E5-DFA5-776DAC44FB1F}"/>
              </a:ext>
            </a:extLst>
          </p:cNvPr>
          <p:cNvSpPr>
            <a:spLocks noGrp="1"/>
          </p:cNvSpPr>
          <p:nvPr>
            <p:ph idx="1"/>
          </p:nvPr>
        </p:nvSpPr>
        <p:spPr>
          <a:xfrm>
            <a:off x="1285240" y="2969469"/>
            <a:ext cx="8074815" cy="2800395"/>
          </a:xfrm>
        </p:spPr>
        <p:txBody>
          <a:bodyPr anchor="t">
            <a:normAutofit fontScale="92500" lnSpcReduction="20000"/>
          </a:bodyPr>
          <a:lstStyle/>
          <a:p>
            <a:pPr lvl="0">
              <a:lnSpc>
                <a:spcPct val="150000"/>
              </a:lnSpc>
            </a:pPr>
            <a:r>
              <a:rPr lang="en-US" sz="2000" b="1" dirty="0">
                <a:latin typeface="Times New Roman" panose="02020603050405020304" pitchFamily="18" charset="0"/>
                <a:cs typeface="Times New Roman" panose="02020603050405020304" pitchFamily="18" charset="0"/>
              </a:rPr>
              <a:t>Check-in/out:</a:t>
            </a:r>
            <a:r>
              <a:rPr lang="en-US" sz="2000" dirty="0">
                <a:latin typeface="Times New Roman" panose="02020603050405020304" pitchFamily="18" charset="0"/>
                <a:cs typeface="Times New Roman" panose="02020603050405020304" pitchFamily="18" charset="0"/>
              </a:rPr>
              <a:t> Early check-in for delegates arriving Day 0; express check-out on Day 2.</a:t>
            </a:r>
          </a:p>
          <a:p>
            <a:pPr lvl="0">
              <a:lnSpc>
                <a:spcPct val="150000"/>
              </a:lnSpc>
            </a:pPr>
            <a:r>
              <a:rPr lang="en-US" sz="2000" b="1" dirty="0">
                <a:latin typeface="Times New Roman" panose="02020603050405020304" pitchFamily="18" charset="0"/>
                <a:cs typeface="Times New Roman" panose="02020603050405020304" pitchFamily="18" charset="0"/>
              </a:rPr>
              <a:t>Staffing:</a:t>
            </a:r>
            <a:r>
              <a:rPr lang="en-US" sz="2000" dirty="0">
                <a:latin typeface="Times New Roman" panose="02020603050405020304" pitchFamily="18" charset="0"/>
                <a:cs typeface="Times New Roman" panose="02020603050405020304" pitchFamily="18" charset="0"/>
              </a:rPr>
              <a:t> Event coordinator, F&amp;B team, AV technician, housekeeping.</a:t>
            </a:r>
          </a:p>
          <a:p>
            <a:pPr lvl="0">
              <a:lnSpc>
                <a:spcPct val="150000"/>
              </a:lnSpc>
            </a:pPr>
            <a:r>
              <a:rPr lang="en-US" sz="2000" b="1" dirty="0">
                <a:latin typeface="Times New Roman" panose="02020603050405020304" pitchFamily="18" charset="0"/>
                <a:cs typeface="Times New Roman" panose="02020603050405020304" pitchFamily="18" charset="0"/>
              </a:rPr>
              <a:t>Supplier management:</a:t>
            </a:r>
            <a:r>
              <a:rPr lang="en-US" sz="2000" dirty="0">
                <a:latin typeface="Times New Roman" panose="02020603050405020304" pitchFamily="18" charset="0"/>
                <a:cs typeface="Times New Roman" panose="02020603050405020304" pitchFamily="18" charset="0"/>
              </a:rPr>
              <a:t> Local catering, equipment rental as needed (</a:t>
            </a:r>
            <a:r>
              <a:rPr lang="en-GB" sz="2000" dirty="0">
                <a:latin typeface="Times New Roman" panose="02020603050405020304" pitchFamily="18" charset="0"/>
                <a:cs typeface="Times New Roman" panose="02020603050405020304" pitchFamily="18" charset="0"/>
              </a:rPr>
              <a:t>Ikinci and Tipi, 2021). </a:t>
            </a:r>
            <a:endParaRPr lang="en-US" sz="2000" dirty="0">
              <a:latin typeface="Times New Roman" panose="02020603050405020304" pitchFamily="18" charset="0"/>
              <a:cs typeface="Times New Roman" panose="02020603050405020304" pitchFamily="18" charset="0"/>
            </a:endParaRPr>
          </a:p>
          <a:p>
            <a:pPr lvl="0">
              <a:lnSpc>
                <a:spcPct val="150000"/>
              </a:lnSpc>
            </a:pPr>
            <a:r>
              <a:rPr lang="en-US" sz="2000" b="1" dirty="0">
                <a:latin typeface="Times New Roman" panose="02020603050405020304" pitchFamily="18" charset="0"/>
                <a:cs typeface="Times New Roman" panose="02020603050405020304" pitchFamily="18" charset="0"/>
              </a:rPr>
              <a:t>Risk management:</a:t>
            </a:r>
            <a:r>
              <a:rPr lang="en-US" sz="2000" dirty="0">
                <a:latin typeface="Times New Roman" panose="02020603050405020304" pitchFamily="18" charset="0"/>
                <a:cs typeface="Times New Roman" panose="02020603050405020304" pitchFamily="18" charset="0"/>
              </a:rPr>
              <a:t> Fire safety, insurance coverage, GDPR compliance.</a:t>
            </a:r>
          </a:p>
          <a:p>
            <a:endParaRPr lang="en-US" sz="2000" dirty="0"/>
          </a:p>
        </p:txBody>
      </p:sp>
    </p:spTree>
    <p:extLst>
      <p:ext uri="{BB962C8B-B14F-4D97-AF65-F5344CB8AC3E}">
        <p14:creationId xmlns:p14="http://schemas.microsoft.com/office/powerpoint/2010/main" val="3130917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CCA15-DDA9-CEA2-B295-B6568ED09C99}"/>
              </a:ext>
            </a:extLst>
          </p:cNvPr>
          <p:cNvSpPr>
            <a:spLocks noGrp="1"/>
          </p:cNvSpPr>
          <p:nvPr>
            <p:ph type="title"/>
          </p:nvPr>
        </p:nvSpPr>
        <p:spPr>
          <a:xfrm>
            <a:off x="1075766" y="1188637"/>
            <a:ext cx="3291833" cy="4480726"/>
          </a:xfrm>
        </p:spPr>
        <p:txBody>
          <a:bodyPr>
            <a:normAutofit/>
          </a:bodyPr>
          <a:lstStyle/>
          <a:p>
            <a:pPr algn="ctr"/>
            <a:r>
              <a:rPr lang="en-GB" sz="3600" b="1" dirty="0">
                <a:latin typeface="Times New Roman" panose="02020603050405020304" pitchFamily="18" charset="0"/>
                <a:cs typeface="Times New Roman" panose="02020603050405020304" pitchFamily="18" charset="0"/>
              </a:rPr>
              <a:t>Sustainability Strategies</a:t>
            </a:r>
            <a:endParaRPr lang="en-US" sz="3600" dirty="0">
              <a:latin typeface="Times New Roman" panose="02020603050405020304" pitchFamily="18"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2354BF-A152-A8B8-94CB-7C40A703C644}"/>
              </a:ext>
            </a:extLst>
          </p:cNvPr>
          <p:cNvSpPr>
            <a:spLocks noGrp="1"/>
          </p:cNvSpPr>
          <p:nvPr>
            <p:ph idx="1"/>
          </p:nvPr>
        </p:nvSpPr>
        <p:spPr>
          <a:xfrm>
            <a:off x="5255259" y="1386840"/>
            <a:ext cx="5519415" cy="3822290"/>
          </a:xfrm>
        </p:spPr>
        <p:txBody>
          <a:bodyPr anchor="ctr">
            <a:normAutofit fontScale="85000" lnSpcReduction="10000"/>
          </a:bodyPr>
          <a:lstStyle/>
          <a:p>
            <a:pPr lvl="0">
              <a:lnSpc>
                <a:spcPct val="150000"/>
              </a:lnSpc>
            </a:pPr>
            <a:r>
              <a:rPr lang="en-US" sz="2400" b="1" dirty="0">
                <a:latin typeface="Times New Roman" panose="02020603050405020304" pitchFamily="18" charset="0"/>
                <a:cs typeface="Times New Roman" panose="02020603050405020304" pitchFamily="18" charset="0"/>
              </a:rPr>
              <a:t>Waste reduction:</a:t>
            </a:r>
            <a:r>
              <a:rPr lang="en-US" sz="2400" dirty="0">
                <a:latin typeface="Times New Roman" panose="02020603050405020304" pitchFamily="18" charset="0"/>
                <a:cs typeface="Times New Roman" panose="02020603050405020304" pitchFamily="18" charset="0"/>
              </a:rPr>
              <a:t> reusable materials, digital handouts.</a:t>
            </a:r>
          </a:p>
          <a:p>
            <a:pPr lvl="0">
              <a:lnSpc>
                <a:spcPct val="150000"/>
              </a:lnSpc>
            </a:pPr>
            <a:r>
              <a:rPr lang="en-US" sz="2400" b="1" dirty="0">
                <a:latin typeface="Times New Roman" panose="02020603050405020304" pitchFamily="18" charset="0"/>
                <a:cs typeface="Times New Roman" panose="02020603050405020304" pitchFamily="18" charset="0"/>
              </a:rPr>
              <a:t>Energy efficiency:</a:t>
            </a:r>
            <a:r>
              <a:rPr lang="en-US" sz="2400" dirty="0">
                <a:latin typeface="Times New Roman" panose="02020603050405020304" pitchFamily="18" charset="0"/>
                <a:cs typeface="Times New Roman" panose="02020603050405020304" pitchFamily="18" charset="0"/>
              </a:rPr>
              <a:t> lighting and HVAC systems.</a:t>
            </a:r>
          </a:p>
          <a:p>
            <a:pPr lvl="0">
              <a:lnSpc>
                <a:spcPct val="150000"/>
              </a:lnSpc>
            </a:pPr>
            <a:r>
              <a:rPr lang="en-US" sz="2400" b="1" dirty="0">
                <a:latin typeface="Times New Roman" panose="02020603050405020304" pitchFamily="18" charset="0"/>
                <a:cs typeface="Times New Roman" panose="02020603050405020304" pitchFamily="18" charset="0"/>
              </a:rPr>
              <a:t>CSR initiatives:</a:t>
            </a:r>
            <a:r>
              <a:rPr lang="en-US" sz="2400" dirty="0">
                <a:latin typeface="Times New Roman" panose="02020603050405020304" pitchFamily="18" charset="0"/>
                <a:cs typeface="Times New Roman" panose="02020603050405020304" pitchFamily="18" charset="0"/>
              </a:rPr>
              <a:t> support local charities through event sponsorship (</a:t>
            </a:r>
            <a:r>
              <a:rPr lang="en-GB" sz="2400" dirty="0">
                <a:latin typeface="Times New Roman" panose="02020603050405020304" pitchFamily="18" charset="0"/>
                <a:cs typeface="Times New Roman" panose="02020603050405020304" pitchFamily="18" charset="0"/>
              </a:rPr>
              <a:t>Fechner, 2020). </a:t>
            </a:r>
            <a:endParaRPr lang="en-US" sz="2400" dirty="0">
              <a:latin typeface="Times New Roman" panose="02020603050405020304" pitchFamily="18" charset="0"/>
              <a:cs typeface="Times New Roman" panose="02020603050405020304" pitchFamily="18" charset="0"/>
            </a:endParaRPr>
          </a:p>
          <a:p>
            <a:pPr lvl="0">
              <a:lnSpc>
                <a:spcPct val="150000"/>
              </a:lnSpc>
            </a:pPr>
            <a:r>
              <a:rPr lang="en-US" sz="2400" b="1" dirty="0">
                <a:latin typeface="Times New Roman" panose="02020603050405020304" pitchFamily="18" charset="0"/>
                <a:cs typeface="Times New Roman" panose="02020603050405020304" pitchFamily="18" charset="0"/>
              </a:rPr>
              <a:t>Carbon footprint:</a:t>
            </a:r>
            <a:r>
              <a:rPr lang="en-US" sz="2400" dirty="0">
                <a:latin typeface="Times New Roman" panose="02020603050405020304" pitchFamily="18" charset="0"/>
                <a:cs typeface="Times New Roman" panose="02020603050405020304" pitchFamily="18" charset="0"/>
              </a:rPr>
              <a:t> monitoring and offsetting emissions.</a:t>
            </a:r>
          </a:p>
          <a:p>
            <a:endParaRPr lang="en-US" sz="2400" dirty="0"/>
          </a:p>
        </p:txBody>
      </p:sp>
    </p:spTree>
    <p:extLst>
      <p:ext uri="{BB962C8B-B14F-4D97-AF65-F5344CB8AC3E}">
        <p14:creationId xmlns:p14="http://schemas.microsoft.com/office/powerpoint/2010/main" val="3294155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8F517-F060-243D-D8DD-DE150BF90DB9}"/>
              </a:ext>
            </a:extLst>
          </p:cNvPr>
          <p:cNvSpPr>
            <a:spLocks noGrp="1"/>
          </p:cNvSpPr>
          <p:nvPr>
            <p:ph type="title"/>
          </p:nvPr>
        </p:nvSpPr>
        <p:spPr>
          <a:xfrm>
            <a:off x="1285240" y="1050595"/>
            <a:ext cx="9580880" cy="1618489"/>
          </a:xfrm>
        </p:spPr>
        <p:txBody>
          <a:bodyPr anchor="ctr">
            <a:normAutofit/>
          </a:bodyPr>
          <a:lstStyle/>
          <a:p>
            <a:r>
              <a:rPr lang="en-GB" sz="5000" b="1" dirty="0">
                <a:latin typeface="Times New Roman" panose="02020603050405020304" pitchFamily="18" charset="0"/>
                <a:cs typeface="Times New Roman" panose="02020603050405020304" pitchFamily="18" charset="0"/>
              </a:rPr>
              <a:t>Strategic Steps for Event Success</a:t>
            </a:r>
            <a:endParaRPr lang="en-US" sz="5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0AC77BB-5F59-93A4-C84D-9B715F146666}"/>
              </a:ext>
            </a:extLst>
          </p:cNvPr>
          <p:cNvSpPr>
            <a:spLocks noGrp="1"/>
          </p:cNvSpPr>
          <p:nvPr>
            <p:ph idx="1"/>
          </p:nvPr>
        </p:nvSpPr>
        <p:spPr>
          <a:xfrm>
            <a:off x="1285240" y="2969469"/>
            <a:ext cx="8074815" cy="2800395"/>
          </a:xfrm>
        </p:spPr>
        <p:txBody>
          <a:bodyPr anchor="t">
            <a:normAutofit fontScale="92500" lnSpcReduction="20000"/>
          </a:bodyPr>
          <a:lstStyle/>
          <a:p>
            <a:pPr lvl="0">
              <a:lnSpc>
                <a:spcPct val="150000"/>
              </a:lnSpc>
            </a:pPr>
            <a:r>
              <a:rPr lang="en-US" sz="2400" dirty="0">
                <a:latin typeface="Times New Roman" panose="02020603050405020304" pitchFamily="18" charset="0"/>
                <a:cs typeface="Times New Roman" panose="02020603050405020304" pitchFamily="18" charset="0"/>
              </a:rPr>
              <a:t>Tailored accommodation packages for delegates.</a:t>
            </a:r>
          </a:p>
          <a:p>
            <a:pPr lvl="0">
              <a:lnSpc>
                <a:spcPct val="150000"/>
              </a:lnSpc>
            </a:pPr>
            <a:r>
              <a:rPr lang="en-US" sz="2400" dirty="0">
                <a:latin typeface="Times New Roman" panose="02020603050405020304" pitchFamily="18" charset="0"/>
                <a:cs typeface="Times New Roman" panose="02020603050405020304" pitchFamily="18" charset="0"/>
              </a:rPr>
              <a:t>Customised F&amp;B menus and refreshment breaks.</a:t>
            </a:r>
          </a:p>
          <a:p>
            <a:pPr lvl="0">
              <a:lnSpc>
                <a:spcPct val="150000"/>
              </a:lnSpc>
            </a:pPr>
            <a:r>
              <a:rPr lang="en-US" sz="2400" dirty="0">
                <a:latin typeface="Times New Roman" panose="02020603050405020304" pitchFamily="18" charset="0"/>
                <a:cs typeface="Times New Roman" panose="02020603050405020304" pitchFamily="18" charset="0"/>
              </a:rPr>
              <a:t>Dedicated Event Manager and on-site support.</a:t>
            </a:r>
          </a:p>
          <a:p>
            <a:pPr lvl="0">
              <a:lnSpc>
                <a:spcPct val="150000"/>
              </a:lnSpc>
            </a:pPr>
            <a:r>
              <a:rPr lang="en-US" sz="2400" b="1" dirty="0">
                <a:latin typeface="Times New Roman" panose="02020603050405020304" pitchFamily="18" charset="0"/>
                <a:cs typeface="Times New Roman" panose="02020603050405020304" pitchFamily="18" charset="0"/>
              </a:rPr>
              <a:t>Pre-event communication:</a:t>
            </a:r>
            <a:r>
              <a:rPr lang="en-US" sz="2400" dirty="0">
                <a:latin typeface="Times New Roman" panose="02020603050405020304" pitchFamily="18" charset="0"/>
                <a:cs typeface="Times New Roman" panose="02020603050405020304" pitchFamily="18" charset="0"/>
              </a:rPr>
              <a:t> itineraries, transport information (</a:t>
            </a:r>
            <a:r>
              <a:rPr lang="en-GB" sz="2400" dirty="0">
                <a:latin typeface="Times New Roman" panose="02020603050405020304" pitchFamily="18" charset="0"/>
                <a:cs typeface="Times New Roman" panose="02020603050405020304" pitchFamily="18" charset="0"/>
              </a:rPr>
              <a:t>Owaidah et al., 2023). </a:t>
            </a:r>
            <a:endParaRPr lang="en-US" sz="2400" dirty="0">
              <a:latin typeface="Times New Roman" panose="02020603050405020304" pitchFamily="18" charset="0"/>
              <a:cs typeface="Times New Roman" panose="02020603050405020304" pitchFamily="18" charset="0"/>
            </a:endParaRPr>
          </a:p>
          <a:p>
            <a:endParaRPr lang="en-US" sz="2400" dirty="0"/>
          </a:p>
        </p:txBody>
      </p:sp>
    </p:spTree>
    <p:extLst>
      <p:ext uri="{BB962C8B-B14F-4D97-AF65-F5344CB8AC3E}">
        <p14:creationId xmlns:p14="http://schemas.microsoft.com/office/powerpoint/2010/main" val="349746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C759A3-083D-EB74-F6A5-4B62000E35AF}"/>
              </a:ext>
            </a:extLst>
          </p:cNvPr>
          <p:cNvSpPr>
            <a:spLocks noGrp="1"/>
          </p:cNvSpPr>
          <p:nvPr>
            <p:ph type="title"/>
          </p:nvPr>
        </p:nvSpPr>
        <p:spPr>
          <a:xfrm>
            <a:off x="1285240" y="1050595"/>
            <a:ext cx="8074815" cy="1618489"/>
          </a:xfrm>
        </p:spPr>
        <p:txBody>
          <a:bodyPr anchor="ctr">
            <a:normAutofit/>
          </a:bodyPr>
          <a:lstStyle/>
          <a:p>
            <a:r>
              <a:rPr lang="en-US" sz="5000" b="1">
                <a:latin typeface="Times New Roman" panose="02020603050405020304" pitchFamily="18" charset="0"/>
                <a:cs typeface="Times New Roman" panose="02020603050405020304" pitchFamily="18" charset="0"/>
              </a:rPr>
              <a:t>Long-Term Positioning</a:t>
            </a:r>
            <a:br>
              <a:rPr lang="en-US" sz="5000" b="1"/>
            </a:br>
            <a:endParaRPr lang="en-US" sz="5000"/>
          </a:p>
        </p:txBody>
      </p:sp>
      <p:sp>
        <p:nvSpPr>
          <p:cNvPr id="3" name="Content Placeholder 2">
            <a:extLst>
              <a:ext uri="{FF2B5EF4-FFF2-40B4-BE49-F238E27FC236}">
                <a16:creationId xmlns:a16="http://schemas.microsoft.com/office/drawing/2014/main" id="{E5D3099B-F7DE-C0A5-2D9F-F69B0C83D1C0}"/>
              </a:ext>
            </a:extLst>
          </p:cNvPr>
          <p:cNvSpPr>
            <a:spLocks noGrp="1"/>
          </p:cNvSpPr>
          <p:nvPr>
            <p:ph idx="1"/>
          </p:nvPr>
        </p:nvSpPr>
        <p:spPr>
          <a:xfrm>
            <a:off x="1285240" y="2270761"/>
            <a:ext cx="8074815" cy="3499104"/>
          </a:xfrm>
        </p:spPr>
        <p:txBody>
          <a:bodyPr anchor="t">
            <a:normAutofit fontScale="85000" lnSpcReduction="10000"/>
          </a:bodyPr>
          <a:lstStyle/>
          <a:p>
            <a:pPr lvl="0">
              <a:lnSpc>
                <a:spcPct val="150000"/>
              </a:lnSpc>
            </a:pPr>
            <a:r>
              <a:rPr lang="en-US" sz="2600" b="1" dirty="0">
                <a:latin typeface="Times New Roman" panose="02020603050405020304" pitchFamily="18" charset="0"/>
                <a:cs typeface="Times New Roman" panose="02020603050405020304" pitchFamily="18" charset="0"/>
              </a:rPr>
              <a:t>Build loyalty with organisers:</a:t>
            </a:r>
            <a:r>
              <a:rPr lang="en-US" sz="2600" dirty="0">
                <a:latin typeface="Times New Roman" panose="02020603050405020304" pitchFamily="18" charset="0"/>
                <a:cs typeface="Times New Roman" panose="02020603050405020304" pitchFamily="18" charset="0"/>
              </a:rPr>
              <a:t> loyalty discounts, annual contracts.</a:t>
            </a:r>
          </a:p>
          <a:p>
            <a:pPr lvl="0">
              <a:lnSpc>
                <a:spcPct val="150000"/>
              </a:lnSpc>
            </a:pPr>
            <a:r>
              <a:rPr lang="en-US" sz="2600" b="1" dirty="0">
                <a:latin typeface="Times New Roman" panose="02020603050405020304" pitchFamily="18" charset="0"/>
                <a:cs typeface="Times New Roman" panose="02020603050405020304" pitchFamily="18" charset="0"/>
              </a:rPr>
              <a:t>Post-event evaluation:</a:t>
            </a:r>
            <a:r>
              <a:rPr lang="en-US" sz="2600" dirty="0">
                <a:latin typeface="Times New Roman" panose="02020603050405020304" pitchFamily="18" charset="0"/>
                <a:cs typeface="Times New Roman" panose="02020603050405020304" pitchFamily="18" charset="0"/>
              </a:rPr>
              <a:t> feedback surveys, improvement plans.</a:t>
            </a:r>
          </a:p>
          <a:p>
            <a:pPr lvl="0">
              <a:lnSpc>
                <a:spcPct val="150000"/>
              </a:lnSpc>
            </a:pPr>
            <a:r>
              <a:rPr lang="en-US" sz="2600" b="1" dirty="0">
                <a:latin typeface="Times New Roman" panose="02020603050405020304" pitchFamily="18" charset="0"/>
                <a:cs typeface="Times New Roman" panose="02020603050405020304" pitchFamily="18" charset="0"/>
              </a:rPr>
              <a:t>Co-branding &amp; marketing:</a:t>
            </a:r>
            <a:r>
              <a:rPr lang="en-US" sz="2600" dirty="0">
                <a:latin typeface="Times New Roman" panose="02020603050405020304" pitchFamily="18" charset="0"/>
                <a:cs typeface="Times New Roman" panose="02020603050405020304" pitchFamily="18" charset="0"/>
              </a:rPr>
              <a:t> feature conference success in media and campaigns (</a:t>
            </a:r>
            <a:r>
              <a:rPr lang="en-GB" sz="2600" dirty="0">
                <a:latin typeface="Times New Roman" panose="02020603050405020304" pitchFamily="18" charset="0"/>
                <a:cs typeface="Times New Roman" panose="02020603050405020304" pitchFamily="18" charset="0"/>
              </a:rPr>
              <a:t>Paydas Turan, 2021).</a:t>
            </a:r>
            <a:endParaRPr lang="en-US" sz="2600" dirty="0">
              <a:latin typeface="Times New Roman" panose="02020603050405020304" pitchFamily="18" charset="0"/>
              <a:cs typeface="Times New Roman" panose="02020603050405020304" pitchFamily="18" charset="0"/>
            </a:endParaRPr>
          </a:p>
          <a:p>
            <a:pPr algn="just">
              <a:lnSpc>
                <a:spcPct val="150000"/>
              </a:lnSpc>
            </a:pPr>
            <a:r>
              <a:rPr lang="en-GB" sz="2600" b="1" dirty="0">
                <a:latin typeface="Times New Roman" panose="02020603050405020304" pitchFamily="18" charset="0"/>
                <a:cs typeface="Times New Roman" panose="02020603050405020304" pitchFamily="18" charset="0"/>
              </a:rPr>
              <a:t>Invest in hybrid capabilities:</a:t>
            </a:r>
            <a:r>
              <a:rPr lang="en-GB" sz="2600" dirty="0">
                <a:latin typeface="Times New Roman" panose="02020603050405020304" pitchFamily="18" charset="0"/>
                <a:cs typeface="Times New Roman" panose="02020603050405020304" pitchFamily="18" charset="0"/>
              </a:rPr>
              <a:t> streaming and virtual participation.</a:t>
            </a:r>
            <a:endParaRPr lang="en-US" sz="2600" dirty="0">
              <a:latin typeface="Times New Roman" panose="02020603050405020304" pitchFamily="18" charset="0"/>
              <a:cs typeface="Times New Roman" panose="02020603050405020304" pitchFamily="18" charset="0"/>
            </a:endParaRPr>
          </a:p>
          <a:p>
            <a:endParaRPr lang="en-US" sz="2400" dirty="0"/>
          </a:p>
        </p:txBody>
      </p:sp>
    </p:spTree>
    <p:extLst>
      <p:ext uri="{BB962C8B-B14F-4D97-AF65-F5344CB8AC3E}">
        <p14:creationId xmlns:p14="http://schemas.microsoft.com/office/powerpoint/2010/main" val="1672612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141994-ACF4-D4C4-E132-5321A7390345}"/>
              </a:ext>
            </a:extLst>
          </p:cNvPr>
          <p:cNvSpPr>
            <a:spLocks noGrp="1"/>
          </p:cNvSpPr>
          <p:nvPr>
            <p:ph type="title"/>
          </p:nvPr>
        </p:nvSpPr>
        <p:spPr>
          <a:xfrm>
            <a:off x="1137038" y="609597"/>
            <a:ext cx="8903433" cy="1330841"/>
          </a:xfrm>
        </p:spPr>
        <p:txBody>
          <a:bodyPr>
            <a:normAutofit/>
          </a:bodyPr>
          <a:lstStyle/>
          <a:p>
            <a:r>
              <a:rPr lang="en-US" b="1" dirty="0">
                <a:latin typeface="Times New Roman" panose="02020603050405020304" pitchFamily="18" charset="0"/>
                <a:cs typeface="Times New Roman" panose="02020603050405020304" pitchFamily="18" charset="0"/>
              </a:rPr>
              <a:t>Event Cycle Application</a:t>
            </a:r>
            <a:br>
              <a:rPr lang="en-US" b="1" dirty="0"/>
            </a:br>
            <a:endParaRPr lang="en-US" dirty="0"/>
          </a:p>
        </p:txBody>
      </p:sp>
      <p:sp>
        <p:nvSpPr>
          <p:cNvPr id="3" name="Content Placeholder 2">
            <a:extLst>
              <a:ext uri="{FF2B5EF4-FFF2-40B4-BE49-F238E27FC236}">
                <a16:creationId xmlns:a16="http://schemas.microsoft.com/office/drawing/2014/main" id="{AA642ECF-2B24-5EC4-A12D-2C356CAB69A3}"/>
              </a:ext>
            </a:extLst>
          </p:cNvPr>
          <p:cNvSpPr>
            <a:spLocks noGrp="1"/>
          </p:cNvSpPr>
          <p:nvPr>
            <p:ph idx="1"/>
          </p:nvPr>
        </p:nvSpPr>
        <p:spPr>
          <a:xfrm>
            <a:off x="1137038" y="2194100"/>
            <a:ext cx="5126303" cy="3908588"/>
          </a:xfrm>
        </p:spPr>
        <p:txBody>
          <a:bodyPr>
            <a:normAutofit/>
          </a:bodyPr>
          <a:lstStyle/>
          <a:p>
            <a:pPr lvl="0"/>
            <a:r>
              <a:rPr lang="en-US" sz="2000" b="1">
                <a:latin typeface="Times New Roman" panose="02020603050405020304" pitchFamily="18" charset="0"/>
                <a:cs typeface="Times New Roman" panose="02020603050405020304" pitchFamily="18" charset="0"/>
              </a:rPr>
              <a:t>Research:</a:t>
            </a:r>
            <a:r>
              <a:rPr lang="en-US" sz="2000">
                <a:latin typeface="Times New Roman" panose="02020603050405020304" pitchFamily="18" charset="0"/>
                <a:cs typeface="Times New Roman" panose="02020603050405020304" pitchFamily="18" charset="0"/>
              </a:rPr>
              <a:t> Delegate needs, competitor analysis, venue suitability.</a:t>
            </a:r>
          </a:p>
          <a:p>
            <a:pPr lvl="0"/>
            <a:r>
              <a:rPr lang="en-US" sz="2000" b="1">
                <a:latin typeface="Times New Roman" panose="02020603050405020304" pitchFamily="18" charset="0"/>
                <a:cs typeface="Times New Roman" panose="02020603050405020304" pitchFamily="18" charset="0"/>
              </a:rPr>
              <a:t>Planning:</a:t>
            </a:r>
            <a:r>
              <a:rPr lang="en-US" sz="2000">
                <a:latin typeface="Times New Roman" panose="02020603050405020304" pitchFamily="18" charset="0"/>
                <a:cs typeface="Times New Roman" panose="02020603050405020304" pitchFamily="18" charset="0"/>
              </a:rPr>
              <a:t> Budget, staffing, AV, F&amp;B.</a:t>
            </a:r>
          </a:p>
          <a:p>
            <a:pPr lvl="0"/>
            <a:r>
              <a:rPr lang="en-US" sz="2000" b="1">
                <a:latin typeface="Times New Roman" panose="02020603050405020304" pitchFamily="18" charset="0"/>
                <a:cs typeface="Times New Roman" panose="02020603050405020304" pitchFamily="18" charset="0"/>
              </a:rPr>
              <a:t>Implementation:</a:t>
            </a:r>
            <a:r>
              <a:rPr lang="en-US" sz="2000">
                <a:latin typeface="Times New Roman" panose="02020603050405020304" pitchFamily="18" charset="0"/>
                <a:cs typeface="Times New Roman" panose="02020603050405020304" pitchFamily="18" charset="0"/>
              </a:rPr>
              <a:t> Coordination, logistics, pre-event briefings.</a:t>
            </a:r>
          </a:p>
          <a:p>
            <a:pPr lvl="0"/>
            <a:r>
              <a:rPr lang="en-US" sz="2000" b="1">
                <a:latin typeface="Times New Roman" panose="02020603050405020304" pitchFamily="18" charset="0"/>
                <a:cs typeface="Times New Roman" panose="02020603050405020304" pitchFamily="18" charset="0"/>
              </a:rPr>
              <a:t>Delivery:</a:t>
            </a:r>
            <a:r>
              <a:rPr lang="en-US" sz="2000">
                <a:latin typeface="Times New Roman" panose="02020603050405020304" pitchFamily="18" charset="0"/>
                <a:cs typeface="Times New Roman" panose="02020603050405020304" pitchFamily="18" charset="0"/>
              </a:rPr>
              <a:t> Smooth check-in, event management, catering (</a:t>
            </a:r>
            <a:r>
              <a:rPr lang="en-GB" sz="2000">
                <a:latin typeface="Times New Roman" panose="02020603050405020304" pitchFamily="18" charset="0"/>
                <a:cs typeface="Times New Roman" panose="02020603050405020304" pitchFamily="18" charset="0"/>
              </a:rPr>
              <a:t>Jainudeen Nawas, 2025). </a:t>
            </a:r>
            <a:endParaRPr lang="en-US" sz="2000">
              <a:latin typeface="Times New Roman" panose="02020603050405020304" pitchFamily="18" charset="0"/>
              <a:cs typeface="Times New Roman" panose="02020603050405020304" pitchFamily="18" charset="0"/>
            </a:endParaRPr>
          </a:p>
          <a:p>
            <a:pPr lvl="0"/>
            <a:r>
              <a:rPr lang="en-US" sz="2000" b="1">
                <a:latin typeface="Times New Roman" panose="02020603050405020304" pitchFamily="18" charset="0"/>
                <a:cs typeface="Times New Roman" panose="02020603050405020304" pitchFamily="18" charset="0"/>
              </a:rPr>
              <a:t>Evaluation:</a:t>
            </a:r>
            <a:r>
              <a:rPr lang="en-US" sz="2000">
                <a:latin typeface="Times New Roman" panose="02020603050405020304" pitchFamily="18" charset="0"/>
                <a:cs typeface="Times New Roman" panose="02020603050405020304" pitchFamily="18" charset="0"/>
              </a:rPr>
              <a:t> Feedback collection, financial review, post-event improvements.</a:t>
            </a:r>
          </a:p>
          <a:p>
            <a:endParaRPr lang="en-US" sz="2000"/>
          </a:p>
        </p:txBody>
      </p:sp>
      <p:sp>
        <p:nvSpPr>
          <p:cNvPr id="39" name="Freeform: Shape 38">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FEDB286E-F995-EC42-5027-ACCF74609C91}"/>
              </a:ext>
            </a:extLst>
          </p:cNvPr>
          <p:cNvPicPr>
            <a:picLocks noChangeAspect="1"/>
          </p:cNvPicPr>
          <p:nvPr/>
        </p:nvPicPr>
        <p:blipFill>
          <a:blip r:embed="rId3"/>
          <a:srcRect t="2104" r="2" b="2"/>
          <a:stretch>
            <a:fillRect/>
          </a:stretch>
        </p:blipFill>
        <p:spPr>
          <a:xfrm>
            <a:off x="6934285" y="2018287"/>
            <a:ext cx="4517949" cy="3444443"/>
          </a:xfrm>
          <a:prstGeom prst="rect">
            <a:avLst/>
          </a:prstGeom>
        </p:spPr>
      </p:pic>
      <p:sp>
        <p:nvSpPr>
          <p:cNvPr id="41"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3B512AE-14B2-E30F-00E9-4181FE27C758}"/>
              </a:ext>
            </a:extLst>
          </p:cNvPr>
          <p:cNvSpPr txBox="1"/>
          <p:nvPr/>
        </p:nvSpPr>
        <p:spPr>
          <a:xfrm>
            <a:off x="7055007" y="5462730"/>
            <a:ext cx="4896361" cy="1200329"/>
          </a:xfrm>
          <a:prstGeom prst="rect">
            <a:avLst/>
          </a:prstGeom>
          <a:noFill/>
        </p:spPr>
        <p:txBody>
          <a:bodyPr wrap="square" rtlCol="0">
            <a:spAutoFit/>
          </a:bodyPr>
          <a:lstStyle/>
          <a:p>
            <a:r>
              <a:rPr lang="en-US" dirty="0"/>
              <a:t>Figures1: </a:t>
            </a:r>
            <a:r>
              <a:rPr lang="en-US" b="1" dirty="0">
                <a:latin typeface="Times New Roman" panose="02020603050405020304" pitchFamily="18" charset="0"/>
                <a:cs typeface="Times New Roman" panose="02020603050405020304" pitchFamily="18" charset="0"/>
              </a:rPr>
              <a:t>Event Cycle Application (Source: </a:t>
            </a:r>
            <a:r>
              <a:rPr lang="en-US" b="1" dirty="0">
                <a:latin typeface="Times New Roman" panose="02020603050405020304" pitchFamily="18" charset="0"/>
                <a:cs typeface="Times New Roman" panose="02020603050405020304" pitchFamily="18" charset="0"/>
                <a:hlinkClick r:id="rId4"/>
              </a:rPr>
              <a:t>https://www.slideshare.net/slideshow/models-of-event-planning/237576391</a:t>
            </a:r>
            <a:r>
              <a:rPr lang="en-US" b="1" dirty="0">
                <a:latin typeface="Times New Roman" panose="02020603050405020304" pitchFamily="18" charset="0"/>
                <a:cs typeface="Times New Roman" panose="02020603050405020304" pitchFamily="18" charset="0"/>
              </a:rPr>
              <a:t>)</a:t>
            </a:r>
          </a:p>
          <a:p>
            <a:endParaRPr lang="en-US" dirty="0"/>
          </a:p>
        </p:txBody>
      </p:sp>
    </p:spTree>
    <p:extLst>
      <p:ext uri="{BB962C8B-B14F-4D97-AF65-F5344CB8AC3E}">
        <p14:creationId xmlns:p14="http://schemas.microsoft.com/office/powerpoint/2010/main" val="778330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CA8EB-A6A8-602C-59F0-4EF5D8EB1864}"/>
              </a:ext>
            </a:extLst>
          </p:cNvPr>
          <p:cNvSpPr>
            <a:spLocks noGrp="1"/>
          </p:cNvSpPr>
          <p:nvPr>
            <p:ph type="title"/>
          </p:nvPr>
        </p:nvSpPr>
        <p:spPr>
          <a:xfrm>
            <a:off x="1043631" y="809898"/>
            <a:ext cx="9942716" cy="1554480"/>
          </a:xfrm>
        </p:spPr>
        <p:txBody>
          <a:bodyPr anchor="ctr">
            <a:normAutofit/>
          </a:bodyPr>
          <a:lstStyle/>
          <a:p>
            <a:r>
              <a:rPr lang="en-GB" sz="4800" b="1">
                <a:latin typeface="Times New Roman" panose="02020603050405020304" pitchFamily="18" charset="0"/>
                <a:cs typeface="Times New Roman" panose="02020603050405020304" pitchFamily="18" charset="0"/>
              </a:rPr>
              <a:t>Conclusion &amp; Recommendations</a:t>
            </a:r>
            <a:endParaRPr lang="en-US"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38BDC1-5E86-B8DC-0958-F3B58CB60795}"/>
              </a:ext>
            </a:extLst>
          </p:cNvPr>
          <p:cNvSpPr>
            <a:spLocks noGrp="1"/>
          </p:cNvSpPr>
          <p:nvPr>
            <p:ph idx="1"/>
          </p:nvPr>
        </p:nvSpPr>
        <p:spPr>
          <a:xfrm>
            <a:off x="1045028" y="2560322"/>
            <a:ext cx="9941319" cy="3581858"/>
          </a:xfrm>
        </p:spPr>
        <p:txBody>
          <a:bodyPr anchor="ctr">
            <a:normAutofit fontScale="92500"/>
          </a:bodyPr>
          <a:lstStyle/>
          <a:p>
            <a:pPr lvl="0">
              <a:lnSpc>
                <a:spcPct val="150000"/>
              </a:lnSpc>
            </a:pPr>
            <a:r>
              <a:rPr lang="en-US" sz="2200" dirty="0"/>
              <a:t>Hosting the FinTech Conference is financially and operationally feasible.</a:t>
            </a:r>
          </a:p>
          <a:p>
            <a:pPr lvl="0">
              <a:lnSpc>
                <a:spcPct val="150000"/>
              </a:lnSpc>
            </a:pPr>
            <a:r>
              <a:rPr lang="en-US" sz="2200" dirty="0"/>
              <a:t>Hilton’s facilities, technology, and location offer strong competitive advantages.</a:t>
            </a:r>
          </a:p>
          <a:p>
            <a:pPr lvl="0">
              <a:lnSpc>
                <a:spcPct val="150000"/>
              </a:lnSpc>
            </a:pPr>
            <a:r>
              <a:rPr lang="en-US" sz="2200" dirty="0"/>
              <a:t>Projected profit of £6,500 ensures financial viability.</a:t>
            </a:r>
          </a:p>
          <a:p>
            <a:pPr lvl="0">
              <a:lnSpc>
                <a:spcPct val="150000"/>
              </a:lnSpc>
            </a:pPr>
            <a:r>
              <a:rPr lang="en-US" sz="2200" b="1" dirty="0"/>
              <a:t>Recommended:</a:t>
            </a:r>
            <a:r>
              <a:rPr lang="en-US" sz="2200" dirty="0"/>
              <a:t> approve hosting and establish an annual partnership (</a:t>
            </a:r>
            <a:r>
              <a:rPr lang="en-GB" sz="2200" dirty="0"/>
              <a:t>De Guzman,2021). </a:t>
            </a:r>
            <a:endParaRPr lang="en-US" sz="2200" dirty="0"/>
          </a:p>
          <a:p>
            <a:pPr lvl="0">
              <a:lnSpc>
                <a:spcPct val="150000"/>
              </a:lnSpc>
            </a:pPr>
            <a:r>
              <a:rPr lang="en-US" sz="2200" dirty="0"/>
              <a:t>Invest in hybrid technology and sustainability to strengthen long-term positioning.</a:t>
            </a:r>
          </a:p>
          <a:p>
            <a:endParaRPr lang="en-US" sz="22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8801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A4A8B-D49A-BB2A-6D65-55679A312022}"/>
              </a:ext>
            </a:extLst>
          </p:cNvPr>
          <p:cNvSpPr>
            <a:spLocks noGrp="1"/>
          </p:cNvSpPr>
          <p:nvPr>
            <p:ph type="title"/>
          </p:nvPr>
        </p:nvSpPr>
        <p:spPr>
          <a:xfrm>
            <a:off x="3188970" y="67229"/>
            <a:ext cx="5238750" cy="801451"/>
          </a:xfrm>
        </p:spPr>
        <p:txBody>
          <a:bodyPr>
            <a:normAutofit/>
          </a:bodyPr>
          <a:lstStyle/>
          <a:p>
            <a:pPr algn="ctr"/>
            <a:r>
              <a:rPr lang="en-GB" sz="4800" b="1" dirty="0">
                <a:latin typeface="Times New Roman" panose="02020603050405020304" pitchFamily="18" charset="0"/>
                <a:cs typeface="Times New Roman" panose="02020603050405020304" pitchFamily="18" charset="0"/>
              </a:rPr>
              <a:t>References</a:t>
            </a:r>
            <a:endParaRPr lang="en-US"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A3877D8-078A-A50A-C402-F69DBCF9D2F1}"/>
              </a:ext>
            </a:extLst>
          </p:cNvPr>
          <p:cNvSpPr>
            <a:spLocks noGrp="1"/>
          </p:cNvSpPr>
          <p:nvPr>
            <p:ph idx="1"/>
          </p:nvPr>
        </p:nvSpPr>
        <p:spPr>
          <a:xfrm>
            <a:off x="838200" y="1157438"/>
            <a:ext cx="10515600" cy="4931093"/>
          </a:xfrm>
        </p:spPr>
        <p:txBody>
          <a:bodyPr>
            <a:normAutofit fontScale="32500" lnSpcReduction="20000"/>
          </a:bodyPr>
          <a:lstStyle/>
          <a:p>
            <a:pPr>
              <a:lnSpc>
                <a:spcPct val="170000"/>
              </a:lnSpc>
            </a:pPr>
            <a:r>
              <a:rPr lang="en-GB" sz="3100" dirty="0">
                <a:latin typeface="Times New Roman" panose="02020603050405020304" pitchFamily="18" charset="0"/>
                <a:cs typeface="Times New Roman" panose="02020603050405020304" pitchFamily="18" charset="0"/>
              </a:rPr>
              <a:t>Ahmed, B., Ballard, K., Burnham, D., Sirojan, T., Mehmood, H., Estival, D., Baker, E., Cox, F., Arciuli, J., Benders, T. and Demuth, K., (2021). AusKidTalk: an auditory-visual corpus of 3-to 12-year-old Australian children's speech. In </a:t>
            </a:r>
            <a:r>
              <a:rPr lang="en-GB" sz="3100" i="1" dirty="0">
                <a:latin typeface="Times New Roman" panose="02020603050405020304" pitchFamily="18" charset="0"/>
                <a:cs typeface="Times New Roman" panose="02020603050405020304" pitchFamily="18" charset="0"/>
              </a:rPr>
              <a:t>Annual Conference of the International Speech Communication Association (22nd: 2021)</a:t>
            </a:r>
            <a:r>
              <a:rPr lang="en-GB" sz="3100" dirty="0">
                <a:latin typeface="Times New Roman" panose="02020603050405020304" pitchFamily="18" charset="0"/>
                <a:cs typeface="Times New Roman" panose="02020603050405020304" pitchFamily="18" charset="0"/>
              </a:rPr>
              <a:t> (pp. 3680-3684). International Speech Communication Association.</a:t>
            </a:r>
            <a:endParaRPr lang="en-US" sz="3100" dirty="0">
              <a:latin typeface="Times New Roman" panose="02020603050405020304" pitchFamily="18" charset="0"/>
              <a:cs typeface="Times New Roman" panose="02020603050405020304" pitchFamily="18" charset="0"/>
            </a:endParaRPr>
          </a:p>
          <a:p>
            <a:pPr>
              <a:lnSpc>
                <a:spcPct val="170000"/>
              </a:lnSpc>
            </a:pPr>
            <a:r>
              <a:rPr lang="en-GB" sz="3100" dirty="0">
                <a:latin typeface="Times New Roman" panose="02020603050405020304" pitchFamily="18" charset="0"/>
                <a:cs typeface="Times New Roman" panose="02020603050405020304" pitchFamily="18" charset="0"/>
              </a:rPr>
              <a:t>De Guzman, M.J.J., (2021). Assessment of industry partners: Inputs for partnership improvement and selection of host training establishments. </a:t>
            </a:r>
            <a:r>
              <a:rPr lang="en-GB" sz="3100" i="1" dirty="0">
                <a:latin typeface="Times New Roman" panose="02020603050405020304" pitchFamily="18" charset="0"/>
                <a:cs typeface="Times New Roman" panose="02020603050405020304" pitchFamily="18" charset="0"/>
              </a:rPr>
              <a:t>WSEAS Transactions on Power Systems</a:t>
            </a:r>
            <a:r>
              <a:rPr lang="en-GB" sz="3100" dirty="0">
                <a:latin typeface="Times New Roman" panose="02020603050405020304" pitchFamily="18" charset="0"/>
                <a:cs typeface="Times New Roman" panose="02020603050405020304" pitchFamily="18" charset="0"/>
              </a:rPr>
              <a:t>, </a:t>
            </a:r>
            <a:r>
              <a:rPr lang="en-GB" sz="3100" i="1" dirty="0">
                <a:latin typeface="Times New Roman" panose="02020603050405020304" pitchFamily="18" charset="0"/>
                <a:cs typeface="Times New Roman" panose="02020603050405020304" pitchFamily="18" charset="0"/>
              </a:rPr>
              <a:t>16</a:t>
            </a:r>
            <a:r>
              <a:rPr lang="en-GB" sz="3100" dirty="0">
                <a:latin typeface="Times New Roman" panose="02020603050405020304" pitchFamily="18" charset="0"/>
                <a:cs typeface="Times New Roman" panose="02020603050405020304" pitchFamily="18" charset="0"/>
              </a:rPr>
              <a:t>, pp.87-96.</a:t>
            </a:r>
            <a:endParaRPr lang="en-US" sz="3100" dirty="0">
              <a:latin typeface="Times New Roman" panose="02020603050405020304" pitchFamily="18" charset="0"/>
              <a:cs typeface="Times New Roman" panose="02020603050405020304" pitchFamily="18" charset="0"/>
            </a:endParaRPr>
          </a:p>
          <a:p>
            <a:pPr>
              <a:lnSpc>
                <a:spcPct val="170000"/>
              </a:lnSpc>
            </a:pPr>
            <a:r>
              <a:rPr lang="en-GB" sz="3100" dirty="0">
                <a:latin typeface="Times New Roman" panose="02020603050405020304" pitchFamily="18" charset="0"/>
                <a:cs typeface="Times New Roman" panose="02020603050405020304" pitchFamily="18" charset="0"/>
              </a:rPr>
              <a:t>Eschenbrenner, B., Zlatic, A., Bechtel, M., Collins, B., Straley, C. and Gubbels, G., (2023). Marriott International: A Managerial Strategic Audit.</a:t>
            </a:r>
            <a:endParaRPr lang="en-US" sz="3100" dirty="0">
              <a:latin typeface="Times New Roman" panose="02020603050405020304" pitchFamily="18" charset="0"/>
              <a:cs typeface="Times New Roman" panose="02020603050405020304" pitchFamily="18" charset="0"/>
            </a:endParaRPr>
          </a:p>
          <a:p>
            <a:pPr>
              <a:lnSpc>
                <a:spcPct val="170000"/>
              </a:lnSpc>
            </a:pPr>
            <a:r>
              <a:rPr lang="en-GB" sz="3100" dirty="0">
                <a:latin typeface="Times New Roman" panose="02020603050405020304" pitchFamily="18" charset="0"/>
                <a:cs typeface="Times New Roman" panose="02020603050405020304" pitchFamily="18" charset="0"/>
              </a:rPr>
              <a:t>Fechner, D., (2020). Building an authentic brand through charity sport event sponsorship.</a:t>
            </a:r>
            <a:endParaRPr lang="en-US" sz="3100" dirty="0">
              <a:latin typeface="Times New Roman" panose="02020603050405020304" pitchFamily="18" charset="0"/>
              <a:cs typeface="Times New Roman" panose="02020603050405020304" pitchFamily="18" charset="0"/>
            </a:endParaRPr>
          </a:p>
          <a:p>
            <a:pPr>
              <a:lnSpc>
                <a:spcPct val="170000"/>
              </a:lnSpc>
            </a:pPr>
            <a:r>
              <a:rPr lang="en-GB" sz="3100" dirty="0">
                <a:latin typeface="Times New Roman" panose="02020603050405020304" pitchFamily="18" charset="0"/>
                <a:cs typeface="Times New Roman" panose="02020603050405020304" pitchFamily="18" charset="0"/>
              </a:rPr>
              <a:t>Ikinci, M. and Tipi, T., (2021). Food supplier selection in the catering industry using the analytic hierarchy process. </a:t>
            </a:r>
            <a:r>
              <a:rPr lang="en-GB" sz="3100" i="1" dirty="0">
                <a:latin typeface="Times New Roman" panose="02020603050405020304" pitchFamily="18" charset="0"/>
                <a:cs typeface="Times New Roman" panose="02020603050405020304" pitchFamily="18" charset="0"/>
              </a:rPr>
              <a:t>Food Science and Technology</a:t>
            </a:r>
            <a:r>
              <a:rPr lang="en-GB" sz="3100" dirty="0">
                <a:latin typeface="Times New Roman" panose="02020603050405020304" pitchFamily="18" charset="0"/>
                <a:cs typeface="Times New Roman" panose="02020603050405020304" pitchFamily="18" charset="0"/>
              </a:rPr>
              <a:t>, </a:t>
            </a:r>
            <a:r>
              <a:rPr lang="en-GB" sz="3100" i="1" dirty="0">
                <a:latin typeface="Times New Roman" panose="02020603050405020304" pitchFamily="18" charset="0"/>
                <a:cs typeface="Times New Roman" panose="02020603050405020304" pitchFamily="18" charset="0"/>
              </a:rPr>
              <a:t>42</a:t>
            </a:r>
            <a:r>
              <a:rPr lang="en-GB" sz="3100" dirty="0">
                <a:latin typeface="Times New Roman" panose="02020603050405020304" pitchFamily="18" charset="0"/>
                <a:cs typeface="Times New Roman" panose="02020603050405020304" pitchFamily="18" charset="0"/>
              </a:rPr>
              <a:t>, p.e48420.</a:t>
            </a:r>
            <a:endParaRPr lang="en-US" sz="3100" dirty="0">
              <a:latin typeface="Times New Roman" panose="02020603050405020304" pitchFamily="18" charset="0"/>
              <a:cs typeface="Times New Roman" panose="02020603050405020304" pitchFamily="18" charset="0"/>
            </a:endParaRPr>
          </a:p>
          <a:p>
            <a:pPr algn="just">
              <a:lnSpc>
                <a:spcPct val="170000"/>
              </a:lnSpc>
            </a:pPr>
            <a:r>
              <a:rPr lang="en-GB" sz="3100" dirty="0">
                <a:latin typeface="Times New Roman" panose="02020603050405020304" pitchFamily="18" charset="0"/>
                <a:cs typeface="Times New Roman" panose="02020603050405020304" pitchFamily="18" charset="0"/>
              </a:rPr>
              <a:t>Jainudeen Nawas, M., (2025). Optimizing In-Flight Catering: Balance passenger expectation, Operational Efficiency and sustainability.</a:t>
            </a:r>
            <a:endParaRPr lang="en-US" sz="3100" dirty="0">
              <a:latin typeface="Times New Roman" panose="02020603050405020304" pitchFamily="18" charset="0"/>
              <a:cs typeface="Times New Roman" panose="02020603050405020304" pitchFamily="18" charset="0"/>
            </a:endParaRPr>
          </a:p>
          <a:p>
            <a:pPr>
              <a:lnSpc>
                <a:spcPct val="170000"/>
              </a:lnSpc>
            </a:pPr>
            <a:r>
              <a:rPr lang="en-GB" sz="3100" dirty="0">
                <a:latin typeface="Times New Roman" panose="02020603050405020304" pitchFamily="18" charset="0"/>
                <a:cs typeface="Times New Roman" panose="02020603050405020304" pitchFamily="18" charset="0"/>
              </a:rPr>
              <a:t>Kim, O.T.T., Tran, N.H., Pham, C., LeAnh, T., Thai, M.T. and Hong, C.S., (2019). Parking assignment: Minimizing parking expenses and balancing parking demand among multiple parking lots. </a:t>
            </a:r>
            <a:r>
              <a:rPr lang="en-GB" sz="3100" i="1" dirty="0">
                <a:latin typeface="Times New Roman" panose="02020603050405020304" pitchFamily="18" charset="0"/>
                <a:cs typeface="Times New Roman" panose="02020603050405020304" pitchFamily="18" charset="0"/>
              </a:rPr>
              <a:t>IEEE Transactions on Automation Science and Engineering</a:t>
            </a:r>
            <a:r>
              <a:rPr lang="en-GB" sz="3100" dirty="0">
                <a:latin typeface="Times New Roman" panose="02020603050405020304" pitchFamily="18" charset="0"/>
                <a:cs typeface="Times New Roman" panose="02020603050405020304" pitchFamily="18" charset="0"/>
              </a:rPr>
              <a:t>, </a:t>
            </a:r>
            <a:r>
              <a:rPr lang="en-GB" sz="3100" i="1" dirty="0">
                <a:latin typeface="Times New Roman" panose="02020603050405020304" pitchFamily="18" charset="0"/>
                <a:cs typeface="Times New Roman" panose="02020603050405020304" pitchFamily="18" charset="0"/>
              </a:rPr>
              <a:t>17</a:t>
            </a:r>
            <a:r>
              <a:rPr lang="en-GB" sz="3100" dirty="0">
                <a:latin typeface="Times New Roman" panose="02020603050405020304" pitchFamily="18" charset="0"/>
                <a:cs typeface="Times New Roman" panose="02020603050405020304" pitchFamily="18" charset="0"/>
              </a:rPr>
              <a:t>(3), pp.1320-1331.</a:t>
            </a:r>
            <a:endParaRPr lang="en-US" sz="3100" dirty="0">
              <a:latin typeface="Times New Roman" panose="02020603050405020304" pitchFamily="18" charset="0"/>
              <a:cs typeface="Times New Roman" panose="02020603050405020304" pitchFamily="18" charset="0"/>
            </a:endParaRPr>
          </a:p>
          <a:p>
            <a:pPr>
              <a:lnSpc>
                <a:spcPct val="170000"/>
              </a:lnSpc>
            </a:pPr>
            <a:r>
              <a:rPr lang="en-GB" sz="3100" dirty="0">
                <a:latin typeface="Times New Roman" panose="02020603050405020304" pitchFamily="18" charset="0"/>
                <a:cs typeface="Times New Roman" panose="02020603050405020304" pitchFamily="18" charset="0"/>
              </a:rPr>
              <a:t>Lee, C.F., John, K., Lynch, A., Ronen, J. and Zarowin, P., (2020). Recap of the 30th annual conference on Financial Economics and Accounting, November 1–2, 2019. </a:t>
            </a:r>
            <a:r>
              <a:rPr lang="en-GB" sz="3100" i="1" dirty="0">
                <a:latin typeface="Times New Roman" panose="02020603050405020304" pitchFamily="18" charset="0"/>
                <a:cs typeface="Times New Roman" panose="02020603050405020304" pitchFamily="18" charset="0"/>
              </a:rPr>
              <a:t>Review of Quantitative Finance and Accounting</a:t>
            </a:r>
            <a:r>
              <a:rPr lang="en-GB" sz="3100" dirty="0">
                <a:latin typeface="Times New Roman" panose="02020603050405020304" pitchFamily="18" charset="0"/>
                <a:cs typeface="Times New Roman" panose="02020603050405020304" pitchFamily="18" charset="0"/>
              </a:rPr>
              <a:t>, </a:t>
            </a:r>
            <a:r>
              <a:rPr lang="en-GB" sz="3100" i="1" dirty="0">
                <a:latin typeface="Times New Roman" panose="02020603050405020304" pitchFamily="18" charset="0"/>
                <a:cs typeface="Times New Roman" panose="02020603050405020304" pitchFamily="18" charset="0"/>
              </a:rPr>
              <a:t>55</a:t>
            </a:r>
            <a:r>
              <a:rPr lang="en-GB" sz="3100" dirty="0">
                <a:latin typeface="Times New Roman" panose="02020603050405020304" pitchFamily="18" charset="0"/>
                <a:cs typeface="Times New Roman" panose="02020603050405020304" pitchFamily="18" charset="0"/>
              </a:rPr>
              <a:t>(3), pp.1155-1162.</a:t>
            </a:r>
            <a:endParaRPr lang="en-US" sz="3100" dirty="0">
              <a:latin typeface="Times New Roman" panose="02020603050405020304" pitchFamily="18" charset="0"/>
              <a:cs typeface="Times New Roman" panose="02020603050405020304" pitchFamily="18" charset="0"/>
            </a:endParaRPr>
          </a:p>
          <a:p>
            <a:pPr>
              <a:lnSpc>
                <a:spcPct val="170000"/>
              </a:lnSpc>
            </a:pPr>
            <a:r>
              <a:rPr lang="en-GB" sz="3100" dirty="0">
                <a:latin typeface="Times New Roman" panose="02020603050405020304" pitchFamily="18" charset="0"/>
                <a:cs typeface="Times New Roman" panose="02020603050405020304" pitchFamily="18" charset="0"/>
              </a:rPr>
              <a:t>Owaidah, A., Olaru, D., Bennamoun, M., Sohel, F. and Khan, N., (2023). Transport of pilgrims during Hajj: Evidence from a discrete event simulation study. </a:t>
            </a:r>
            <a:r>
              <a:rPr lang="en-GB" sz="3100" i="1" dirty="0" err="1">
                <a:latin typeface="Times New Roman" panose="02020603050405020304" pitchFamily="18" charset="0"/>
                <a:cs typeface="Times New Roman" panose="02020603050405020304" pitchFamily="18" charset="0"/>
              </a:rPr>
              <a:t>Plos</a:t>
            </a:r>
            <a:r>
              <a:rPr lang="en-GB" sz="3100" i="1" dirty="0">
                <a:latin typeface="Times New Roman" panose="02020603050405020304" pitchFamily="18" charset="0"/>
                <a:cs typeface="Times New Roman" panose="02020603050405020304" pitchFamily="18" charset="0"/>
              </a:rPr>
              <a:t> one</a:t>
            </a:r>
            <a:r>
              <a:rPr lang="en-GB" sz="3100" dirty="0">
                <a:latin typeface="Times New Roman" panose="02020603050405020304" pitchFamily="18" charset="0"/>
                <a:cs typeface="Times New Roman" panose="02020603050405020304" pitchFamily="18" charset="0"/>
              </a:rPr>
              <a:t>, </a:t>
            </a:r>
            <a:r>
              <a:rPr lang="en-GB" sz="3100" i="1" dirty="0">
                <a:latin typeface="Times New Roman" panose="02020603050405020304" pitchFamily="18" charset="0"/>
                <a:cs typeface="Times New Roman" panose="02020603050405020304" pitchFamily="18" charset="0"/>
              </a:rPr>
              <a:t>18</a:t>
            </a:r>
            <a:r>
              <a:rPr lang="en-GB" sz="3100" dirty="0">
                <a:latin typeface="Times New Roman" panose="02020603050405020304" pitchFamily="18" charset="0"/>
                <a:cs typeface="Times New Roman" panose="02020603050405020304" pitchFamily="18" charset="0"/>
              </a:rPr>
              <a:t>(6), p.e0286460.</a:t>
            </a:r>
            <a:endParaRPr lang="en-US" sz="3100" dirty="0">
              <a:latin typeface="Times New Roman" panose="02020603050405020304" pitchFamily="18" charset="0"/>
              <a:cs typeface="Times New Roman" panose="02020603050405020304" pitchFamily="18" charset="0"/>
            </a:endParaRPr>
          </a:p>
          <a:p>
            <a:pPr>
              <a:lnSpc>
                <a:spcPct val="170000"/>
              </a:lnSpc>
            </a:pPr>
            <a:r>
              <a:rPr lang="en-GB" sz="3100" dirty="0">
                <a:latin typeface="Times New Roman" panose="02020603050405020304" pitchFamily="18" charset="0"/>
                <a:cs typeface="Times New Roman" panose="02020603050405020304" pitchFamily="18" charset="0"/>
              </a:rPr>
              <a:t>Paydas Turan, C., (2021). Success drivers of co‐branding: A meta‐analysis. </a:t>
            </a:r>
            <a:r>
              <a:rPr lang="en-GB" sz="3100" i="1" dirty="0">
                <a:latin typeface="Times New Roman" panose="02020603050405020304" pitchFamily="18" charset="0"/>
                <a:cs typeface="Times New Roman" panose="02020603050405020304" pitchFamily="18" charset="0"/>
              </a:rPr>
              <a:t>International Journal of Consumer Studies</a:t>
            </a:r>
            <a:r>
              <a:rPr lang="en-GB" sz="3100" dirty="0">
                <a:latin typeface="Times New Roman" panose="02020603050405020304" pitchFamily="18" charset="0"/>
                <a:cs typeface="Times New Roman" panose="02020603050405020304" pitchFamily="18" charset="0"/>
              </a:rPr>
              <a:t>, </a:t>
            </a:r>
            <a:r>
              <a:rPr lang="en-GB" sz="3100" i="1" dirty="0">
                <a:latin typeface="Times New Roman" panose="02020603050405020304" pitchFamily="18" charset="0"/>
                <a:cs typeface="Times New Roman" panose="02020603050405020304" pitchFamily="18" charset="0"/>
              </a:rPr>
              <a:t>45</a:t>
            </a:r>
            <a:r>
              <a:rPr lang="en-GB" sz="3100" dirty="0">
                <a:latin typeface="Times New Roman" panose="02020603050405020304" pitchFamily="18" charset="0"/>
                <a:cs typeface="Times New Roman" panose="02020603050405020304" pitchFamily="18" charset="0"/>
              </a:rPr>
              <a:t>(4), pp.911-936.</a:t>
            </a:r>
            <a:endParaRPr lang="en-US" sz="31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29459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163</TotalTime>
  <Words>2421</Words>
  <Application>Microsoft Office PowerPoint</Application>
  <PresentationFormat>Widescreen</PresentationFormat>
  <Paragraphs>107</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Symbol</vt:lpstr>
      <vt:lpstr>Times New Roman</vt:lpstr>
      <vt:lpstr>Office Theme</vt:lpstr>
      <vt:lpstr>  International Meetings Management  Scenario: the hotel is the Hilton London Tower </vt:lpstr>
      <vt:lpstr>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vt:lpstr>
      <vt:lpstr>Event Overview</vt:lpstr>
      <vt:lpstr>Market &amp; Demand Analysis</vt:lpstr>
      <vt:lpstr>Venue Suitability </vt:lpstr>
      <vt:lpstr>Financial Feasibility </vt:lpstr>
      <vt:lpstr>Operational &amp; Risk Considerations</vt:lpstr>
      <vt:lpstr>Sustainability Strategies</vt:lpstr>
      <vt:lpstr>Strategic Steps for Event Success</vt:lpstr>
      <vt:lpstr>Long-Term Positioning </vt:lpstr>
      <vt:lpstr>Event Cycle Application </vt:lpstr>
      <vt:lpstr>Conclusion &amp;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khushi rawat</dc:creator>
  <cp:lastModifiedBy>hanna hailemariam</cp:lastModifiedBy>
  <cp:revision>5</cp:revision>
  <dcterms:created xsi:type="dcterms:W3CDTF">2025-10-24T08:30:10Z</dcterms:created>
  <dcterms:modified xsi:type="dcterms:W3CDTF">2025-11-28T17:51:20Z</dcterms:modified>
</cp:coreProperties>
</file>