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6" r:id="rId2"/>
    <p:sldId id="257" r:id="rId3"/>
    <p:sldId id="258" r:id="rId4"/>
    <p:sldId id="259" r:id="rId5"/>
    <p:sldId id="260" r:id="rId6"/>
  </p:sldIdLst>
  <p:sldSz cx="9144000" cy="6858000" type="screen4x3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showOutlineIcons="0">
    <p:restoredLeft sz="15620"/>
    <p:restoredTop sz="94660"/>
  </p:normalViewPr>
  <p:slideViewPr>
    <p:cSldViewPr>
      <p:cViewPr varScale="1">
        <p:scale>
          <a:sx n="104" d="100"/>
          <a:sy n="104" d="100"/>
        </p:scale>
        <p:origin x="-174" y="-84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5" Type="http://schemas.openxmlformats.org/officeDocument/2006/relationships/slide" Target="slides/slide4.xml"/><Relationship Id="rId10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theme" Target="theme/theme1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itle 7"/>
          <p:cNvSpPr>
            <a:spLocks noGrp="1"/>
          </p:cNvSpPr>
          <p:nvPr>
            <p:ph type="ctrTitle"/>
          </p:nvPr>
        </p:nvSpPr>
        <p:spPr>
          <a:xfrm>
            <a:off x="422030" y="1371600"/>
            <a:ext cx="8229600" cy="1828800"/>
          </a:xfrm>
        </p:spPr>
        <p:txBody>
          <a:bodyPr vert="horz" lIns="45720" tIns="0" rIns="45720" bIns="0" anchor="b">
            <a:normAutofit/>
            <a:scene3d>
              <a:camera prst="orthographicFront"/>
              <a:lightRig rig="soft" dir="t">
                <a:rot lat="0" lon="0" rev="17220000"/>
              </a:lightRig>
            </a:scene3d>
            <a:sp3d prstMaterial="softEdge">
              <a:bevelT w="38100" h="38100"/>
            </a:sp3d>
          </a:bodyPr>
          <a:lstStyle>
            <a:lvl1pPr>
              <a:defRPr sz="4800" b="1" cap="all" baseline="0">
                <a:ln w="6350">
                  <a:noFill/>
                </a:ln>
                <a:gradFill>
                  <a:gsLst>
                    <a:gs pos="0">
                      <a:schemeClr val="accent1">
                        <a:tint val="73000"/>
                        <a:satMod val="145000"/>
                      </a:schemeClr>
                    </a:gs>
                    <a:gs pos="73000">
                      <a:schemeClr val="accent1">
                        <a:tint val="73000"/>
                        <a:satMod val="145000"/>
                      </a:schemeClr>
                    </a:gs>
                    <a:gs pos="100000">
                      <a:schemeClr val="accent1">
                        <a:tint val="83000"/>
                        <a:satMod val="143000"/>
                      </a:schemeClr>
                    </a:gs>
                  </a:gsLst>
                  <a:lin ang="4800000" scaled="1"/>
                </a:gradFill>
                <a:effectLst>
                  <a:outerShdw blurRad="127000" dist="200000" dir="2700000" algn="tl" rotWithShape="0">
                    <a:srgbClr val="000000">
                      <a:alpha val="30000"/>
                    </a:srgbClr>
                  </a:outerShdw>
                </a:effectLst>
              </a:defRPr>
            </a:lvl1pPr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28" name="Date Placeholder 27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F6A8A04-E457-4963-ACF4-4E88CEC292AE}" type="datetimeFigureOut">
              <a:rPr lang="en-US" smtClean="0"/>
              <a:t>6/11/2012</a:t>
            </a:fld>
            <a:endParaRPr lang="en-GB"/>
          </a:p>
        </p:txBody>
      </p:sp>
      <p:sp>
        <p:nvSpPr>
          <p:cNvPr id="17" name="Footer Placeholder 16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29" name="Slide Number Placeholder 2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593720-6122-480D-B15B-F9FB4FFE271A}" type="slidenum">
              <a:rPr lang="en-GB" smtClean="0"/>
              <a:t>‹#›</a:t>
            </a:fld>
            <a:endParaRPr lang="en-GB"/>
          </a:p>
        </p:txBody>
      </p:sp>
      <p:sp>
        <p:nvSpPr>
          <p:cNvPr id="9" name="Subtitle 8"/>
          <p:cNvSpPr>
            <a:spLocks noGrp="1"/>
          </p:cNvSpPr>
          <p:nvPr>
            <p:ph type="subTitle" idx="1"/>
          </p:nvPr>
        </p:nvSpPr>
        <p:spPr>
          <a:xfrm>
            <a:off x="1371600" y="3331698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en-US" smtClean="0"/>
              <a:t>Click to edit Master subtitle style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F6A8A04-E457-4963-ACF4-4E88CEC292AE}" type="datetimeFigureOut">
              <a:rPr lang="en-US" smtClean="0"/>
              <a:t>6/11/2012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593720-6122-480D-B15B-F9FB4FFE271A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600200" y="609600"/>
            <a:ext cx="7086600" cy="1828800"/>
          </a:xfrm>
        </p:spPr>
        <p:txBody>
          <a:bodyPr vert="horz" bIns="0" anchor="b">
            <a:noAutofit/>
            <a:scene3d>
              <a:camera prst="orthographicFront"/>
              <a:lightRig rig="soft" dir="t">
                <a:rot lat="0" lon="0" rev="17220000"/>
              </a:lightRig>
            </a:scene3d>
            <a:sp3d prstMaterial="softEdge">
              <a:bevelT w="38100" h="38100"/>
              <a:contourClr>
                <a:schemeClr val="tx2">
                  <a:shade val="50000"/>
                </a:schemeClr>
              </a:contourClr>
            </a:sp3d>
          </a:bodyPr>
          <a:lstStyle>
            <a:lvl1pPr algn="l" rtl="0">
              <a:spcBef>
                <a:spcPct val="0"/>
              </a:spcBef>
              <a:buNone/>
              <a:defRPr sz="4800" b="1" cap="none" baseline="0">
                <a:ln w="6350">
                  <a:noFill/>
                </a:ln>
                <a:solidFill>
                  <a:schemeClr val="accent1">
                    <a:tint val="90000"/>
                    <a:satMod val="120000"/>
                  </a:schemeClr>
                </a:solidFill>
                <a:effectLst>
                  <a:outerShdw blurRad="114300" dist="101600" dir="2700000" algn="tl" rotWithShape="0">
                    <a:srgbClr val="000000">
                      <a:alpha val="40000"/>
                    </a:srgbClr>
                  </a:outerShdw>
                </a:effectLst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600200" y="2507786"/>
            <a:ext cx="7086600" cy="1509712"/>
          </a:xfrm>
        </p:spPr>
        <p:txBody>
          <a:bodyPr anchor="t"/>
          <a:lstStyle>
            <a:lvl1pPr marL="73152" indent="0" algn="l">
              <a:buNone/>
              <a:defRPr sz="2000">
                <a:solidFill>
                  <a:schemeClr val="tx1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F6A8A04-E457-4963-ACF4-4E88CEC292AE}" type="datetimeFigureOut">
              <a:rPr lang="en-US" smtClean="0"/>
              <a:t>6/11/2012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7924800" y="6416675"/>
            <a:ext cx="762000" cy="365125"/>
          </a:xfrm>
        </p:spPr>
        <p:txBody>
          <a:bodyPr/>
          <a:lstStyle/>
          <a:p>
            <a:fld id="{A4593720-6122-480D-B15B-F9FB4FFE271A}" type="slidenum">
              <a:rPr lang="en-GB" smtClean="0"/>
              <a:t>‹#›</a:t>
            </a:fld>
            <a:endParaRPr lang="en-GB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F6A8A04-E457-4963-ACF4-4E88CEC292AE}" type="datetimeFigureOut">
              <a:rPr lang="en-US" smtClean="0"/>
              <a:t>6/11/2012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593720-6122-480D-B15B-F9FB4FFE271A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8229600" cy="1143000"/>
          </a:xfrm>
        </p:spPr>
        <p:txBody>
          <a:bodyPr anchor="ctr"/>
          <a:lstStyle>
            <a:lvl1pPr>
              <a:defRPr/>
            </a:lvl1pPr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2"/>
            <a:ext cx="4040188" cy="750887"/>
          </a:xfrm>
        </p:spPr>
        <p:txBody>
          <a:bodyPr anchor="ctr"/>
          <a:lstStyle>
            <a:lvl1pPr marL="0" indent="0">
              <a:buNone/>
              <a:defRPr sz="2400" b="0" cap="all" baseline="0">
                <a:solidFill>
                  <a:schemeClr val="tx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3"/>
          </p:nvPr>
        </p:nvSpPr>
        <p:spPr>
          <a:xfrm>
            <a:off x="4645025" y="1535112"/>
            <a:ext cx="4041775" cy="750887"/>
          </a:xfrm>
        </p:spPr>
        <p:txBody>
          <a:bodyPr anchor="ctr"/>
          <a:lstStyle>
            <a:lvl1pPr marL="0" indent="0">
              <a:buNone/>
              <a:defRPr sz="2400" b="0" cap="all" baseline="0">
                <a:solidFill>
                  <a:schemeClr val="tx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5" name="Content Placeholder 4"/>
          <p:cNvSpPr>
            <a:spLocks noGrp="1"/>
          </p:cNvSpPr>
          <p:nvPr>
            <p:ph sz="quarter" idx="2"/>
          </p:nvPr>
        </p:nvSpPr>
        <p:spPr>
          <a:xfrm>
            <a:off x="457200" y="2362200"/>
            <a:ext cx="4040188" cy="37639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362200"/>
            <a:ext cx="4041775" cy="37639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F6A8A04-E457-4963-ACF4-4E88CEC292AE}" type="datetimeFigureOut">
              <a:rPr lang="en-US" smtClean="0"/>
              <a:t>6/11/2012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593720-6122-480D-B15B-F9FB4FFE271A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F6A8A04-E457-4963-ACF4-4E88CEC292AE}" type="datetimeFigureOut">
              <a:rPr lang="en-US" smtClean="0"/>
              <a:t>6/11/2012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593720-6122-480D-B15B-F9FB4FFE271A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F6A8A04-E457-4963-ACF4-4E88CEC292AE}" type="datetimeFigureOut">
              <a:rPr lang="en-US" smtClean="0"/>
              <a:t>6/11/2012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593720-6122-480D-B15B-F9FB4FFE271A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vert="horz" anchor="b">
            <a:normAutofit/>
            <a:sp3d prstMaterial="softEdge"/>
          </a:bodyPr>
          <a:lstStyle>
            <a:lvl1pPr algn="l">
              <a:buNone/>
              <a:defRPr sz="2200" b="0">
                <a:ln w="6350">
                  <a:noFill/>
                </a:ln>
                <a:solidFill>
                  <a:schemeClr val="accent1">
                    <a:tint val="73000"/>
                    <a:satMod val="180000"/>
                  </a:schemeClr>
                </a:solidFill>
              </a:defRPr>
            </a:lvl1pPr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2"/>
          </p:nvPr>
        </p:nvSpPr>
        <p:spPr>
          <a:xfrm>
            <a:off x="457200" y="1524000"/>
            <a:ext cx="3008313" cy="4602163"/>
          </a:xfrm>
        </p:spPr>
        <p:txBody>
          <a:bodyPr/>
          <a:lstStyle>
            <a:lvl1pPr marL="0" indent="0"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200"/>
            </a:lvl3pPr>
            <a:lvl4pPr>
              <a:defRPr sz="2000"/>
            </a:lvl4pPr>
            <a:lvl5pPr>
              <a:defRPr sz="1800"/>
            </a:lvl5pPr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F6A8A04-E457-4963-ACF4-4E88CEC292AE}" type="datetimeFigureOut">
              <a:rPr lang="en-US" smtClean="0"/>
              <a:t>6/11/2012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593720-6122-480D-B15B-F9FB4FFE271A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828800" y="609600"/>
            <a:ext cx="5486400" cy="522288"/>
          </a:xfrm>
        </p:spPr>
        <p:txBody>
          <a:bodyPr lIns="45720" rIns="45720" bIns="0" anchor="b">
            <a:sp3d prstMaterial="softEdge"/>
          </a:bodyPr>
          <a:lstStyle>
            <a:lvl1pPr algn="ctr">
              <a:buNone/>
              <a:defRPr sz="2000" b="1"/>
            </a:lvl1pPr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828800" y="1831975"/>
            <a:ext cx="5486400" cy="3962400"/>
          </a:xfrm>
          <a:solidFill>
            <a:schemeClr val="bg2"/>
          </a:solidFill>
          <a:ln w="44450" cap="sq" cmpd="sng" algn="ctr">
            <a:solidFill>
              <a:srgbClr val="FFFFFF"/>
            </a:solidFill>
            <a:prstDash val="solid"/>
            <a:miter lim="800000"/>
          </a:ln>
          <a:effectLst>
            <a:outerShdw blurRad="190500" dist="228600" dir="2700000" sy="90000">
              <a:srgbClr val="000000">
                <a:alpha val="25000"/>
              </a:srgbClr>
            </a:outerShdw>
          </a:effectLst>
          <a:scene3d>
            <a:camera prst="orthographicFront">
              <a:rot lat="0" lon="0" rev="0"/>
            </a:camera>
            <a:lightRig rig="balanced" dir="tr">
              <a:rot lat="0" lon="0" rev="2700000"/>
            </a:lightRig>
          </a:scene3d>
          <a:sp3d prstMaterial="matte">
            <a:contourClr>
              <a:schemeClr val="tx2">
                <a:shade val="50000"/>
              </a:schemeClr>
            </a:contourClr>
          </a:sp3d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t"/>
          <a:lstStyle>
            <a:lvl1pPr indent="0">
              <a:buNone/>
              <a:defRPr sz="3200"/>
            </a:lvl1pPr>
          </a:lstStyle>
          <a:p>
            <a:pPr marL="0" algn="l" rtl="0" eaLnBrk="1" latinLnBrk="0" hangingPunct="1"/>
            <a:r>
              <a:rPr kumimoji="0" lang="en-US" smtClean="0">
                <a:solidFill>
                  <a:schemeClr val="lt1"/>
                </a:solidFill>
                <a:latin typeface="+mn-lt"/>
                <a:ea typeface="+mn-ea"/>
                <a:cs typeface="+mn-cs"/>
              </a:rPr>
              <a:t>Click icon to add picture</a:t>
            </a:r>
            <a:endParaRPr kumimoji="0" lang="en-US" dirty="0">
              <a:solidFill>
                <a:schemeClr val="lt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828800" y="1166787"/>
            <a:ext cx="5486400" cy="530352"/>
          </a:xfrm>
        </p:spPr>
        <p:txBody>
          <a:bodyPr lIns="45720" tIns="45720" rIns="45720" anchor="t"/>
          <a:lstStyle>
            <a:lvl1pPr marL="0" indent="0" algn="ctr">
              <a:buNone/>
              <a:defRPr sz="14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F6A8A04-E457-4963-ACF4-4E88CEC292AE}" type="datetimeFigureOut">
              <a:rPr lang="en-US" smtClean="0"/>
              <a:t>6/11/2012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593720-6122-480D-B15B-F9FB4FFE271A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F6A8A04-E457-4963-ACF4-4E88CEC292AE}" type="datetimeFigureOut">
              <a:rPr lang="en-US" smtClean="0"/>
              <a:t>6/11/2012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593720-6122-480D-B15B-F9FB4FFE271A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F6A8A04-E457-4963-ACF4-4E88CEC292AE}" type="datetimeFigureOut">
              <a:rPr lang="en-US" smtClean="0"/>
              <a:t>6/11/2012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593720-6122-480D-B15B-F9FB4FFE271A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" name="Title Placeholder 2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anchor="ctr">
            <a:normAutofit/>
            <a:scene3d>
              <a:camera prst="orthographicFront"/>
              <a:lightRig rig="soft" dir="t">
                <a:rot lat="0" lon="0" rev="16800000"/>
              </a:lightRig>
            </a:scene3d>
            <a:sp3d prstMaterial="softEdge">
              <a:bevelT w="38100" h="38100"/>
            </a:sp3d>
          </a:bodyPr>
          <a:lstStyle/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13" name="Text Placeholder 1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709160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en-US" smtClean="0"/>
              <a:t>Click to edit Master text styles</a:t>
            </a:r>
          </a:p>
          <a:p>
            <a:pPr lvl="1" eaLnBrk="1" latinLnBrk="0" hangingPunct="1"/>
            <a:r>
              <a:rPr kumimoji="0" lang="en-US" smtClean="0"/>
              <a:t>Second level</a:t>
            </a:r>
          </a:p>
          <a:p>
            <a:pPr lvl="2" eaLnBrk="1" latinLnBrk="0" hangingPunct="1"/>
            <a:r>
              <a:rPr kumimoji="0" lang="en-US" smtClean="0"/>
              <a:t>Third level</a:t>
            </a:r>
          </a:p>
          <a:p>
            <a:pPr lvl="3" eaLnBrk="1" latinLnBrk="0" hangingPunct="1"/>
            <a:r>
              <a:rPr kumimoji="0" lang="en-US" smtClean="0"/>
              <a:t>Fourth level</a:t>
            </a:r>
          </a:p>
          <a:p>
            <a:pPr lvl="4" eaLnBrk="1" latinLnBrk="0" hangingPunct="1"/>
            <a:r>
              <a:rPr kumimoji="0" lang="en-US" smtClean="0"/>
              <a:t>Fifth level</a:t>
            </a:r>
            <a:endParaRPr kumimoji="0" lang="en-US"/>
          </a:p>
        </p:txBody>
      </p:sp>
      <p:sp>
        <p:nvSpPr>
          <p:cNvPr id="14" name="Date Placeholder 13"/>
          <p:cNvSpPr>
            <a:spLocks noGrp="1"/>
          </p:cNvSpPr>
          <p:nvPr>
            <p:ph type="dt" sz="half" idx="2"/>
          </p:nvPr>
        </p:nvSpPr>
        <p:spPr>
          <a:xfrm>
            <a:off x="457200" y="6416675"/>
            <a:ext cx="2133600" cy="365125"/>
          </a:xfrm>
          <a:prstGeom prst="rect">
            <a:avLst/>
          </a:prstGeom>
        </p:spPr>
        <p:txBody>
          <a:bodyPr vert="horz" anchor="b"/>
          <a:lstStyle>
            <a:lvl1pPr algn="l" eaLnBrk="1" latinLnBrk="0" hangingPunct="1">
              <a:defRPr kumimoji="0" sz="1200">
                <a:solidFill>
                  <a:schemeClr val="tx1">
                    <a:shade val="50000"/>
                  </a:schemeClr>
                </a:solidFill>
              </a:defRPr>
            </a:lvl1pPr>
          </a:lstStyle>
          <a:p>
            <a:fld id="{FF6A8A04-E457-4963-ACF4-4E88CEC292AE}" type="datetimeFigureOut">
              <a:rPr lang="en-US" smtClean="0"/>
              <a:t>6/11/2012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3"/>
          </p:nvPr>
        </p:nvSpPr>
        <p:spPr>
          <a:xfrm>
            <a:off x="3124200" y="6416675"/>
            <a:ext cx="2895600" cy="365125"/>
          </a:xfrm>
          <a:prstGeom prst="rect">
            <a:avLst/>
          </a:prstGeom>
        </p:spPr>
        <p:txBody>
          <a:bodyPr vert="horz" anchor="b"/>
          <a:lstStyle>
            <a:lvl1pPr algn="ctr" eaLnBrk="1" latinLnBrk="0" hangingPunct="1">
              <a:defRPr kumimoji="0" sz="1200">
                <a:solidFill>
                  <a:schemeClr val="tx1">
                    <a:shade val="50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23" name="Slide Number Placeholder 22"/>
          <p:cNvSpPr>
            <a:spLocks noGrp="1"/>
          </p:cNvSpPr>
          <p:nvPr>
            <p:ph type="sldNum" sz="quarter" idx="4"/>
          </p:nvPr>
        </p:nvSpPr>
        <p:spPr>
          <a:xfrm>
            <a:off x="7924800" y="6416675"/>
            <a:ext cx="762000" cy="365125"/>
          </a:xfrm>
          <a:prstGeom prst="rect">
            <a:avLst/>
          </a:prstGeom>
        </p:spPr>
        <p:txBody>
          <a:bodyPr vert="horz" lIns="0" rIns="0" anchor="b"/>
          <a:lstStyle>
            <a:lvl1pPr algn="r" eaLnBrk="1" latinLnBrk="0" hangingPunct="1">
              <a:defRPr kumimoji="0" sz="1200">
                <a:solidFill>
                  <a:schemeClr val="tx1">
                    <a:shade val="50000"/>
                  </a:schemeClr>
                </a:solidFill>
              </a:defRPr>
            </a:lvl1pPr>
          </a:lstStyle>
          <a:p>
            <a:fld id="{A4593720-6122-480D-B15B-F9FB4FFE271A}" type="slidenum">
              <a:rPr lang="en-GB" smtClean="0"/>
              <a:t>‹#›</a:t>
            </a:fld>
            <a:endParaRPr lang="en-GB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ctr" rtl="0" eaLnBrk="1" latinLnBrk="0" hangingPunct="1">
        <a:spcBef>
          <a:spcPct val="0"/>
        </a:spcBef>
        <a:buNone/>
        <a:defRPr kumimoji="0" sz="4100" b="1" kern="1200" cap="none" baseline="0">
          <a:ln w="6350">
            <a:noFill/>
          </a:ln>
          <a:gradFill>
            <a:gsLst>
              <a:gs pos="0">
                <a:schemeClr val="accent1">
                  <a:tint val="73000"/>
                  <a:satMod val="145000"/>
                </a:schemeClr>
              </a:gs>
              <a:gs pos="73000">
                <a:schemeClr val="accent1">
                  <a:tint val="73000"/>
                  <a:satMod val="145000"/>
                </a:schemeClr>
              </a:gs>
              <a:gs pos="100000">
                <a:schemeClr val="accent1">
                  <a:tint val="83000"/>
                  <a:satMod val="143000"/>
                </a:schemeClr>
              </a:gs>
            </a:gsLst>
            <a:lin ang="4800000" scaled="1"/>
          </a:gradFill>
          <a:effectLst>
            <a:outerShdw blurRad="114300" dist="101600" dir="2700000" algn="tl" rotWithShape="0">
              <a:srgbClr val="000000">
                <a:alpha val="40000"/>
              </a:srgbClr>
            </a:outerShdw>
          </a:effectLst>
          <a:latin typeface="+mj-lt"/>
          <a:ea typeface="+mj-ea"/>
          <a:cs typeface="+mj-cs"/>
        </a:defRPr>
      </a:lvl1pPr>
    </p:titleStyle>
    <p:bodyStyle>
      <a:lvl1pPr marL="548640" indent="-411480" algn="l" rtl="0" eaLnBrk="1" latinLnBrk="0" hangingPunct="1">
        <a:spcBef>
          <a:spcPct val="20000"/>
        </a:spcBef>
        <a:buClr>
          <a:schemeClr val="tx1">
            <a:shade val="95000"/>
          </a:schemeClr>
        </a:buClr>
        <a:buSzPct val="65000"/>
        <a:buFont typeface="Wingdings 2"/>
        <a:buChar char=""/>
        <a:defRPr kumimoji="0"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868680" indent="-283464" algn="l" rtl="0" eaLnBrk="1" latinLnBrk="0" hangingPunct="1">
        <a:spcBef>
          <a:spcPct val="20000"/>
        </a:spcBef>
        <a:buClr>
          <a:schemeClr val="tx1"/>
        </a:buClr>
        <a:buSzPct val="80000"/>
        <a:buFont typeface="Wingdings 2"/>
        <a:buChar char="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33856" indent="-228600" algn="l" rtl="0" eaLnBrk="1" latinLnBrk="0" hangingPunct="1">
        <a:spcBef>
          <a:spcPct val="20000"/>
        </a:spcBef>
        <a:buClr>
          <a:schemeClr val="tx1"/>
        </a:buClr>
        <a:buSzPct val="95000"/>
        <a:buFont typeface="Wingdings"/>
        <a:buChar char=""/>
        <a:defRPr kumimoji="0" sz="2200" kern="1200">
          <a:solidFill>
            <a:schemeClr val="tx1"/>
          </a:solidFill>
          <a:latin typeface="+mn-lt"/>
          <a:ea typeface="+mn-ea"/>
          <a:cs typeface="+mn-cs"/>
        </a:defRPr>
      </a:lvl3pPr>
      <a:lvl4pPr marL="1353312" indent="-182880" algn="l" rtl="0" eaLnBrk="1" latinLnBrk="0" hangingPunct="1">
        <a:spcBef>
          <a:spcPct val="20000"/>
        </a:spcBef>
        <a:buClr>
          <a:schemeClr val="tx1"/>
        </a:buClr>
        <a:buSzPct val="100000"/>
        <a:buFont typeface="Wingdings 3"/>
        <a:buChar char="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545336" indent="-182880" algn="l" rtl="0" eaLnBrk="1" latinLnBrk="0" hangingPunct="1">
        <a:spcBef>
          <a:spcPct val="20000"/>
        </a:spcBef>
        <a:buClr>
          <a:schemeClr val="tx1"/>
        </a:buClr>
        <a:buFont typeface="Wingdings 2"/>
        <a:buChar char="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1764792" indent="-182880" algn="l" rtl="0" eaLnBrk="1" latinLnBrk="0" hangingPunct="1">
        <a:spcBef>
          <a:spcPct val="20000"/>
        </a:spcBef>
        <a:buClr>
          <a:schemeClr val="tx1"/>
        </a:buClr>
        <a:buFont typeface="Wingdings 3"/>
        <a:buChar char="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1965960" indent="-182880" algn="l" rtl="0" eaLnBrk="1" latinLnBrk="0" hangingPunct="1">
        <a:spcBef>
          <a:spcPct val="20000"/>
        </a:spcBef>
        <a:buClr>
          <a:schemeClr val="tx1"/>
        </a:buClr>
        <a:buFont typeface="Wingdings 2"/>
        <a:buChar char="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7pPr>
      <a:lvl8pPr marL="2167128" indent="-182880" algn="l" rtl="0" eaLnBrk="1" latinLnBrk="0" hangingPunct="1">
        <a:spcBef>
          <a:spcPct val="20000"/>
        </a:spcBef>
        <a:buClr>
          <a:schemeClr val="tx1"/>
        </a:buClr>
        <a:buFont typeface="Wingdings 2"/>
        <a:buChar char=""/>
        <a:defRPr kumimoji="0" sz="1400" kern="1200">
          <a:solidFill>
            <a:schemeClr val="tx1"/>
          </a:solidFill>
          <a:latin typeface="+mn-lt"/>
          <a:ea typeface="+mn-ea"/>
          <a:cs typeface="+mn-cs"/>
        </a:defRPr>
      </a:lvl8pPr>
      <a:lvl9pPr marL="2368296" indent="-182880" algn="l" rtl="0" eaLnBrk="1" latinLnBrk="0" hangingPunct="1">
        <a:spcBef>
          <a:spcPct val="20000"/>
        </a:spcBef>
        <a:buClr>
          <a:schemeClr val="tx1"/>
        </a:buClr>
        <a:buFont typeface="Wingdings 2"/>
        <a:buChar char=""/>
        <a:defRPr kumimoji="0" sz="1400" kern="1200" baseline="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GB" dirty="0" smtClean="0"/>
              <a:t>THE PRINCIPAL FINANCIAL STATEMENTS</a:t>
            </a:r>
            <a:endParaRPr lang="en-GB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en-GB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 smtClean="0"/>
              <a:t>THE PROFIT AND LOSS ACCOUNT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This is a summary of the business’ transactions for  given period</a:t>
            </a:r>
          </a:p>
          <a:p>
            <a:pPr>
              <a:buNone/>
            </a:pPr>
            <a:endParaRPr lang="en-GB" dirty="0" smtClean="0"/>
          </a:p>
          <a:p>
            <a:r>
              <a:rPr lang="en-GB" dirty="0" smtClean="0"/>
              <a:t>It is a measurement of the performance of the business</a:t>
            </a:r>
          </a:p>
          <a:p>
            <a:pPr>
              <a:buNone/>
            </a:pPr>
            <a:r>
              <a:rPr lang="en-GB" dirty="0"/>
              <a:t>	</a:t>
            </a:r>
            <a:r>
              <a:rPr lang="en-GB" dirty="0" smtClean="0"/>
              <a:t>i.e.  its trading results</a:t>
            </a:r>
            <a:endParaRPr lang="en-GB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dirty="0" smtClean="0"/>
              <a:t>THE BALANCE SHEET	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en-GB" dirty="0" smtClean="0"/>
              <a:t>This is a statement of the financial position of the business at the year end</a:t>
            </a:r>
          </a:p>
          <a:p>
            <a:endParaRPr lang="en-GB" dirty="0" smtClean="0"/>
          </a:p>
          <a:p>
            <a:r>
              <a:rPr lang="en-GB" dirty="0" smtClean="0"/>
              <a:t>It lists all the assets and liabilities of the business</a:t>
            </a:r>
          </a:p>
          <a:p>
            <a:endParaRPr lang="en-GB" dirty="0" smtClean="0"/>
          </a:p>
          <a:p>
            <a:r>
              <a:rPr lang="en-GB" dirty="0" smtClean="0"/>
              <a:t>It indicates the “wealth” of the business</a:t>
            </a:r>
          </a:p>
          <a:p>
            <a:pPr>
              <a:buNone/>
            </a:pPr>
            <a:endParaRPr lang="en-GB" dirty="0" smtClean="0"/>
          </a:p>
          <a:p>
            <a:r>
              <a:rPr lang="en-GB" dirty="0" smtClean="0"/>
              <a:t>It can be thought of a “photograph” of the business at the year end</a:t>
            </a:r>
            <a:endParaRPr lang="en-GB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 smtClean="0"/>
              <a:t>BASIS OF PREPARATION OF ACCOUNTS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Accounts are NOT prepared on a cash received / cash paid basis</a:t>
            </a:r>
          </a:p>
          <a:p>
            <a:pPr>
              <a:buNone/>
            </a:pPr>
            <a:endParaRPr lang="en-GB" dirty="0" smtClean="0"/>
          </a:p>
          <a:p>
            <a:r>
              <a:rPr lang="en-GB" dirty="0" smtClean="0"/>
              <a:t>Sales and Purchases are recognised on the transfer of goods NOT when they are paid for.</a:t>
            </a:r>
          </a:p>
          <a:p>
            <a:pPr>
              <a:buNone/>
            </a:pPr>
            <a:r>
              <a:rPr lang="en-GB" dirty="0"/>
              <a:t>	</a:t>
            </a:r>
            <a:r>
              <a:rPr lang="en-GB" dirty="0" smtClean="0"/>
              <a:t>i.e.  </a:t>
            </a:r>
            <a:r>
              <a:rPr lang="en-GB" dirty="0"/>
              <a:t>r</a:t>
            </a:r>
            <a:r>
              <a:rPr lang="en-GB" dirty="0" smtClean="0"/>
              <a:t>ecognised on the invoice date</a:t>
            </a:r>
          </a:p>
          <a:p>
            <a:pPr>
              <a:buNone/>
            </a:pPr>
            <a:endParaRPr lang="en-GB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A full 12 months expenses need to be included in the profit and loss account</a:t>
            </a:r>
          </a:p>
          <a:p>
            <a:endParaRPr lang="en-GB" dirty="0" smtClean="0"/>
          </a:p>
          <a:p>
            <a:pPr>
              <a:buNone/>
            </a:pPr>
            <a:r>
              <a:rPr lang="en-GB" dirty="0"/>
              <a:t>	</a:t>
            </a:r>
            <a:r>
              <a:rPr lang="en-GB" dirty="0" err="1" smtClean="0"/>
              <a:t>i.e</a:t>
            </a:r>
            <a:r>
              <a:rPr lang="en-GB" dirty="0" smtClean="0"/>
              <a:t>  we need to adjust for items being paid in arrears or in advance</a:t>
            </a:r>
            <a:endParaRPr lang="en-GB" dirty="0"/>
          </a:p>
        </p:txBody>
      </p:sp>
    </p:spTree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Apex">
  <a:themeElements>
    <a:clrScheme name="Apex">
      <a:dk1>
        <a:sysClr val="windowText" lastClr="000000"/>
      </a:dk1>
      <a:lt1>
        <a:sysClr val="window" lastClr="FFFFFF"/>
      </a:lt1>
      <a:dk2>
        <a:srgbClr val="69676D"/>
      </a:dk2>
      <a:lt2>
        <a:srgbClr val="C9C2D1"/>
      </a:lt2>
      <a:accent1>
        <a:srgbClr val="CEB966"/>
      </a:accent1>
      <a:accent2>
        <a:srgbClr val="9CB084"/>
      </a:accent2>
      <a:accent3>
        <a:srgbClr val="6BB1C9"/>
      </a:accent3>
      <a:accent4>
        <a:srgbClr val="6585CF"/>
      </a:accent4>
      <a:accent5>
        <a:srgbClr val="7E6BC9"/>
      </a:accent5>
      <a:accent6>
        <a:srgbClr val="A379BB"/>
      </a:accent6>
      <a:hlink>
        <a:srgbClr val="410082"/>
      </a:hlink>
      <a:folHlink>
        <a:srgbClr val="932968"/>
      </a:folHlink>
    </a:clrScheme>
    <a:fontScheme name="Apex">
      <a:majorFont>
        <a:latin typeface="Lucida Sans"/>
        <a:ea typeface=""/>
        <a:cs typeface=""/>
        <a:font script="Grek" typeface="Arial"/>
        <a:font script="Cyrl" typeface="Arial"/>
        <a:font script="Jpan" typeface="HG丸ｺﾞｼｯｸM-PRO"/>
        <a:font script="Hang" typeface="휴먼옛체"/>
        <a:font script="Hans" typeface="黑体"/>
        <a:font script="Hant" typeface="微軟正黑體"/>
        <a:font script="Arab" typeface="Tahoma"/>
        <a:font script="Hebr" typeface="Levenim MT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</a:majorFont>
      <a:minorFont>
        <a:latin typeface="Book Antiqua"/>
        <a:ea typeface=""/>
        <a:cs typeface=""/>
        <a:font script="Grek" typeface="Times New Roman"/>
        <a:font script="Cyrl" typeface="Times New Roman"/>
        <a:font script="Jpan" typeface="HG明朝B"/>
        <a:font script="Hang" typeface="돋움"/>
        <a:font script="Hans" typeface="宋体"/>
        <a:font script="Hant" typeface="新細明體"/>
        <a:font script="Arab" typeface="Times New Roman"/>
        <a:font script="Hebr" typeface="David"/>
        <a:font script="Thai" typeface="Eucrosia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Apex">
      <a:fillStyleLst>
        <a:solidFill>
          <a:schemeClr val="phClr"/>
        </a:solidFill>
        <a:gradFill rotWithShape="1">
          <a:gsLst>
            <a:gs pos="20000">
              <a:schemeClr val="phClr">
                <a:tint val="9000"/>
              </a:schemeClr>
            </a:gs>
            <a:gs pos="100000">
              <a:schemeClr val="phClr">
                <a:tint val="70000"/>
                <a:satMod val="100000"/>
              </a:schemeClr>
            </a:gs>
          </a:gsLst>
          <a:path path="circle">
            <a:fillToRect l="-15000" t="-15000" r="115000" b="115000"/>
          </a:path>
        </a:gradFill>
        <a:gradFill rotWithShape="1">
          <a:gsLst>
            <a:gs pos="0">
              <a:schemeClr val="phClr">
                <a:shade val="60000"/>
              </a:schemeClr>
            </a:gs>
            <a:gs pos="33000">
              <a:schemeClr val="phClr">
                <a:tint val="86500"/>
              </a:schemeClr>
            </a:gs>
            <a:gs pos="46750">
              <a:schemeClr val="phClr">
                <a:tint val="71000"/>
                <a:satMod val="112000"/>
              </a:schemeClr>
            </a:gs>
            <a:gs pos="53000">
              <a:schemeClr val="phClr">
                <a:tint val="71000"/>
                <a:satMod val="112000"/>
              </a:schemeClr>
            </a:gs>
            <a:gs pos="68000">
              <a:schemeClr val="phClr">
                <a:tint val="86000"/>
              </a:schemeClr>
            </a:gs>
            <a:gs pos="100000">
              <a:schemeClr val="phClr">
                <a:shade val="60000"/>
              </a:schemeClr>
            </a:gs>
          </a:gsLst>
          <a:lin ang="8350000" scaled="1"/>
        </a:gradFill>
      </a:fillStyleLst>
      <a:lnStyleLst>
        <a:ln w="9525" cap="flat" cmpd="sng" algn="ctr">
          <a:solidFill>
            <a:schemeClr val="phClr">
              <a:shade val="48000"/>
              <a:satMod val="110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130000" dist="101600" dir="2700000" algn="tl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190500" dist="228600" dir="2700000" sy="90000" rotWithShape="0">
              <a:srgbClr val="000000">
                <a:alpha val="25500"/>
              </a:srgbClr>
            </a:outerShdw>
          </a:effectLst>
        </a:effectStyle>
        <a:effectStyle>
          <a:effectLst>
            <a:outerShdw blurRad="190500" dist="228600" dir="2700000" sy="90000" rotWithShape="0">
              <a:srgbClr val="000000">
                <a:alpha val="25500"/>
              </a:srgbClr>
            </a:outerShdw>
          </a:effectLst>
          <a:scene3d>
            <a:camera prst="orthographicFront" fov="0">
              <a:rot lat="0" lon="0" rev="0"/>
            </a:camera>
            <a:lightRig rig="soft" dir="tl">
              <a:rot lat="0" lon="0" rev="20100000"/>
            </a:lightRig>
          </a:scene3d>
          <a:sp3d>
            <a:bevelT w="50800" h="508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180000"/>
              </a:schemeClr>
            </a:gs>
            <a:gs pos="100000">
              <a:schemeClr val="phClr">
                <a:shade val="45000"/>
                <a:satMod val="120000"/>
              </a:schemeClr>
            </a:gs>
          </a:gsLst>
          <a:path path="circle">
            <a:fillToRect r="100000" b="100000"/>
          </a:path>
        </a:gradFill>
        <a:blipFill>
          <a:blip xmlns:r="http://schemas.openxmlformats.org/officeDocument/2006/relationships" r:embed="rId1">
            <a:duotone>
              <a:schemeClr val="phClr">
                <a:shade val="3000"/>
                <a:satMod val="110000"/>
              </a:schemeClr>
              <a:schemeClr val="phClr">
                <a:tint val="60000"/>
                <a:satMod val="425000"/>
              </a:schemeClr>
            </a:duotone>
          </a:blip>
          <a:stretch>
            <a:fillRect/>
          </a:stretch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Apex</Template>
  <TotalTime>34</TotalTime>
  <Words>133</Words>
  <Application>Microsoft Office PowerPoint</Application>
  <PresentationFormat>On-screen Show (4:3)</PresentationFormat>
  <Paragraphs>22</Paragraphs>
  <Slides>5</Slides>
  <Notes>0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5</vt:i4>
      </vt:variant>
    </vt:vector>
  </HeadingPairs>
  <TitlesOfParts>
    <vt:vector size="6" baseType="lpstr">
      <vt:lpstr>Apex</vt:lpstr>
      <vt:lpstr>THE PRINCIPAL FINANCIAL STATEMENTS</vt:lpstr>
      <vt:lpstr>THE PROFIT AND LOSS ACCOUNT</vt:lpstr>
      <vt:lpstr>THE BALANCE SHEET </vt:lpstr>
      <vt:lpstr>BASIS OF PREPARATION OF ACCOUNTS</vt:lpstr>
      <vt:lpstr>Slide 5</vt:lpstr>
    </vt:vector>
  </TitlesOfParts>
  <Company/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THE PRINCIPAL FINANCIAL STATEMENTS</dc:title>
  <dc:creator>Richard Dunstan</dc:creator>
  <cp:lastModifiedBy>Richard Dunstan</cp:lastModifiedBy>
  <cp:revision>4</cp:revision>
  <dcterms:created xsi:type="dcterms:W3CDTF">2012-06-11T08:45:23Z</dcterms:created>
  <dcterms:modified xsi:type="dcterms:W3CDTF">2012-06-11T09:20:13Z</dcterms:modified>
</cp:coreProperties>
</file>