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9921D7-E8C4-4DBD-AD1D-3E53A9DB5464}" v="7" dt="2025-05-19T14:59:43.4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ch Evans" userId="de62bcf24f19ed55" providerId="LiveId" clId="{969921D7-E8C4-4DBD-AD1D-3E53A9DB5464}"/>
    <pc:docChg chg="undo custSel modSld">
      <pc:chgData name="Zach Evans" userId="de62bcf24f19ed55" providerId="LiveId" clId="{969921D7-E8C4-4DBD-AD1D-3E53A9DB5464}" dt="2025-05-19T15:22:32.978" v="1458" actId="1076"/>
      <pc:docMkLst>
        <pc:docMk/>
      </pc:docMkLst>
      <pc:sldChg chg="modSp mod">
        <pc:chgData name="Zach Evans" userId="de62bcf24f19ed55" providerId="LiveId" clId="{969921D7-E8C4-4DBD-AD1D-3E53A9DB5464}" dt="2025-05-19T15:22:32.978" v="1458" actId="1076"/>
        <pc:sldMkLst>
          <pc:docMk/>
          <pc:sldMk cId="0" sldId="256"/>
        </pc:sldMkLst>
        <pc:spChg chg="mod">
          <ac:chgData name="Zach Evans" userId="de62bcf24f19ed55" providerId="LiveId" clId="{969921D7-E8C4-4DBD-AD1D-3E53A9DB5464}" dt="2025-05-19T15:22:27.262" v="1457" actId="1076"/>
          <ac:spMkLst>
            <pc:docMk/>
            <pc:sldMk cId="0" sldId="256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15:22:32.978" v="1458" actId="1076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56:30.670" v="1271"/>
        <pc:sldMkLst>
          <pc:docMk/>
          <pc:sldMk cId="0" sldId="257"/>
        </pc:sldMkLst>
        <pc:spChg chg="mod">
          <ac:chgData name="Zach Evans" userId="de62bcf24f19ed55" providerId="LiveId" clId="{969921D7-E8C4-4DBD-AD1D-3E53A9DB5464}" dt="2025-05-19T14:56:30.670" v="1271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5:02:29.673" v="1345" actId="20577"/>
        <pc:sldMkLst>
          <pc:docMk/>
          <pc:sldMk cId="0" sldId="258"/>
        </pc:sldMkLst>
        <pc:spChg chg="mod">
          <ac:chgData name="Zach Evans" userId="de62bcf24f19ed55" providerId="LiveId" clId="{969921D7-E8C4-4DBD-AD1D-3E53A9DB5464}" dt="2025-05-19T15:02:29.673" v="1345" actId="20577"/>
          <ac:spMkLst>
            <pc:docMk/>
            <pc:sldMk cId="0" sldId="258"/>
            <ac:spMk id="2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08:58.534" v="556" actId="20577"/>
        <pc:sldMkLst>
          <pc:docMk/>
          <pc:sldMk cId="0" sldId="259"/>
        </pc:sldMkLst>
        <pc:spChg chg="mod">
          <ac:chgData name="Zach Evans" userId="de62bcf24f19ed55" providerId="LiveId" clId="{969921D7-E8C4-4DBD-AD1D-3E53A9DB5464}" dt="2025-05-19T14:08:34.801" v="520" actId="20577"/>
          <ac:spMkLst>
            <pc:docMk/>
            <pc:sldMk cId="0" sldId="259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14:08:58.534" v="556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56:57.446" v="1274"/>
        <pc:sldMkLst>
          <pc:docMk/>
          <pc:sldMk cId="0" sldId="260"/>
        </pc:sldMkLst>
        <pc:spChg chg="mod">
          <ac:chgData name="Zach Evans" userId="de62bcf24f19ed55" providerId="LiveId" clId="{969921D7-E8C4-4DBD-AD1D-3E53A9DB5464}" dt="2025-05-19T14:56:57.446" v="1274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00:39.878" v="249" actId="20577"/>
        <pc:sldMkLst>
          <pc:docMk/>
          <pc:sldMk cId="0" sldId="261"/>
        </pc:sldMkLst>
        <pc:spChg chg="mod">
          <ac:chgData name="Zach Evans" userId="de62bcf24f19ed55" providerId="LiveId" clId="{969921D7-E8C4-4DBD-AD1D-3E53A9DB5464}" dt="2025-05-19T14:00:39.878" v="249" actId="20577"/>
          <ac:spMkLst>
            <pc:docMk/>
            <pc:sldMk cId="0" sldId="261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02:52.793" v="477" actId="33524"/>
        <pc:sldMkLst>
          <pc:docMk/>
          <pc:sldMk cId="0" sldId="262"/>
        </pc:sldMkLst>
        <pc:spChg chg="mod">
          <ac:chgData name="Zach Evans" userId="de62bcf24f19ed55" providerId="LiveId" clId="{969921D7-E8C4-4DBD-AD1D-3E53A9DB5464}" dt="2025-05-19T14:02:52.793" v="477" actId="33524"/>
          <ac:spMkLst>
            <pc:docMk/>
            <pc:sldMk cId="0" sldId="262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57:38.237" v="1288" actId="403"/>
        <pc:sldMkLst>
          <pc:docMk/>
          <pc:sldMk cId="0" sldId="263"/>
        </pc:sldMkLst>
        <pc:spChg chg="mod">
          <ac:chgData name="Zach Evans" userId="de62bcf24f19ed55" providerId="LiveId" clId="{969921D7-E8C4-4DBD-AD1D-3E53A9DB5464}" dt="2025-05-19T14:57:38.237" v="1288" actId="403"/>
          <ac:spMkLst>
            <pc:docMk/>
            <pc:sldMk cId="0" sldId="263"/>
            <ac:spMk id="2" creationId="{00000000-0000-0000-0000-000000000000}"/>
          </ac:spMkLst>
        </pc:spChg>
        <pc:spChg chg="mod">
          <ac:chgData name="Zach Evans" userId="de62bcf24f19ed55" providerId="LiveId" clId="{969921D7-E8C4-4DBD-AD1D-3E53A9DB5464}" dt="2025-05-19T14:11:35.795" v="669" actId="5793"/>
          <ac:spMkLst>
            <pc:docMk/>
            <pc:sldMk cId="0" sldId="263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31:01.775" v="1247" actId="20577"/>
        <pc:sldMkLst>
          <pc:docMk/>
          <pc:sldMk cId="0" sldId="264"/>
        </pc:sldMkLst>
        <pc:spChg chg="mod">
          <ac:chgData name="Zach Evans" userId="de62bcf24f19ed55" providerId="LiveId" clId="{969921D7-E8C4-4DBD-AD1D-3E53A9DB5464}" dt="2025-05-19T14:31:01.775" v="1247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20:36.923" v="833" actId="790"/>
        <pc:sldMkLst>
          <pc:docMk/>
          <pc:sldMk cId="0" sldId="265"/>
        </pc:sldMkLst>
        <pc:spChg chg="mod">
          <ac:chgData name="Zach Evans" userId="de62bcf24f19ed55" providerId="LiveId" clId="{969921D7-E8C4-4DBD-AD1D-3E53A9DB5464}" dt="2025-05-19T14:20:36.923" v="833" actId="790"/>
          <ac:spMkLst>
            <pc:docMk/>
            <pc:sldMk cId="0" sldId="265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22:12.993" v="877" actId="313"/>
        <pc:sldMkLst>
          <pc:docMk/>
          <pc:sldMk cId="0" sldId="266"/>
        </pc:sldMkLst>
        <pc:spChg chg="mod">
          <ac:chgData name="Zach Evans" userId="de62bcf24f19ed55" providerId="LiveId" clId="{969921D7-E8C4-4DBD-AD1D-3E53A9DB5464}" dt="2025-05-19T14:22:12.993" v="877" actId="313"/>
          <ac:spMkLst>
            <pc:docMk/>
            <pc:sldMk cId="0" sldId="266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24:38.118" v="890" actId="27636"/>
        <pc:sldMkLst>
          <pc:docMk/>
          <pc:sldMk cId="0" sldId="267"/>
        </pc:sldMkLst>
        <pc:spChg chg="mod">
          <ac:chgData name="Zach Evans" userId="de62bcf24f19ed55" providerId="LiveId" clId="{969921D7-E8C4-4DBD-AD1D-3E53A9DB5464}" dt="2025-05-19T14:24:38.118" v="890" actId="27636"/>
          <ac:spMkLst>
            <pc:docMk/>
            <pc:sldMk cId="0" sldId="267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58:26.087" v="1295"/>
        <pc:sldMkLst>
          <pc:docMk/>
          <pc:sldMk cId="0" sldId="268"/>
        </pc:sldMkLst>
        <pc:spChg chg="mod">
          <ac:chgData name="Zach Evans" userId="de62bcf24f19ed55" providerId="LiveId" clId="{969921D7-E8C4-4DBD-AD1D-3E53A9DB5464}" dt="2025-05-19T14:58:26.087" v="1295"/>
          <ac:spMkLst>
            <pc:docMk/>
            <pc:sldMk cId="0" sldId="268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26:41.574" v="977" actId="20577"/>
        <pc:sldMkLst>
          <pc:docMk/>
          <pc:sldMk cId="0" sldId="269"/>
        </pc:sldMkLst>
        <pc:spChg chg="mod">
          <ac:chgData name="Zach Evans" userId="de62bcf24f19ed55" providerId="LiveId" clId="{969921D7-E8C4-4DBD-AD1D-3E53A9DB5464}" dt="2025-05-19T14:26:41.574" v="977" actId="20577"/>
          <ac:spMkLst>
            <pc:docMk/>
            <pc:sldMk cId="0" sldId="269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27:24.698" v="1048" actId="20577"/>
        <pc:sldMkLst>
          <pc:docMk/>
          <pc:sldMk cId="0" sldId="270"/>
        </pc:sldMkLst>
        <pc:spChg chg="mod">
          <ac:chgData name="Zach Evans" userId="de62bcf24f19ed55" providerId="LiveId" clId="{969921D7-E8C4-4DBD-AD1D-3E53A9DB5464}" dt="2025-05-19T14:27:24.698" v="1048" actId="20577"/>
          <ac:spMkLst>
            <pc:docMk/>
            <pc:sldMk cId="0" sldId="270"/>
            <ac:spMk id="3" creationId="{00000000-0000-0000-0000-000000000000}"/>
          </ac:spMkLst>
        </pc:spChg>
      </pc:sldChg>
      <pc:sldChg chg="modSp mod">
        <pc:chgData name="Zach Evans" userId="de62bcf24f19ed55" providerId="LiveId" clId="{969921D7-E8C4-4DBD-AD1D-3E53A9DB5464}" dt="2025-05-19T14:29:18.283" v="1243" actId="33524"/>
        <pc:sldMkLst>
          <pc:docMk/>
          <pc:sldMk cId="0" sldId="271"/>
        </pc:sldMkLst>
        <pc:spChg chg="mod">
          <ac:chgData name="Zach Evans" userId="de62bcf24f19ed55" providerId="LiveId" clId="{969921D7-E8C4-4DBD-AD1D-3E53A9DB5464}" dt="2025-05-19T14:29:18.283" v="1243" actId="33524"/>
          <ac:spMkLst>
            <pc:docMk/>
            <pc:sldMk cId="0" sldId="271"/>
            <ac:spMk id="3" creationId="{00000000-0000-0000-0000-000000000000}"/>
          </ac:spMkLst>
        </pc:spChg>
      </pc:sldChg>
      <pc:sldChg chg="addSp delSp modSp mod">
        <pc:chgData name="Zach Evans" userId="de62bcf24f19ed55" providerId="LiveId" clId="{969921D7-E8C4-4DBD-AD1D-3E53A9DB5464}" dt="2025-05-19T15:00:10.990" v="1316" actId="20577"/>
        <pc:sldMkLst>
          <pc:docMk/>
          <pc:sldMk cId="0" sldId="272"/>
        </pc:sldMkLst>
        <pc:spChg chg="mod">
          <ac:chgData name="Zach Evans" userId="de62bcf24f19ed55" providerId="LiveId" clId="{969921D7-E8C4-4DBD-AD1D-3E53A9DB5464}" dt="2025-05-19T14:28:20.859" v="1086" actId="20577"/>
          <ac:spMkLst>
            <pc:docMk/>
            <pc:sldMk cId="0" sldId="272"/>
            <ac:spMk id="2" creationId="{00000000-0000-0000-0000-000000000000}"/>
          </ac:spMkLst>
        </pc:spChg>
        <pc:spChg chg="del mod">
          <ac:chgData name="Zach Evans" userId="de62bcf24f19ed55" providerId="LiveId" clId="{969921D7-E8C4-4DBD-AD1D-3E53A9DB5464}" dt="2025-05-19T14:59:27.249" v="1303"/>
          <ac:spMkLst>
            <pc:docMk/>
            <pc:sldMk cId="0" sldId="272"/>
            <ac:spMk id="3" creationId="{00000000-0000-0000-0000-000000000000}"/>
          </ac:spMkLst>
        </pc:spChg>
        <pc:spChg chg="add mod">
          <ac:chgData name="Zach Evans" userId="de62bcf24f19ed55" providerId="LiveId" clId="{969921D7-E8C4-4DBD-AD1D-3E53A9DB5464}" dt="2025-05-19T15:00:10.990" v="1316" actId="20577"/>
          <ac:spMkLst>
            <pc:docMk/>
            <pc:sldMk cId="0" sldId="272"/>
            <ac:spMk id="4" creationId="{854D7D52-71FB-CBE2-82E8-3ED2E9E3F740}"/>
          </ac:spMkLst>
        </pc:spChg>
      </pc:sldChg>
      <pc:sldChg chg="modSp mod">
        <pc:chgData name="Zach Evans" userId="de62bcf24f19ed55" providerId="LiveId" clId="{969921D7-E8C4-4DBD-AD1D-3E53A9DB5464}" dt="2025-05-19T14:28:10.406" v="1077" actId="20577"/>
        <pc:sldMkLst>
          <pc:docMk/>
          <pc:sldMk cId="0" sldId="273"/>
        </pc:sldMkLst>
        <pc:spChg chg="mod">
          <ac:chgData name="Zach Evans" userId="de62bcf24f19ed55" providerId="LiveId" clId="{969921D7-E8C4-4DBD-AD1D-3E53A9DB5464}" dt="2025-05-19T14:28:10.406" v="1077" actId="20577"/>
          <ac:spMkLst>
            <pc:docMk/>
            <pc:sldMk cId="0" sldId="273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01205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Undergraduate perceptions of the threat of climate change and its potential impact on sense of well-being: a qualitative study using focus groups.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426541"/>
            <a:ext cx="8229600" cy="4525963"/>
          </a:xfrm>
        </p:spPr>
        <p:txBody>
          <a:bodyPr/>
          <a:lstStyle/>
          <a:p>
            <a:r>
              <a:rPr lang="en-GB" dirty="0"/>
              <a:t>Zach Evans 2205439</a:t>
            </a:r>
            <a:endParaRPr dirty="0"/>
          </a:p>
          <a:p>
            <a:r>
              <a:rPr lang="en-GB" dirty="0"/>
              <a:t>Psychology and Counselling- Psychology Empirical Project</a:t>
            </a:r>
            <a:endParaRPr dirty="0"/>
          </a:p>
          <a:p>
            <a:r>
              <a:rPr lang="en-GB" dirty="0"/>
              <a:t>University Of Wales Trinity Saint Davids</a:t>
            </a:r>
            <a:endParaRPr dirty="0"/>
          </a:p>
          <a:p>
            <a:r>
              <a:rPr dirty="0"/>
              <a:t>Supervisor</a:t>
            </a:r>
            <a:r>
              <a:rPr lang="en-GB" dirty="0"/>
              <a:t>- Dr Judith Marshall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Climate Change &amp; Mental Health: A Growing Concern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Climate change linked to psychological distress, especially in youth</a:t>
            </a:r>
          </a:p>
          <a:p>
            <a:r>
              <a:rPr dirty="0"/>
              <a:t>- Increasing recognition of "climate anxiety"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(Clayton, 2020), (</a:t>
            </a: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Pihkala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2020)</a:t>
            </a:r>
          </a:p>
          <a:p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dirty="0"/>
              <a:t>- Gap: Few studies focus on university students' lived experiences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 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Climate change impacts students’ mental and emotional well-being</a:t>
            </a:r>
          </a:p>
          <a:p>
            <a:r>
              <a:rPr dirty="0"/>
              <a:t>- Literature underrepresents students' own voices</a:t>
            </a:r>
          </a:p>
          <a:p>
            <a:r>
              <a:rPr dirty="0"/>
              <a:t>- Relevance to education, mental health, and youth engagement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Aim and </a:t>
            </a:r>
            <a:r>
              <a:rPr lang="en-GB" dirty="0"/>
              <a:t>Objectives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- Aim: Explore how university students perceive climate change and its impact on well-being</a:t>
            </a:r>
          </a:p>
          <a:p>
            <a:r>
              <a:rPr dirty="0"/>
              <a:t>- </a:t>
            </a:r>
            <a:r>
              <a:rPr lang="en-GB" dirty="0"/>
              <a:t>Objective 1</a:t>
            </a:r>
            <a:r>
              <a:rPr dirty="0"/>
              <a:t>: How do students perceive climate change?</a:t>
            </a:r>
          </a:p>
          <a:p>
            <a:r>
              <a:rPr dirty="0"/>
              <a:t>- </a:t>
            </a:r>
            <a:r>
              <a:rPr lang="en-GB" dirty="0"/>
              <a:t>Objective 2</a:t>
            </a:r>
            <a:r>
              <a:rPr dirty="0"/>
              <a:t>: How do these perceptions affect emotional/mental well-being?</a:t>
            </a:r>
          </a:p>
          <a:p>
            <a:r>
              <a:rPr dirty="0"/>
              <a:t>- </a:t>
            </a:r>
            <a:r>
              <a:rPr lang="en-GB" dirty="0"/>
              <a:t>Objective 3</a:t>
            </a:r>
            <a:r>
              <a:rPr dirty="0"/>
              <a:t>: What coping strategies do they use?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Social Representation Theory (SRT)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Explores shared meanings in social groups 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(Moscovici, 1984)</a:t>
            </a:r>
          </a:p>
          <a:p>
            <a:r>
              <a:rPr dirty="0"/>
              <a:t>- Relevant for understanding how students construct meaning around climate change</a:t>
            </a:r>
          </a:p>
          <a:p>
            <a:r>
              <a:rPr dirty="0"/>
              <a:t>- Anchoring and objectification processes used to </a:t>
            </a:r>
            <a:r>
              <a:rPr lang="en-GB" dirty="0"/>
              <a:t>understand participants responses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Qualitative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Method: Focus groups</a:t>
            </a:r>
          </a:p>
          <a:p>
            <a:r>
              <a:rPr dirty="0"/>
              <a:t>- </a:t>
            </a:r>
            <a:r>
              <a:rPr lang="en-GB" dirty="0"/>
              <a:t>2</a:t>
            </a:r>
            <a:r>
              <a:rPr dirty="0"/>
              <a:t> groups with </a:t>
            </a:r>
            <a:r>
              <a:rPr lang="en-GB" dirty="0"/>
              <a:t>3</a:t>
            </a:r>
            <a:r>
              <a:rPr dirty="0"/>
              <a:t> participants each</a:t>
            </a:r>
          </a:p>
          <a:p>
            <a:r>
              <a:rPr dirty="0"/>
              <a:t>- Semi-structured question guide</a:t>
            </a:r>
          </a:p>
          <a:p>
            <a:r>
              <a:rPr dirty="0"/>
              <a:t>- Ethical approval obtained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Participants and Procedure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Participants: University undergraduates</a:t>
            </a:r>
            <a:r>
              <a:rPr lang="en-GB" dirty="0"/>
              <a:t> from the discipline of Psychology and Psychology and Counselling</a:t>
            </a:r>
            <a:endParaRPr dirty="0"/>
          </a:p>
          <a:p>
            <a:r>
              <a:rPr dirty="0"/>
              <a:t>- Sampling: </a:t>
            </a:r>
            <a:r>
              <a:rPr lang="en-GB" dirty="0"/>
              <a:t>Experimental Management System (EMS) </a:t>
            </a:r>
          </a:p>
          <a:p>
            <a:r>
              <a:rPr lang="en-GB" dirty="0"/>
              <a:t>Location</a:t>
            </a:r>
            <a:r>
              <a:rPr dirty="0"/>
              <a:t>-</a:t>
            </a:r>
            <a:r>
              <a:rPr lang="en-GB" dirty="0"/>
              <a:t> Within a predesignated classroom inside the university IQ campus</a:t>
            </a:r>
            <a:r>
              <a:rPr dirty="0"/>
              <a:t> </a:t>
            </a:r>
            <a:endParaRPr lang="en-GB" dirty="0"/>
          </a:p>
          <a:p>
            <a:r>
              <a:rPr dirty="0"/>
              <a:t>Duration: </a:t>
            </a:r>
            <a:r>
              <a:rPr lang="en-GB" dirty="0"/>
              <a:t>45</a:t>
            </a:r>
            <a:r>
              <a:rPr dirty="0"/>
              <a:t> minutes per group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Braun &amp; Clarke's Thematic Analysis </a:t>
            </a:r>
            <a:r>
              <a:rPr lang="en-GB" sz="2700" kern="100" dirty="0"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(Clark, 2022)</a:t>
            </a:r>
            <a:b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</a:t>
            </a:r>
            <a:r>
              <a:rPr lang="en-GB" dirty="0"/>
              <a:t>Used to understand Participant responses </a:t>
            </a:r>
            <a:endParaRPr dirty="0"/>
          </a:p>
          <a:p>
            <a:r>
              <a:rPr dirty="0"/>
              <a:t>- Theme development</a:t>
            </a:r>
          </a:p>
          <a:p>
            <a:r>
              <a:rPr dirty="0"/>
              <a:t>- Review and refine themes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Theme 1 – Lack of Control and Powerlessness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- Students feel powerless against global crisis</a:t>
            </a:r>
          </a:p>
          <a:p>
            <a:r>
              <a:rPr dirty="0"/>
              <a:t>- Emotions</a:t>
            </a:r>
            <a:r>
              <a:rPr lang="en-GB" dirty="0"/>
              <a:t> that were shown</a:t>
            </a:r>
            <a:r>
              <a:rPr dirty="0"/>
              <a:t>: helplessness, </a:t>
            </a:r>
            <a:r>
              <a:rPr lang="en-GB" dirty="0"/>
              <a:t>overwhelmingness. </a:t>
            </a:r>
            <a:endParaRPr dirty="0"/>
          </a:p>
          <a:p>
            <a:r>
              <a:rPr lang="en-GB" dirty="0"/>
              <a:t>“The idea of personal change to change global warming is an idea which was founded by big business to make us feel like we're the problem”</a:t>
            </a:r>
          </a:p>
          <a:p>
            <a:r>
              <a:rPr lang="en-GB" dirty="0"/>
              <a:t>“Basically got to the point where I was like, I physically am never going to change anything as one person and me changing my toothbrush isn't going to change anything”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Theme 2 – Impending Doom and Climate Anxiety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dirty="0"/>
              <a:t>- </a:t>
            </a:r>
            <a:r>
              <a:rPr lang="en-GB" dirty="0"/>
              <a:t>Mixed feeling surrounding a</a:t>
            </a:r>
            <a:r>
              <a:rPr dirty="0" err="1"/>
              <a:t>nxiety</a:t>
            </a:r>
            <a:r>
              <a:rPr dirty="0"/>
              <a:t> about future life plans and global collapse</a:t>
            </a:r>
            <a:endParaRPr lang="en-GB" dirty="0"/>
          </a:p>
          <a:p>
            <a:r>
              <a:rPr lang="en-GB" dirty="0"/>
              <a:t>“I think the impact it can have on their mental health and especially like the everyday person … you'll spend the rest of 19 your life worrying about it”</a:t>
            </a:r>
            <a:endParaRPr dirty="0"/>
          </a:p>
          <a:p>
            <a:r>
              <a:rPr dirty="0"/>
              <a:t>-</a:t>
            </a:r>
            <a:r>
              <a:rPr lang="en-GB" dirty="0"/>
              <a:t>“I think climate change isn’t real for some people because it doesn’t affect them. It’s ‘not my problem’ until it is.“</a:t>
            </a:r>
          </a:p>
          <a:p>
            <a:r>
              <a:rPr lang="en-GB" dirty="0"/>
              <a:t>“As soon as I leave and move onto something else it’s probably not going to be something I think about”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Theme 3 – Lack of Education and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- Inadequate climate coverage in university </a:t>
            </a:r>
            <a:r>
              <a:rPr lang="en-GB" dirty="0"/>
              <a:t>and school curriculum </a:t>
            </a:r>
            <a:endParaRPr dirty="0"/>
          </a:p>
          <a:p>
            <a:r>
              <a:rPr dirty="0"/>
              <a:t>-</a:t>
            </a:r>
            <a:r>
              <a:rPr lang="en-GB" dirty="0"/>
              <a:t> “If you want to fix an issue, you need to educate people. And by educate people, I don’t mean put it in the curriculum and get kids to sit through classes.“</a:t>
            </a:r>
          </a:p>
          <a:p>
            <a:r>
              <a:rPr lang="en-GB" dirty="0"/>
              <a:t>It’s overwhelming, but if universities could help funnel that information, students could find what they can actually do.“</a:t>
            </a:r>
          </a:p>
          <a:p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Theme 4 – Coping Strategies and Resilience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- Strategies: activism, social media, emotional distancing</a:t>
            </a:r>
          </a:p>
          <a:p>
            <a:r>
              <a:rPr dirty="0"/>
              <a:t>- Support networks reduce isolation</a:t>
            </a:r>
            <a:endParaRPr lang="en-GB" dirty="0"/>
          </a:p>
          <a:p>
            <a:r>
              <a:rPr lang="en-GB" dirty="0"/>
              <a:t>"I try to focus on small things, like reducing waste, to feel like I’m doing something." </a:t>
            </a:r>
          </a:p>
          <a:p>
            <a:r>
              <a:rPr lang="en-GB" dirty="0"/>
              <a:t>"Anger about climate change can be used to push change, but it can also make people feel hopeless.“</a:t>
            </a:r>
          </a:p>
          <a:p>
            <a:r>
              <a:rPr lang="en-GB" dirty="0"/>
              <a:t>"I don’t think about it too much because it makes me anxious.“</a:t>
            </a:r>
          </a:p>
          <a:p>
            <a:r>
              <a:rPr lang="en-GB" dirty="0"/>
              <a:t>“I avoid reading about climate change because it stresses me out too much."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Interpreting the Findings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- Supports prior research (Clayton, 2020; </a:t>
            </a:r>
            <a:r>
              <a:rPr lang="en-GB" dirty="0" err="1"/>
              <a:t>Pihkala</a:t>
            </a:r>
            <a:r>
              <a:rPr lang="en-GB" dirty="0"/>
              <a:t>, 2020; Verlie, 2022) </a:t>
            </a:r>
          </a:p>
          <a:p>
            <a:r>
              <a:rPr dirty="0"/>
              <a:t>- SRT: Explains how students </a:t>
            </a:r>
            <a:r>
              <a:rPr lang="en-GB" dirty="0"/>
              <a:t>understand the</a:t>
            </a:r>
            <a:r>
              <a:rPr dirty="0"/>
              <a:t> climate threat </a:t>
            </a:r>
            <a:r>
              <a:rPr lang="en-GB" dirty="0"/>
              <a:t>and how they then deal with it in their own ways.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Strengths and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Strengths: In-depth insights; participant-led</a:t>
            </a:r>
          </a:p>
          <a:p>
            <a:r>
              <a:rPr dirty="0"/>
              <a:t>- Limitations: Limited sample diversity; subjective interpretation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Implications &amp; Next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Improve campus mental health services to address climate concerns</a:t>
            </a:r>
          </a:p>
          <a:p>
            <a:r>
              <a:rPr dirty="0"/>
              <a:t>- Integrate climate change into all disciplines</a:t>
            </a:r>
            <a:r>
              <a:rPr lang="en-GB" dirty="0"/>
              <a:t> to improve climate education </a:t>
            </a:r>
            <a:endParaRPr dirty="0"/>
          </a:p>
          <a:p>
            <a:r>
              <a:rPr dirty="0"/>
              <a:t>- Future work: Include diverse student populations</a:t>
            </a:r>
            <a:r>
              <a:rPr lang="en-GB" dirty="0"/>
              <a:t> from different courses</a:t>
            </a:r>
            <a:r>
              <a:rPr dirty="0"/>
              <a:t> and longitudinal methods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 &amp; 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dirty="0"/>
              <a:t>- Climate change impacts students emotionally and psychologically</a:t>
            </a:r>
          </a:p>
          <a:p>
            <a:r>
              <a:rPr dirty="0"/>
              <a:t>- Shared conversations and community support </a:t>
            </a:r>
            <a:r>
              <a:rPr lang="en-GB" dirty="0"/>
              <a:t>create greater</a:t>
            </a:r>
            <a:r>
              <a:rPr dirty="0"/>
              <a:t> resilience</a:t>
            </a:r>
            <a:r>
              <a:rPr lang="en-GB" dirty="0"/>
              <a:t> surrounding climate change</a:t>
            </a:r>
            <a:endParaRPr dirty="0"/>
          </a:p>
          <a:p>
            <a:r>
              <a:rPr dirty="0"/>
              <a:t>- Research experience: Insight into thematic analysis and real-world relevance</a:t>
            </a:r>
            <a:r>
              <a:rPr lang="en-GB" dirty="0"/>
              <a:t> in understanding university students' mental health and perceptions</a:t>
            </a:r>
            <a:endParaRPr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References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54D7D52-71FB-CBE2-82E8-3ED2E9E3F74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048307"/>
            <a:ext cx="7753020" cy="17543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Clark, V. B. (2022).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Thematic analysis : a practical guide.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SAGE Publications.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Clayton, S. (2020). Climate anxiety: Psychological responses to climate change.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Journal of anxiety disorders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p.102263.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Moscovici, S. (1984). The phenomenon of social representations.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Social Representations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3–69.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Pihkala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P. (2020). Anxiety and the Ecological Crisis: An Analysis of Eco-Anxiety and Climate Anxiety.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Sustainability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, p.7836.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Verlie., B. (2022). </a:t>
            </a:r>
            <a:r>
              <a:rPr kumimoji="0" lang="en-GB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Learning to live with climate change : from anxiety to transformation.</a:t>
            </a:r>
            <a:r>
              <a:rPr kumimoji="0" lang="en-GB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Aptos" panose="020B0004020202020204" pitchFamily="34" charset="0"/>
                <a:cs typeface="Times New Roman" panose="02020603050405020304" pitchFamily="18" charset="0"/>
              </a:rPr>
              <a:t> Routledge.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Questions?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Thank </a:t>
            </a:r>
            <a:r>
              <a:rPr lang="en-GB" dirty="0"/>
              <a:t>you </a:t>
            </a:r>
            <a:r>
              <a:rPr dirty="0"/>
              <a:t>for listening</a:t>
            </a:r>
            <a:r>
              <a:rPr lang="en-GB" dirty="0"/>
              <a:t> any questions?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924</Words>
  <Application>Microsoft Office PowerPoint</Application>
  <PresentationFormat>On-screen Show (4:3)</PresentationFormat>
  <Paragraphs>84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Aptos</vt:lpstr>
      <vt:lpstr>Arial</vt:lpstr>
      <vt:lpstr>Calibri</vt:lpstr>
      <vt:lpstr>Office Theme</vt:lpstr>
      <vt:lpstr>Undergraduate perceptions of the threat of climate change and its potential impact on sense of well-being: a qualitative study using focus groups.</vt:lpstr>
      <vt:lpstr>Climate Change &amp; Mental Health: A Growing Concern</vt:lpstr>
      <vt:lpstr>Rationale </vt:lpstr>
      <vt:lpstr>Aim and Objectives</vt:lpstr>
      <vt:lpstr>Social Representation Theory (SRT)</vt:lpstr>
      <vt:lpstr>Qualitative Design</vt:lpstr>
      <vt:lpstr>Participants and Procedure</vt:lpstr>
      <vt:lpstr>Braun &amp; Clarke's Thematic Analysis (Clark, 2022) </vt:lpstr>
      <vt:lpstr>Theme 1 – Lack of Control and Powerlessness</vt:lpstr>
      <vt:lpstr>Theme 2 – Impending Doom and Climate Anxiety</vt:lpstr>
      <vt:lpstr>Theme 3 – Lack of Education and Awareness</vt:lpstr>
      <vt:lpstr>Theme 4 – Coping Strategies and Resilience</vt:lpstr>
      <vt:lpstr>Interpreting the Findings</vt:lpstr>
      <vt:lpstr>Strengths and Limitations</vt:lpstr>
      <vt:lpstr>Implications &amp; Next Steps</vt:lpstr>
      <vt:lpstr>Conclusion &amp; Reflection</vt:lpstr>
      <vt:lpstr>References </vt:lpstr>
      <vt:lpstr>Questions?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Zach Evans</cp:lastModifiedBy>
  <cp:revision>1</cp:revision>
  <dcterms:created xsi:type="dcterms:W3CDTF">2013-01-27T09:14:16Z</dcterms:created>
  <dcterms:modified xsi:type="dcterms:W3CDTF">2025-05-19T15:22:37Z</dcterms:modified>
  <cp:category/>
</cp:coreProperties>
</file>