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AE52C3-A4C1-4870-04AF-F474565FC8F5}" v="857" dt="2020-01-14T21:56:09.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3FAE52C3-A4C1-4870-04AF-F474565FC8F5}"/>
    <pc:docChg chg="modSld">
      <pc:chgData name="" userId="" providerId="" clId="Web-{3FAE52C3-A4C1-4870-04AF-F474565FC8F5}" dt="2020-01-14T17:11:09.195" v="0"/>
      <pc:docMkLst>
        <pc:docMk/>
      </pc:docMkLst>
      <pc:sldChg chg="delSp">
        <pc:chgData name="" userId="" providerId="" clId="Web-{3FAE52C3-A4C1-4870-04AF-F474565FC8F5}" dt="2020-01-14T17:11:09.195" v="0"/>
        <pc:sldMkLst>
          <pc:docMk/>
          <pc:sldMk cId="109857222" sldId="256"/>
        </pc:sldMkLst>
        <pc:spChg chg="del">
          <ac:chgData name="" userId="" providerId="" clId="Web-{3FAE52C3-A4C1-4870-04AF-F474565FC8F5}" dt="2020-01-14T17:11:09.195" v="0"/>
          <ac:spMkLst>
            <pc:docMk/>
            <pc:sldMk cId="109857222" sldId="256"/>
            <ac:spMk id="3" creationId="{00000000-0000-0000-0000-000000000000}"/>
          </ac:spMkLst>
        </pc:spChg>
      </pc:sldChg>
    </pc:docChg>
  </pc:docChgLst>
  <pc:docChgLst>
    <pc:chgData name="Cameron Douglas (1808441)" userId="S::1808441@student.uwtsd.ac.uk::e545148b-936a-4d5b-95bc-15abb4bbd934" providerId="AD" clId="Web-{3FAE52C3-A4C1-4870-04AF-F474565FC8F5}"/>
    <pc:docChg chg="addSld modSld">
      <pc:chgData name="Cameron Douglas (1808441)" userId="S::1808441@student.uwtsd.ac.uk::e545148b-936a-4d5b-95bc-15abb4bbd934" providerId="AD" clId="Web-{3FAE52C3-A4C1-4870-04AF-F474565FC8F5}" dt="2020-01-14T21:56:09.736" v="847" actId="20577"/>
      <pc:docMkLst>
        <pc:docMk/>
      </pc:docMkLst>
      <pc:sldChg chg="addSp delSp modSp">
        <pc:chgData name="Cameron Douglas (1808441)" userId="S::1808441@student.uwtsd.ac.uk::e545148b-936a-4d5b-95bc-15abb4bbd934" providerId="AD" clId="Web-{3FAE52C3-A4C1-4870-04AF-F474565FC8F5}" dt="2020-01-14T21:48:45.348" v="748" actId="1076"/>
        <pc:sldMkLst>
          <pc:docMk/>
          <pc:sldMk cId="109857222" sldId="256"/>
        </pc:sldMkLst>
        <pc:spChg chg="del mod">
          <ac:chgData name="Cameron Douglas (1808441)" userId="S::1808441@student.uwtsd.ac.uk::e545148b-936a-4d5b-95bc-15abb4bbd934" providerId="AD" clId="Web-{3FAE52C3-A4C1-4870-04AF-F474565FC8F5}" dt="2020-01-14T17:11:40.351" v="16"/>
          <ac:spMkLst>
            <pc:docMk/>
            <pc:sldMk cId="109857222" sldId="256"/>
            <ac:spMk id="2" creationId="{00000000-0000-0000-0000-000000000000}"/>
          </ac:spMkLst>
        </pc:spChg>
        <pc:spChg chg="add mod">
          <ac:chgData name="Cameron Douglas (1808441)" userId="S::1808441@student.uwtsd.ac.uk::e545148b-936a-4d5b-95bc-15abb4bbd934" providerId="AD" clId="Web-{3FAE52C3-A4C1-4870-04AF-F474565FC8F5}" dt="2020-01-14T21:46:40.411" v="741" actId="1076"/>
          <ac:spMkLst>
            <pc:docMk/>
            <pc:sldMk cId="109857222" sldId="256"/>
            <ac:spMk id="4" creationId="{E9CE1067-6722-4B4D-A73F-40E33FA6438F}"/>
          </ac:spMkLst>
        </pc:spChg>
        <pc:spChg chg="add mod">
          <ac:chgData name="Cameron Douglas (1808441)" userId="S::1808441@student.uwtsd.ac.uk::e545148b-936a-4d5b-95bc-15abb4bbd934" providerId="AD" clId="Web-{3FAE52C3-A4C1-4870-04AF-F474565FC8F5}" dt="2020-01-14T21:28:00.994" v="525" actId="1076"/>
          <ac:spMkLst>
            <pc:docMk/>
            <pc:sldMk cId="109857222" sldId="256"/>
            <ac:spMk id="5" creationId="{FE4ADC44-7F85-4671-A988-5CD8EFBC9C0E}"/>
          </ac:spMkLst>
        </pc:spChg>
        <pc:spChg chg="add mod">
          <ac:chgData name="Cameron Douglas (1808441)" userId="S::1808441@student.uwtsd.ac.uk::e545148b-936a-4d5b-95bc-15abb4bbd934" providerId="AD" clId="Web-{3FAE52C3-A4C1-4870-04AF-F474565FC8F5}" dt="2020-01-14T17:40:39.740" v="148" actId="1076"/>
          <ac:spMkLst>
            <pc:docMk/>
            <pc:sldMk cId="109857222" sldId="256"/>
            <ac:spMk id="6" creationId="{EFA2C964-2B66-44D5-9C7E-392CD94D4F7D}"/>
          </ac:spMkLst>
        </pc:spChg>
        <pc:spChg chg="add mod">
          <ac:chgData name="Cameron Douglas (1808441)" userId="S::1808441@student.uwtsd.ac.uk::e545148b-936a-4d5b-95bc-15abb4bbd934" providerId="AD" clId="Web-{3FAE52C3-A4C1-4870-04AF-F474565FC8F5}" dt="2020-01-14T18:27:20.271" v="496" actId="20577"/>
          <ac:spMkLst>
            <pc:docMk/>
            <pc:sldMk cId="109857222" sldId="256"/>
            <ac:spMk id="7" creationId="{48A267B5-2348-4F56-A6D7-D6417316741C}"/>
          </ac:spMkLst>
        </pc:spChg>
        <pc:spChg chg="add mod">
          <ac:chgData name="Cameron Douglas (1808441)" userId="S::1808441@student.uwtsd.ac.uk::e545148b-936a-4d5b-95bc-15abb4bbd934" providerId="AD" clId="Web-{3FAE52C3-A4C1-4870-04AF-F474565FC8F5}" dt="2020-01-14T21:46:16.083" v="739" actId="1076"/>
          <ac:spMkLst>
            <pc:docMk/>
            <pc:sldMk cId="109857222" sldId="256"/>
            <ac:spMk id="9" creationId="{44496101-B533-4ED0-85B4-C2900A94AA46}"/>
          </ac:spMkLst>
        </pc:spChg>
        <pc:spChg chg="add mod">
          <ac:chgData name="Cameron Douglas (1808441)" userId="S::1808441@student.uwtsd.ac.uk::e545148b-936a-4d5b-95bc-15abb4bbd934" providerId="AD" clId="Web-{3FAE52C3-A4C1-4870-04AF-F474565FC8F5}" dt="2020-01-14T17:41:43.724" v="160" actId="14100"/>
          <ac:spMkLst>
            <pc:docMk/>
            <pc:sldMk cId="109857222" sldId="256"/>
            <ac:spMk id="10" creationId="{35659C57-EDFF-4299-BF57-184CAD0B3ABA}"/>
          </ac:spMkLst>
        </pc:spChg>
        <pc:spChg chg="add mod">
          <ac:chgData name="Cameron Douglas (1808441)" userId="S::1808441@student.uwtsd.ac.uk::e545148b-936a-4d5b-95bc-15abb4bbd934" providerId="AD" clId="Web-{3FAE52C3-A4C1-4870-04AF-F474565FC8F5}" dt="2020-01-14T18:07:32.233" v="200" actId="1076"/>
          <ac:spMkLst>
            <pc:docMk/>
            <pc:sldMk cId="109857222" sldId="256"/>
            <ac:spMk id="11" creationId="{D15C9E4F-777A-4DA8-A965-7F0523F0F7C2}"/>
          </ac:spMkLst>
        </pc:spChg>
        <pc:spChg chg="add mod">
          <ac:chgData name="Cameron Douglas (1808441)" userId="S::1808441@student.uwtsd.ac.uk::e545148b-936a-4d5b-95bc-15abb4bbd934" providerId="AD" clId="Web-{3FAE52C3-A4C1-4870-04AF-F474565FC8F5}" dt="2020-01-14T21:09:59.545" v="499" actId="1076"/>
          <ac:spMkLst>
            <pc:docMk/>
            <pc:sldMk cId="109857222" sldId="256"/>
            <ac:spMk id="12" creationId="{B9270AB4-0113-46E0-842C-E0949B9198EE}"/>
          </ac:spMkLst>
        </pc:spChg>
        <pc:spChg chg="add mod">
          <ac:chgData name="Cameron Douglas (1808441)" userId="S::1808441@student.uwtsd.ac.uk::e545148b-936a-4d5b-95bc-15abb4bbd934" providerId="AD" clId="Web-{3FAE52C3-A4C1-4870-04AF-F474565FC8F5}" dt="2020-01-14T21:46:05.724" v="738" actId="1076"/>
          <ac:spMkLst>
            <pc:docMk/>
            <pc:sldMk cId="109857222" sldId="256"/>
            <ac:spMk id="13" creationId="{4EEE07E9-AF6C-46E8-B189-5AD5D17C39DA}"/>
          </ac:spMkLst>
        </pc:spChg>
        <pc:picChg chg="add mod">
          <ac:chgData name="Cameron Douglas (1808441)" userId="S::1808441@student.uwtsd.ac.uk::e545148b-936a-4d5b-95bc-15abb4bbd934" providerId="AD" clId="Web-{3FAE52C3-A4C1-4870-04AF-F474565FC8F5}" dt="2020-01-14T21:21:05.901" v="504" actId="1076"/>
          <ac:picMkLst>
            <pc:docMk/>
            <pc:sldMk cId="109857222" sldId="256"/>
            <ac:picMk id="2" creationId="{1E232C1A-BFC5-4669-9611-C4EDFF33A2A0}"/>
          </ac:picMkLst>
        </pc:picChg>
        <pc:picChg chg="add mod">
          <ac:chgData name="Cameron Douglas (1808441)" userId="S::1808441@student.uwtsd.ac.uk::e545148b-936a-4d5b-95bc-15abb4bbd934" providerId="AD" clId="Web-{3FAE52C3-A4C1-4870-04AF-F474565FC8F5}" dt="2020-01-14T17:40:47.943" v="150" actId="1076"/>
          <ac:picMkLst>
            <pc:docMk/>
            <pc:sldMk cId="109857222" sldId="256"/>
            <ac:picMk id="8" creationId="{E4C47F23-0644-4CCB-AA74-CFA3823B2EB3}"/>
          </ac:picMkLst>
        </pc:picChg>
        <pc:picChg chg="add mod">
          <ac:chgData name="Cameron Douglas (1808441)" userId="S::1808441@student.uwtsd.ac.uk::e545148b-936a-4d5b-95bc-15abb4bbd934" providerId="AD" clId="Web-{3FAE52C3-A4C1-4870-04AF-F474565FC8F5}" dt="2020-01-14T21:48:45.348" v="748" actId="1076"/>
          <ac:picMkLst>
            <pc:docMk/>
            <pc:sldMk cId="109857222" sldId="256"/>
            <ac:picMk id="14" creationId="{8FA7FA3D-0B16-4B27-93D7-ACF7A2BA62A6}"/>
          </ac:picMkLst>
        </pc:picChg>
        <pc:picChg chg="add mod">
          <ac:chgData name="Cameron Douglas (1808441)" userId="S::1808441@student.uwtsd.ac.uk::e545148b-936a-4d5b-95bc-15abb4bbd934" providerId="AD" clId="Web-{3FAE52C3-A4C1-4870-04AF-F474565FC8F5}" dt="2020-01-14T21:48:35.629" v="746" actId="1076"/>
          <ac:picMkLst>
            <pc:docMk/>
            <pc:sldMk cId="109857222" sldId="256"/>
            <ac:picMk id="16" creationId="{5F0C5335-F4A2-4266-B88B-D8CCB369B18E}"/>
          </ac:picMkLst>
        </pc:picChg>
        <pc:cxnChg chg="add del mod">
          <ac:chgData name="Cameron Douglas (1808441)" userId="S::1808441@student.uwtsd.ac.uk::e545148b-936a-4d5b-95bc-15abb4bbd934" providerId="AD" clId="Web-{3FAE52C3-A4C1-4870-04AF-F474565FC8F5}" dt="2020-01-14T17:14:24.727" v="52"/>
          <ac:cxnSpMkLst>
            <pc:docMk/>
            <pc:sldMk cId="109857222" sldId="256"/>
            <ac:cxnSpMk id="5" creationId="{8D2F345E-0883-4B6B-A65A-1728B30EAE43}"/>
          </ac:cxnSpMkLst>
        </pc:cxnChg>
      </pc:sldChg>
      <pc:sldChg chg="modSp new">
        <pc:chgData name="Cameron Douglas (1808441)" userId="S::1808441@student.uwtsd.ac.uk::e545148b-936a-4d5b-95bc-15abb4bbd934" providerId="AD" clId="Web-{3FAE52C3-A4C1-4870-04AF-F474565FC8F5}" dt="2020-01-14T21:55:37.564" v="845" actId="20577"/>
        <pc:sldMkLst>
          <pc:docMk/>
          <pc:sldMk cId="3166194042" sldId="257"/>
        </pc:sldMkLst>
        <pc:spChg chg="mod">
          <ac:chgData name="Cameron Douglas (1808441)" userId="S::1808441@student.uwtsd.ac.uk::e545148b-936a-4d5b-95bc-15abb4bbd934" providerId="AD" clId="Web-{3FAE52C3-A4C1-4870-04AF-F474565FC8F5}" dt="2020-01-14T21:49:11.816" v="755" actId="20577"/>
          <ac:spMkLst>
            <pc:docMk/>
            <pc:sldMk cId="3166194042" sldId="257"/>
            <ac:spMk id="2" creationId="{42456BFA-910F-4FCB-A373-2898B29B6F54}"/>
          </ac:spMkLst>
        </pc:spChg>
        <pc:spChg chg="mod">
          <ac:chgData name="Cameron Douglas (1808441)" userId="S::1808441@student.uwtsd.ac.uk::e545148b-936a-4d5b-95bc-15abb4bbd934" providerId="AD" clId="Web-{3FAE52C3-A4C1-4870-04AF-F474565FC8F5}" dt="2020-01-14T21:55:37.564" v="845" actId="20577"/>
          <ac:spMkLst>
            <pc:docMk/>
            <pc:sldMk cId="3166194042" sldId="257"/>
            <ac:spMk id="3" creationId="{DFC803A6-CE93-4A41-B033-2028E6C57A6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1/14/2020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babyccinokids.com/blog/2012/04/04/learning-maths-with-numicon/" TargetMode="External"/><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hyperlink" Target="https://en.wikipedia.org/wiki/John_Dewey#/media/File:John_Dewey_cph.3a51565.jpg"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http://www.littleton.surrey.sch.uk/wp-content/uploads/2015/03/numicon-explanation-and-other-resources.pdf" TargetMode="External"/><Relationship Id="rId3" Type="http://schemas.openxmlformats.org/officeDocument/2006/relationships/hyperlink" Target="https://en.wikipedia.org/wiki/John_Dewey#/media/File:John_Dewey_cph.3a51565.jpg" TargetMode="External"/><Relationship Id="rId7" Type="http://schemas.openxmlformats.org/officeDocument/2006/relationships/hyperlink" Target="https://www.theschoolrun.com/what-is-numicon" TargetMode="External"/><Relationship Id="rId2" Type="http://schemas.openxmlformats.org/officeDocument/2006/relationships/hyperlink" Target="https://babyccinokids.com/blog/2012/04/04/learning-maths-with-numicon/" TargetMode="External"/><Relationship Id="rId1" Type="http://schemas.openxmlformats.org/officeDocument/2006/relationships/slideLayout" Target="../slideLayouts/slideLayout2.xml"/><Relationship Id="rId6" Type="http://schemas.openxmlformats.org/officeDocument/2006/relationships/hyperlink" Target="https://study.com/academy/lesson/john-dewey-on-education-impact-theory.html" TargetMode="External"/><Relationship Id="rId5" Type="http://schemas.openxmlformats.org/officeDocument/2006/relationships/hyperlink" Target="https://hortonparkacademy.co.uk/kids-zone/making-10-with-numicon/" TargetMode="External"/><Relationship Id="rId4" Type="http://schemas.openxmlformats.org/officeDocument/2006/relationships/hyperlink" Target="https://www.teachearlyyears.com/product-focus/view/1st-steps-with-numicon-in-the-nurse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9CE1067-6722-4B4D-A73F-40E33FA6438F}"/>
              </a:ext>
            </a:extLst>
          </p:cNvPr>
          <p:cNvSpPr txBox="1"/>
          <p:nvPr/>
        </p:nvSpPr>
        <p:spPr>
          <a:xfrm>
            <a:off x="4249948" y="382439"/>
            <a:ext cx="3289539" cy="830997"/>
          </a:xfrm>
          <a:prstGeom prst="rect">
            <a:avLst/>
          </a:prstGeom>
          <a:noFill/>
          <a:ln w="57150">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dirty="0">
                <a:solidFill>
                  <a:schemeClr val="accent1"/>
                </a:solidFill>
                <a:cs typeface="Calibri"/>
              </a:rPr>
              <a:t>Numicon</a:t>
            </a:r>
            <a:endParaRPr lang="en-US">
              <a:solidFill>
                <a:schemeClr val="accent1"/>
              </a:solidFill>
            </a:endParaRPr>
          </a:p>
        </p:txBody>
      </p:sp>
      <p:sp>
        <p:nvSpPr>
          <p:cNvPr id="6" name="TextBox 5">
            <a:extLst>
              <a:ext uri="{FF2B5EF4-FFF2-40B4-BE49-F238E27FC236}">
                <a16:creationId xmlns:a16="http://schemas.microsoft.com/office/drawing/2014/main" id="{EFA2C964-2B66-44D5-9C7E-392CD94D4F7D}"/>
              </a:ext>
            </a:extLst>
          </p:cNvPr>
          <p:cNvSpPr txBox="1"/>
          <p:nvPr/>
        </p:nvSpPr>
        <p:spPr>
          <a:xfrm>
            <a:off x="323131" y="193735"/>
            <a:ext cx="2743200" cy="369332"/>
          </a:xfrm>
          <a:prstGeom prst="rect">
            <a:avLst/>
          </a:prstGeom>
          <a:no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chemeClr val="accent1"/>
                </a:solidFill>
                <a:cs typeface="Calibri"/>
              </a:rPr>
              <a:t>What is Numicon?</a:t>
            </a:r>
          </a:p>
        </p:txBody>
      </p:sp>
      <p:sp>
        <p:nvSpPr>
          <p:cNvPr id="7" name="TextBox 6">
            <a:extLst>
              <a:ext uri="{FF2B5EF4-FFF2-40B4-BE49-F238E27FC236}">
                <a16:creationId xmlns:a16="http://schemas.microsoft.com/office/drawing/2014/main" id="{48A267B5-2348-4F56-A6D7-D6417316741C}"/>
              </a:ext>
            </a:extLst>
          </p:cNvPr>
          <p:cNvSpPr txBox="1"/>
          <p:nvPr/>
        </p:nvSpPr>
        <p:spPr>
          <a:xfrm>
            <a:off x="322233" y="652912"/>
            <a:ext cx="2743200" cy="3693319"/>
          </a:xfrm>
          <a:prstGeom prst="rect">
            <a:avLst/>
          </a:prstGeom>
          <a:no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chemeClr val="accent1"/>
                </a:solidFill>
                <a:ea typeface="+mn-lt"/>
                <a:cs typeface="+mn-lt"/>
              </a:rPr>
              <a:t>Numicon is an approach to teaching </a:t>
            </a:r>
            <a:r>
              <a:rPr lang="en-US" dirty="0" err="1">
                <a:solidFill>
                  <a:schemeClr val="accent1"/>
                </a:solidFill>
                <a:ea typeface="+mn-lt"/>
                <a:cs typeface="+mn-lt"/>
              </a:rPr>
              <a:t>maths</a:t>
            </a:r>
            <a:r>
              <a:rPr lang="en-US" dirty="0">
                <a:solidFill>
                  <a:schemeClr val="accent1"/>
                </a:solidFill>
                <a:ea typeface="+mn-lt"/>
                <a:cs typeface="+mn-lt"/>
              </a:rPr>
              <a:t> that helps children to see connections between numbers. From Oxford University Press, it supports your child as they learn early </a:t>
            </a:r>
            <a:r>
              <a:rPr lang="en-US" dirty="0" err="1">
                <a:solidFill>
                  <a:schemeClr val="accent1"/>
                </a:solidFill>
                <a:ea typeface="+mn-lt"/>
                <a:cs typeface="+mn-lt"/>
              </a:rPr>
              <a:t>maths</a:t>
            </a:r>
            <a:r>
              <a:rPr lang="en-US" dirty="0">
                <a:solidFill>
                  <a:schemeClr val="accent1"/>
                </a:solidFill>
                <a:ea typeface="+mn-lt"/>
                <a:cs typeface="+mn-lt"/>
              </a:rPr>
              <a:t> skills in nursery and primary school. Numicon is a </a:t>
            </a:r>
            <a:r>
              <a:rPr lang="en-US" b="1" dirty="0">
                <a:solidFill>
                  <a:schemeClr val="accent1"/>
                </a:solidFill>
                <a:ea typeface="+mn-lt"/>
                <a:cs typeface="+mn-lt"/>
              </a:rPr>
              <a:t>multi-sensory</a:t>
            </a:r>
            <a:r>
              <a:rPr lang="en-US" dirty="0">
                <a:solidFill>
                  <a:schemeClr val="accent1"/>
                </a:solidFill>
                <a:ea typeface="+mn-lt"/>
                <a:cs typeface="+mn-lt"/>
              </a:rPr>
              <a:t> way of learning, which means your child learns by seeing and feeling.</a:t>
            </a:r>
            <a:endParaRPr lang="en-US" dirty="0">
              <a:solidFill>
                <a:schemeClr val="accent1"/>
              </a:solidFill>
              <a:cs typeface="Calibri" panose="020F0502020204030204"/>
            </a:endParaRPr>
          </a:p>
        </p:txBody>
      </p:sp>
      <p:pic>
        <p:nvPicPr>
          <p:cNvPr id="8" name="Picture 8" descr="A picture containing indoor, table, sitting, woman&#10;&#10;Description generated with very high confidence">
            <a:extLst>
              <a:ext uri="{FF2B5EF4-FFF2-40B4-BE49-F238E27FC236}">
                <a16:creationId xmlns:a16="http://schemas.microsoft.com/office/drawing/2014/main" id="{E4C47F23-0644-4CCB-AA74-CFA3823B2EB3}"/>
              </a:ext>
            </a:extLst>
          </p:cNvPr>
          <p:cNvPicPr>
            <a:picLocks noChangeAspect="1"/>
          </p:cNvPicPr>
          <p:nvPr/>
        </p:nvPicPr>
        <p:blipFill>
          <a:blip r:embed="rId2"/>
          <a:stretch>
            <a:fillRect/>
          </a:stretch>
        </p:blipFill>
        <p:spPr>
          <a:xfrm>
            <a:off x="339305" y="4450192"/>
            <a:ext cx="2743200" cy="1897011"/>
          </a:xfrm>
          <a:prstGeom prst="rect">
            <a:avLst/>
          </a:prstGeom>
        </p:spPr>
      </p:pic>
      <p:sp>
        <p:nvSpPr>
          <p:cNvPr id="10" name="TextBox 9">
            <a:extLst>
              <a:ext uri="{FF2B5EF4-FFF2-40B4-BE49-F238E27FC236}">
                <a16:creationId xmlns:a16="http://schemas.microsoft.com/office/drawing/2014/main" id="{35659C57-EDFF-4299-BF57-184CAD0B3ABA}"/>
              </a:ext>
            </a:extLst>
          </p:cNvPr>
          <p:cNvSpPr txBox="1"/>
          <p:nvPr/>
        </p:nvSpPr>
        <p:spPr>
          <a:xfrm>
            <a:off x="249447" y="6331070"/>
            <a:ext cx="280071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ea typeface="+mn-lt"/>
                <a:cs typeface="+mn-lt"/>
                <a:hlinkClick r:id="rId3"/>
              </a:rPr>
              <a:t>https://babyccinokids.com/blog/2012/04/04/learning-maths-with-numicon/</a:t>
            </a:r>
            <a:endParaRPr lang="en-US" sz="1200"/>
          </a:p>
        </p:txBody>
      </p:sp>
      <p:sp>
        <p:nvSpPr>
          <p:cNvPr id="11" name="TextBox 10">
            <a:extLst>
              <a:ext uri="{FF2B5EF4-FFF2-40B4-BE49-F238E27FC236}">
                <a16:creationId xmlns:a16="http://schemas.microsoft.com/office/drawing/2014/main" id="{D15C9E4F-777A-4DA8-A965-7F0523F0F7C2}"/>
              </a:ext>
            </a:extLst>
          </p:cNvPr>
          <p:cNvSpPr txBox="1"/>
          <p:nvPr/>
        </p:nvSpPr>
        <p:spPr>
          <a:xfrm>
            <a:off x="9105001" y="191039"/>
            <a:ext cx="2743200" cy="369332"/>
          </a:xfrm>
          <a:prstGeom prst="rect">
            <a:avLst/>
          </a:prstGeom>
          <a:no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chemeClr val="accent1"/>
                </a:solidFill>
                <a:cs typeface="Calibri"/>
              </a:rPr>
              <a:t>John Dewey</a:t>
            </a:r>
          </a:p>
        </p:txBody>
      </p:sp>
      <p:sp>
        <p:nvSpPr>
          <p:cNvPr id="12" name="TextBox 11">
            <a:extLst>
              <a:ext uri="{FF2B5EF4-FFF2-40B4-BE49-F238E27FC236}">
                <a16:creationId xmlns:a16="http://schemas.microsoft.com/office/drawing/2014/main" id="{B9270AB4-0113-46E0-842C-E0949B9198EE}"/>
              </a:ext>
            </a:extLst>
          </p:cNvPr>
          <p:cNvSpPr txBox="1"/>
          <p:nvPr/>
        </p:nvSpPr>
        <p:spPr>
          <a:xfrm>
            <a:off x="9104103" y="693348"/>
            <a:ext cx="2743200" cy="4801314"/>
          </a:xfrm>
          <a:prstGeom prst="rect">
            <a:avLst/>
          </a:prstGeom>
          <a:no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chemeClr val="accent1"/>
                </a:solidFill>
                <a:ea typeface="+mn-lt"/>
                <a:cs typeface="+mn-lt"/>
              </a:rPr>
              <a:t>John Dewey is often seen as the proponent of learning by doing – rather than learning by passively receiving. He believed that each child was active, inquisitive and wanted to explore. He believed children learn more effectively when they are physically doing something and learning on the go rather than just being told.</a:t>
            </a:r>
          </a:p>
          <a:p>
            <a:pPr algn="ctr"/>
            <a:endParaRPr lang="en-US" dirty="0">
              <a:solidFill>
                <a:schemeClr val="accent1"/>
              </a:solidFill>
              <a:cs typeface="Calibri" panose="020F0502020204030204"/>
            </a:endParaRPr>
          </a:p>
          <a:p>
            <a:pPr algn="ctr"/>
            <a:r>
              <a:rPr lang="en-US" dirty="0">
                <a:solidFill>
                  <a:schemeClr val="accent1"/>
                </a:solidFill>
                <a:cs typeface="Calibri" panose="020F0502020204030204"/>
              </a:rPr>
              <a:t>John Dewey, Theory of Education (1960).</a:t>
            </a:r>
          </a:p>
        </p:txBody>
      </p:sp>
      <p:pic>
        <p:nvPicPr>
          <p:cNvPr id="2" name="Picture 2" descr="A person wearing a suit and tie&#10;&#10;Description generated with very high confidence">
            <a:extLst>
              <a:ext uri="{FF2B5EF4-FFF2-40B4-BE49-F238E27FC236}">
                <a16:creationId xmlns:a16="http://schemas.microsoft.com/office/drawing/2014/main" id="{1E232C1A-BFC5-4669-9611-C4EDFF33A2A0}"/>
              </a:ext>
            </a:extLst>
          </p:cNvPr>
          <p:cNvPicPr>
            <a:picLocks noChangeAspect="1"/>
          </p:cNvPicPr>
          <p:nvPr/>
        </p:nvPicPr>
        <p:blipFill>
          <a:blip r:embed="rId4"/>
          <a:stretch>
            <a:fillRect/>
          </a:stretch>
        </p:blipFill>
        <p:spPr>
          <a:xfrm>
            <a:off x="7269192" y="3725349"/>
            <a:ext cx="1722408" cy="2325904"/>
          </a:xfrm>
          <a:prstGeom prst="rect">
            <a:avLst/>
          </a:prstGeom>
        </p:spPr>
      </p:pic>
      <p:sp>
        <p:nvSpPr>
          <p:cNvPr id="5" name="TextBox 4">
            <a:extLst>
              <a:ext uri="{FF2B5EF4-FFF2-40B4-BE49-F238E27FC236}">
                <a16:creationId xmlns:a16="http://schemas.microsoft.com/office/drawing/2014/main" id="{FE4ADC44-7F85-4671-A988-5CD8EFBC9C0E}"/>
              </a:ext>
            </a:extLst>
          </p:cNvPr>
          <p:cNvSpPr txBox="1"/>
          <p:nvPr/>
        </p:nvSpPr>
        <p:spPr>
          <a:xfrm>
            <a:off x="7262902" y="6083958"/>
            <a:ext cx="183742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dirty="0">
                <a:ea typeface="+mn-lt"/>
                <a:cs typeface="+mn-lt"/>
                <a:hlinkClick r:id="rId5"/>
              </a:rPr>
              <a:t>https://en.wikipedia.org/wiki/John_Dewey#/media/File:John_Dewey_cph.3a51565.jpg</a:t>
            </a:r>
            <a:endParaRPr lang="en-US" sz="1100"/>
          </a:p>
        </p:txBody>
      </p:sp>
      <p:sp>
        <p:nvSpPr>
          <p:cNvPr id="9" name="TextBox 8">
            <a:extLst>
              <a:ext uri="{FF2B5EF4-FFF2-40B4-BE49-F238E27FC236}">
                <a16:creationId xmlns:a16="http://schemas.microsoft.com/office/drawing/2014/main" id="{44496101-B533-4ED0-85B4-C2900A94AA46}"/>
              </a:ext>
            </a:extLst>
          </p:cNvPr>
          <p:cNvSpPr txBox="1"/>
          <p:nvPr/>
        </p:nvSpPr>
        <p:spPr>
          <a:xfrm>
            <a:off x="3797061" y="1712344"/>
            <a:ext cx="2743200" cy="369332"/>
          </a:xfrm>
          <a:prstGeom prst="rect">
            <a:avLst/>
          </a:prstGeom>
          <a:no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solidFill>
                  <a:schemeClr val="accent1"/>
                </a:solidFill>
                <a:cs typeface="Calibri"/>
              </a:rPr>
              <a:t>Pros of Numicon</a:t>
            </a:r>
            <a:endParaRPr lang="en-US" dirty="0">
              <a:solidFill>
                <a:schemeClr val="accent1"/>
              </a:solidFill>
              <a:cs typeface="Calibri"/>
            </a:endParaRPr>
          </a:p>
        </p:txBody>
      </p:sp>
      <p:sp>
        <p:nvSpPr>
          <p:cNvPr id="13" name="TextBox 12">
            <a:extLst>
              <a:ext uri="{FF2B5EF4-FFF2-40B4-BE49-F238E27FC236}">
                <a16:creationId xmlns:a16="http://schemas.microsoft.com/office/drawing/2014/main" id="{4EEE07E9-AF6C-46E8-B189-5AD5D17C39DA}"/>
              </a:ext>
            </a:extLst>
          </p:cNvPr>
          <p:cNvSpPr txBox="1"/>
          <p:nvPr/>
        </p:nvSpPr>
        <p:spPr>
          <a:xfrm>
            <a:off x="3494237" y="2315294"/>
            <a:ext cx="3361425" cy="4247317"/>
          </a:xfrm>
          <a:prstGeom prst="rect">
            <a:avLst/>
          </a:prstGeom>
          <a:no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solidFill>
                  <a:schemeClr val="accent1"/>
                </a:solidFill>
                <a:ea typeface="+mn-lt"/>
                <a:cs typeface="+mn-lt"/>
              </a:rPr>
              <a:t>All age groups - these have many different applications. Many different ways</a:t>
            </a:r>
            <a:r>
              <a:rPr lang="en-US">
                <a:solidFill>
                  <a:schemeClr val="accent1"/>
                </a:solidFill>
                <a:ea typeface="+mn-lt"/>
                <a:cs typeface="+mn-lt"/>
              </a:rPr>
              <a:t> for pupils/learners to </a:t>
            </a:r>
            <a:r>
              <a:rPr lang="en-US" dirty="0">
                <a:solidFill>
                  <a:schemeClr val="accent1"/>
                </a:solidFill>
                <a:ea typeface="+mn-lt"/>
                <a:cs typeface="+mn-lt"/>
              </a:rPr>
              <a:t>explore number relationships. They are very visual. Teaching guides and manuals available with software. Great resources for small group or one-to-one intervention. Numicon is also weighted so you can use it with scales (e.g. you could put a 9 piece in one side, a 3 piece  the other and then ask the children what to put with the 3 to make the scales balance).</a:t>
            </a:r>
            <a:endParaRPr lang="en-US" dirty="0">
              <a:solidFill>
                <a:schemeClr val="accent1"/>
              </a:solidFill>
              <a:cs typeface="Calibri" panose="020F0502020204030204"/>
            </a:endParaRPr>
          </a:p>
        </p:txBody>
      </p:sp>
      <p:pic>
        <p:nvPicPr>
          <p:cNvPr id="14" name="Picture 14" descr="A picture containing food&#10;&#10;Description generated with very high confidence">
            <a:extLst>
              <a:ext uri="{FF2B5EF4-FFF2-40B4-BE49-F238E27FC236}">
                <a16:creationId xmlns:a16="http://schemas.microsoft.com/office/drawing/2014/main" id="{8FA7FA3D-0B16-4B27-93D7-ACF7A2BA62A6}"/>
              </a:ext>
            </a:extLst>
          </p:cNvPr>
          <p:cNvPicPr>
            <a:picLocks noChangeAspect="1"/>
          </p:cNvPicPr>
          <p:nvPr/>
        </p:nvPicPr>
        <p:blipFill>
          <a:blip r:embed="rId6"/>
          <a:stretch>
            <a:fillRect/>
          </a:stretch>
        </p:blipFill>
        <p:spPr>
          <a:xfrm rot="-5400000">
            <a:off x="7060720" y="1711634"/>
            <a:ext cx="2340635" cy="1206241"/>
          </a:xfrm>
          <a:prstGeom prst="rect">
            <a:avLst/>
          </a:prstGeom>
        </p:spPr>
      </p:pic>
      <p:pic>
        <p:nvPicPr>
          <p:cNvPr id="16" name="Picture 16" descr="A close up of a logo&#10;&#10;Description generated with very high confidence">
            <a:extLst>
              <a:ext uri="{FF2B5EF4-FFF2-40B4-BE49-F238E27FC236}">
                <a16:creationId xmlns:a16="http://schemas.microsoft.com/office/drawing/2014/main" id="{5F0C5335-F4A2-4266-B88B-D8CCB369B18E}"/>
              </a:ext>
            </a:extLst>
          </p:cNvPr>
          <p:cNvPicPr>
            <a:picLocks noChangeAspect="1"/>
          </p:cNvPicPr>
          <p:nvPr/>
        </p:nvPicPr>
        <p:blipFill>
          <a:blip r:embed="rId7"/>
          <a:stretch>
            <a:fillRect/>
          </a:stretch>
        </p:blipFill>
        <p:spPr>
          <a:xfrm>
            <a:off x="9310777" y="5633488"/>
            <a:ext cx="2743200" cy="116943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56BFA-910F-4FCB-A373-2898B29B6F54}"/>
              </a:ext>
            </a:extLst>
          </p:cNvPr>
          <p:cNvSpPr>
            <a:spLocks noGrp="1"/>
          </p:cNvSpPr>
          <p:nvPr>
            <p:ph type="title"/>
          </p:nvPr>
        </p:nvSpPr>
        <p:spPr/>
        <p:txBody>
          <a:bodyPr/>
          <a:lstStyle/>
          <a:p>
            <a:pPr algn="ctr"/>
            <a:r>
              <a:rPr lang="en-US">
                <a:cs typeface="Calibri Light"/>
              </a:rPr>
              <a:t>References </a:t>
            </a:r>
          </a:p>
        </p:txBody>
      </p:sp>
      <p:sp>
        <p:nvSpPr>
          <p:cNvPr id="3" name="Content Placeholder 2">
            <a:extLst>
              <a:ext uri="{FF2B5EF4-FFF2-40B4-BE49-F238E27FC236}">
                <a16:creationId xmlns:a16="http://schemas.microsoft.com/office/drawing/2014/main" id="{DFC803A6-CE93-4A41-B033-2028E6C57A6D}"/>
              </a:ext>
            </a:extLst>
          </p:cNvPr>
          <p:cNvSpPr>
            <a:spLocks noGrp="1"/>
          </p:cNvSpPr>
          <p:nvPr>
            <p:ph idx="1"/>
          </p:nvPr>
        </p:nvSpPr>
        <p:spPr/>
        <p:txBody>
          <a:bodyPr vert="horz" lIns="91440" tIns="45720" rIns="91440" bIns="45720" rtlCol="0" anchor="t">
            <a:normAutofit/>
          </a:bodyPr>
          <a:lstStyle/>
          <a:p>
            <a:r>
              <a:rPr lang="en-US" sz="1100" dirty="0">
                <a:cs typeface="Calibri"/>
                <a:hlinkClick r:id="rId2"/>
              </a:rPr>
              <a:t>https://babyccinokids.com/blog/2012/04/04/learning-maths-with-numicon/</a:t>
            </a:r>
            <a:endParaRPr lang="en-US" sz="1100">
              <a:cs typeface="Calibri"/>
            </a:endParaRPr>
          </a:p>
          <a:p>
            <a:r>
              <a:rPr lang="en-US" sz="1100" dirty="0">
                <a:cs typeface="Calibri"/>
                <a:hlinkClick r:id="rId3"/>
              </a:rPr>
              <a:t>https://en.wikipedia.org/wiki/John_Dewey#/media/File:John_Dewey_cph.3a51565.jpg</a:t>
            </a:r>
            <a:endParaRPr lang="en-US" sz="1100">
              <a:cs typeface="Calibri"/>
            </a:endParaRPr>
          </a:p>
          <a:p>
            <a:r>
              <a:rPr lang="en-US" sz="1100" dirty="0">
                <a:ea typeface="+mn-lt"/>
                <a:cs typeface="+mn-lt"/>
                <a:hlinkClick r:id="rId4"/>
              </a:rPr>
              <a:t>https://www.teachearlyyears.com/product-focus/view/1st-steps-with-numicon-in-the-nursery</a:t>
            </a:r>
            <a:endParaRPr lang="en-US" sz="1100">
              <a:ea typeface="+mn-lt"/>
              <a:cs typeface="+mn-lt"/>
            </a:endParaRPr>
          </a:p>
          <a:p>
            <a:r>
              <a:rPr lang="en-US" sz="1100">
                <a:cs typeface="Calibri"/>
              </a:rPr>
              <a:t>Mike, August 30, The Positive Encourager</a:t>
            </a:r>
          </a:p>
          <a:p>
            <a:r>
              <a:rPr lang="en-US" sz="1100" dirty="0">
                <a:ea typeface="+mn-lt"/>
                <a:cs typeface="+mn-lt"/>
                <a:hlinkClick r:id="rId5"/>
              </a:rPr>
              <a:t>https://hortonparkacademy.co.uk/kids-zone/making-10-with-numicon/</a:t>
            </a:r>
          </a:p>
          <a:p>
            <a:r>
              <a:rPr lang="en-US" sz="1100" dirty="0">
                <a:ea typeface="+mn-lt"/>
                <a:cs typeface="+mn-lt"/>
                <a:hlinkClick r:id="rId6"/>
              </a:rPr>
              <a:t>https://study.com/academy/lesson/john-dewey-on-education-impact-theory.html</a:t>
            </a:r>
          </a:p>
          <a:p>
            <a:r>
              <a:rPr lang="en-US" sz="1100" dirty="0">
                <a:ea typeface="+mn-lt"/>
                <a:cs typeface="+mn-lt"/>
                <a:hlinkClick r:id="rId7"/>
              </a:rPr>
              <a:t>https://www.theschoolrun.com/what-is-numicon</a:t>
            </a:r>
            <a:endParaRPr lang="en-US" sz="1100" dirty="0">
              <a:cs typeface="Calibri"/>
            </a:endParaRPr>
          </a:p>
          <a:p>
            <a:r>
              <a:rPr lang="en-US" sz="1100" dirty="0">
                <a:ea typeface="+mn-lt"/>
                <a:cs typeface="+mn-lt"/>
                <a:hlinkClick r:id="rId8"/>
              </a:rPr>
              <a:t>http://www.littleton.surrey.sch.uk/wp-content/uploads/2015/03/numicon-explanation-and-other-resources.pdf</a:t>
            </a:r>
            <a:endParaRPr lang="en-US" sz="1100" dirty="0">
              <a:cs typeface="Calibri"/>
            </a:endParaRPr>
          </a:p>
          <a:p>
            <a:endParaRPr lang="en-US" sz="1100" dirty="0">
              <a:cs typeface="Calibri"/>
            </a:endParaRPr>
          </a:p>
          <a:p>
            <a:endParaRPr lang="en-US" dirty="0">
              <a:cs typeface="Calibri"/>
            </a:endParaRPr>
          </a:p>
        </p:txBody>
      </p:sp>
    </p:spTree>
    <p:extLst>
      <p:ext uri="{BB962C8B-B14F-4D97-AF65-F5344CB8AC3E}">
        <p14:creationId xmlns:p14="http://schemas.microsoft.com/office/powerpoint/2010/main" val="316619404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258</cp:revision>
  <dcterms:created xsi:type="dcterms:W3CDTF">2020-01-14T17:10:58Z</dcterms:created>
  <dcterms:modified xsi:type="dcterms:W3CDTF">2020-01-14T21:56:10Z</dcterms:modified>
</cp:coreProperties>
</file>