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38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733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380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15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856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608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355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898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88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2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5026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672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857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2789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369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739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47774-7D74-42B2-9B34-CC24D7B3716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C35BFB6-BD28-4461-B47D-91A262217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808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euk.org.uk/siteassets/documents/reports-and-publications/reports-and-briefings/active-communities/internet-use-statistics-june-2024.pdf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F185C-BAE5-6FF9-A340-95CB315825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0849" y="1613367"/>
            <a:ext cx="9488262" cy="2387600"/>
          </a:xfrm>
        </p:spPr>
        <p:txBody>
          <a:bodyPr>
            <a:noAutofit/>
          </a:bodyPr>
          <a:lstStyle/>
          <a:p>
            <a:r>
              <a:rPr lang="en-US" sz="3600" b="1" dirty="0"/>
              <a:t>Barriers to Telemedicine Use Among Older Adults (65+) in NHS Primary Care Services in Birmingham, West Midlands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AE332-E451-3386-4884-618D12949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2978" y="3784186"/>
            <a:ext cx="6674404" cy="2142446"/>
          </a:xfrm>
        </p:spPr>
        <p:txBody>
          <a:bodyPr>
            <a:noAutofit/>
          </a:bodyPr>
          <a:lstStyle/>
          <a:p>
            <a:r>
              <a:rPr lang="en-US" sz="1200" dirty="0"/>
              <a:t>Module code LCHS 7008.</a:t>
            </a:r>
          </a:p>
          <a:p>
            <a:r>
              <a:rPr lang="en-US" sz="1200" dirty="0"/>
              <a:t>Component 1</a:t>
            </a:r>
          </a:p>
          <a:p>
            <a:r>
              <a:rPr lang="en-US" sz="1200" dirty="0"/>
              <a:t>Poster presentation</a:t>
            </a:r>
          </a:p>
          <a:p>
            <a:r>
              <a:rPr lang="en-US" sz="1200" dirty="0"/>
              <a:t>Muhammad Javed</a:t>
            </a:r>
          </a:p>
          <a:p>
            <a:r>
              <a:rPr lang="en-US" sz="1200" dirty="0"/>
              <a:t>Student ID 2437694</a:t>
            </a:r>
          </a:p>
          <a:p>
            <a:r>
              <a:rPr lang="en-US" sz="1200" dirty="0"/>
              <a:t>Lecturer name Dr Zeno Leung</a:t>
            </a:r>
          </a:p>
          <a:p>
            <a:r>
              <a:rPr lang="en-US" sz="1200" dirty="0"/>
              <a:t>University of Wales trinity saint David Birmingham</a:t>
            </a:r>
          </a:p>
        </p:txBody>
      </p:sp>
      <p:pic>
        <p:nvPicPr>
          <p:cNvPr id="2050" name="Picture 2" descr="Telehealth for Diabetes in Older Adults - Pulmonology Advisor">
            <a:extLst>
              <a:ext uri="{FF2B5EF4-FFF2-40B4-BE49-F238E27FC236}">
                <a16:creationId xmlns:a16="http://schemas.microsoft.com/office/drawing/2014/main" id="{E3891FE4-AD81-F27C-53EB-3F178CEBA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49" y="3834882"/>
            <a:ext cx="2813858" cy="187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lemedicine in Elderly Care | NubiSoft Blog">
            <a:extLst>
              <a:ext uri="{FF2B5EF4-FFF2-40B4-BE49-F238E27FC236}">
                <a16:creationId xmlns:a16="http://schemas.microsoft.com/office/drawing/2014/main" id="{EEC2FC82-6029-A939-C509-F721B6590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8572" y="152639"/>
            <a:ext cx="3145503" cy="155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7373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191B638-05A6-45FA-1213-1B3D04A14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314" y="890378"/>
            <a:ext cx="8596668" cy="905301"/>
          </a:xfrm>
        </p:spPr>
        <p:txBody>
          <a:bodyPr>
            <a:normAutofit/>
          </a:bodyPr>
          <a:lstStyle/>
          <a:p>
            <a:r>
              <a:rPr lang="en-US" sz="4000" b="1" dirty="0"/>
              <a:t>Contents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1855D48-AB24-D6C8-FF2A-971CA8E02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314" y="2234329"/>
            <a:ext cx="8596668" cy="3880773"/>
          </a:xfrm>
        </p:spPr>
        <p:txBody>
          <a:bodyPr/>
          <a:lstStyle/>
          <a:p>
            <a:r>
              <a:rPr lang="en-US" dirty="0"/>
              <a:t>Prevalence</a:t>
            </a:r>
          </a:p>
          <a:p>
            <a:r>
              <a:rPr lang="en-US" dirty="0"/>
              <a:t>Rationale of the Research </a:t>
            </a:r>
          </a:p>
          <a:p>
            <a:r>
              <a:rPr lang="en-US" dirty="0"/>
              <a:t>Research Questions </a:t>
            </a:r>
          </a:p>
          <a:p>
            <a:r>
              <a:rPr lang="en-US" dirty="0"/>
              <a:t>Aims</a:t>
            </a:r>
          </a:p>
          <a:p>
            <a:r>
              <a:rPr lang="en-US" dirty="0"/>
              <a:t>Objectives</a:t>
            </a:r>
          </a:p>
          <a:p>
            <a:r>
              <a:rPr lang="en-US" dirty="0"/>
              <a:t>Research Impact</a:t>
            </a:r>
          </a:p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5502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A3498-5389-DA70-E85E-8C580D76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60400"/>
          </a:xfrm>
        </p:spPr>
        <p:txBody>
          <a:bodyPr>
            <a:normAutofit fontScale="90000"/>
          </a:bodyPr>
          <a:lstStyle/>
          <a:p>
            <a:r>
              <a:rPr lang="en-GB" sz="24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  <a:br>
              <a:rPr lang="en-US" sz="24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8AF82-8158-B6DB-E1A0-CBB1AD31E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698" y="1270000"/>
            <a:ext cx="8596668" cy="5429380"/>
          </a:xfrm>
        </p:spPr>
        <p:txBody>
          <a:bodyPr>
            <a:noAutofit/>
          </a:bodyPr>
          <a:lstStyle/>
          <a:p>
            <a:r>
              <a:rPr lang="en-US" sz="1500" dirty="0"/>
              <a:t>Telemedicine has taken on a central role in the NHS's healthcare provision, especially since the COVID-19 crisis (Hutchings, 2020; </a:t>
            </a:r>
            <a:r>
              <a:rPr lang="en-US" sz="1500" dirty="0" err="1"/>
              <a:t>Gobburi</a:t>
            </a:r>
            <a:r>
              <a:rPr lang="en-US" sz="1500" dirty="0"/>
              <a:t> et al., 2025)</a:t>
            </a:r>
          </a:p>
          <a:p>
            <a:r>
              <a:rPr lang="en-US" sz="1500" dirty="0"/>
              <a:t>Digital health service adoption has now grown at a much faster rate, with approximately 10 million more individuals using NHS websites or digital applications in 2021 than in 2020, and more than 2 million people registering for NHS Apps in 2021, compared with 30 million in 2023 (NHS England, 2023). </a:t>
            </a:r>
          </a:p>
          <a:p>
            <a:r>
              <a:rPr lang="en-US" sz="1500" dirty="0"/>
              <a:t>Nonetheless, 31% of the older population (approximately 4 million) report having poor IT skills as a barrier to going online, and 22% (2.9 million) say they lack trust in the internet as a reason not to use it (Age UK, 2025). </a:t>
            </a:r>
          </a:p>
          <a:p>
            <a:r>
              <a:rPr lang="en-US" sz="1500" dirty="0"/>
              <a:t>According to a new Age UK analysis, 2.4 million older people (19%, almost a quarter, almost one out of five) seldom use the internet, meaning they use it less than once a month or not at all (Age UK, 2025).</a:t>
            </a:r>
          </a:p>
          <a:p>
            <a:r>
              <a:rPr lang="en-US" sz="1500" dirty="0"/>
              <a:t>The issue of digital exclusion continues to pose a population health issue in the West Midlands, with older populations having greater levels of deprivation and long-term health conditions (</a:t>
            </a:r>
            <a:r>
              <a:rPr lang="en-US" sz="1500" dirty="0" err="1"/>
              <a:t>Poduval</a:t>
            </a:r>
            <a:r>
              <a:rPr lang="en-US" sz="1500" dirty="0"/>
              <a:t> et al., 2025; Public Health England, 2022). </a:t>
            </a:r>
          </a:p>
          <a:p>
            <a:r>
              <a:rPr lang="en-US" sz="1500" dirty="0"/>
              <a:t>According to Age UK (2025), 12% (1.6 million) of older people also do not have access to a mobile phone at all, and 33% (4.3 million) do not have access to a smartphone, which restricts their ability to access digital health services (Parsons et al., 2025).</a:t>
            </a:r>
          </a:p>
          <a:p>
            <a:r>
              <a:rPr lang="en-US" sz="1500" dirty="0"/>
              <a:t>This digital divide can decrease access to healthcare and increase health disparities among the elderly (Saeed and Masters, 2021).</a:t>
            </a:r>
          </a:p>
        </p:txBody>
      </p:sp>
    </p:spTree>
    <p:extLst>
      <p:ext uri="{BB962C8B-B14F-4D97-AF65-F5344CB8AC3E}">
        <p14:creationId xmlns:p14="http://schemas.microsoft.com/office/powerpoint/2010/main" val="3193807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5379D-3B0D-DCFB-ABA9-C25B8AB4F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  <a:br>
              <a:rPr lang="en-US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34E38-D355-C37C-2620-16DDEBA57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400910"/>
          </a:xfrm>
        </p:spPr>
        <p:txBody>
          <a:bodyPr>
            <a:no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rapid growth of telemedicine in primary care within the NHS aims to enhance the efficiency and accessibility of health services (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Jerjes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Harding, 2024)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Yet, the elderly are at a risk of being disproportionately 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marginalised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because of low digital literacy, sensory challenges, cognitive issues, and the inability to use stable internet resources (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Afroj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et al., 2025; 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Motorga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With the UK's population growing, the need for NHS resources is also rising, putting even more strain on already stretched NHS resources Charlesworth, Rachet-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Jacquet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Rocks, 2024).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population of the city of Birmingham is heterogeneous and ageing, with reported health disparities, which makes it an appropriate location in the current study</a:t>
            </a:r>
            <a:r>
              <a:rPr lang="en-US" sz="16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(Benoit et al., 2023)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Although national digital health strategies have been developed, there is scant research done on the local-level experience of telemedicine among older adults</a:t>
            </a:r>
            <a:r>
              <a:rPr lang="en-US" sz="16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(Butt, 2024).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proposed study aims to fill this gap by discussing older adult-specific barriers in Birmingham, adding originality and context-specific information to inclusive digital healthcare 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practises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2045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26533-566B-5728-6F9A-35008741F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  <a:br>
              <a:rPr lang="en-US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BE1E0-CF07-B760-F987-5D27C5098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are the obstacles to the use of telemedicine among adults aged 65 and above in the NHS primary care services in Birmingham?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8AF073-53EF-FF99-241D-58855C33C0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227" y="3117785"/>
            <a:ext cx="6484775" cy="340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16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D6B8-694A-F360-600C-186D2B7A7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12" y="322458"/>
            <a:ext cx="7552266" cy="3106542"/>
          </a:xfrm>
        </p:spPr>
        <p:txBody>
          <a:bodyPr>
            <a:normAutofit/>
          </a:bodyPr>
          <a:lstStyle/>
          <a:p>
            <a:pPr marL="0" marR="0" indent="0">
              <a:lnSpc>
                <a:spcPct val="107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 b="1" kern="100" dirty="0">
                <a:solidFill>
                  <a:schemeClr val="accent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endParaRPr lang="en-US" sz="1600" b="1" kern="100" dirty="0">
              <a:solidFill>
                <a:schemeClr val="accent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investigate the barriers that affect the application of telemedicine among older adults (65+) in NHS primary care services in Birmingham, West Midlands.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07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 b="1" kern="100" dirty="0">
                <a:solidFill>
                  <a:schemeClr val="accent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1600" b="1" kern="100" dirty="0">
              <a:solidFill>
                <a:schemeClr val="accent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identify the prevalence of telemedicine in adults aged 65 and above.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determine digital, social and structural obstacles to access telemedicine.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recommend possible solutions to enhance the use of inclusive telemedicine among older adults.</a:t>
            </a:r>
            <a:endParaRPr lang="en-US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>
              <a:cs typeface="Times New Roman" panose="02020603050405020304" pitchFamily="18" charset="0"/>
            </a:endParaRPr>
          </a:p>
        </p:txBody>
      </p:sp>
      <p:pic>
        <p:nvPicPr>
          <p:cNvPr id="3074" name="Picture 2" descr="How is Telehealth Changing Healthcare System For Elderly?">
            <a:extLst>
              <a:ext uri="{FF2B5EF4-FFF2-40B4-BE49-F238E27FC236}">
                <a16:creationId xmlns:a16="http://schemas.microsoft.com/office/drawing/2014/main" id="{2A360849-75D0-3F7E-8DB1-0E0A1F517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922" y="3429000"/>
            <a:ext cx="5491644" cy="320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nior Doctor Telehealth Stock Illustrations – 143 Senior Doctor Telehealth  Stock Illustrations, Vectors &amp; Clipart - Dreamstime">
            <a:extLst>
              <a:ext uri="{FF2B5EF4-FFF2-40B4-BE49-F238E27FC236}">
                <a16:creationId xmlns:a16="http://schemas.microsoft.com/office/drawing/2014/main" id="{8629C368-83FF-A4ED-EADC-B1B576F5FE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970" y="168120"/>
            <a:ext cx="3808968" cy="277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75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DC3ED-0924-1EA3-6F3A-2DB9E2CDA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b="1" dirty="0"/>
              <a:t>Research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B1C3E-CE64-1653-F658-08E33B1D5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study will be useful to the ageing population since it will draw attention to challenges that curtail access to primary care services fairly. </a:t>
            </a:r>
          </a:p>
          <a:p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Results can guide NHS primary care providers and policymakers in adjusting telemedicine services to better meet the needs of the older population. </a:t>
            </a:r>
          </a:p>
          <a:p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research can also be used in the development of public health policies to address the issue of digital exclusion, enhance patient-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centred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digital health, and promote age-friendly digital healthcare </a:t>
            </a:r>
            <a:r>
              <a:rPr lang="en-US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practises</a:t>
            </a:r>
            <a:r>
              <a:rPr lang="en-US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in the West Midlands and other regions.</a:t>
            </a:r>
            <a:endParaRPr lang="en-US" sz="16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940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B5469-7BB0-2180-EFB1-3B6EEB998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US" sz="22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F96B7-E810-50A6-0332-E14451BBA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Afroj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Bashir, T., Vishnu, P. and Khan, K.A., (2025). Digital inclusion and economic participation of the elderly: challenges and strategies. In Perspectives on the Economics of Aging (pp. 49-78). IGI Global Scientific Publishing.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Age UK (2024) Facts and figures about digital inclusion and older people. Available at: https://www.ageuk.org.uk/siteassets/documents/reports-and-publications/reports-and-briefings/active-communities/internet-use-statistics-june-2024.pdf (Accessed: 6 February 2026).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Age UK (2025) Age UK warns 2.4 million digitally excluded older people are at risk of being left behind in an increasingly digital world. Available at: https://www.ageuk.org.uk/latest-press/articles/age-uk-warns-22.4-million-digitally-excluded-older-people-are-at-risk-of-being-left-behind-in-an-increasingly-digital-world/ (Accessed: 6 February 2026).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Benoit, C., Jeffery, A., Cleary, S., Masood, A., Paton, A. and Burt, C., (2023). Health inequalities in Birmingham: barriers encountered in underserved wards in East and West Birmingham.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Parsons, J., Bryce, C., Fleming, J., 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Newbould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J., Dale, J. and Atherton, H., (2025). Telephone first access to general practice for older people-a qualitative study. BJGP open.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Gobburi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R.K., 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Olawade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D.B., Olatunji, G.D., 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Kokori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Aderinto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N. and David-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Olawade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A.C., (2025). Telemedicine use in rural areas of the United Kingdom to improve access to healthcare facilities: A review of current evidence. Informatics and Health, 2(1), pp.41-48.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Motorga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M.E., (2024). Bridging marginalization: the political imperative of inclusive digital futures in elderly empowerment. Polis. Journal of Political Science, 12(2 (44)), pp.149-165.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Butt, J.S., (2024). Navigating the Grey Area: Legal Frameworks for Digital Health Monitoring &amp; Use of AI for Elderly Patients in the Nordics. Int. J. Technol. 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Emerg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Sci, 4, pp.1-18.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Charlesworth, A., Rachet-</a:t>
            </a:r>
            <a:r>
              <a:rPr lang="en-US" sz="18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Jacquet</a:t>
            </a:r>
            <a:r>
              <a:rPr lang="en-US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Rocks, S., (2024). Short of capacity? Why the government must address the capacity constraints in the English National Health Service. Health Affairs Scholar, 2(1), p.qxad091.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Hutchings, R., (2020). The impact of Covid-19 on the use of digital technology in the NHS. Nuffield Trust, 27, pp.2002-2008.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Jerjes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W. and Harding, D., (2024). Telemedicine in the post-COVID era: balancing accessibility, equity, and sustainability in primary healthcare. Frontiers in Digital Health, 6, p.1432871.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NHS England (2023) </a:t>
            </a:r>
            <a:r>
              <a:rPr lang="en-GB" sz="1800" i="1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Inclusive digital healthcare: a framework for NHS action on digital inclusion</a:t>
            </a:r>
            <a:r>
              <a:rPr lang="en-GB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NHS. Available at: https://www.england.nhs.uk/long-read/inclusive-digital-healthcare-a-framework-for-nhs-action-on-digital-inclusion/ (Accessed: 6 February 2026).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(2024) </a:t>
            </a:r>
            <a:r>
              <a:rPr lang="en-US" sz="1800" i="1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Internet use and digital skills — UK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800" u="sng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https://www.ageuk.org.uk/siteassets/documents/reports-and-publications/reports-and-briefings/active-communities/internet-use-statistics-june-2024.pdf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Accessed: 6 February 2026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Poduval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Arnold, L., Carta, E., </a:t>
            </a: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Nimmons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D., Stratton, I., Shaw, M., Bradbury, K. and Stevenson, F., (2025). Do community-based digital health inclusion </a:t>
            </a: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programmes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contribute to tackling health inequalities in disadvantaged population groups?: a qualitative study of experiences of a city-wide </a:t>
            </a:r>
            <a:r>
              <a:rPr lang="en-US" sz="1800" kern="1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programme</a:t>
            </a: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in the North of England. BMC Public Health, 25(1), p.275.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Saeed, S.A. and Masters, R.M., (2021). Disparities in health care and the digital divide. Current psychiatry reports, 23(9), p.61.</a:t>
            </a:r>
            <a:endParaRPr lang="en-US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6004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1468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Trebuchet MS</vt:lpstr>
      <vt:lpstr>Wingdings 3</vt:lpstr>
      <vt:lpstr>Facet</vt:lpstr>
      <vt:lpstr>Barriers to Telemedicine Use Among Older Adults (65+) in NHS Primary Care Services in Birmingham, West Midlands </vt:lpstr>
      <vt:lpstr>Contents</vt:lpstr>
      <vt:lpstr>Prevalence </vt:lpstr>
      <vt:lpstr>Rationale of the Research </vt:lpstr>
      <vt:lpstr>Research Question </vt:lpstr>
      <vt:lpstr>PowerPoint Presentation</vt:lpstr>
      <vt:lpstr>Research Impact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2026-02-06T12:42:45Z</dcterms:created>
  <dcterms:modified xsi:type="dcterms:W3CDTF">2026-02-12T18:20:52Z</dcterms:modified>
</cp:coreProperties>
</file>