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2" r:id="rId3"/>
  </p:sldMasterIdLst>
  <p:notesMasterIdLst>
    <p:notesMasterId r:id="rId61"/>
  </p:notesMasterIdLst>
  <p:sldIdLst>
    <p:sldId id="257" r:id="rId4"/>
    <p:sldId id="325" r:id="rId5"/>
    <p:sldId id="326" r:id="rId6"/>
    <p:sldId id="327" r:id="rId7"/>
    <p:sldId id="328" r:id="rId8"/>
    <p:sldId id="329" r:id="rId9"/>
    <p:sldId id="330" r:id="rId10"/>
    <p:sldId id="331" r:id="rId11"/>
    <p:sldId id="332" r:id="rId12"/>
    <p:sldId id="333" r:id="rId13"/>
    <p:sldId id="334" r:id="rId14"/>
    <p:sldId id="335" r:id="rId15"/>
    <p:sldId id="336" r:id="rId16"/>
    <p:sldId id="337" r:id="rId17"/>
    <p:sldId id="338" r:id="rId18"/>
    <p:sldId id="339" r:id="rId19"/>
    <p:sldId id="340" r:id="rId20"/>
    <p:sldId id="341" r:id="rId21"/>
    <p:sldId id="342" r:id="rId22"/>
    <p:sldId id="343" r:id="rId23"/>
    <p:sldId id="344" r:id="rId24"/>
    <p:sldId id="345" r:id="rId25"/>
    <p:sldId id="346" r:id="rId26"/>
    <p:sldId id="347" r:id="rId27"/>
    <p:sldId id="348" r:id="rId28"/>
    <p:sldId id="349" r:id="rId29"/>
    <p:sldId id="359" r:id="rId30"/>
    <p:sldId id="360" r:id="rId31"/>
    <p:sldId id="361" r:id="rId32"/>
    <p:sldId id="362" r:id="rId33"/>
    <p:sldId id="363" r:id="rId34"/>
    <p:sldId id="324" r:id="rId35"/>
    <p:sldId id="307" r:id="rId36"/>
    <p:sldId id="308" r:id="rId37"/>
    <p:sldId id="309" r:id="rId38"/>
    <p:sldId id="310" r:id="rId39"/>
    <p:sldId id="311" r:id="rId40"/>
    <p:sldId id="312" r:id="rId41"/>
    <p:sldId id="366" r:id="rId42"/>
    <p:sldId id="313" r:id="rId43"/>
    <p:sldId id="367" r:id="rId44"/>
    <p:sldId id="370" r:id="rId45"/>
    <p:sldId id="368" r:id="rId46"/>
    <p:sldId id="350" r:id="rId47"/>
    <p:sldId id="351" r:id="rId48"/>
    <p:sldId id="352" r:id="rId49"/>
    <p:sldId id="353" r:id="rId50"/>
    <p:sldId id="354" r:id="rId51"/>
    <p:sldId id="355" r:id="rId52"/>
    <p:sldId id="356" r:id="rId53"/>
    <p:sldId id="357" r:id="rId54"/>
    <p:sldId id="358" r:id="rId55"/>
    <p:sldId id="323" r:id="rId56"/>
    <p:sldId id="294" r:id="rId57"/>
    <p:sldId id="364" r:id="rId58"/>
    <p:sldId id="369" r:id="rId59"/>
    <p:sldId id="365"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2" d="100"/>
          <a:sy n="72" d="100"/>
        </p:scale>
        <p:origin x="81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61" Type="http://schemas.openxmlformats.org/officeDocument/2006/relationships/notesMaster" Target="notesMasters/notesMaster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3602B8-A389-4EE8-B3B9-12953C623B9F}" type="datetimeFigureOut">
              <a:rPr lang="en-GB" smtClean="0"/>
              <a:t>16/11/2022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C6752F-DF38-48EF-964B-8582FB7C469B}" type="slidenum">
              <a:rPr lang="en-GB" smtClean="0"/>
              <a:t>‹#›</a:t>
            </a:fld>
            <a:endParaRPr lang="en-GB"/>
          </a:p>
        </p:txBody>
      </p:sp>
    </p:spTree>
    <p:extLst>
      <p:ext uri="{BB962C8B-B14F-4D97-AF65-F5344CB8AC3E}">
        <p14:creationId xmlns:p14="http://schemas.microsoft.com/office/powerpoint/2010/main" val="3603340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6752F-DF38-48EF-964B-8582FB7C469B}" type="slidenum">
              <a:rPr lang="en-GB" smtClean="0"/>
              <a:t>11</a:t>
            </a:fld>
            <a:endParaRPr lang="en-GB"/>
          </a:p>
        </p:txBody>
      </p:sp>
    </p:spTree>
    <p:extLst>
      <p:ext uri="{BB962C8B-B14F-4D97-AF65-F5344CB8AC3E}">
        <p14:creationId xmlns:p14="http://schemas.microsoft.com/office/powerpoint/2010/main" val="3015676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24</a:t>
            </a:fld>
            <a:endParaRPr lang="en-GB"/>
          </a:p>
        </p:txBody>
      </p:sp>
    </p:spTree>
    <p:extLst>
      <p:ext uri="{BB962C8B-B14F-4D97-AF65-F5344CB8AC3E}">
        <p14:creationId xmlns:p14="http://schemas.microsoft.com/office/powerpoint/2010/main" val="1216625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25</a:t>
            </a:fld>
            <a:endParaRPr lang="en-GB"/>
          </a:p>
        </p:txBody>
      </p:sp>
    </p:spTree>
    <p:extLst>
      <p:ext uri="{BB962C8B-B14F-4D97-AF65-F5344CB8AC3E}">
        <p14:creationId xmlns:p14="http://schemas.microsoft.com/office/powerpoint/2010/main" val="193181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26</a:t>
            </a:fld>
            <a:endParaRPr lang="en-GB"/>
          </a:p>
        </p:txBody>
      </p:sp>
    </p:spTree>
    <p:extLst>
      <p:ext uri="{BB962C8B-B14F-4D97-AF65-F5344CB8AC3E}">
        <p14:creationId xmlns:p14="http://schemas.microsoft.com/office/powerpoint/2010/main" val="3793116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27</a:t>
            </a:fld>
            <a:endParaRPr lang="en-GB"/>
          </a:p>
        </p:txBody>
      </p:sp>
    </p:spTree>
    <p:extLst>
      <p:ext uri="{BB962C8B-B14F-4D97-AF65-F5344CB8AC3E}">
        <p14:creationId xmlns:p14="http://schemas.microsoft.com/office/powerpoint/2010/main" val="3259775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28</a:t>
            </a:fld>
            <a:endParaRPr lang="en-GB"/>
          </a:p>
        </p:txBody>
      </p:sp>
    </p:spTree>
    <p:extLst>
      <p:ext uri="{BB962C8B-B14F-4D97-AF65-F5344CB8AC3E}">
        <p14:creationId xmlns:p14="http://schemas.microsoft.com/office/powerpoint/2010/main" val="3805313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29</a:t>
            </a:fld>
            <a:endParaRPr lang="en-GB"/>
          </a:p>
        </p:txBody>
      </p:sp>
    </p:spTree>
    <p:extLst>
      <p:ext uri="{BB962C8B-B14F-4D97-AF65-F5344CB8AC3E}">
        <p14:creationId xmlns:p14="http://schemas.microsoft.com/office/powerpoint/2010/main" val="2307154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30</a:t>
            </a:fld>
            <a:endParaRPr lang="en-GB"/>
          </a:p>
        </p:txBody>
      </p:sp>
    </p:spTree>
    <p:extLst>
      <p:ext uri="{BB962C8B-B14F-4D97-AF65-F5344CB8AC3E}">
        <p14:creationId xmlns:p14="http://schemas.microsoft.com/office/powerpoint/2010/main" val="2854156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31</a:t>
            </a:fld>
            <a:endParaRPr lang="en-GB"/>
          </a:p>
        </p:txBody>
      </p:sp>
    </p:spTree>
    <p:extLst>
      <p:ext uri="{BB962C8B-B14F-4D97-AF65-F5344CB8AC3E}">
        <p14:creationId xmlns:p14="http://schemas.microsoft.com/office/powerpoint/2010/main" val="3671737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44</a:t>
            </a:fld>
            <a:endParaRPr lang="en-GB"/>
          </a:p>
        </p:txBody>
      </p:sp>
    </p:spTree>
    <p:extLst>
      <p:ext uri="{BB962C8B-B14F-4D97-AF65-F5344CB8AC3E}">
        <p14:creationId xmlns:p14="http://schemas.microsoft.com/office/powerpoint/2010/main" val="393562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45</a:t>
            </a:fld>
            <a:endParaRPr lang="en-GB"/>
          </a:p>
        </p:txBody>
      </p:sp>
    </p:spTree>
    <p:extLst>
      <p:ext uri="{BB962C8B-B14F-4D97-AF65-F5344CB8AC3E}">
        <p14:creationId xmlns:p14="http://schemas.microsoft.com/office/powerpoint/2010/main" val="41260138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46</a:t>
            </a:fld>
            <a:endParaRPr lang="en-GB"/>
          </a:p>
        </p:txBody>
      </p:sp>
    </p:spTree>
    <p:extLst>
      <p:ext uri="{BB962C8B-B14F-4D97-AF65-F5344CB8AC3E}">
        <p14:creationId xmlns:p14="http://schemas.microsoft.com/office/powerpoint/2010/main" val="2756922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47</a:t>
            </a:fld>
            <a:endParaRPr lang="en-GB"/>
          </a:p>
        </p:txBody>
      </p:sp>
    </p:spTree>
    <p:extLst>
      <p:ext uri="{BB962C8B-B14F-4D97-AF65-F5344CB8AC3E}">
        <p14:creationId xmlns:p14="http://schemas.microsoft.com/office/powerpoint/2010/main" val="866181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48</a:t>
            </a:fld>
            <a:endParaRPr lang="en-GB"/>
          </a:p>
        </p:txBody>
      </p:sp>
    </p:spTree>
    <p:extLst>
      <p:ext uri="{BB962C8B-B14F-4D97-AF65-F5344CB8AC3E}">
        <p14:creationId xmlns:p14="http://schemas.microsoft.com/office/powerpoint/2010/main" val="965943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49</a:t>
            </a:fld>
            <a:endParaRPr lang="en-GB"/>
          </a:p>
        </p:txBody>
      </p:sp>
    </p:spTree>
    <p:extLst>
      <p:ext uri="{BB962C8B-B14F-4D97-AF65-F5344CB8AC3E}">
        <p14:creationId xmlns:p14="http://schemas.microsoft.com/office/powerpoint/2010/main" val="8084065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50</a:t>
            </a:fld>
            <a:endParaRPr lang="en-GB"/>
          </a:p>
        </p:txBody>
      </p:sp>
    </p:spTree>
    <p:extLst>
      <p:ext uri="{BB962C8B-B14F-4D97-AF65-F5344CB8AC3E}">
        <p14:creationId xmlns:p14="http://schemas.microsoft.com/office/powerpoint/2010/main" val="32827347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51</a:t>
            </a:fld>
            <a:endParaRPr lang="en-GB"/>
          </a:p>
        </p:txBody>
      </p:sp>
    </p:spTree>
    <p:extLst>
      <p:ext uri="{BB962C8B-B14F-4D97-AF65-F5344CB8AC3E}">
        <p14:creationId xmlns:p14="http://schemas.microsoft.com/office/powerpoint/2010/main" val="4124583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52</a:t>
            </a:fld>
            <a:endParaRPr lang="en-GB"/>
          </a:p>
        </p:txBody>
      </p:sp>
    </p:spTree>
    <p:extLst>
      <p:ext uri="{BB962C8B-B14F-4D97-AF65-F5344CB8AC3E}">
        <p14:creationId xmlns:p14="http://schemas.microsoft.com/office/powerpoint/2010/main" val="23918658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55</a:t>
            </a:fld>
            <a:endParaRPr lang="en-GB"/>
          </a:p>
        </p:txBody>
      </p:sp>
    </p:spTree>
    <p:extLst>
      <p:ext uri="{BB962C8B-B14F-4D97-AF65-F5344CB8AC3E}">
        <p14:creationId xmlns:p14="http://schemas.microsoft.com/office/powerpoint/2010/main" val="966459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57</a:t>
            </a:fld>
            <a:endParaRPr lang="en-GB"/>
          </a:p>
        </p:txBody>
      </p:sp>
    </p:spTree>
    <p:extLst>
      <p:ext uri="{BB962C8B-B14F-4D97-AF65-F5344CB8AC3E}">
        <p14:creationId xmlns:p14="http://schemas.microsoft.com/office/powerpoint/2010/main" val="1112947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16/11/2022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16/11/2022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16/11/2022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4" r:id="rId1"/>
    <p:sldLayoutId id="2147483663"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1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eige.europa.eu/rdc/thesaurus/terms/1280"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hyperlink" Target="https://casework.eu/lesson/dimensions-of-culture/" TargetMode="External"/><Relationship Id="rId2" Type="http://schemas.openxmlformats.org/officeDocument/2006/relationships/hyperlink" Target="https://www.hofstede-insights.com/country-comparison/" TargetMode="External"/><Relationship Id="rId1" Type="http://schemas.openxmlformats.org/officeDocument/2006/relationships/slideLayout" Target="../slideLayouts/slideLayout6.xml"/><Relationship Id="rId6" Type="http://schemas.openxmlformats.org/officeDocument/2006/relationships/hyperlink" Target="https://geerthofstede.com/culture-geert-hofstede-gert-jan-hofstede/6d-model-of-national-culture/" TargetMode="External"/><Relationship Id="rId5" Type="http://schemas.openxmlformats.org/officeDocument/2006/relationships/hyperlink" Target="https://blog.oup.com/2017/03/hofstede-cultural-dimensions/" TargetMode="External"/><Relationship Id="rId4" Type="http://schemas.openxmlformats.org/officeDocument/2006/relationships/hyperlink" Target="https://www.managementstudyguide.com/hofstede-model-intercultural-communication.htm"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54.xml.rels><?xml version="1.0" encoding="UTF-8" standalone="yes"?>
<Relationships xmlns="http://schemas.openxmlformats.org/package/2006/relationships"><Relationship Id="rId3" Type="http://schemas.openxmlformats.org/officeDocument/2006/relationships/hyperlink" Target="https://doi.org/10.1080/01639625.2013.859049" TargetMode="External"/><Relationship Id="rId2" Type="http://schemas.openxmlformats.org/officeDocument/2006/relationships/hyperlink" Target="https://anthkb.sitehost.iu.edu/ethnocen.htm" TargetMode="External"/><Relationship Id="rId1" Type="http://schemas.openxmlformats.org/officeDocument/2006/relationships/slideLayout" Target="../slideLayouts/slideLayout2.xml"/><Relationship Id="rId6" Type="http://schemas.openxmlformats.org/officeDocument/2006/relationships/hyperlink" Target="https://www-jstor-org.ezproxy.uwtsd.ac.uk/stable/3211422?sid=primo#metadata_info_tab_contents" TargetMode="External"/><Relationship Id="rId5" Type="http://schemas.openxmlformats.org/officeDocument/2006/relationships/hyperlink" Target="https://corporatefinanceinstitute.com/resources/management/hofstedes-cultural-dimensions-theory/" TargetMode="External"/><Relationship Id="rId4" Type="http://schemas.openxmlformats.org/officeDocument/2006/relationships/hyperlink" Target="https://ebookcentral.proquest.com/lib/trinity/detail.action?docID=356177&amp;pq-origsite=primo"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ebookcentral.proquest.com/lib/trinity/detail.action?pq-origsite=primo&amp;docID=5303548" TargetMode="External"/><Relationship Id="rId7" Type="http://schemas.openxmlformats.org/officeDocument/2006/relationships/hyperlink" Target="https://www-vlebooks-com.ezproxy.uwtsd.ac.uk/Product/Index/1945370?page=0" TargetMode="Externa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hyperlink" Target="https://scholarworks.gvsu.edu/cgi/viewcontent.cgi?article=1014&amp;context=orpc" TargetMode="External"/><Relationship Id="rId5" Type="http://schemas.openxmlformats.org/officeDocument/2006/relationships/hyperlink" Target="https://www-jstor-org.ezproxy.uwtsd.ac.uk/stable/2572602?sid=primo#metadata_info_tab_contents" TargetMode="External"/><Relationship Id="rId4" Type="http://schemas.openxmlformats.org/officeDocument/2006/relationships/hyperlink" Target="https://web-p-ebscohost-com.ezproxy.uwtsd.ac.uk/ehost/pdfviewer/pdfviewer?vid=0&amp;sid=ce55de68-8912-430b-9d93-518202660c5a%40redis"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jstor-org.ezproxy.uwtsd.ac.uk/stable/2570519?sid=primo#metadata_info_tab_contents" TargetMode="External"/><Relationship Id="rId2" Type="http://schemas.openxmlformats.org/officeDocument/2006/relationships/hyperlink" Target="https://www-vlebooks-com.ezproxy.uwtsd.ac.uk/Product/Index/873706?page=0" TargetMode="External"/><Relationship Id="rId1" Type="http://schemas.openxmlformats.org/officeDocument/2006/relationships/slideLayout" Target="../slideLayouts/slideLayout2.xml"/><Relationship Id="rId4" Type="http://schemas.openxmlformats.org/officeDocument/2006/relationships/hyperlink" Target="https://www-igi-global-com.ezproxy.uwtsd.ac.uk/gateway/book/211110"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oxfordbibliographies.com/view/document/obo-9780199766567/obo-9780199766567-0085.xml" TargetMode="External"/><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3592" y="4797152"/>
            <a:ext cx="9073008" cy="936104"/>
          </a:xfrm>
        </p:spPr>
        <p:txBody>
          <a:bodyPr>
            <a:noAutofit/>
          </a:bodyPr>
          <a:lstStyle/>
          <a:p>
            <a:pPr algn="l"/>
            <a:r>
              <a:rPr lang="en-US" sz="2800" b="1" dirty="0"/>
              <a:t>HPGC7002 </a:t>
            </a:r>
            <a:r>
              <a:rPr lang="en-GB" sz="2800" b="1" dirty="0"/>
              <a:t>Empowerment &amp; Leadership</a:t>
            </a:r>
            <a:br>
              <a:rPr lang="en-GB" sz="2800" b="1" dirty="0"/>
            </a:br>
            <a:r>
              <a:rPr lang="en-US" sz="2800" b="1" dirty="0"/>
              <a:t>Theme 2: Culture &amp; Hofstede’s Cultural Dimensions Theory</a:t>
            </a:r>
          </a:p>
        </p:txBody>
      </p:sp>
      <p:sp>
        <p:nvSpPr>
          <p:cNvPr id="9" name="Rectangle 8"/>
          <p:cNvSpPr/>
          <p:nvPr/>
        </p:nvSpPr>
        <p:spPr>
          <a:xfrm>
            <a:off x="5247510"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7008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320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583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1991544" y="3068960"/>
            <a:ext cx="2016225"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8505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991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678942" y="2599570"/>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3765434"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8A9421A1-4FED-B5B7-7C76-FE0CB0EDB067}"/>
              </a:ext>
            </a:extLst>
          </p:cNvPr>
          <p:cNvPicPr>
            <a:picLocks noChangeAspect="1"/>
          </p:cNvPicPr>
          <p:nvPr/>
        </p:nvPicPr>
        <p:blipFill>
          <a:blip r:embed="rId3"/>
          <a:stretch>
            <a:fillRect/>
          </a:stretch>
        </p:blipFill>
        <p:spPr>
          <a:xfrm>
            <a:off x="5308691" y="529413"/>
            <a:ext cx="3014772" cy="1820922"/>
          </a:xfrm>
          <a:prstGeom prst="rect">
            <a:avLst/>
          </a:prstGeom>
        </p:spPr>
      </p:pic>
      <p:pic>
        <p:nvPicPr>
          <p:cNvPr id="10" name="Picture 9">
            <a:extLst>
              <a:ext uri="{FF2B5EF4-FFF2-40B4-BE49-F238E27FC236}">
                <a16:creationId xmlns:a16="http://schemas.microsoft.com/office/drawing/2014/main" id="{D430E17B-CF65-7881-01FB-A36850B26977}"/>
              </a:ext>
            </a:extLst>
          </p:cNvPr>
          <p:cNvPicPr>
            <a:picLocks noChangeAspect="1"/>
          </p:cNvPicPr>
          <p:nvPr/>
        </p:nvPicPr>
        <p:blipFill>
          <a:blip r:embed="rId4"/>
          <a:stretch>
            <a:fillRect/>
          </a:stretch>
        </p:blipFill>
        <p:spPr>
          <a:xfrm>
            <a:off x="7104112" y="2734434"/>
            <a:ext cx="3224352" cy="1655748"/>
          </a:xfrm>
          <a:prstGeom prst="rect">
            <a:avLst/>
          </a:prstGeom>
        </p:spPr>
      </p:pic>
      <p:pic>
        <p:nvPicPr>
          <p:cNvPr id="11" name="Picture 10">
            <a:extLst>
              <a:ext uri="{FF2B5EF4-FFF2-40B4-BE49-F238E27FC236}">
                <a16:creationId xmlns:a16="http://schemas.microsoft.com/office/drawing/2014/main" id="{EBA53E6F-6191-4378-E02F-96375E45AF2B}"/>
              </a:ext>
            </a:extLst>
          </p:cNvPr>
          <p:cNvPicPr>
            <a:picLocks noChangeAspect="1"/>
          </p:cNvPicPr>
          <p:nvPr/>
        </p:nvPicPr>
        <p:blipFill>
          <a:blip r:embed="rId5"/>
          <a:stretch>
            <a:fillRect/>
          </a:stretch>
        </p:blipFill>
        <p:spPr>
          <a:xfrm>
            <a:off x="2063552" y="3165360"/>
            <a:ext cx="1884812" cy="1319368"/>
          </a:xfrm>
          <a:prstGeom prst="rect">
            <a:avLst/>
          </a:prstGeom>
        </p:spPr>
      </p:pic>
      <p:sp>
        <p:nvSpPr>
          <p:cNvPr id="19" name="Rectangle 18">
            <a:extLst>
              <a:ext uri="{FF2B5EF4-FFF2-40B4-BE49-F238E27FC236}">
                <a16:creationId xmlns:a16="http://schemas.microsoft.com/office/drawing/2014/main" id="{F6A5D3B4-949A-3893-160B-512D1D68793E}"/>
              </a:ext>
            </a:extLst>
          </p:cNvPr>
          <p:cNvSpPr/>
          <p:nvPr/>
        </p:nvSpPr>
        <p:spPr>
          <a:xfrm>
            <a:off x="3765434" y="2003507"/>
            <a:ext cx="1269533" cy="439295"/>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20" name="Rectangle 19">
            <a:extLst>
              <a:ext uri="{FF2B5EF4-FFF2-40B4-BE49-F238E27FC236}">
                <a16:creationId xmlns:a16="http://schemas.microsoft.com/office/drawing/2014/main" id="{40636770-E856-EF4E-5805-4A6F746567DB}"/>
              </a:ext>
            </a:extLst>
          </p:cNvPr>
          <p:cNvSpPr/>
          <p:nvPr/>
        </p:nvSpPr>
        <p:spPr>
          <a:xfrm>
            <a:off x="4151784" y="3068960"/>
            <a:ext cx="976892" cy="15121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3215680" y="260649"/>
            <a:ext cx="5328592" cy="646331"/>
          </a:xfrm>
          <a:prstGeom prst="rect">
            <a:avLst/>
          </a:prstGeom>
          <a:noFill/>
        </p:spPr>
        <p:txBody>
          <a:bodyPr wrap="square" rtlCol="0">
            <a:spAutoFit/>
          </a:bodyPr>
          <a:lstStyle/>
          <a:p>
            <a:pPr algn="ctr"/>
            <a:r>
              <a:rPr lang="en-GB" sz="3600" b="1" dirty="0"/>
              <a:t>Culture </a:t>
            </a:r>
          </a:p>
        </p:txBody>
      </p:sp>
      <p:sp>
        <p:nvSpPr>
          <p:cNvPr id="3" name="TextBox 2">
            <a:extLst>
              <a:ext uri="{FF2B5EF4-FFF2-40B4-BE49-F238E27FC236}">
                <a16:creationId xmlns:a16="http://schemas.microsoft.com/office/drawing/2014/main" id="{ECDEE7E9-0997-4007-9CF5-AB4974FD0047}"/>
              </a:ext>
            </a:extLst>
          </p:cNvPr>
          <p:cNvSpPr txBox="1"/>
          <p:nvPr/>
        </p:nvSpPr>
        <p:spPr>
          <a:xfrm>
            <a:off x="1991544" y="1957721"/>
            <a:ext cx="8208912" cy="2677656"/>
          </a:xfrm>
          <a:prstGeom prst="rect">
            <a:avLst/>
          </a:prstGeom>
          <a:noFill/>
        </p:spPr>
        <p:txBody>
          <a:bodyPr wrap="square" rtlCol="0">
            <a:spAutoFit/>
          </a:bodyPr>
          <a:lstStyle/>
          <a:p>
            <a:pPr algn="ctr"/>
            <a:r>
              <a:rPr lang="en-GB" sz="2800" dirty="0"/>
              <a:t>Discuss the concept of ‘culture’.</a:t>
            </a:r>
          </a:p>
          <a:p>
            <a:pPr algn="ctr"/>
            <a:endParaRPr lang="en-GB" sz="2800" dirty="0"/>
          </a:p>
          <a:p>
            <a:pPr algn="ctr"/>
            <a:r>
              <a:rPr lang="en-GB" sz="2800" dirty="0"/>
              <a:t> </a:t>
            </a:r>
            <a:r>
              <a:rPr lang="en-GB" sz="2800" i="1" dirty="0"/>
              <a:t>What do you understand this to mean? </a:t>
            </a:r>
          </a:p>
          <a:p>
            <a:pPr algn="ctr"/>
            <a:endParaRPr lang="en-GB" sz="2800" i="1" dirty="0"/>
          </a:p>
          <a:p>
            <a:pPr algn="ctr"/>
            <a:r>
              <a:rPr lang="en-GB" sz="2800" i="1" dirty="0"/>
              <a:t>What other words and concepts do we associate with the word culture?</a:t>
            </a:r>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9857" y="1061404"/>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5735960" y="1268760"/>
            <a:ext cx="2160240" cy="369332"/>
          </a:xfrm>
          <a:prstGeom prst="rect">
            <a:avLst/>
          </a:prstGeom>
          <a:noFill/>
        </p:spPr>
        <p:txBody>
          <a:bodyPr wrap="square" rtlCol="0">
            <a:spAutoFit/>
          </a:bodyPr>
          <a:lstStyle/>
          <a:p>
            <a:r>
              <a:rPr lang="en-GB" dirty="0"/>
              <a:t>Group Activity</a:t>
            </a:r>
          </a:p>
        </p:txBody>
      </p:sp>
      <p:sp>
        <p:nvSpPr>
          <p:cNvPr id="7" name="TextBox 6">
            <a:extLst>
              <a:ext uri="{FF2B5EF4-FFF2-40B4-BE49-F238E27FC236}">
                <a16:creationId xmlns:a16="http://schemas.microsoft.com/office/drawing/2014/main" id="{5BA32A1E-515B-4095-B8FE-ADD989BD40AC}"/>
              </a:ext>
            </a:extLst>
          </p:cNvPr>
          <p:cNvSpPr txBox="1"/>
          <p:nvPr/>
        </p:nvSpPr>
        <p:spPr>
          <a:xfrm>
            <a:off x="4331804" y="5066020"/>
            <a:ext cx="3528392" cy="523220"/>
          </a:xfrm>
          <a:prstGeom prst="rect">
            <a:avLst/>
          </a:prstGeom>
          <a:noFill/>
        </p:spPr>
        <p:txBody>
          <a:bodyPr wrap="square" rtlCol="0">
            <a:spAutoFit/>
          </a:bodyPr>
          <a:lstStyle/>
          <a:p>
            <a:r>
              <a:rPr lang="en-GB" sz="2800" dirty="0"/>
              <a:t>Feedback to your Tutor</a:t>
            </a:r>
          </a:p>
        </p:txBody>
      </p:sp>
    </p:spTree>
    <p:extLst>
      <p:ext uri="{BB962C8B-B14F-4D97-AF65-F5344CB8AC3E}">
        <p14:creationId xmlns:p14="http://schemas.microsoft.com/office/powerpoint/2010/main" val="384159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culture?</a:t>
            </a:r>
          </a:p>
        </p:txBody>
      </p:sp>
      <p:sp>
        <p:nvSpPr>
          <p:cNvPr id="3" name="TextBox 2">
            <a:extLst>
              <a:ext uri="{FF2B5EF4-FFF2-40B4-BE49-F238E27FC236}">
                <a16:creationId xmlns:a16="http://schemas.microsoft.com/office/drawing/2014/main" id="{B3EEF683-BB98-4164-8C30-AEFA1F6274C3}"/>
              </a:ext>
            </a:extLst>
          </p:cNvPr>
          <p:cNvSpPr txBox="1"/>
          <p:nvPr/>
        </p:nvSpPr>
        <p:spPr>
          <a:xfrm>
            <a:off x="2423592" y="1916832"/>
            <a:ext cx="6912768" cy="2677656"/>
          </a:xfrm>
          <a:prstGeom prst="rect">
            <a:avLst/>
          </a:prstGeom>
          <a:noFill/>
        </p:spPr>
        <p:txBody>
          <a:bodyPr wrap="square" rtlCol="0">
            <a:spAutoFit/>
          </a:bodyPr>
          <a:lstStyle/>
          <a:p>
            <a:r>
              <a:rPr lang="en-GB" sz="2800" dirty="0"/>
              <a:t>According to Edward Tylor (1871):</a:t>
            </a:r>
          </a:p>
          <a:p>
            <a:endParaRPr lang="en-GB" sz="2800" dirty="0"/>
          </a:p>
          <a:p>
            <a:pPr algn="ctr"/>
            <a:r>
              <a:rPr lang="en-GB" sz="2800" dirty="0"/>
              <a:t> “Culture refers to that complex whole which includes knowledge, beliefs, art, morals, law, customs, and any other capabilities and habits acquired by man as a member of society”.</a:t>
            </a:r>
          </a:p>
        </p:txBody>
      </p:sp>
    </p:spTree>
    <p:extLst>
      <p:ext uri="{BB962C8B-B14F-4D97-AF65-F5344CB8AC3E}">
        <p14:creationId xmlns:p14="http://schemas.microsoft.com/office/powerpoint/2010/main" val="162540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culture?</a:t>
            </a:r>
          </a:p>
        </p:txBody>
      </p:sp>
      <p:sp>
        <p:nvSpPr>
          <p:cNvPr id="3" name="TextBox 2">
            <a:extLst>
              <a:ext uri="{FF2B5EF4-FFF2-40B4-BE49-F238E27FC236}">
                <a16:creationId xmlns:a16="http://schemas.microsoft.com/office/drawing/2014/main" id="{F3DC200D-FA6E-40CA-BF3B-E18C367CC9E7}"/>
              </a:ext>
            </a:extLst>
          </p:cNvPr>
          <p:cNvSpPr txBox="1"/>
          <p:nvPr/>
        </p:nvSpPr>
        <p:spPr>
          <a:xfrm>
            <a:off x="1981200" y="1628800"/>
            <a:ext cx="8075240" cy="3539430"/>
          </a:xfrm>
          <a:prstGeom prst="rect">
            <a:avLst/>
          </a:prstGeom>
          <a:noFill/>
        </p:spPr>
        <p:txBody>
          <a:bodyPr wrap="square" rtlCol="0">
            <a:spAutoFit/>
          </a:bodyPr>
          <a:lstStyle/>
          <a:p>
            <a:r>
              <a:rPr lang="en-GB" sz="2800" dirty="0"/>
              <a:t>According to Robert Redfield </a:t>
            </a:r>
            <a:r>
              <a:rPr lang="en-GB" sz="2800" i="1" dirty="0"/>
              <a:t>(cited in Ogburn, 1937, p161)</a:t>
            </a:r>
            <a:r>
              <a:rPr lang="en-GB" sz="2800" dirty="0"/>
              <a:t>; </a:t>
            </a:r>
          </a:p>
          <a:p>
            <a:endParaRPr lang="en-GB" sz="2800" dirty="0"/>
          </a:p>
          <a:p>
            <a:endParaRPr lang="en-GB" sz="2800" dirty="0"/>
          </a:p>
          <a:p>
            <a:pPr algn="ctr"/>
            <a:r>
              <a:rPr lang="en-GB" sz="2800" dirty="0"/>
              <a:t>“Culture is an organized body of conventional understanding manifest in art and artefacts, which, persisting through tradition, characterizes a human group”.</a:t>
            </a:r>
          </a:p>
        </p:txBody>
      </p:sp>
    </p:spTree>
    <p:extLst>
      <p:ext uri="{BB962C8B-B14F-4D97-AF65-F5344CB8AC3E}">
        <p14:creationId xmlns:p14="http://schemas.microsoft.com/office/powerpoint/2010/main" val="230377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0125" y="107127"/>
            <a:ext cx="8229600" cy="773668"/>
          </a:xfrm>
        </p:spPr>
        <p:txBody>
          <a:bodyPr/>
          <a:lstStyle/>
          <a:p>
            <a:r>
              <a:rPr lang="en-GB" b="1" dirty="0"/>
              <a:t>Types of Culture</a:t>
            </a:r>
          </a:p>
        </p:txBody>
      </p:sp>
      <p:sp>
        <p:nvSpPr>
          <p:cNvPr id="3" name="TextBox 2">
            <a:extLst>
              <a:ext uri="{FF2B5EF4-FFF2-40B4-BE49-F238E27FC236}">
                <a16:creationId xmlns:a16="http://schemas.microsoft.com/office/drawing/2014/main" id="{22EE7FB5-BAC9-481F-998B-0710EF0045CD}"/>
              </a:ext>
            </a:extLst>
          </p:cNvPr>
          <p:cNvSpPr txBox="1"/>
          <p:nvPr/>
        </p:nvSpPr>
        <p:spPr>
          <a:xfrm>
            <a:off x="1981200" y="1052736"/>
            <a:ext cx="3898776" cy="523220"/>
          </a:xfrm>
          <a:prstGeom prst="rect">
            <a:avLst/>
          </a:prstGeom>
          <a:noFill/>
        </p:spPr>
        <p:txBody>
          <a:bodyPr wrap="square" rtlCol="0">
            <a:spAutoFit/>
          </a:bodyPr>
          <a:lstStyle/>
          <a:p>
            <a:r>
              <a:rPr lang="en-GB" sz="2800" b="1" dirty="0"/>
              <a:t>Material Culture</a:t>
            </a:r>
          </a:p>
        </p:txBody>
      </p:sp>
      <p:sp>
        <p:nvSpPr>
          <p:cNvPr id="4" name="TextBox 3">
            <a:extLst>
              <a:ext uri="{FF2B5EF4-FFF2-40B4-BE49-F238E27FC236}">
                <a16:creationId xmlns:a16="http://schemas.microsoft.com/office/drawing/2014/main" id="{5B4F84F1-1025-4C1D-A708-AD648524868F}"/>
              </a:ext>
            </a:extLst>
          </p:cNvPr>
          <p:cNvSpPr txBox="1"/>
          <p:nvPr/>
        </p:nvSpPr>
        <p:spPr>
          <a:xfrm>
            <a:off x="1990125" y="1695947"/>
            <a:ext cx="8363272" cy="387798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This refers to physical, ‘concrete’ objects and tangible things created by human activity </a:t>
            </a:r>
          </a:p>
          <a:p>
            <a:pPr marL="457200" indent="-457200">
              <a:spcBef>
                <a:spcPts val="600"/>
              </a:spcBef>
              <a:spcAft>
                <a:spcPts val="600"/>
              </a:spcAft>
              <a:buFont typeface="Arial" panose="020B0604020202020204" pitchFamily="34" charset="0"/>
              <a:buChar char="•"/>
            </a:pPr>
            <a:r>
              <a:rPr lang="en-GB" sz="2400" dirty="0"/>
              <a:t>It refers to all objects from a Neolithic stone axe to a smartphone.</a:t>
            </a:r>
          </a:p>
          <a:p>
            <a:pPr marL="457200" indent="-457200">
              <a:spcBef>
                <a:spcPts val="600"/>
              </a:spcBef>
              <a:spcAft>
                <a:spcPts val="600"/>
              </a:spcAft>
              <a:buFont typeface="Arial" panose="020B0604020202020204" pitchFamily="34" charset="0"/>
              <a:buChar char="•"/>
            </a:pPr>
            <a:r>
              <a:rPr lang="en-GB" sz="2400" dirty="0"/>
              <a:t>The study of material culture focuses on the object, what it is made of, how it is made and how it is used.</a:t>
            </a:r>
          </a:p>
          <a:p>
            <a:pPr marL="457200" indent="-457200">
              <a:spcBef>
                <a:spcPts val="600"/>
              </a:spcBef>
              <a:spcAft>
                <a:spcPts val="600"/>
              </a:spcAft>
              <a:buFont typeface="Arial" panose="020B0604020202020204" pitchFamily="34" charset="0"/>
              <a:buChar char="•"/>
            </a:pPr>
            <a:r>
              <a:rPr lang="en-GB" sz="2400" dirty="0"/>
              <a:t>‘culture and society are seen as being created and reproduced by the ways in which people make, design, and interact with objects’</a:t>
            </a:r>
          </a:p>
        </p:txBody>
      </p:sp>
      <p:sp>
        <p:nvSpPr>
          <p:cNvPr id="7" name="TextBox 6">
            <a:extLst>
              <a:ext uri="{FF2B5EF4-FFF2-40B4-BE49-F238E27FC236}">
                <a16:creationId xmlns:a16="http://schemas.microsoft.com/office/drawing/2014/main" id="{DF80CD3A-4385-42CB-B5EB-96DE31EF135D}"/>
              </a:ext>
            </a:extLst>
          </p:cNvPr>
          <p:cNvSpPr txBox="1"/>
          <p:nvPr/>
        </p:nvSpPr>
        <p:spPr>
          <a:xfrm>
            <a:off x="6240016" y="5573931"/>
            <a:ext cx="3384376" cy="369332"/>
          </a:xfrm>
          <a:prstGeom prst="rect">
            <a:avLst/>
          </a:prstGeom>
          <a:noFill/>
        </p:spPr>
        <p:txBody>
          <a:bodyPr wrap="square" rtlCol="0">
            <a:spAutoFit/>
          </a:bodyPr>
          <a:lstStyle/>
          <a:p>
            <a:pPr algn="r"/>
            <a:r>
              <a:rPr lang="en-GB" dirty="0"/>
              <a:t>(Woodward, 2015)</a:t>
            </a:r>
          </a:p>
        </p:txBody>
      </p:sp>
    </p:spTree>
    <p:extLst>
      <p:ext uri="{BB962C8B-B14F-4D97-AF65-F5344CB8AC3E}">
        <p14:creationId xmlns:p14="http://schemas.microsoft.com/office/powerpoint/2010/main" val="127060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40467"/>
            <a:ext cx="8229600" cy="778098"/>
          </a:xfrm>
        </p:spPr>
        <p:txBody>
          <a:bodyPr/>
          <a:lstStyle/>
          <a:p>
            <a:r>
              <a:rPr lang="en-GB" b="1" dirty="0"/>
              <a:t>Material Culture</a:t>
            </a:r>
          </a:p>
        </p:txBody>
      </p:sp>
      <p:sp>
        <p:nvSpPr>
          <p:cNvPr id="16" name="TextBox 15">
            <a:extLst>
              <a:ext uri="{FF2B5EF4-FFF2-40B4-BE49-F238E27FC236}">
                <a16:creationId xmlns:a16="http://schemas.microsoft.com/office/drawing/2014/main" id="{91781FE0-4CCE-4ABE-9A4D-411A941320E0}"/>
              </a:ext>
            </a:extLst>
          </p:cNvPr>
          <p:cNvSpPr txBox="1"/>
          <p:nvPr/>
        </p:nvSpPr>
        <p:spPr>
          <a:xfrm>
            <a:off x="2495600" y="2351782"/>
            <a:ext cx="7488832" cy="1077218"/>
          </a:xfrm>
          <a:prstGeom prst="rect">
            <a:avLst/>
          </a:prstGeom>
          <a:noFill/>
        </p:spPr>
        <p:txBody>
          <a:bodyPr wrap="square" rtlCol="0">
            <a:spAutoFit/>
          </a:bodyPr>
          <a:lstStyle/>
          <a:p>
            <a:pPr algn="ctr"/>
            <a:r>
              <a:rPr lang="en-GB" sz="3200" i="1" dirty="0"/>
              <a:t>What examples of material culture can you think of?</a:t>
            </a:r>
          </a:p>
        </p:txBody>
      </p:sp>
      <p:pic>
        <p:nvPicPr>
          <p:cNvPr id="18" name="Picture 17" descr="A close up of a sign&#10;&#10;Description automatically generated">
            <a:extLst>
              <a:ext uri="{FF2B5EF4-FFF2-40B4-BE49-F238E27FC236}">
                <a16:creationId xmlns:a16="http://schemas.microsoft.com/office/drawing/2014/main" id="{ADFB35CB-E58F-4683-9108-C5E95D9488D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75921" y="3645025"/>
            <a:ext cx="1727707" cy="1727707"/>
          </a:xfrm>
          <a:prstGeom prst="rect">
            <a:avLst/>
          </a:prstGeom>
        </p:spPr>
      </p:pic>
      <p:sp>
        <p:nvSpPr>
          <p:cNvPr id="19" name="TextBox 18">
            <a:extLst>
              <a:ext uri="{FF2B5EF4-FFF2-40B4-BE49-F238E27FC236}">
                <a16:creationId xmlns:a16="http://schemas.microsoft.com/office/drawing/2014/main" id="{75DD4923-E6FE-4B00-843B-60EAFDA9F967}"/>
              </a:ext>
            </a:extLst>
          </p:cNvPr>
          <p:cNvSpPr txBox="1"/>
          <p:nvPr/>
        </p:nvSpPr>
        <p:spPr>
          <a:xfrm>
            <a:off x="4367565" y="1342787"/>
            <a:ext cx="3744416" cy="584775"/>
          </a:xfrm>
          <a:prstGeom prst="rect">
            <a:avLst/>
          </a:prstGeom>
          <a:noFill/>
        </p:spPr>
        <p:txBody>
          <a:bodyPr wrap="square" rtlCol="0">
            <a:spAutoFit/>
          </a:bodyPr>
          <a:lstStyle/>
          <a:p>
            <a:pPr algn="ctr"/>
            <a:r>
              <a:rPr lang="en-GB" sz="3200" b="1" dirty="0"/>
              <a:t>Group Discussion</a:t>
            </a:r>
          </a:p>
        </p:txBody>
      </p:sp>
    </p:spTree>
    <p:extLst>
      <p:ext uri="{BB962C8B-B14F-4D97-AF65-F5344CB8AC3E}">
        <p14:creationId xmlns:p14="http://schemas.microsoft.com/office/powerpoint/2010/main" val="179249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40467"/>
            <a:ext cx="8229600" cy="778098"/>
          </a:xfrm>
        </p:spPr>
        <p:txBody>
          <a:bodyPr/>
          <a:lstStyle/>
          <a:p>
            <a:r>
              <a:rPr lang="en-GB" b="1" dirty="0"/>
              <a:t>Material Culture</a:t>
            </a:r>
          </a:p>
        </p:txBody>
      </p:sp>
      <p:pic>
        <p:nvPicPr>
          <p:cNvPr id="5" name="Picture 4">
            <a:extLst>
              <a:ext uri="{FF2B5EF4-FFF2-40B4-BE49-F238E27FC236}">
                <a16:creationId xmlns:a16="http://schemas.microsoft.com/office/drawing/2014/main" id="{80F7F8AA-C8E2-48E4-9C4A-0B25266A9811}"/>
              </a:ext>
            </a:extLst>
          </p:cNvPr>
          <p:cNvPicPr>
            <a:picLocks noChangeAspect="1"/>
          </p:cNvPicPr>
          <p:nvPr/>
        </p:nvPicPr>
        <p:blipFill>
          <a:blip r:embed="rId2"/>
          <a:stretch>
            <a:fillRect/>
          </a:stretch>
        </p:blipFill>
        <p:spPr>
          <a:xfrm>
            <a:off x="2207569" y="1052737"/>
            <a:ext cx="2143125" cy="2143125"/>
          </a:xfrm>
          <a:prstGeom prst="rect">
            <a:avLst/>
          </a:prstGeom>
        </p:spPr>
      </p:pic>
      <p:pic>
        <p:nvPicPr>
          <p:cNvPr id="6" name="Picture 5">
            <a:extLst>
              <a:ext uri="{FF2B5EF4-FFF2-40B4-BE49-F238E27FC236}">
                <a16:creationId xmlns:a16="http://schemas.microsoft.com/office/drawing/2014/main" id="{E70264F9-FF88-461F-A86A-48589F72A189}"/>
              </a:ext>
            </a:extLst>
          </p:cNvPr>
          <p:cNvPicPr>
            <a:picLocks noChangeAspect="1"/>
          </p:cNvPicPr>
          <p:nvPr/>
        </p:nvPicPr>
        <p:blipFill>
          <a:blip r:embed="rId3"/>
          <a:stretch>
            <a:fillRect/>
          </a:stretch>
        </p:blipFill>
        <p:spPr>
          <a:xfrm>
            <a:off x="3504739" y="1038694"/>
            <a:ext cx="2914650" cy="2057400"/>
          </a:xfrm>
          <a:prstGeom prst="rect">
            <a:avLst/>
          </a:prstGeom>
        </p:spPr>
      </p:pic>
      <p:pic>
        <p:nvPicPr>
          <p:cNvPr id="7" name="Picture 6">
            <a:extLst>
              <a:ext uri="{FF2B5EF4-FFF2-40B4-BE49-F238E27FC236}">
                <a16:creationId xmlns:a16="http://schemas.microsoft.com/office/drawing/2014/main" id="{A3093C03-A561-4F3B-B773-502DDDF16A7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88890" y="1077836"/>
            <a:ext cx="3383444" cy="1903187"/>
          </a:xfrm>
          <a:prstGeom prst="rect">
            <a:avLst/>
          </a:prstGeom>
        </p:spPr>
      </p:pic>
      <p:pic>
        <p:nvPicPr>
          <p:cNvPr id="8" name="Picture 7">
            <a:extLst>
              <a:ext uri="{FF2B5EF4-FFF2-40B4-BE49-F238E27FC236}">
                <a16:creationId xmlns:a16="http://schemas.microsoft.com/office/drawing/2014/main" id="{0BC3A0E9-2AF2-4D66-8535-67C6F694FED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94173" y="1121458"/>
            <a:ext cx="3187824" cy="1859564"/>
          </a:xfrm>
          <a:prstGeom prst="rect">
            <a:avLst/>
          </a:prstGeom>
        </p:spPr>
      </p:pic>
      <p:pic>
        <p:nvPicPr>
          <p:cNvPr id="11" name="Picture 10" descr="A picture containing outdoor, building, road, street&#10;&#10;Description automatically generated">
            <a:extLst>
              <a:ext uri="{FF2B5EF4-FFF2-40B4-BE49-F238E27FC236}">
                <a16:creationId xmlns:a16="http://schemas.microsoft.com/office/drawing/2014/main" id="{C9E9B681-A6D2-4758-998C-828542C5C510}"/>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3504740" y="3670184"/>
            <a:ext cx="1670167" cy="2325387"/>
          </a:xfrm>
          <a:prstGeom prst="rect">
            <a:avLst/>
          </a:prstGeom>
        </p:spPr>
      </p:pic>
      <p:pic>
        <p:nvPicPr>
          <p:cNvPr id="13" name="Picture 12" descr="A picture containing outdoor, building, street, sitting&#10;&#10;Description automatically generated">
            <a:extLst>
              <a:ext uri="{FF2B5EF4-FFF2-40B4-BE49-F238E27FC236}">
                <a16:creationId xmlns:a16="http://schemas.microsoft.com/office/drawing/2014/main" id="{62AC388C-D3D8-4942-9CEE-FBA2234B6E9D}"/>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5375920" y="3670183"/>
            <a:ext cx="1622660" cy="2325387"/>
          </a:xfrm>
          <a:prstGeom prst="rect">
            <a:avLst/>
          </a:prstGeom>
        </p:spPr>
      </p:pic>
      <p:pic>
        <p:nvPicPr>
          <p:cNvPr id="15" name="Picture 14" descr="A close up of a traffic light&#10;&#10;Description automatically generated">
            <a:extLst>
              <a:ext uri="{FF2B5EF4-FFF2-40B4-BE49-F238E27FC236}">
                <a16:creationId xmlns:a16="http://schemas.microsoft.com/office/drawing/2014/main" id="{D3709CD1-B940-4ADC-BB55-F5FD81FC0BC4}"/>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7227993" y="3670183"/>
            <a:ext cx="1496201" cy="2326285"/>
          </a:xfrm>
          <a:prstGeom prst="rect">
            <a:avLst/>
          </a:prstGeom>
        </p:spPr>
      </p:pic>
    </p:spTree>
    <p:extLst>
      <p:ext uri="{BB962C8B-B14F-4D97-AF65-F5344CB8AC3E}">
        <p14:creationId xmlns:p14="http://schemas.microsoft.com/office/powerpoint/2010/main" val="42279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0125" y="107127"/>
            <a:ext cx="8229600" cy="773668"/>
          </a:xfrm>
        </p:spPr>
        <p:txBody>
          <a:bodyPr/>
          <a:lstStyle/>
          <a:p>
            <a:r>
              <a:rPr lang="en-GB" b="1" dirty="0"/>
              <a:t>Types of Culture</a:t>
            </a:r>
          </a:p>
        </p:txBody>
      </p:sp>
      <p:sp>
        <p:nvSpPr>
          <p:cNvPr id="3" name="TextBox 2">
            <a:extLst>
              <a:ext uri="{FF2B5EF4-FFF2-40B4-BE49-F238E27FC236}">
                <a16:creationId xmlns:a16="http://schemas.microsoft.com/office/drawing/2014/main" id="{22EE7FB5-BAC9-481F-998B-0710EF0045CD}"/>
              </a:ext>
            </a:extLst>
          </p:cNvPr>
          <p:cNvSpPr txBox="1"/>
          <p:nvPr/>
        </p:nvSpPr>
        <p:spPr>
          <a:xfrm>
            <a:off x="1981200" y="1052736"/>
            <a:ext cx="3898776" cy="523220"/>
          </a:xfrm>
          <a:prstGeom prst="rect">
            <a:avLst/>
          </a:prstGeom>
          <a:noFill/>
        </p:spPr>
        <p:txBody>
          <a:bodyPr wrap="square" rtlCol="0">
            <a:spAutoFit/>
          </a:bodyPr>
          <a:lstStyle/>
          <a:p>
            <a:r>
              <a:rPr lang="en-GB" sz="2800" b="1" dirty="0"/>
              <a:t>Non-material Culture</a:t>
            </a:r>
          </a:p>
        </p:txBody>
      </p:sp>
      <p:sp>
        <p:nvSpPr>
          <p:cNvPr id="4" name="TextBox 3">
            <a:extLst>
              <a:ext uri="{FF2B5EF4-FFF2-40B4-BE49-F238E27FC236}">
                <a16:creationId xmlns:a16="http://schemas.microsoft.com/office/drawing/2014/main" id="{5B4F84F1-1025-4C1D-A708-AD648524868F}"/>
              </a:ext>
            </a:extLst>
          </p:cNvPr>
          <p:cNvSpPr txBox="1"/>
          <p:nvPr/>
        </p:nvSpPr>
        <p:spPr>
          <a:xfrm>
            <a:off x="1990125" y="2132857"/>
            <a:ext cx="8363272" cy="313932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refers to the language and dialect people use</a:t>
            </a:r>
          </a:p>
          <a:p>
            <a:pPr marL="457200" indent="-457200">
              <a:spcBef>
                <a:spcPts val="600"/>
              </a:spcBef>
              <a:spcAft>
                <a:spcPts val="600"/>
              </a:spcAft>
              <a:buFont typeface="Arial" panose="020B0604020202020204" pitchFamily="34" charset="0"/>
              <a:buChar char="•"/>
            </a:pPr>
            <a:r>
              <a:rPr lang="en-GB" sz="2800" dirty="0"/>
              <a:t>It refers to their habits, customs and behaviours (e.g. how they greet each other)</a:t>
            </a:r>
          </a:p>
          <a:p>
            <a:pPr marL="457200" indent="-457200">
              <a:spcBef>
                <a:spcPts val="600"/>
              </a:spcBef>
              <a:spcAft>
                <a:spcPts val="600"/>
              </a:spcAft>
              <a:buFont typeface="Arial" panose="020B0604020202020204" pitchFamily="34" charset="0"/>
              <a:buChar char="•"/>
            </a:pPr>
            <a:r>
              <a:rPr lang="en-GB" sz="2800" dirty="0"/>
              <a:t>In its wider sense it also refers to laws, lifestyle and types of knowledge</a:t>
            </a:r>
          </a:p>
          <a:p>
            <a:pPr marL="457200" indent="-457200">
              <a:spcBef>
                <a:spcPts val="600"/>
              </a:spcBef>
              <a:spcAft>
                <a:spcPts val="600"/>
              </a:spcAft>
              <a:buFont typeface="Arial" panose="020B0604020202020204" pitchFamily="34" charset="0"/>
              <a:buChar char="•"/>
            </a:pPr>
            <a:r>
              <a:rPr lang="en-GB" sz="2800" dirty="0"/>
              <a:t>It can also refer to ideas, beliefs, myths and legends</a:t>
            </a:r>
          </a:p>
        </p:txBody>
      </p:sp>
    </p:spTree>
    <p:extLst>
      <p:ext uri="{BB962C8B-B14F-4D97-AF65-F5344CB8AC3E}">
        <p14:creationId xmlns:p14="http://schemas.microsoft.com/office/powerpoint/2010/main" val="240215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40467"/>
            <a:ext cx="8229600" cy="778098"/>
          </a:xfrm>
        </p:spPr>
        <p:txBody>
          <a:bodyPr/>
          <a:lstStyle/>
          <a:p>
            <a:r>
              <a:rPr lang="en-GB" b="1" dirty="0"/>
              <a:t>Non-material Culture</a:t>
            </a:r>
          </a:p>
        </p:txBody>
      </p:sp>
      <p:sp>
        <p:nvSpPr>
          <p:cNvPr id="16" name="TextBox 15">
            <a:extLst>
              <a:ext uri="{FF2B5EF4-FFF2-40B4-BE49-F238E27FC236}">
                <a16:creationId xmlns:a16="http://schemas.microsoft.com/office/drawing/2014/main" id="{91781FE0-4CCE-4ABE-9A4D-411A941320E0}"/>
              </a:ext>
            </a:extLst>
          </p:cNvPr>
          <p:cNvSpPr txBox="1"/>
          <p:nvPr/>
        </p:nvSpPr>
        <p:spPr>
          <a:xfrm>
            <a:off x="2495600" y="2351782"/>
            <a:ext cx="7488832" cy="1077218"/>
          </a:xfrm>
          <a:prstGeom prst="rect">
            <a:avLst/>
          </a:prstGeom>
          <a:noFill/>
        </p:spPr>
        <p:txBody>
          <a:bodyPr wrap="square" rtlCol="0">
            <a:spAutoFit/>
          </a:bodyPr>
          <a:lstStyle/>
          <a:p>
            <a:pPr algn="ctr"/>
            <a:r>
              <a:rPr lang="en-GB" sz="3200" i="1" dirty="0"/>
              <a:t>What examples of non-material culture can you think of?</a:t>
            </a:r>
          </a:p>
        </p:txBody>
      </p:sp>
      <p:pic>
        <p:nvPicPr>
          <p:cNvPr id="18" name="Picture 17" descr="A close up of a sign&#10;&#10;Description automatically generated">
            <a:extLst>
              <a:ext uri="{FF2B5EF4-FFF2-40B4-BE49-F238E27FC236}">
                <a16:creationId xmlns:a16="http://schemas.microsoft.com/office/drawing/2014/main" id="{ADFB35CB-E58F-4683-9108-C5E95D9488D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75921" y="3645025"/>
            <a:ext cx="1727707" cy="1727707"/>
          </a:xfrm>
          <a:prstGeom prst="rect">
            <a:avLst/>
          </a:prstGeom>
        </p:spPr>
      </p:pic>
      <p:sp>
        <p:nvSpPr>
          <p:cNvPr id="19" name="TextBox 18">
            <a:extLst>
              <a:ext uri="{FF2B5EF4-FFF2-40B4-BE49-F238E27FC236}">
                <a16:creationId xmlns:a16="http://schemas.microsoft.com/office/drawing/2014/main" id="{75DD4923-E6FE-4B00-843B-60EAFDA9F967}"/>
              </a:ext>
            </a:extLst>
          </p:cNvPr>
          <p:cNvSpPr txBox="1"/>
          <p:nvPr/>
        </p:nvSpPr>
        <p:spPr>
          <a:xfrm>
            <a:off x="4367565" y="1342787"/>
            <a:ext cx="3744416" cy="584775"/>
          </a:xfrm>
          <a:prstGeom prst="rect">
            <a:avLst/>
          </a:prstGeom>
          <a:noFill/>
        </p:spPr>
        <p:txBody>
          <a:bodyPr wrap="square" rtlCol="0">
            <a:spAutoFit/>
          </a:bodyPr>
          <a:lstStyle/>
          <a:p>
            <a:pPr algn="ctr"/>
            <a:r>
              <a:rPr lang="en-GB" sz="3200" b="1" dirty="0"/>
              <a:t>Group Discussion</a:t>
            </a:r>
          </a:p>
        </p:txBody>
      </p:sp>
    </p:spTree>
    <p:extLst>
      <p:ext uri="{BB962C8B-B14F-4D97-AF65-F5344CB8AC3E}">
        <p14:creationId xmlns:p14="http://schemas.microsoft.com/office/powerpoint/2010/main" val="317940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1143000"/>
          </a:xfrm>
        </p:spPr>
        <p:txBody>
          <a:bodyPr/>
          <a:lstStyle/>
          <a:p>
            <a:r>
              <a:rPr lang="en-GB" b="1" dirty="0"/>
              <a:t>Non-material Culture</a:t>
            </a:r>
          </a:p>
        </p:txBody>
      </p:sp>
      <p:pic>
        <p:nvPicPr>
          <p:cNvPr id="3" name="Picture 2">
            <a:extLst>
              <a:ext uri="{FF2B5EF4-FFF2-40B4-BE49-F238E27FC236}">
                <a16:creationId xmlns:a16="http://schemas.microsoft.com/office/drawing/2014/main" id="{81CD003F-4E07-4C29-AD4A-D2822A648E20}"/>
              </a:ext>
            </a:extLst>
          </p:cNvPr>
          <p:cNvPicPr>
            <a:picLocks noChangeAspect="1"/>
          </p:cNvPicPr>
          <p:nvPr/>
        </p:nvPicPr>
        <p:blipFill>
          <a:blip r:embed="rId2"/>
          <a:stretch>
            <a:fillRect/>
          </a:stretch>
        </p:blipFill>
        <p:spPr>
          <a:xfrm>
            <a:off x="1842167" y="2121620"/>
            <a:ext cx="2847975" cy="1600200"/>
          </a:xfrm>
          <a:prstGeom prst="rect">
            <a:avLst/>
          </a:prstGeom>
        </p:spPr>
      </p:pic>
      <p:pic>
        <p:nvPicPr>
          <p:cNvPr id="4" name="Picture 3">
            <a:extLst>
              <a:ext uri="{FF2B5EF4-FFF2-40B4-BE49-F238E27FC236}">
                <a16:creationId xmlns:a16="http://schemas.microsoft.com/office/drawing/2014/main" id="{50CBB06B-BA85-4AA0-8A0C-980A6A3F0C79}"/>
              </a:ext>
            </a:extLst>
          </p:cNvPr>
          <p:cNvPicPr>
            <a:picLocks noChangeAspect="1"/>
          </p:cNvPicPr>
          <p:nvPr/>
        </p:nvPicPr>
        <p:blipFill>
          <a:blip r:embed="rId3"/>
          <a:stretch>
            <a:fillRect/>
          </a:stretch>
        </p:blipFill>
        <p:spPr>
          <a:xfrm>
            <a:off x="2783633" y="2672321"/>
            <a:ext cx="2619375" cy="1743075"/>
          </a:xfrm>
          <a:prstGeom prst="rect">
            <a:avLst/>
          </a:prstGeom>
        </p:spPr>
      </p:pic>
      <p:pic>
        <p:nvPicPr>
          <p:cNvPr id="5" name="Picture 4">
            <a:extLst>
              <a:ext uri="{FF2B5EF4-FFF2-40B4-BE49-F238E27FC236}">
                <a16:creationId xmlns:a16="http://schemas.microsoft.com/office/drawing/2014/main" id="{B06E2259-B0D8-41D8-9E40-A6CD7C321ACC}"/>
              </a:ext>
            </a:extLst>
          </p:cNvPr>
          <p:cNvPicPr>
            <a:picLocks noChangeAspect="1"/>
          </p:cNvPicPr>
          <p:nvPr/>
        </p:nvPicPr>
        <p:blipFill>
          <a:blip r:embed="rId4"/>
          <a:stretch>
            <a:fillRect/>
          </a:stretch>
        </p:blipFill>
        <p:spPr>
          <a:xfrm>
            <a:off x="3775220" y="3072371"/>
            <a:ext cx="2619375" cy="1743075"/>
          </a:xfrm>
          <a:prstGeom prst="rect">
            <a:avLst/>
          </a:prstGeom>
        </p:spPr>
      </p:pic>
      <p:pic>
        <p:nvPicPr>
          <p:cNvPr id="8" name="Picture 7">
            <a:extLst>
              <a:ext uri="{FF2B5EF4-FFF2-40B4-BE49-F238E27FC236}">
                <a16:creationId xmlns:a16="http://schemas.microsoft.com/office/drawing/2014/main" id="{966BBEB1-3141-4961-9358-9F1E8C92348A}"/>
              </a:ext>
            </a:extLst>
          </p:cNvPr>
          <p:cNvPicPr>
            <a:picLocks noChangeAspect="1"/>
          </p:cNvPicPr>
          <p:nvPr/>
        </p:nvPicPr>
        <p:blipFill>
          <a:blip r:embed="rId5"/>
          <a:stretch>
            <a:fillRect/>
          </a:stretch>
        </p:blipFill>
        <p:spPr>
          <a:xfrm>
            <a:off x="4786313" y="3472421"/>
            <a:ext cx="2619375" cy="1743075"/>
          </a:xfrm>
          <a:prstGeom prst="rect">
            <a:avLst/>
          </a:prstGeom>
        </p:spPr>
      </p:pic>
      <p:pic>
        <p:nvPicPr>
          <p:cNvPr id="6" name="Picture 5">
            <a:extLst>
              <a:ext uri="{FF2B5EF4-FFF2-40B4-BE49-F238E27FC236}">
                <a16:creationId xmlns:a16="http://schemas.microsoft.com/office/drawing/2014/main" id="{718A812B-A4AF-4692-82DB-8D5F0E00010D}"/>
              </a:ext>
            </a:extLst>
          </p:cNvPr>
          <p:cNvPicPr>
            <a:picLocks noChangeAspect="1"/>
          </p:cNvPicPr>
          <p:nvPr/>
        </p:nvPicPr>
        <p:blipFill>
          <a:blip r:embed="rId6"/>
          <a:stretch>
            <a:fillRect/>
          </a:stretch>
        </p:blipFill>
        <p:spPr>
          <a:xfrm>
            <a:off x="6169308" y="3891520"/>
            <a:ext cx="2466975" cy="1847850"/>
          </a:xfrm>
          <a:prstGeom prst="rect">
            <a:avLst/>
          </a:prstGeom>
        </p:spPr>
      </p:pic>
      <p:pic>
        <p:nvPicPr>
          <p:cNvPr id="7" name="Picture 6">
            <a:extLst>
              <a:ext uri="{FF2B5EF4-FFF2-40B4-BE49-F238E27FC236}">
                <a16:creationId xmlns:a16="http://schemas.microsoft.com/office/drawing/2014/main" id="{6A89D273-F4A2-4B87-86D9-68AAEFB3E754}"/>
              </a:ext>
            </a:extLst>
          </p:cNvPr>
          <p:cNvPicPr>
            <a:picLocks noChangeAspect="1"/>
          </p:cNvPicPr>
          <p:nvPr/>
        </p:nvPicPr>
        <p:blipFill>
          <a:blip r:embed="rId7"/>
          <a:stretch>
            <a:fillRect/>
          </a:stretch>
        </p:blipFill>
        <p:spPr>
          <a:xfrm>
            <a:off x="7538582" y="4815445"/>
            <a:ext cx="2847975" cy="1600200"/>
          </a:xfrm>
          <a:prstGeom prst="rect">
            <a:avLst/>
          </a:prstGeom>
        </p:spPr>
      </p:pic>
      <p:sp>
        <p:nvSpPr>
          <p:cNvPr id="9" name="TextBox 8">
            <a:extLst>
              <a:ext uri="{FF2B5EF4-FFF2-40B4-BE49-F238E27FC236}">
                <a16:creationId xmlns:a16="http://schemas.microsoft.com/office/drawing/2014/main" id="{21EF52FB-E32D-4F76-ABB5-4F2D2601DD77}"/>
              </a:ext>
            </a:extLst>
          </p:cNvPr>
          <p:cNvSpPr txBox="1"/>
          <p:nvPr/>
        </p:nvSpPr>
        <p:spPr>
          <a:xfrm>
            <a:off x="3773264" y="1198350"/>
            <a:ext cx="4320480" cy="523220"/>
          </a:xfrm>
          <a:prstGeom prst="rect">
            <a:avLst/>
          </a:prstGeom>
          <a:noFill/>
        </p:spPr>
        <p:txBody>
          <a:bodyPr wrap="square" rtlCol="0">
            <a:spAutoFit/>
          </a:bodyPr>
          <a:lstStyle/>
          <a:p>
            <a:pPr algn="ctr"/>
            <a:r>
              <a:rPr lang="en-GB" sz="2800" b="1" dirty="0"/>
              <a:t>e.g. Greetings</a:t>
            </a:r>
          </a:p>
        </p:txBody>
      </p:sp>
    </p:spTree>
    <p:extLst>
      <p:ext uri="{BB962C8B-B14F-4D97-AF65-F5344CB8AC3E}">
        <p14:creationId xmlns:p14="http://schemas.microsoft.com/office/powerpoint/2010/main" val="53788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Characteristics of Culture</a:t>
            </a:r>
          </a:p>
        </p:txBody>
      </p:sp>
      <p:sp>
        <p:nvSpPr>
          <p:cNvPr id="3" name="TextBox 2">
            <a:extLst>
              <a:ext uri="{FF2B5EF4-FFF2-40B4-BE49-F238E27FC236}">
                <a16:creationId xmlns:a16="http://schemas.microsoft.com/office/drawing/2014/main" id="{61EAE8C2-62E4-478E-A41D-2700439A8A05}"/>
              </a:ext>
            </a:extLst>
          </p:cNvPr>
          <p:cNvSpPr txBox="1"/>
          <p:nvPr/>
        </p:nvSpPr>
        <p:spPr>
          <a:xfrm>
            <a:off x="2957905" y="2204865"/>
            <a:ext cx="6152863" cy="3062377"/>
          </a:xfrm>
          <a:prstGeom prst="rect">
            <a:avLst/>
          </a:prstGeom>
          <a:noFill/>
        </p:spPr>
        <p:txBody>
          <a:bodyPr wrap="square" rtlCol="0">
            <a:spAutoFit/>
          </a:bodyPr>
          <a:lstStyle/>
          <a:p>
            <a:pPr marL="457200" indent="-457200">
              <a:spcBef>
                <a:spcPts val="600"/>
              </a:spcBef>
              <a:buFont typeface="Arial" panose="020B0604020202020204" pitchFamily="34" charset="0"/>
              <a:buChar char="•"/>
            </a:pPr>
            <a:r>
              <a:rPr lang="en-GB" sz="2800" dirty="0"/>
              <a:t>Culture is learned and acquired.</a:t>
            </a:r>
          </a:p>
          <a:p>
            <a:pPr marL="457200" indent="-457200">
              <a:spcBef>
                <a:spcPts val="600"/>
              </a:spcBef>
              <a:buFont typeface="Arial" panose="020B0604020202020204" pitchFamily="34" charset="0"/>
              <a:buChar char="•"/>
            </a:pPr>
            <a:r>
              <a:rPr lang="en-GB" sz="2800" dirty="0"/>
              <a:t>Culture is shared and transmitted.</a:t>
            </a:r>
          </a:p>
          <a:p>
            <a:pPr marL="457200" indent="-457200">
              <a:spcBef>
                <a:spcPts val="600"/>
              </a:spcBef>
              <a:buFont typeface="Arial" panose="020B0604020202020204" pitchFamily="34" charset="0"/>
              <a:buChar char="•"/>
            </a:pPr>
            <a:r>
              <a:rPr lang="en-GB" sz="2800" dirty="0"/>
              <a:t>Culture gratifies human needs.</a:t>
            </a:r>
          </a:p>
          <a:p>
            <a:pPr marL="457200" indent="-457200">
              <a:spcBef>
                <a:spcPts val="600"/>
              </a:spcBef>
              <a:buFont typeface="Arial" panose="020B0604020202020204" pitchFamily="34" charset="0"/>
              <a:buChar char="•"/>
            </a:pPr>
            <a:r>
              <a:rPr lang="en-GB" sz="2800" dirty="0"/>
              <a:t>Culture is adaptive.</a:t>
            </a:r>
          </a:p>
          <a:p>
            <a:pPr marL="457200" indent="-457200">
              <a:spcBef>
                <a:spcPts val="600"/>
              </a:spcBef>
              <a:buFont typeface="Arial" panose="020B0604020202020204" pitchFamily="34" charset="0"/>
              <a:buChar char="•"/>
            </a:pPr>
            <a:r>
              <a:rPr lang="en-GB" sz="2800" dirty="0"/>
              <a:t>Culture tends toward integration.</a:t>
            </a:r>
          </a:p>
          <a:p>
            <a:pPr marL="457200" indent="-457200">
              <a:spcBef>
                <a:spcPts val="600"/>
              </a:spcBef>
              <a:buFont typeface="Arial" panose="020B0604020202020204" pitchFamily="34" charset="0"/>
              <a:buChar char="•"/>
            </a:pPr>
            <a:r>
              <a:rPr lang="en-GB" sz="2800" dirty="0"/>
              <a:t>Culture is cumulative.</a:t>
            </a:r>
          </a:p>
        </p:txBody>
      </p:sp>
      <p:sp>
        <p:nvSpPr>
          <p:cNvPr id="4" name="TextBox 3">
            <a:extLst>
              <a:ext uri="{FF2B5EF4-FFF2-40B4-BE49-F238E27FC236}">
                <a16:creationId xmlns:a16="http://schemas.microsoft.com/office/drawing/2014/main" id="{D2E2A964-2BDE-403B-8150-881CD3FB28DE}"/>
              </a:ext>
            </a:extLst>
          </p:cNvPr>
          <p:cNvSpPr txBox="1"/>
          <p:nvPr/>
        </p:nvSpPr>
        <p:spPr>
          <a:xfrm>
            <a:off x="1821868" y="908721"/>
            <a:ext cx="8424936" cy="954107"/>
          </a:xfrm>
          <a:prstGeom prst="rect">
            <a:avLst/>
          </a:prstGeom>
          <a:noFill/>
        </p:spPr>
        <p:txBody>
          <a:bodyPr wrap="square" rtlCol="0">
            <a:spAutoFit/>
          </a:bodyPr>
          <a:lstStyle/>
          <a:p>
            <a:r>
              <a:rPr lang="en-GB" sz="2800" dirty="0"/>
              <a:t>There are a number of characteristics that all cultures are seen to have in common.</a:t>
            </a:r>
          </a:p>
        </p:txBody>
      </p:sp>
    </p:spTree>
    <p:extLst>
      <p:ext uri="{BB962C8B-B14F-4D97-AF65-F5344CB8AC3E}">
        <p14:creationId xmlns:p14="http://schemas.microsoft.com/office/powerpoint/2010/main" val="173571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Elements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1821868" y="908720"/>
            <a:ext cx="8424936" cy="523220"/>
          </a:xfrm>
          <a:prstGeom prst="rect">
            <a:avLst/>
          </a:prstGeom>
          <a:noFill/>
        </p:spPr>
        <p:txBody>
          <a:bodyPr wrap="square" rtlCol="0">
            <a:spAutoFit/>
          </a:bodyPr>
          <a:lstStyle/>
          <a:p>
            <a:r>
              <a:rPr lang="en-GB" sz="2800" dirty="0"/>
              <a:t>Cultures comprise a number of elements which include;</a:t>
            </a:r>
          </a:p>
        </p:txBody>
      </p:sp>
      <p:sp>
        <p:nvSpPr>
          <p:cNvPr id="7" name="TextBox 6">
            <a:extLst>
              <a:ext uri="{FF2B5EF4-FFF2-40B4-BE49-F238E27FC236}">
                <a16:creationId xmlns:a16="http://schemas.microsoft.com/office/drawing/2014/main" id="{838DEAD5-7C62-4CA4-B6E7-E5C45D2A5B39}"/>
              </a:ext>
            </a:extLst>
          </p:cNvPr>
          <p:cNvSpPr txBox="1"/>
          <p:nvPr/>
        </p:nvSpPr>
        <p:spPr>
          <a:xfrm>
            <a:off x="1919536" y="1556792"/>
            <a:ext cx="1296144" cy="523220"/>
          </a:xfrm>
          <a:prstGeom prst="rect">
            <a:avLst/>
          </a:prstGeom>
          <a:noFill/>
        </p:spPr>
        <p:txBody>
          <a:bodyPr wrap="square" rtlCol="0">
            <a:spAutoFit/>
          </a:bodyPr>
          <a:lstStyle/>
          <a:p>
            <a:r>
              <a:rPr lang="en-GB" sz="2800" b="1" dirty="0"/>
              <a:t>Norms</a:t>
            </a:r>
          </a:p>
        </p:txBody>
      </p:sp>
      <p:sp>
        <p:nvSpPr>
          <p:cNvPr id="8" name="TextBox 7">
            <a:extLst>
              <a:ext uri="{FF2B5EF4-FFF2-40B4-BE49-F238E27FC236}">
                <a16:creationId xmlns:a16="http://schemas.microsoft.com/office/drawing/2014/main" id="{38F13F3B-C55E-48FD-A220-75DC49D6A2E0}"/>
              </a:ext>
            </a:extLst>
          </p:cNvPr>
          <p:cNvSpPr txBox="1"/>
          <p:nvPr/>
        </p:nvSpPr>
        <p:spPr>
          <a:xfrm>
            <a:off x="2207568" y="2204865"/>
            <a:ext cx="7632848" cy="255454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Shared guides or models of behaviour</a:t>
            </a:r>
          </a:p>
          <a:p>
            <a:pPr marL="457200" indent="-457200">
              <a:spcBef>
                <a:spcPts val="600"/>
              </a:spcBef>
              <a:spcAft>
                <a:spcPts val="600"/>
              </a:spcAft>
              <a:buFont typeface="Arial" panose="020B0604020202020204" pitchFamily="34" charset="0"/>
              <a:buChar char="•"/>
            </a:pPr>
            <a:r>
              <a:rPr lang="en-GB" sz="2800" dirty="0"/>
              <a:t>They let us know what is appropriate and inappropriate</a:t>
            </a:r>
          </a:p>
          <a:p>
            <a:pPr marL="457200" indent="-457200">
              <a:spcBef>
                <a:spcPts val="600"/>
              </a:spcBef>
              <a:spcAft>
                <a:spcPts val="600"/>
              </a:spcAft>
              <a:buFont typeface="Arial" panose="020B0604020202020204" pitchFamily="34" charset="0"/>
              <a:buChar char="•"/>
            </a:pPr>
            <a:r>
              <a:rPr lang="en-GB" sz="2800" dirty="0"/>
              <a:t>They are a ‘short-hand’ for what is wrong or right, e.g.;</a:t>
            </a:r>
          </a:p>
        </p:txBody>
      </p:sp>
      <p:sp>
        <p:nvSpPr>
          <p:cNvPr id="9" name="TextBox 8">
            <a:extLst>
              <a:ext uri="{FF2B5EF4-FFF2-40B4-BE49-F238E27FC236}">
                <a16:creationId xmlns:a16="http://schemas.microsoft.com/office/drawing/2014/main" id="{9198DF29-A777-4957-8497-9DC4DCFB53E9}"/>
              </a:ext>
            </a:extLst>
          </p:cNvPr>
          <p:cNvSpPr txBox="1"/>
          <p:nvPr/>
        </p:nvSpPr>
        <p:spPr>
          <a:xfrm>
            <a:off x="4655840" y="4759410"/>
            <a:ext cx="3384376"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Laws</a:t>
            </a:r>
          </a:p>
          <a:p>
            <a:pPr marL="457200" indent="-457200">
              <a:buFont typeface="Arial" panose="020B0604020202020204" pitchFamily="34" charset="0"/>
              <a:buChar char="•"/>
            </a:pPr>
            <a:r>
              <a:rPr lang="en-GB" sz="2800" dirty="0"/>
              <a:t>Moral codes</a:t>
            </a:r>
          </a:p>
          <a:p>
            <a:pPr marL="457200" indent="-457200">
              <a:buFont typeface="Arial" panose="020B0604020202020204" pitchFamily="34" charset="0"/>
              <a:buChar char="•"/>
            </a:pPr>
            <a:r>
              <a:rPr lang="en-GB" sz="2800" dirty="0"/>
              <a:t>Un-written rules </a:t>
            </a:r>
          </a:p>
        </p:txBody>
      </p:sp>
    </p:spTree>
    <p:extLst>
      <p:ext uri="{BB962C8B-B14F-4D97-AF65-F5344CB8AC3E}">
        <p14:creationId xmlns:p14="http://schemas.microsoft.com/office/powerpoint/2010/main" val="368982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Elements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1821868" y="908720"/>
            <a:ext cx="8424936" cy="523220"/>
          </a:xfrm>
          <a:prstGeom prst="rect">
            <a:avLst/>
          </a:prstGeom>
          <a:noFill/>
        </p:spPr>
        <p:txBody>
          <a:bodyPr wrap="square" rtlCol="0">
            <a:spAutoFit/>
          </a:bodyPr>
          <a:lstStyle/>
          <a:p>
            <a:r>
              <a:rPr lang="en-GB" sz="2800" dirty="0"/>
              <a:t>Cultures comprise a number of elements which include;</a:t>
            </a:r>
          </a:p>
        </p:txBody>
      </p:sp>
      <p:sp>
        <p:nvSpPr>
          <p:cNvPr id="7" name="TextBox 6">
            <a:extLst>
              <a:ext uri="{FF2B5EF4-FFF2-40B4-BE49-F238E27FC236}">
                <a16:creationId xmlns:a16="http://schemas.microsoft.com/office/drawing/2014/main" id="{838DEAD5-7C62-4CA4-B6E7-E5C45D2A5B39}"/>
              </a:ext>
            </a:extLst>
          </p:cNvPr>
          <p:cNvSpPr txBox="1"/>
          <p:nvPr/>
        </p:nvSpPr>
        <p:spPr>
          <a:xfrm>
            <a:off x="1919536" y="1556792"/>
            <a:ext cx="1296144" cy="523220"/>
          </a:xfrm>
          <a:prstGeom prst="rect">
            <a:avLst/>
          </a:prstGeom>
          <a:noFill/>
        </p:spPr>
        <p:txBody>
          <a:bodyPr wrap="square" rtlCol="0">
            <a:spAutoFit/>
          </a:bodyPr>
          <a:lstStyle/>
          <a:p>
            <a:r>
              <a:rPr lang="en-GB" sz="2800" b="1" dirty="0"/>
              <a:t>Values</a:t>
            </a:r>
          </a:p>
        </p:txBody>
      </p:sp>
      <p:sp>
        <p:nvSpPr>
          <p:cNvPr id="8" name="TextBox 7">
            <a:extLst>
              <a:ext uri="{FF2B5EF4-FFF2-40B4-BE49-F238E27FC236}">
                <a16:creationId xmlns:a16="http://schemas.microsoft.com/office/drawing/2014/main" id="{38F13F3B-C55E-48FD-A220-75DC49D6A2E0}"/>
              </a:ext>
            </a:extLst>
          </p:cNvPr>
          <p:cNvSpPr txBox="1"/>
          <p:nvPr/>
        </p:nvSpPr>
        <p:spPr>
          <a:xfrm>
            <a:off x="2207568" y="2204865"/>
            <a:ext cx="7632848" cy="15388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standards by which we appraise the desirability or worth of something or someone</a:t>
            </a:r>
          </a:p>
          <a:p>
            <a:pPr marL="457200" indent="-457200">
              <a:spcBef>
                <a:spcPts val="600"/>
              </a:spcBef>
              <a:spcAft>
                <a:spcPts val="600"/>
              </a:spcAft>
              <a:buFont typeface="Arial" panose="020B0604020202020204" pitchFamily="34" charset="0"/>
              <a:buChar char="•"/>
            </a:pPr>
            <a:r>
              <a:rPr lang="en-GB" sz="2800" dirty="0"/>
              <a:t>They tell us what is important to society, e.g.;</a:t>
            </a:r>
          </a:p>
        </p:txBody>
      </p:sp>
      <p:sp>
        <p:nvSpPr>
          <p:cNvPr id="9" name="TextBox 8">
            <a:extLst>
              <a:ext uri="{FF2B5EF4-FFF2-40B4-BE49-F238E27FC236}">
                <a16:creationId xmlns:a16="http://schemas.microsoft.com/office/drawing/2014/main" id="{9198DF29-A777-4957-8497-9DC4DCFB53E9}"/>
              </a:ext>
            </a:extLst>
          </p:cNvPr>
          <p:cNvSpPr txBox="1"/>
          <p:nvPr/>
        </p:nvSpPr>
        <p:spPr>
          <a:xfrm>
            <a:off x="4439816" y="3868600"/>
            <a:ext cx="5904656" cy="2554545"/>
          </a:xfrm>
          <a:prstGeom prst="rect">
            <a:avLst/>
          </a:prstGeom>
          <a:noFill/>
        </p:spPr>
        <p:txBody>
          <a:bodyPr wrap="square" rtlCol="0">
            <a:spAutoFit/>
          </a:bodyPr>
          <a:lstStyle/>
          <a:p>
            <a:pPr marL="514350" indent="-514350">
              <a:spcBef>
                <a:spcPts val="600"/>
              </a:spcBef>
              <a:buFont typeface="+mj-lt"/>
              <a:buAutoNum type="alphaLcPeriod"/>
            </a:pPr>
            <a:r>
              <a:rPr lang="en-GB" sz="2800" dirty="0"/>
              <a:t>Achievement &amp; success</a:t>
            </a:r>
          </a:p>
          <a:p>
            <a:pPr marL="514350" indent="-514350">
              <a:spcBef>
                <a:spcPts val="600"/>
              </a:spcBef>
              <a:buFont typeface="+mj-lt"/>
              <a:buAutoNum type="alphaLcPeriod"/>
            </a:pPr>
            <a:r>
              <a:rPr lang="en-GB" sz="2800" dirty="0"/>
              <a:t>Activity &amp; work</a:t>
            </a:r>
          </a:p>
          <a:p>
            <a:pPr marL="514350" indent="-514350">
              <a:spcBef>
                <a:spcPts val="600"/>
              </a:spcBef>
              <a:buFont typeface="+mj-lt"/>
              <a:buAutoNum type="alphaLcPeriod"/>
            </a:pPr>
            <a:r>
              <a:rPr lang="en-GB" sz="2800" dirty="0"/>
              <a:t>Moral orientation</a:t>
            </a:r>
          </a:p>
          <a:p>
            <a:pPr marL="514350" indent="-514350">
              <a:spcBef>
                <a:spcPts val="600"/>
              </a:spcBef>
              <a:buFont typeface="+mj-lt"/>
              <a:buAutoNum type="alphaLcPeriod"/>
            </a:pPr>
            <a:r>
              <a:rPr lang="en-GB" sz="2800" dirty="0"/>
              <a:t>Sanctity of human life</a:t>
            </a:r>
          </a:p>
          <a:p>
            <a:pPr marL="514350" indent="-514350">
              <a:spcBef>
                <a:spcPts val="600"/>
              </a:spcBef>
              <a:buFont typeface="+mj-lt"/>
              <a:buAutoNum type="alphaLcPeriod"/>
            </a:pPr>
            <a:r>
              <a:rPr lang="en-GB" sz="2800" dirty="0"/>
              <a:t>Efficiency &amp; practicality </a:t>
            </a:r>
          </a:p>
        </p:txBody>
      </p:sp>
    </p:spTree>
    <p:extLst>
      <p:ext uri="{BB962C8B-B14F-4D97-AF65-F5344CB8AC3E}">
        <p14:creationId xmlns:p14="http://schemas.microsoft.com/office/powerpoint/2010/main" val="4216563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Elements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1821868" y="908720"/>
            <a:ext cx="8424936" cy="523220"/>
          </a:xfrm>
          <a:prstGeom prst="rect">
            <a:avLst/>
          </a:prstGeom>
          <a:noFill/>
        </p:spPr>
        <p:txBody>
          <a:bodyPr wrap="square" rtlCol="0">
            <a:spAutoFit/>
          </a:bodyPr>
          <a:lstStyle/>
          <a:p>
            <a:r>
              <a:rPr lang="en-GB" sz="2800" dirty="0"/>
              <a:t>Cultures comprise a number of elements which include;</a:t>
            </a:r>
          </a:p>
        </p:txBody>
      </p:sp>
      <p:sp>
        <p:nvSpPr>
          <p:cNvPr id="7" name="TextBox 6">
            <a:extLst>
              <a:ext uri="{FF2B5EF4-FFF2-40B4-BE49-F238E27FC236}">
                <a16:creationId xmlns:a16="http://schemas.microsoft.com/office/drawing/2014/main" id="{838DEAD5-7C62-4CA4-B6E7-E5C45D2A5B39}"/>
              </a:ext>
            </a:extLst>
          </p:cNvPr>
          <p:cNvSpPr txBox="1"/>
          <p:nvPr/>
        </p:nvSpPr>
        <p:spPr>
          <a:xfrm>
            <a:off x="1919536" y="1556792"/>
            <a:ext cx="4824536" cy="523220"/>
          </a:xfrm>
          <a:prstGeom prst="rect">
            <a:avLst/>
          </a:prstGeom>
          <a:noFill/>
        </p:spPr>
        <p:txBody>
          <a:bodyPr wrap="square" rtlCol="0">
            <a:spAutoFit/>
          </a:bodyPr>
          <a:lstStyle/>
          <a:p>
            <a:r>
              <a:rPr lang="en-GB" sz="2800" b="1" dirty="0"/>
              <a:t>Language &amp; Communication</a:t>
            </a:r>
          </a:p>
        </p:txBody>
      </p:sp>
      <p:sp>
        <p:nvSpPr>
          <p:cNvPr id="8" name="TextBox 7">
            <a:extLst>
              <a:ext uri="{FF2B5EF4-FFF2-40B4-BE49-F238E27FC236}">
                <a16:creationId xmlns:a16="http://schemas.microsoft.com/office/drawing/2014/main" id="{38F13F3B-C55E-48FD-A220-75DC49D6A2E0}"/>
              </a:ext>
            </a:extLst>
          </p:cNvPr>
          <p:cNvSpPr txBox="1"/>
          <p:nvPr/>
        </p:nvSpPr>
        <p:spPr>
          <a:xfrm>
            <a:off x="2207568" y="2459792"/>
            <a:ext cx="7632848" cy="298543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vocabulary, grammar, syntax used by a specific group</a:t>
            </a:r>
          </a:p>
          <a:p>
            <a:pPr marL="457200" indent="-457200">
              <a:spcBef>
                <a:spcPts val="600"/>
              </a:spcBef>
              <a:spcAft>
                <a:spcPts val="600"/>
              </a:spcAft>
              <a:buFont typeface="Arial" panose="020B0604020202020204" pitchFamily="34" charset="0"/>
              <a:buChar char="•"/>
            </a:pPr>
            <a:r>
              <a:rPr lang="en-GB" sz="2800" dirty="0"/>
              <a:t>The system of words, sounds and gestures used by a specific group</a:t>
            </a:r>
          </a:p>
          <a:p>
            <a:pPr marL="457200" indent="-457200">
              <a:spcBef>
                <a:spcPts val="600"/>
              </a:spcBef>
              <a:spcAft>
                <a:spcPts val="600"/>
              </a:spcAft>
              <a:buFont typeface="Arial" panose="020B0604020202020204" pitchFamily="34" charset="0"/>
              <a:buChar char="•"/>
            </a:pPr>
            <a:r>
              <a:rPr lang="en-GB" sz="2800" dirty="0"/>
              <a:t>The meaning of which is arbitrary and specific to that group</a:t>
            </a:r>
          </a:p>
        </p:txBody>
      </p:sp>
    </p:spTree>
    <p:extLst>
      <p:ext uri="{BB962C8B-B14F-4D97-AF65-F5344CB8AC3E}">
        <p14:creationId xmlns:p14="http://schemas.microsoft.com/office/powerpoint/2010/main" val="3551884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Elements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1821868" y="908720"/>
            <a:ext cx="8424936" cy="523220"/>
          </a:xfrm>
          <a:prstGeom prst="rect">
            <a:avLst/>
          </a:prstGeom>
          <a:noFill/>
        </p:spPr>
        <p:txBody>
          <a:bodyPr wrap="square" rtlCol="0">
            <a:spAutoFit/>
          </a:bodyPr>
          <a:lstStyle/>
          <a:p>
            <a:r>
              <a:rPr lang="en-GB" sz="2800" dirty="0"/>
              <a:t>Can also include</a:t>
            </a:r>
          </a:p>
        </p:txBody>
      </p:sp>
      <p:sp>
        <p:nvSpPr>
          <p:cNvPr id="7" name="TextBox 6">
            <a:extLst>
              <a:ext uri="{FF2B5EF4-FFF2-40B4-BE49-F238E27FC236}">
                <a16:creationId xmlns:a16="http://schemas.microsoft.com/office/drawing/2014/main" id="{838DEAD5-7C62-4CA4-B6E7-E5C45D2A5B39}"/>
              </a:ext>
            </a:extLst>
          </p:cNvPr>
          <p:cNvSpPr txBox="1"/>
          <p:nvPr/>
        </p:nvSpPr>
        <p:spPr>
          <a:xfrm>
            <a:off x="1919536" y="1556792"/>
            <a:ext cx="5544616" cy="523220"/>
          </a:xfrm>
          <a:prstGeom prst="rect">
            <a:avLst/>
          </a:prstGeom>
          <a:noFill/>
        </p:spPr>
        <p:txBody>
          <a:bodyPr wrap="square" rtlCol="0">
            <a:spAutoFit/>
          </a:bodyPr>
          <a:lstStyle/>
          <a:p>
            <a:r>
              <a:rPr lang="en-GB" sz="2800" b="1" dirty="0"/>
              <a:t>Fashions, fads, crazes and memes</a:t>
            </a:r>
          </a:p>
        </p:txBody>
      </p:sp>
      <p:sp>
        <p:nvSpPr>
          <p:cNvPr id="8" name="TextBox 7">
            <a:extLst>
              <a:ext uri="{FF2B5EF4-FFF2-40B4-BE49-F238E27FC236}">
                <a16:creationId xmlns:a16="http://schemas.microsoft.com/office/drawing/2014/main" id="{38F13F3B-C55E-48FD-A220-75DC49D6A2E0}"/>
              </a:ext>
            </a:extLst>
          </p:cNvPr>
          <p:cNvSpPr txBox="1"/>
          <p:nvPr/>
        </p:nvSpPr>
        <p:spPr>
          <a:xfrm>
            <a:off x="2207568" y="2459792"/>
            <a:ext cx="7632848" cy="313932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Often short-lived social norms</a:t>
            </a:r>
          </a:p>
          <a:p>
            <a:pPr marL="457200" indent="-457200">
              <a:spcBef>
                <a:spcPts val="600"/>
              </a:spcBef>
              <a:spcAft>
                <a:spcPts val="600"/>
              </a:spcAft>
              <a:buFont typeface="Arial" panose="020B0604020202020204" pitchFamily="34" charset="0"/>
              <a:buChar char="•"/>
            </a:pPr>
            <a:r>
              <a:rPr lang="en-GB" sz="2800" dirty="0"/>
              <a:t>Usually only adhered to by a specific group or sub-group</a:t>
            </a:r>
          </a:p>
          <a:p>
            <a:pPr marL="457200" indent="-457200">
              <a:spcBef>
                <a:spcPts val="600"/>
              </a:spcBef>
              <a:spcAft>
                <a:spcPts val="600"/>
              </a:spcAft>
              <a:buFont typeface="Arial" panose="020B0604020202020204" pitchFamily="34" charset="0"/>
              <a:buChar char="•"/>
            </a:pPr>
            <a:r>
              <a:rPr lang="en-GB" sz="2800" dirty="0"/>
              <a:t>There is an element of pressure to comply with these</a:t>
            </a:r>
          </a:p>
          <a:p>
            <a:pPr marL="457200" indent="-457200">
              <a:spcBef>
                <a:spcPts val="600"/>
              </a:spcBef>
              <a:spcAft>
                <a:spcPts val="600"/>
              </a:spcAft>
              <a:buFont typeface="Arial" panose="020B0604020202020204" pitchFamily="34" charset="0"/>
              <a:buChar char="•"/>
            </a:pPr>
            <a:r>
              <a:rPr lang="en-GB" sz="2800" dirty="0"/>
              <a:t>We will return to these in a later Theme.</a:t>
            </a:r>
          </a:p>
        </p:txBody>
      </p:sp>
    </p:spTree>
    <p:extLst>
      <p:ext uri="{BB962C8B-B14F-4D97-AF65-F5344CB8AC3E}">
        <p14:creationId xmlns:p14="http://schemas.microsoft.com/office/powerpoint/2010/main" val="6562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Functions of Culture</a:t>
            </a:r>
          </a:p>
        </p:txBody>
      </p:sp>
      <p:sp>
        <p:nvSpPr>
          <p:cNvPr id="4" name="TextBox 3">
            <a:extLst>
              <a:ext uri="{FF2B5EF4-FFF2-40B4-BE49-F238E27FC236}">
                <a16:creationId xmlns:a16="http://schemas.microsoft.com/office/drawing/2014/main" id="{D2E2A964-2BDE-403B-8150-881CD3FB28DE}"/>
              </a:ext>
            </a:extLst>
          </p:cNvPr>
          <p:cNvSpPr txBox="1"/>
          <p:nvPr/>
        </p:nvSpPr>
        <p:spPr>
          <a:xfrm>
            <a:off x="1821868" y="908721"/>
            <a:ext cx="8424936" cy="954107"/>
          </a:xfrm>
          <a:prstGeom prst="rect">
            <a:avLst/>
          </a:prstGeom>
          <a:noFill/>
        </p:spPr>
        <p:txBody>
          <a:bodyPr wrap="square" rtlCol="0">
            <a:spAutoFit/>
          </a:bodyPr>
          <a:lstStyle/>
          <a:p>
            <a:r>
              <a:rPr lang="en-GB" sz="2800" dirty="0"/>
              <a:t>It is believed by anthropologists that culture performs the following functions in a society or group;</a:t>
            </a:r>
          </a:p>
        </p:txBody>
      </p:sp>
      <p:sp>
        <p:nvSpPr>
          <p:cNvPr id="8" name="TextBox 7">
            <a:extLst>
              <a:ext uri="{FF2B5EF4-FFF2-40B4-BE49-F238E27FC236}">
                <a16:creationId xmlns:a16="http://schemas.microsoft.com/office/drawing/2014/main" id="{38F13F3B-C55E-48FD-A220-75DC49D6A2E0}"/>
              </a:ext>
            </a:extLst>
          </p:cNvPr>
          <p:cNvSpPr txBox="1"/>
          <p:nvPr/>
        </p:nvSpPr>
        <p:spPr>
          <a:xfrm>
            <a:off x="2217912" y="2051720"/>
            <a:ext cx="8028892" cy="37240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Culture is way by which we can distinguish between one society and another</a:t>
            </a:r>
          </a:p>
          <a:p>
            <a:pPr marL="457200" indent="-457200">
              <a:spcBef>
                <a:spcPts val="600"/>
              </a:spcBef>
              <a:spcAft>
                <a:spcPts val="600"/>
              </a:spcAft>
              <a:buFont typeface="Arial" panose="020B0604020202020204" pitchFamily="34" charset="0"/>
              <a:buChar char="•"/>
            </a:pPr>
            <a:r>
              <a:rPr lang="en-GB" sz="2800" dirty="0"/>
              <a:t>What </a:t>
            </a:r>
            <a:r>
              <a:rPr lang="en-GB" sz="2800" u="sng" dirty="0"/>
              <a:t>assumptions</a:t>
            </a:r>
            <a:r>
              <a:rPr lang="en-GB" sz="2800" dirty="0"/>
              <a:t> might we make about the following;</a:t>
            </a:r>
          </a:p>
          <a:p>
            <a:pPr marL="457200" indent="-457200">
              <a:spcBef>
                <a:spcPts val="600"/>
              </a:spcBef>
              <a:spcAft>
                <a:spcPts val="600"/>
              </a:spcAft>
              <a:buFont typeface="Arial" panose="020B0604020202020204" pitchFamily="34" charset="0"/>
              <a:buChar char="•"/>
            </a:pPr>
            <a:r>
              <a:rPr lang="en-GB" sz="2800" dirty="0"/>
              <a:t>Welsh Culture?</a:t>
            </a:r>
          </a:p>
          <a:p>
            <a:pPr marL="457200" indent="-457200">
              <a:spcBef>
                <a:spcPts val="600"/>
              </a:spcBef>
              <a:spcAft>
                <a:spcPts val="600"/>
              </a:spcAft>
              <a:buFont typeface="Arial" panose="020B0604020202020204" pitchFamily="34" charset="0"/>
              <a:buChar char="•"/>
            </a:pPr>
            <a:r>
              <a:rPr lang="en-GB" sz="2800" dirty="0"/>
              <a:t>English Culture?</a:t>
            </a:r>
          </a:p>
          <a:p>
            <a:pPr marL="457200" indent="-457200">
              <a:spcBef>
                <a:spcPts val="600"/>
              </a:spcBef>
              <a:spcAft>
                <a:spcPts val="600"/>
              </a:spcAft>
              <a:buFont typeface="Arial" panose="020B0604020202020204" pitchFamily="34" charset="0"/>
              <a:buChar char="•"/>
            </a:pPr>
            <a:r>
              <a:rPr lang="en-GB" sz="2800" dirty="0"/>
              <a:t>French Culture?</a:t>
            </a:r>
          </a:p>
        </p:txBody>
      </p:sp>
      <p:sp>
        <p:nvSpPr>
          <p:cNvPr id="5" name="TextBox 4">
            <a:extLst>
              <a:ext uri="{FF2B5EF4-FFF2-40B4-BE49-F238E27FC236}">
                <a16:creationId xmlns:a16="http://schemas.microsoft.com/office/drawing/2014/main" id="{71FE28F5-EE1B-4E67-8FA2-18F55513D895}"/>
              </a:ext>
            </a:extLst>
          </p:cNvPr>
          <p:cNvSpPr txBox="1"/>
          <p:nvPr/>
        </p:nvSpPr>
        <p:spPr>
          <a:xfrm>
            <a:off x="4799856" y="5775817"/>
            <a:ext cx="5688632" cy="954107"/>
          </a:xfrm>
          <a:prstGeom prst="rect">
            <a:avLst/>
          </a:prstGeom>
          <a:noFill/>
        </p:spPr>
        <p:txBody>
          <a:bodyPr wrap="square" rtlCol="0">
            <a:spAutoFit/>
          </a:bodyPr>
          <a:lstStyle/>
          <a:p>
            <a:r>
              <a:rPr lang="en-GB" sz="2800" dirty="0"/>
              <a:t>We will return to assumptions and stereotyping in a later theme.</a:t>
            </a:r>
          </a:p>
        </p:txBody>
      </p:sp>
    </p:spTree>
    <p:extLst>
      <p:ext uri="{BB962C8B-B14F-4D97-AF65-F5344CB8AC3E}">
        <p14:creationId xmlns:p14="http://schemas.microsoft.com/office/powerpoint/2010/main" val="1538786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Functions of Culture contd.</a:t>
            </a:r>
          </a:p>
        </p:txBody>
      </p:sp>
      <p:sp>
        <p:nvSpPr>
          <p:cNvPr id="8" name="TextBox 7">
            <a:extLst>
              <a:ext uri="{FF2B5EF4-FFF2-40B4-BE49-F238E27FC236}">
                <a16:creationId xmlns:a16="http://schemas.microsoft.com/office/drawing/2014/main" id="{38F13F3B-C55E-48FD-A220-75DC49D6A2E0}"/>
              </a:ext>
            </a:extLst>
          </p:cNvPr>
          <p:cNvSpPr txBox="1"/>
          <p:nvPr/>
        </p:nvSpPr>
        <p:spPr>
          <a:xfrm>
            <a:off x="1775520" y="1143001"/>
            <a:ext cx="8568952" cy="492442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Culture brings together, contains, and interprets the values of a society in a more or less systematic manner.</a:t>
            </a:r>
          </a:p>
          <a:p>
            <a:pPr marL="342900" indent="-342900">
              <a:spcBef>
                <a:spcPts val="600"/>
              </a:spcBef>
              <a:spcAft>
                <a:spcPts val="600"/>
              </a:spcAft>
              <a:buFont typeface="Arial" panose="020B0604020202020204" pitchFamily="34" charset="0"/>
              <a:buChar char="•"/>
            </a:pPr>
            <a:r>
              <a:rPr lang="en-GB" sz="2400" dirty="0"/>
              <a:t>Culture provides one of the most important bases for social solidarity.</a:t>
            </a:r>
          </a:p>
          <a:p>
            <a:pPr marL="342900" indent="-342900">
              <a:spcBef>
                <a:spcPts val="600"/>
              </a:spcBef>
              <a:spcAft>
                <a:spcPts val="600"/>
              </a:spcAft>
              <a:buFont typeface="Arial" panose="020B0604020202020204" pitchFamily="34" charset="0"/>
              <a:buChar char="•"/>
            </a:pPr>
            <a:r>
              <a:rPr lang="en-GB" sz="2400" dirty="0"/>
              <a:t>Culture provides a blueprint of, as well as the materials for social structure.</a:t>
            </a:r>
          </a:p>
          <a:p>
            <a:pPr marL="342900" indent="-342900">
              <a:spcBef>
                <a:spcPts val="600"/>
              </a:spcBef>
              <a:spcAft>
                <a:spcPts val="600"/>
              </a:spcAft>
              <a:buFont typeface="Arial" panose="020B0604020202020204" pitchFamily="34" charset="0"/>
              <a:buChar char="•"/>
            </a:pPr>
            <a:r>
              <a:rPr lang="en-GB" sz="2400" dirty="0"/>
              <a:t>The culture of any society is largely responsible for producing a social personality.</a:t>
            </a:r>
          </a:p>
          <a:p>
            <a:pPr marL="342900" indent="-342900">
              <a:spcBef>
                <a:spcPts val="600"/>
              </a:spcBef>
              <a:spcAft>
                <a:spcPts val="600"/>
              </a:spcAft>
              <a:buFont typeface="Arial" panose="020B0604020202020204" pitchFamily="34" charset="0"/>
              <a:buChar char="•"/>
            </a:pPr>
            <a:r>
              <a:rPr lang="en-GB" sz="2400" dirty="0"/>
              <a:t>The culture of a society provides behavioural patterns.</a:t>
            </a:r>
          </a:p>
          <a:p>
            <a:pPr marL="342900" indent="-342900">
              <a:spcBef>
                <a:spcPts val="600"/>
              </a:spcBef>
              <a:spcAft>
                <a:spcPts val="600"/>
              </a:spcAft>
              <a:buFont typeface="Arial" panose="020B0604020202020204" pitchFamily="34" charset="0"/>
              <a:buChar char="•"/>
            </a:pPr>
            <a:r>
              <a:rPr lang="en-GB" sz="2400" dirty="0"/>
              <a:t>Culture provides individuals with the meaning and direction of their existence.</a:t>
            </a:r>
          </a:p>
        </p:txBody>
      </p:sp>
    </p:spTree>
    <p:extLst>
      <p:ext uri="{BB962C8B-B14F-4D97-AF65-F5344CB8AC3E}">
        <p14:creationId xmlns:p14="http://schemas.microsoft.com/office/powerpoint/2010/main" val="224229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Modes of acquiring Culture</a:t>
            </a:r>
          </a:p>
        </p:txBody>
      </p:sp>
      <p:sp>
        <p:nvSpPr>
          <p:cNvPr id="3" name="TextBox 2">
            <a:extLst>
              <a:ext uri="{FF2B5EF4-FFF2-40B4-BE49-F238E27FC236}">
                <a16:creationId xmlns:a16="http://schemas.microsoft.com/office/drawing/2014/main" id="{CFC322B5-692F-4062-8606-E8AB786B49AB}"/>
              </a:ext>
            </a:extLst>
          </p:cNvPr>
          <p:cNvSpPr txBox="1"/>
          <p:nvPr/>
        </p:nvSpPr>
        <p:spPr>
          <a:xfrm>
            <a:off x="1919536" y="1428453"/>
            <a:ext cx="8229600" cy="400109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We have already seen that the process of acquiring a culture is complex</a:t>
            </a:r>
          </a:p>
          <a:p>
            <a:pPr marL="457200" indent="-457200">
              <a:spcBef>
                <a:spcPts val="600"/>
              </a:spcBef>
              <a:spcAft>
                <a:spcPts val="600"/>
              </a:spcAft>
              <a:buFont typeface="Arial" panose="020B0604020202020204" pitchFamily="34" charset="0"/>
              <a:buChar char="•"/>
            </a:pPr>
            <a:r>
              <a:rPr lang="en-GB" sz="2800" dirty="0"/>
              <a:t>As individuals we are often not aware that we are acquiring culture</a:t>
            </a:r>
          </a:p>
          <a:p>
            <a:pPr marL="457200" indent="-457200">
              <a:spcBef>
                <a:spcPts val="600"/>
              </a:spcBef>
              <a:spcAft>
                <a:spcPts val="600"/>
              </a:spcAft>
              <a:buFont typeface="Arial" panose="020B0604020202020204" pitchFamily="34" charset="0"/>
              <a:buChar char="•"/>
            </a:pPr>
            <a:r>
              <a:rPr lang="en-GB" sz="2800" dirty="0"/>
              <a:t>However, there are times when an individual will consciously seek to acquire a culture</a:t>
            </a:r>
          </a:p>
          <a:p>
            <a:pPr marL="457200" indent="-457200">
              <a:spcBef>
                <a:spcPts val="600"/>
              </a:spcBef>
              <a:spcAft>
                <a:spcPts val="600"/>
              </a:spcAft>
              <a:buFont typeface="Arial" panose="020B0604020202020204" pitchFamily="34" charset="0"/>
              <a:buChar char="•"/>
            </a:pPr>
            <a:r>
              <a:rPr lang="en-GB" sz="2800" dirty="0"/>
              <a:t>We will briefly look at three main ways in which individuals acquire their culture</a:t>
            </a:r>
          </a:p>
        </p:txBody>
      </p:sp>
    </p:spTree>
    <p:extLst>
      <p:ext uri="{BB962C8B-B14F-4D97-AF65-F5344CB8AC3E}">
        <p14:creationId xmlns:p14="http://schemas.microsoft.com/office/powerpoint/2010/main" val="913163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Modes of acquiring Culture</a:t>
            </a:r>
          </a:p>
        </p:txBody>
      </p:sp>
      <p:sp>
        <p:nvSpPr>
          <p:cNvPr id="3" name="TextBox 2">
            <a:extLst>
              <a:ext uri="{FF2B5EF4-FFF2-40B4-BE49-F238E27FC236}">
                <a16:creationId xmlns:a16="http://schemas.microsoft.com/office/drawing/2014/main" id="{CFC322B5-692F-4062-8606-E8AB786B49AB}"/>
              </a:ext>
            </a:extLst>
          </p:cNvPr>
          <p:cNvSpPr txBox="1"/>
          <p:nvPr/>
        </p:nvSpPr>
        <p:spPr>
          <a:xfrm>
            <a:off x="2135560" y="1700808"/>
            <a:ext cx="8229600" cy="427809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Refers to the way in which we are ‘taught’ how to think and behave by the actions and messages of people and organisations in authority.</a:t>
            </a:r>
          </a:p>
          <a:p>
            <a:pPr marL="285750" indent="-285750">
              <a:spcBef>
                <a:spcPts val="600"/>
              </a:spcBef>
              <a:spcAft>
                <a:spcPts val="600"/>
              </a:spcAft>
              <a:buFont typeface="Arial" panose="020B0604020202020204" pitchFamily="34" charset="0"/>
              <a:buChar char="•"/>
            </a:pPr>
            <a:r>
              <a:rPr lang="en-GB" sz="2800" dirty="0"/>
              <a:t>It also relates to the way in which an individual is unconsciously ‘conditioned’ by the material culture around them (e.g. we learn that red means stop and green means go)</a:t>
            </a:r>
          </a:p>
          <a:p>
            <a:pPr marL="285750" indent="-285750">
              <a:spcBef>
                <a:spcPts val="600"/>
              </a:spcBef>
              <a:spcAft>
                <a:spcPts val="600"/>
              </a:spcAft>
              <a:buFont typeface="Arial" panose="020B0604020202020204" pitchFamily="34" charset="0"/>
              <a:buChar char="•"/>
            </a:pPr>
            <a:r>
              <a:rPr lang="en-GB" sz="2800" dirty="0"/>
              <a:t>It is ‘unconscious’ because the individual is immersed in the culture</a:t>
            </a:r>
          </a:p>
        </p:txBody>
      </p:sp>
      <p:sp>
        <p:nvSpPr>
          <p:cNvPr id="4" name="TextBox 3">
            <a:extLst>
              <a:ext uri="{FF2B5EF4-FFF2-40B4-BE49-F238E27FC236}">
                <a16:creationId xmlns:a16="http://schemas.microsoft.com/office/drawing/2014/main" id="{427A62AD-D6FF-4D07-83AF-D7636DF222B0}"/>
              </a:ext>
            </a:extLst>
          </p:cNvPr>
          <p:cNvSpPr txBox="1"/>
          <p:nvPr/>
        </p:nvSpPr>
        <p:spPr>
          <a:xfrm>
            <a:off x="1919536" y="1052736"/>
            <a:ext cx="5184576" cy="523220"/>
          </a:xfrm>
          <a:prstGeom prst="rect">
            <a:avLst/>
          </a:prstGeom>
          <a:noFill/>
        </p:spPr>
        <p:txBody>
          <a:bodyPr wrap="square" rtlCol="0">
            <a:spAutoFit/>
          </a:bodyPr>
          <a:lstStyle/>
          <a:p>
            <a:r>
              <a:rPr lang="en-GB" sz="2800" b="1" dirty="0"/>
              <a:t>Conditioning</a:t>
            </a:r>
          </a:p>
        </p:txBody>
      </p:sp>
    </p:spTree>
    <p:extLst>
      <p:ext uri="{BB962C8B-B14F-4D97-AF65-F5344CB8AC3E}">
        <p14:creationId xmlns:p14="http://schemas.microsoft.com/office/powerpoint/2010/main" val="386721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Modes of acquiring Culture</a:t>
            </a:r>
          </a:p>
        </p:txBody>
      </p:sp>
      <p:sp>
        <p:nvSpPr>
          <p:cNvPr id="3" name="TextBox 2">
            <a:extLst>
              <a:ext uri="{FF2B5EF4-FFF2-40B4-BE49-F238E27FC236}">
                <a16:creationId xmlns:a16="http://schemas.microsoft.com/office/drawing/2014/main" id="{CFC322B5-692F-4062-8606-E8AB786B49AB}"/>
              </a:ext>
            </a:extLst>
          </p:cNvPr>
          <p:cNvSpPr txBox="1"/>
          <p:nvPr/>
        </p:nvSpPr>
        <p:spPr>
          <a:xfrm>
            <a:off x="2135560" y="1884888"/>
            <a:ext cx="8229600" cy="341632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Refers to the way in which an individual consciously or unconsciously copies the behaviours and language of a group</a:t>
            </a:r>
          </a:p>
          <a:p>
            <a:pPr marL="285750" indent="-285750">
              <a:spcBef>
                <a:spcPts val="600"/>
              </a:spcBef>
              <a:spcAft>
                <a:spcPts val="600"/>
              </a:spcAft>
              <a:buFont typeface="Arial" panose="020B0604020202020204" pitchFamily="34" charset="0"/>
              <a:buChar char="•"/>
            </a:pPr>
            <a:r>
              <a:rPr lang="en-GB" sz="2800" dirty="0"/>
              <a:t>Individuals can acquire culture by copying the culture of the ‘dominant’ group in society</a:t>
            </a:r>
          </a:p>
          <a:p>
            <a:pPr marL="285750" indent="-285750">
              <a:spcBef>
                <a:spcPts val="600"/>
              </a:spcBef>
              <a:spcAft>
                <a:spcPts val="600"/>
              </a:spcAft>
              <a:buFont typeface="Arial" panose="020B0604020202020204" pitchFamily="34" charset="0"/>
              <a:buChar char="•"/>
            </a:pPr>
            <a:r>
              <a:rPr lang="en-GB" sz="2800" dirty="0"/>
              <a:t>Or, they may imitate the culture of a peer group or other ‘sub-culture’ that they want to belong to.</a:t>
            </a:r>
          </a:p>
        </p:txBody>
      </p:sp>
      <p:sp>
        <p:nvSpPr>
          <p:cNvPr id="4" name="TextBox 3">
            <a:extLst>
              <a:ext uri="{FF2B5EF4-FFF2-40B4-BE49-F238E27FC236}">
                <a16:creationId xmlns:a16="http://schemas.microsoft.com/office/drawing/2014/main" id="{427A62AD-D6FF-4D07-83AF-D7636DF222B0}"/>
              </a:ext>
            </a:extLst>
          </p:cNvPr>
          <p:cNvSpPr txBox="1"/>
          <p:nvPr/>
        </p:nvSpPr>
        <p:spPr>
          <a:xfrm>
            <a:off x="1919536" y="1052736"/>
            <a:ext cx="5184576" cy="523220"/>
          </a:xfrm>
          <a:prstGeom prst="rect">
            <a:avLst/>
          </a:prstGeom>
          <a:noFill/>
        </p:spPr>
        <p:txBody>
          <a:bodyPr wrap="square" rtlCol="0">
            <a:spAutoFit/>
          </a:bodyPr>
          <a:lstStyle/>
          <a:p>
            <a:r>
              <a:rPr lang="en-GB" sz="2800" b="1" dirty="0"/>
              <a:t>Imitation</a:t>
            </a:r>
          </a:p>
        </p:txBody>
      </p:sp>
    </p:spTree>
    <p:extLst>
      <p:ext uri="{BB962C8B-B14F-4D97-AF65-F5344CB8AC3E}">
        <p14:creationId xmlns:p14="http://schemas.microsoft.com/office/powerpoint/2010/main" val="114065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b="1" dirty="0"/>
              <a:t>Modes of acquiring Culture</a:t>
            </a:r>
          </a:p>
        </p:txBody>
      </p:sp>
      <p:sp>
        <p:nvSpPr>
          <p:cNvPr id="3" name="TextBox 2">
            <a:extLst>
              <a:ext uri="{FF2B5EF4-FFF2-40B4-BE49-F238E27FC236}">
                <a16:creationId xmlns:a16="http://schemas.microsoft.com/office/drawing/2014/main" id="{CFC322B5-692F-4062-8606-E8AB786B49AB}"/>
              </a:ext>
            </a:extLst>
          </p:cNvPr>
          <p:cNvSpPr txBox="1"/>
          <p:nvPr/>
        </p:nvSpPr>
        <p:spPr>
          <a:xfrm>
            <a:off x="2135560" y="1556793"/>
            <a:ext cx="8229600" cy="443198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Refers to the conscious attempt on the part of groups or individuals to impose values and norms on an individual or groups</a:t>
            </a:r>
          </a:p>
          <a:p>
            <a:pPr marL="285750" indent="-285750">
              <a:spcBef>
                <a:spcPts val="600"/>
              </a:spcBef>
              <a:spcAft>
                <a:spcPts val="600"/>
              </a:spcAft>
              <a:buFont typeface="Arial" panose="020B0604020202020204" pitchFamily="34" charset="0"/>
              <a:buChar char="•"/>
            </a:pPr>
            <a:r>
              <a:rPr lang="en-GB" sz="2800" dirty="0"/>
              <a:t>It involves the use of overt (open) or covert (hidden) coercion</a:t>
            </a:r>
          </a:p>
          <a:p>
            <a:pPr marL="285750" indent="-285750">
              <a:spcBef>
                <a:spcPts val="600"/>
              </a:spcBef>
              <a:spcAft>
                <a:spcPts val="600"/>
              </a:spcAft>
              <a:buFont typeface="Arial" panose="020B0604020202020204" pitchFamily="34" charset="0"/>
              <a:buChar char="•"/>
            </a:pPr>
            <a:r>
              <a:rPr lang="en-GB" sz="2800" dirty="0"/>
              <a:t>In the past this has mainly been considered to be used in politics or religion, it is also a feature of cults.</a:t>
            </a:r>
          </a:p>
          <a:p>
            <a:pPr marL="285750" indent="-285750">
              <a:spcBef>
                <a:spcPts val="600"/>
              </a:spcBef>
              <a:spcAft>
                <a:spcPts val="600"/>
              </a:spcAft>
              <a:buFont typeface="Arial" panose="020B0604020202020204" pitchFamily="34" charset="0"/>
              <a:buChar char="•"/>
            </a:pPr>
            <a:r>
              <a:rPr lang="en-GB" sz="2800" dirty="0"/>
              <a:t>However it has also been argued that this also now applies to advertising and business</a:t>
            </a:r>
          </a:p>
        </p:txBody>
      </p:sp>
      <p:sp>
        <p:nvSpPr>
          <p:cNvPr id="4" name="TextBox 3">
            <a:extLst>
              <a:ext uri="{FF2B5EF4-FFF2-40B4-BE49-F238E27FC236}">
                <a16:creationId xmlns:a16="http://schemas.microsoft.com/office/drawing/2014/main" id="{427A62AD-D6FF-4D07-83AF-D7636DF222B0}"/>
              </a:ext>
            </a:extLst>
          </p:cNvPr>
          <p:cNvSpPr txBox="1"/>
          <p:nvPr/>
        </p:nvSpPr>
        <p:spPr>
          <a:xfrm>
            <a:off x="1919536" y="980728"/>
            <a:ext cx="5184576" cy="523220"/>
          </a:xfrm>
          <a:prstGeom prst="rect">
            <a:avLst/>
          </a:prstGeom>
          <a:noFill/>
        </p:spPr>
        <p:txBody>
          <a:bodyPr wrap="square" rtlCol="0">
            <a:spAutoFit/>
          </a:bodyPr>
          <a:lstStyle/>
          <a:p>
            <a:r>
              <a:rPr lang="en-GB" sz="2800" b="1" dirty="0"/>
              <a:t>Indoctrination</a:t>
            </a:r>
          </a:p>
        </p:txBody>
      </p:sp>
      <p:sp>
        <p:nvSpPr>
          <p:cNvPr id="5" name="TextBox 4">
            <a:extLst>
              <a:ext uri="{FF2B5EF4-FFF2-40B4-BE49-F238E27FC236}">
                <a16:creationId xmlns:a16="http://schemas.microsoft.com/office/drawing/2014/main" id="{9F7D3E3E-895A-4914-BFB5-FB19819B453F}"/>
              </a:ext>
            </a:extLst>
          </p:cNvPr>
          <p:cNvSpPr txBox="1"/>
          <p:nvPr/>
        </p:nvSpPr>
        <p:spPr>
          <a:xfrm>
            <a:off x="6096000" y="5988776"/>
            <a:ext cx="3960440" cy="461665"/>
          </a:xfrm>
          <a:prstGeom prst="rect">
            <a:avLst/>
          </a:prstGeom>
          <a:noFill/>
        </p:spPr>
        <p:txBody>
          <a:bodyPr wrap="square" rtlCol="0">
            <a:spAutoFit/>
          </a:bodyPr>
          <a:lstStyle/>
          <a:p>
            <a:pPr algn="r"/>
            <a:r>
              <a:rPr lang="en-GB" sz="2400" dirty="0"/>
              <a:t>(based on Christiansen, 2015) </a:t>
            </a:r>
          </a:p>
        </p:txBody>
      </p:sp>
    </p:spTree>
    <p:extLst>
      <p:ext uri="{BB962C8B-B14F-4D97-AF65-F5344CB8AC3E}">
        <p14:creationId xmlns:p14="http://schemas.microsoft.com/office/powerpoint/2010/main" val="93629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culture?</a:t>
            </a:r>
          </a:p>
        </p:txBody>
      </p:sp>
      <p:sp>
        <p:nvSpPr>
          <p:cNvPr id="3" name="TextBox 2"/>
          <p:cNvSpPr txBox="1"/>
          <p:nvPr/>
        </p:nvSpPr>
        <p:spPr>
          <a:xfrm>
            <a:off x="1981200" y="1484784"/>
            <a:ext cx="807524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When social scientists use the term culture they tend to be talking about a less restrictive concept than that implied in everyday speech. </a:t>
            </a:r>
          </a:p>
          <a:p>
            <a:pPr marL="342900" indent="-342900">
              <a:spcBef>
                <a:spcPts val="600"/>
              </a:spcBef>
              <a:spcAft>
                <a:spcPts val="600"/>
              </a:spcAft>
              <a:buFont typeface="Arial" panose="020B0604020202020204" pitchFamily="34" charset="0"/>
              <a:buChar char="•"/>
            </a:pPr>
            <a:r>
              <a:rPr lang="en-GB" sz="2400" dirty="0"/>
              <a:t>In social science, culture is all that in human society which is socially rather than biologically transmitted, whereas the common-sense usage tends to point only to the arts. </a:t>
            </a:r>
          </a:p>
          <a:p>
            <a:pPr marL="342900" indent="-342900">
              <a:spcBef>
                <a:spcPts val="600"/>
              </a:spcBef>
              <a:spcAft>
                <a:spcPts val="600"/>
              </a:spcAft>
              <a:buFont typeface="Arial" panose="020B0604020202020204" pitchFamily="34" charset="0"/>
              <a:buChar char="•"/>
            </a:pPr>
            <a:r>
              <a:rPr lang="en-GB" sz="2400" dirty="0"/>
              <a:t>Culture is thus a general term for the symbolic and learned aspects of human society, although some animal behaviourists now assert that certain primates have at least the capacity for culture.</a:t>
            </a:r>
          </a:p>
        </p:txBody>
      </p:sp>
      <p:sp>
        <p:nvSpPr>
          <p:cNvPr id="4" name="TextBox 3"/>
          <p:cNvSpPr txBox="1"/>
          <p:nvPr/>
        </p:nvSpPr>
        <p:spPr>
          <a:xfrm>
            <a:off x="7618512" y="5805264"/>
            <a:ext cx="2592288" cy="369332"/>
          </a:xfrm>
          <a:prstGeom prst="rect">
            <a:avLst/>
          </a:prstGeom>
          <a:noFill/>
        </p:spPr>
        <p:txBody>
          <a:bodyPr wrap="square" rtlCol="0">
            <a:spAutoFit/>
          </a:bodyPr>
          <a:lstStyle/>
          <a:p>
            <a:r>
              <a:rPr lang="en-GB" dirty="0"/>
              <a:t>(Scott &amp; Marshall, 2009)</a:t>
            </a:r>
          </a:p>
        </p:txBody>
      </p:sp>
    </p:spTree>
    <p:extLst>
      <p:ext uri="{BB962C8B-B14F-4D97-AF65-F5344CB8AC3E}">
        <p14:creationId xmlns:p14="http://schemas.microsoft.com/office/powerpoint/2010/main" val="161703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8EDD5-702F-4F2C-90CB-B77D01E3749A}"/>
              </a:ext>
            </a:extLst>
          </p:cNvPr>
          <p:cNvSpPr>
            <a:spLocks noGrp="1"/>
          </p:cNvSpPr>
          <p:nvPr>
            <p:ph type="title"/>
          </p:nvPr>
        </p:nvSpPr>
        <p:spPr>
          <a:xfrm>
            <a:off x="1981200" y="188640"/>
            <a:ext cx="8229600" cy="850106"/>
          </a:xfrm>
        </p:spPr>
        <p:txBody>
          <a:bodyPr/>
          <a:lstStyle/>
          <a:p>
            <a:r>
              <a:rPr lang="en-GB" b="1" dirty="0"/>
              <a:t>So what is a Sub-culture?</a:t>
            </a:r>
          </a:p>
        </p:txBody>
      </p:sp>
      <p:sp>
        <p:nvSpPr>
          <p:cNvPr id="3" name="TextBox 2">
            <a:extLst>
              <a:ext uri="{FF2B5EF4-FFF2-40B4-BE49-F238E27FC236}">
                <a16:creationId xmlns:a16="http://schemas.microsoft.com/office/drawing/2014/main" id="{5780AD6E-BDEB-4258-807E-2771B1BEB22A}"/>
              </a:ext>
            </a:extLst>
          </p:cNvPr>
          <p:cNvSpPr txBox="1"/>
          <p:nvPr/>
        </p:nvSpPr>
        <p:spPr>
          <a:xfrm>
            <a:off x="1775520" y="1505397"/>
            <a:ext cx="8280920" cy="38472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There is a consensus that those with ‘high cultural capital’ (leaders, influencers, media figures etc.) are involved in establishing the ‘norms’ and values of a society</a:t>
            </a:r>
          </a:p>
          <a:p>
            <a:pPr marL="457200" indent="-457200">
              <a:spcBef>
                <a:spcPts val="600"/>
              </a:spcBef>
              <a:spcAft>
                <a:spcPts val="600"/>
              </a:spcAft>
              <a:buFont typeface="Arial" panose="020B0604020202020204" pitchFamily="34" charset="0"/>
              <a:buChar char="•"/>
            </a:pPr>
            <a:r>
              <a:rPr lang="en-GB" sz="2800" dirty="0"/>
              <a:t>Most people are socialised to accept these norms but some individuals choose not to or are forced into groups that break these norms</a:t>
            </a:r>
          </a:p>
          <a:p>
            <a:pPr marL="457200" indent="-457200">
              <a:spcBef>
                <a:spcPts val="600"/>
              </a:spcBef>
              <a:spcAft>
                <a:spcPts val="600"/>
              </a:spcAft>
              <a:buFont typeface="Arial" panose="020B0604020202020204" pitchFamily="34" charset="0"/>
              <a:buChar char="•"/>
            </a:pPr>
            <a:r>
              <a:rPr lang="en-GB" sz="2800" dirty="0"/>
              <a:t>The groups they form are known as </a:t>
            </a:r>
            <a:r>
              <a:rPr lang="en-GB" sz="2800" b="1" dirty="0"/>
              <a:t>sub-cultures</a:t>
            </a:r>
          </a:p>
        </p:txBody>
      </p:sp>
    </p:spTree>
    <p:extLst>
      <p:ext uri="{BB962C8B-B14F-4D97-AF65-F5344CB8AC3E}">
        <p14:creationId xmlns:p14="http://schemas.microsoft.com/office/powerpoint/2010/main" val="258716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Sub-Culture is……</a:t>
            </a:r>
          </a:p>
        </p:txBody>
      </p:sp>
      <p:sp>
        <p:nvSpPr>
          <p:cNvPr id="3" name="Content Placeholder 2"/>
          <p:cNvSpPr>
            <a:spLocks noGrp="1"/>
          </p:cNvSpPr>
          <p:nvPr>
            <p:ph idx="1"/>
          </p:nvPr>
        </p:nvSpPr>
        <p:spPr>
          <a:xfrm>
            <a:off x="2006419" y="2190564"/>
            <a:ext cx="8229600" cy="2476872"/>
          </a:xfrm>
        </p:spPr>
        <p:txBody>
          <a:bodyPr>
            <a:normAutofit/>
          </a:bodyPr>
          <a:lstStyle/>
          <a:p>
            <a:pPr marL="0" indent="0" algn="ctr">
              <a:buNone/>
            </a:pPr>
            <a:r>
              <a:rPr lang="en-GB" dirty="0"/>
              <a:t>People ‘that are in some way represented as non-normative or marginal through their particular interests and practices, through what they are, what they do and where they do it’</a:t>
            </a:r>
          </a:p>
        </p:txBody>
      </p:sp>
      <p:sp>
        <p:nvSpPr>
          <p:cNvPr id="5" name="TextBox 4">
            <a:extLst>
              <a:ext uri="{FF2B5EF4-FFF2-40B4-BE49-F238E27FC236}">
                <a16:creationId xmlns:a16="http://schemas.microsoft.com/office/drawing/2014/main" id="{E02EB4A6-68A1-41CD-8B45-D2D0F7D4215B}"/>
              </a:ext>
            </a:extLst>
          </p:cNvPr>
          <p:cNvSpPr txBox="1"/>
          <p:nvPr/>
        </p:nvSpPr>
        <p:spPr>
          <a:xfrm>
            <a:off x="6816080" y="6048515"/>
            <a:ext cx="3600400" cy="461665"/>
          </a:xfrm>
          <a:prstGeom prst="rect">
            <a:avLst/>
          </a:prstGeom>
          <a:noFill/>
        </p:spPr>
        <p:txBody>
          <a:bodyPr wrap="square" rtlCol="0">
            <a:spAutoFit/>
          </a:bodyPr>
          <a:lstStyle/>
          <a:p>
            <a:r>
              <a:rPr lang="en-GB" sz="2400" dirty="0"/>
              <a:t>(Gelder, 2005, p.1)</a:t>
            </a:r>
          </a:p>
        </p:txBody>
      </p:sp>
    </p:spTree>
    <p:extLst>
      <p:ext uri="{BB962C8B-B14F-4D97-AF65-F5344CB8AC3E}">
        <p14:creationId xmlns:p14="http://schemas.microsoft.com/office/powerpoint/2010/main" val="211497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0845"/>
            <a:ext cx="8229600" cy="778098"/>
          </a:xfrm>
        </p:spPr>
        <p:txBody>
          <a:bodyPr>
            <a:normAutofit/>
          </a:bodyPr>
          <a:lstStyle/>
          <a:p>
            <a:r>
              <a:rPr lang="en-GB" b="1" dirty="0"/>
              <a:t>Non-Normative?</a:t>
            </a:r>
          </a:p>
        </p:txBody>
      </p:sp>
      <p:sp>
        <p:nvSpPr>
          <p:cNvPr id="5" name="TextBox 4">
            <a:extLst>
              <a:ext uri="{FF2B5EF4-FFF2-40B4-BE49-F238E27FC236}">
                <a16:creationId xmlns:a16="http://schemas.microsoft.com/office/drawing/2014/main" id="{01B17F33-21E4-4817-A176-C8940AA0BCA3}"/>
              </a:ext>
            </a:extLst>
          </p:cNvPr>
          <p:cNvSpPr txBox="1"/>
          <p:nvPr/>
        </p:nvSpPr>
        <p:spPr>
          <a:xfrm>
            <a:off x="1822173" y="982177"/>
            <a:ext cx="8363272" cy="4893647"/>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Literally means not following the norms of society</a:t>
            </a:r>
          </a:p>
          <a:p>
            <a:pPr marL="457200" indent="-457200">
              <a:spcBef>
                <a:spcPts val="1200"/>
              </a:spcBef>
              <a:spcAft>
                <a:spcPts val="1200"/>
              </a:spcAft>
              <a:buFont typeface="Arial" panose="020B0604020202020204" pitchFamily="34" charset="0"/>
              <a:buChar char="•"/>
            </a:pPr>
            <a:r>
              <a:rPr lang="en-GB" sz="2800" dirty="0"/>
              <a:t>Historically non-normative cultural responses were often seen as the result of a process of marginalisation</a:t>
            </a:r>
          </a:p>
          <a:p>
            <a:pPr marL="457200" indent="-457200">
              <a:spcBef>
                <a:spcPts val="1200"/>
              </a:spcBef>
              <a:spcAft>
                <a:spcPts val="1200"/>
              </a:spcAft>
              <a:buFont typeface="Arial" panose="020B0604020202020204" pitchFamily="34" charset="0"/>
              <a:buChar char="•"/>
            </a:pPr>
            <a:r>
              <a:rPr lang="en-GB" sz="2800" dirty="0"/>
              <a:t>People were placed in sub-cultural groups because of who they were (i.e. not by choice)</a:t>
            </a:r>
          </a:p>
          <a:p>
            <a:pPr marL="457200" indent="-457200">
              <a:spcBef>
                <a:spcPts val="1200"/>
              </a:spcBef>
              <a:spcAft>
                <a:spcPts val="1200"/>
              </a:spcAft>
              <a:buFont typeface="Arial" panose="020B0604020202020204" pitchFamily="34" charset="0"/>
              <a:buChar char="•"/>
            </a:pPr>
            <a:r>
              <a:rPr lang="en-GB" sz="2800" dirty="0"/>
              <a:t>Contemporary studies now see sub-cultures as non-normative </a:t>
            </a:r>
            <a:r>
              <a:rPr lang="en-GB" sz="2800" b="1" dirty="0"/>
              <a:t>cultures of choice</a:t>
            </a:r>
            <a:r>
              <a:rPr lang="en-GB" sz="2800" dirty="0"/>
              <a:t> rather than sub-cultures into which people are placed</a:t>
            </a:r>
          </a:p>
        </p:txBody>
      </p:sp>
      <p:sp>
        <p:nvSpPr>
          <p:cNvPr id="8" name="TextBox 7">
            <a:extLst>
              <a:ext uri="{FF2B5EF4-FFF2-40B4-BE49-F238E27FC236}">
                <a16:creationId xmlns:a16="http://schemas.microsoft.com/office/drawing/2014/main" id="{A40EB66A-6D8E-46DD-B4D0-A1CD36C14303}"/>
              </a:ext>
            </a:extLst>
          </p:cNvPr>
          <p:cNvSpPr txBox="1"/>
          <p:nvPr/>
        </p:nvSpPr>
        <p:spPr>
          <a:xfrm>
            <a:off x="6888089" y="6352143"/>
            <a:ext cx="3044519" cy="369332"/>
          </a:xfrm>
          <a:prstGeom prst="rect">
            <a:avLst/>
          </a:prstGeom>
          <a:noFill/>
        </p:spPr>
        <p:txBody>
          <a:bodyPr wrap="square" rtlCol="0">
            <a:spAutoFit/>
          </a:bodyPr>
          <a:lstStyle/>
          <a:p>
            <a:r>
              <a:rPr lang="en-GB" dirty="0"/>
              <a:t>(Williams, 2011, p.6)</a:t>
            </a:r>
          </a:p>
        </p:txBody>
      </p:sp>
    </p:spTree>
    <p:extLst>
      <p:ext uri="{BB962C8B-B14F-4D97-AF65-F5344CB8AC3E}">
        <p14:creationId xmlns:p14="http://schemas.microsoft.com/office/powerpoint/2010/main" val="99201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Non-Normative </a:t>
            </a:r>
            <a:br>
              <a:rPr lang="en-GB" b="1" dirty="0"/>
            </a:br>
            <a:r>
              <a:rPr lang="en-GB" b="1" dirty="0"/>
              <a:t>versus Marginalised</a:t>
            </a:r>
          </a:p>
        </p:txBody>
      </p:sp>
      <p:sp>
        <p:nvSpPr>
          <p:cNvPr id="5" name="TextBox 4">
            <a:extLst>
              <a:ext uri="{FF2B5EF4-FFF2-40B4-BE49-F238E27FC236}">
                <a16:creationId xmlns:a16="http://schemas.microsoft.com/office/drawing/2014/main" id="{5A067A7C-E7DC-4ED1-BB95-03BB1234B636}"/>
              </a:ext>
            </a:extLst>
          </p:cNvPr>
          <p:cNvSpPr txBox="1"/>
          <p:nvPr/>
        </p:nvSpPr>
        <p:spPr>
          <a:xfrm>
            <a:off x="1847528" y="1624012"/>
            <a:ext cx="4896544" cy="523220"/>
          </a:xfrm>
          <a:prstGeom prst="rect">
            <a:avLst/>
          </a:prstGeom>
          <a:noFill/>
        </p:spPr>
        <p:txBody>
          <a:bodyPr wrap="square" rtlCol="0">
            <a:spAutoFit/>
          </a:bodyPr>
          <a:lstStyle/>
          <a:p>
            <a:r>
              <a:rPr lang="en-GB" sz="2800" b="1" dirty="0"/>
              <a:t>Non-normative</a:t>
            </a:r>
          </a:p>
        </p:txBody>
      </p:sp>
      <p:sp>
        <p:nvSpPr>
          <p:cNvPr id="6" name="TextBox 5">
            <a:extLst>
              <a:ext uri="{FF2B5EF4-FFF2-40B4-BE49-F238E27FC236}">
                <a16:creationId xmlns:a16="http://schemas.microsoft.com/office/drawing/2014/main" id="{0ED98D0D-2E6E-43A7-B328-F6F7D02655C2}"/>
              </a:ext>
            </a:extLst>
          </p:cNvPr>
          <p:cNvSpPr txBox="1"/>
          <p:nvPr/>
        </p:nvSpPr>
        <p:spPr>
          <a:xfrm>
            <a:off x="2423592" y="2147233"/>
            <a:ext cx="792088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Choices and decisions where the individual / group separate themselves from the mainstream through cultural practices and objects</a:t>
            </a:r>
          </a:p>
        </p:txBody>
      </p:sp>
      <p:sp>
        <p:nvSpPr>
          <p:cNvPr id="7" name="TextBox 6">
            <a:extLst>
              <a:ext uri="{FF2B5EF4-FFF2-40B4-BE49-F238E27FC236}">
                <a16:creationId xmlns:a16="http://schemas.microsoft.com/office/drawing/2014/main" id="{149E9885-E30D-4BCF-B5ED-CF07A491E3DB}"/>
              </a:ext>
            </a:extLst>
          </p:cNvPr>
          <p:cNvSpPr txBox="1"/>
          <p:nvPr/>
        </p:nvSpPr>
        <p:spPr>
          <a:xfrm>
            <a:off x="1847528" y="3753033"/>
            <a:ext cx="4896544" cy="523220"/>
          </a:xfrm>
          <a:prstGeom prst="rect">
            <a:avLst/>
          </a:prstGeom>
          <a:noFill/>
        </p:spPr>
        <p:txBody>
          <a:bodyPr wrap="square" rtlCol="0">
            <a:spAutoFit/>
          </a:bodyPr>
          <a:lstStyle/>
          <a:p>
            <a:r>
              <a:rPr lang="en-GB" sz="2800" b="1" dirty="0"/>
              <a:t>Marginalised</a:t>
            </a:r>
          </a:p>
        </p:txBody>
      </p:sp>
      <p:sp>
        <p:nvSpPr>
          <p:cNvPr id="8" name="TextBox 7">
            <a:extLst>
              <a:ext uri="{FF2B5EF4-FFF2-40B4-BE49-F238E27FC236}">
                <a16:creationId xmlns:a16="http://schemas.microsoft.com/office/drawing/2014/main" id="{B20474B3-7489-4DAC-B018-7FAC571EF630}"/>
              </a:ext>
            </a:extLst>
          </p:cNvPr>
          <p:cNvSpPr txBox="1"/>
          <p:nvPr/>
        </p:nvSpPr>
        <p:spPr>
          <a:xfrm>
            <a:off x="2423592" y="4276253"/>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Lack of power or choice and separated by society</a:t>
            </a:r>
          </a:p>
        </p:txBody>
      </p:sp>
      <p:pic>
        <p:nvPicPr>
          <p:cNvPr id="12" name="Picture 11">
            <a:hlinkClick r:id="rId3"/>
            <a:extLst>
              <a:ext uri="{FF2B5EF4-FFF2-40B4-BE49-F238E27FC236}">
                <a16:creationId xmlns:a16="http://schemas.microsoft.com/office/drawing/2014/main" id="{5DE7D941-1F4D-49E7-8955-9242C0CD5C6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715186" y="5733256"/>
            <a:ext cx="761628" cy="756482"/>
          </a:xfrm>
          <a:prstGeom prst="rect">
            <a:avLst/>
          </a:prstGeom>
        </p:spPr>
      </p:pic>
      <p:sp>
        <p:nvSpPr>
          <p:cNvPr id="13" name="TextBox 12">
            <a:extLst>
              <a:ext uri="{FF2B5EF4-FFF2-40B4-BE49-F238E27FC236}">
                <a16:creationId xmlns:a16="http://schemas.microsoft.com/office/drawing/2014/main" id="{806D8172-F18C-48F9-B9D1-695A2FD017FA}"/>
              </a:ext>
            </a:extLst>
          </p:cNvPr>
          <p:cNvSpPr txBox="1"/>
          <p:nvPr/>
        </p:nvSpPr>
        <p:spPr>
          <a:xfrm>
            <a:off x="7324363" y="5115235"/>
            <a:ext cx="3044519" cy="369332"/>
          </a:xfrm>
          <a:prstGeom prst="rect">
            <a:avLst/>
          </a:prstGeom>
          <a:noFill/>
        </p:spPr>
        <p:txBody>
          <a:bodyPr wrap="square" rtlCol="0">
            <a:spAutoFit/>
          </a:bodyPr>
          <a:lstStyle/>
          <a:p>
            <a:r>
              <a:rPr lang="en-GB" dirty="0"/>
              <a:t>(Williams, 2011, p.6)</a:t>
            </a:r>
          </a:p>
        </p:txBody>
      </p:sp>
    </p:spTree>
    <p:extLst>
      <p:ext uri="{BB962C8B-B14F-4D97-AF65-F5344CB8AC3E}">
        <p14:creationId xmlns:p14="http://schemas.microsoft.com/office/powerpoint/2010/main" val="3834770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8046"/>
            <a:ext cx="8229600" cy="1143000"/>
          </a:xfrm>
        </p:spPr>
        <p:txBody>
          <a:bodyPr/>
          <a:lstStyle/>
          <a:p>
            <a:r>
              <a:rPr lang="en-GB" b="1" dirty="0"/>
              <a:t>Resistance &amp; Assimilation</a:t>
            </a:r>
          </a:p>
        </p:txBody>
      </p:sp>
      <p:sp>
        <p:nvSpPr>
          <p:cNvPr id="3" name="Content Placeholder 2"/>
          <p:cNvSpPr>
            <a:spLocks noGrp="1"/>
          </p:cNvSpPr>
          <p:nvPr>
            <p:ph idx="1"/>
          </p:nvPr>
        </p:nvSpPr>
        <p:spPr>
          <a:xfrm>
            <a:off x="1703512" y="1484784"/>
            <a:ext cx="8784976" cy="4248472"/>
          </a:xfrm>
        </p:spPr>
        <p:txBody>
          <a:bodyPr>
            <a:normAutofit fontScale="85000" lnSpcReduction="20000"/>
          </a:bodyPr>
          <a:lstStyle/>
          <a:p>
            <a:pPr marL="0" indent="0" algn="ctr">
              <a:spcBef>
                <a:spcPts val="600"/>
              </a:spcBef>
              <a:spcAft>
                <a:spcPts val="600"/>
              </a:spcAft>
              <a:buNone/>
            </a:pPr>
            <a:r>
              <a:rPr lang="en-GB" dirty="0"/>
              <a:t>The development of a subculture may involve either an </a:t>
            </a:r>
          </a:p>
          <a:p>
            <a:pPr marL="0" indent="0" algn="ctr">
              <a:spcBef>
                <a:spcPts val="600"/>
              </a:spcBef>
              <a:spcAft>
                <a:spcPts val="600"/>
              </a:spcAft>
              <a:buNone/>
            </a:pPr>
            <a:r>
              <a:rPr lang="en-GB" sz="2600" b="1" dirty="0"/>
              <a:t>unwillingness (Non-normativity)</a:t>
            </a:r>
          </a:p>
          <a:p>
            <a:pPr marL="0" indent="0" algn="ctr">
              <a:spcBef>
                <a:spcPts val="600"/>
              </a:spcBef>
              <a:spcAft>
                <a:spcPts val="600"/>
              </a:spcAft>
              <a:buNone/>
            </a:pPr>
            <a:r>
              <a:rPr lang="en-GB" dirty="0"/>
              <a:t>Or</a:t>
            </a:r>
          </a:p>
          <a:p>
            <a:pPr marL="0" indent="0" algn="ctr">
              <a:spcBef>
                <a:spcPts val="600"/>
              </a:spcBef>
              <a:spcAft>
                <a:spcPts val="600"/>
              </a:spcAft>
              <a:buNone/>
            </a:pPr>
            <a:r>
              <a:rPr lang="en-GB" sz="2600" b="1" dirty="0"/>
              <a:t>an inability (Marginalisation) </a:t>
            </a:r>
          </a:p>
          <a:p>
            <a:pPr marL="0" indent="0" algn="ctr">
              <a:spcBef>
                <a:spcPts val="600"/>
              </a:spcBef>
              <a:spcAft>
                <a:spcPts val="600"/>
              </a:spcAft>
              <a:buNone/>
            </a:pPr>
            <a:r>
              <a:rPr lang="en-GB" dirty="0"/>
              <a:t>on the part of the people to participate in mainstream culture in the first place </a:t>
            </a:r>
          </a:p>
          <a:p>
            <a:pPr marL="0" indent="0" algn="ctr">
              <a:spcBef>
                <a:spcPts val="600"/>
              </a:spcBef>
              <a:spcAft>
                <a:spcPts val="600"/>
              </a:spcAft>
              <a:buNone/>
            </a:pPr>
            <a:r>
              <a:rPr lang="en-GB" b="1" dirty="0">
                <a:solidFill>
                  <a:srgbClr val="FF0000"/>
                </a:solidFill>
              </a:rPr>
              <a:t>BUT NEITHER</a:t>
            </a:r>
          </a:p>
          <a:p>
            <a:pPr marL="0" indent="0" algn="ctr">
              <a:spcBef>
                <a:spcPts val="600"/>
              </a:spcBef>
              <a:spcAft>
                <a:spcPts val="600"/>
              </a:spcAft>
              <a:buNone/>
            </a:pPr>
            <a:r>
              <a:rPr lang="en-GB" dirty="0"/>
              <a:t>resistance nor assimilation is ever completely achieved </a:t>
            </a:r>
          </a:p>
          <a:p>
            <a:pPr marL="0" indent="0" algn="ctr">
              <a:spcBef>
                <a:spcPts val="600"/>
              </a:spcBef>
              <a:spcAft>
                <a:spcPts val="600"/>
              </a:spcAft>
              <a:buNone/>
            </a:pPr>
            <a:r>
              <a:rPr lang="en-GB" sz="2600" dirty="0"/>
              <a:t>(i.e. most people are never entirely outside of the mainstream nor are they entirely like everyone else)</a:t>
            </a:r>
          </a:p>
        </p:txBody>
      </p:sp>
      <p:sp>
        <p:nvSpPr>
          <p:cNvPr id="5" name="TextBox 4">
            <a:extLst>
              <a:ext uri="{FF2B5EF4-FFF2-40B4-BE49-F238E27FC236}">
                <a16:creationId xmlns:a16="http://schemas.microsoft.com/office/drawing/2014/main" id="{43AE6354-E55D-4D46-9371-34181B5E88F9}"/>
              </a:ext>
            </a:extLst>
          </p:cNvPr>
          <p:cNvSpPr txBox="1"/>
          <p:nvPr/>
        </p:nvSpPr>
        <p:spPr>
          <a:xfrm>
            <a:off x="7895659" y="6071795"/>
            <a:ext cx="2304256" cy="369332"/>
          </a:xfrm>
          <a:prstGeom prst="rect">
            <a:avLst/>
          </a:prstGeom>
          <a:noFill/>
        </p:spPr>
        <p:txBody>
          <a:bodyPr wrap="square" rtlCol="0">
            <a:spAutoFit/>
          </a:bodyPr>
          <a:lstStyle/>
          <a:p>
            <a:r>
              <a:rPr lang="en-GB" dirty="0"/>
              <a:t>(Dowd &amp; Dowd, 2003)</a:t>
            </a:r>
          </a:p>
        </p:txBody>
      </p:sp>
    </p:spTree>
    <p:extLst>
      <p:ext uri="{BB962C8B-B14F-4D97-AF65-F5344CB8AC3E}">
        <p14:creationId xmlns:p14="http://schemas.microsoft.com/office/powerpoint/2010/main" val="394611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6927" y="148086"/>
            <a:ext cx="8229600" cy="778098"/>
          </a:xfrm>
        </p:spPr>
        <p:txBody>
          <a:bodyPr/>
          <a:lstStyle/>
          <a:p>
            <a:r>
              <a:rPr lang="en-GB" b="1" dirty="0"/>
              <a:t>Power &amp; Hegemony</a:t>
            </a:r>
          </a:p>
        </p:txBody>
      </p:sp>
      <p:sp>
        <p:nvSpPr>
          <p:cNvPr id="3" name="Content Placeholder 2"/>
          <p:cNvSpPr>
            <a:spLocks noGrp="1"/>
          </p:cNvSpPr>
          <p:nvPr>
            <p:ph idx="1"/>
          </p:nvPr>
        </p:nvSpPr>
        <p:spPr>
          <a:xfrm>
            <a:off x="6287412" y="6013402"/>
            <a:ext cx="3447322" cy="523220"/>
          </a:xfrm>
        </p:spPr>
        <p:txBody>
          <a:bodyPr>
            <a:normAutofit/>
          </a:bodyPr>
          <a:lstStyle/>
          <a:p>
            <a:pPr marL="0" indent="0">
              <a:buNone/>
            </a:pPr>
            <a:r>
              <a:rPr lang="en-GB" sz="2400" dirty="0"/>
              <a:t>(Thomas &amp; Thomas, 1928)</a:t>
            </a:r>
          </a:p>
          <a:p>
            <a:pPr lvl="1"/>
            <a:endParaRPr lang="en-GB" sz="2400" dirty="0"/>
          </a:p>
        </p:txBody>
      </p:sp>
      <p:sp>
        <p:nvSpPr>
          <p:cNvPr id="5" name="TextBox 4">
            <a:extLst>
              <a:ext uri="{FF2B5EF4-FFF2-40B4-BE49-F238E27FC236}">
                <a16:creationId xmlns:a16="http://schemas.microsoft.com/office/drawing/2014/main" id="{DF23743D-34F9-4B90-ABB9-2703CA9D524D}"/>
              </a:ext>
            </a:extLst>
          </p:cNvPr>
          <p:cNvSpPr txBox="1"/>
          <p:nvPr/>
        </p:nvSpPr>
        <p:spPr>
          <a:xfrm>
            <a:off x="1703513" y="1052736"/>
            <a:ext cx="2088232" cy="523220"/>
          </a:xfrm>
          <a:prstGeom prst="rect">
            <a:avLst/>
          </a:prstGeom>
          <a:noFill/>
        </p:spPr>
        <p:txBody>
          <a:bodyPr wrap="square" rtlCol="0">
            <a:spAutoFit/>
          </a:bodyPr>
          <a:lstStyle/>
          <a:p>
            <a:r>
              <a:rPr lang="en-GB" sz="2800" b="1" dirty="0"/>
              <a:t>Hegemony =</a:t>
            </a:r>
          </a:p>
        </p:txBody>
      </p:sp>
      <p:sp>
        <p:nvSpPr>
          <p:cNvPr id="7" name="TextBox 6">
            <a:extLst>
              <a:ext uri="{FF2B5EF4-FFF2-40B4-BE49-F238E27FC236}">
                <a16:creationId xmlns:a16="http://schemas.microsoft.com/office/drawing/2014/main" id="{9238A933-8DEA-47C1-91B3-4215DFB6A58D}"/>
              </a:ext>
            </a:extLst>
          </p:cNvPr>
          <p:cNvSpPr txBox="1"/>
          <p:nvPr/>
        </p:nvSpPr>
        <p:spPr>
          <a:xfrm>
            <a:off x="3863752" y="1052736"/>
            <a:ext cx="6480720" cy="523220"/>
          </a:xfrm>
          <a:prstGeom prst="rect">
            <a:avLst/>
          </a:prstGeom>
          <a:noFill/>
        </p:spPr>
        <p:txBody>
          <a:bodyPr wrap="square" rtlCol="0">
            <a:spAutoFit/>
          </a:bodyPr>
          <a:lstStyle/>
          <a:p>
            <a:r>
              <a:rPr lang="en-GB" sz="2800" dirty="0"/>
              <a:t>Leadership, dominance or undue influence</a:t>
            </a:r>
          </a:p>
        </p:txBody>
      </p:sp>
      <p:sp>
        <p:nvSpPr>
          <p:cNvPr id="8" name="TextBox 7">
            <a:extLst>
              <a:ext uri="{FF2B5EF4-FFF2-40B4-BE49-F238E27FC236}">
                <a16:creationId xmlns:a16="http://schemas.microsoft.com/office/drawing/2014/main" id="{AD80789B-7A8B-4AF3-A95C-7E94C50EC4C7}"/>
              </a:ext>
            </a:extLst>
          </p:cNvPr>
          <p:cNvSpPr txBox="1"/>
          <p:nvPr/>
        </p:nvSpPr>
        <p:spPr>
          <a:xfrm>
            <a:off x="1722851" y="1623989"/>
            <a:ext cx="7852589" cy="523220"/>
          </a:xfrm>
          <a:prstGeom prst="rect">
            <a:avLst/>
          </a:prstGeom>
          <a:noFill/>
        </p:spPr>
        <p:txBody>
          <a:bodyPr wrap="square" rtlCol="0">
            <a:spAutoFit/>
          </a:bodyPr>
          <a:lstStyle/>
          <a:p>
            <a:r>
              <a:rPr lang="en-GB" sz="2800" dirty="0"/>
              <a:t>All human action is influenced by power structures;</a:t>
            </a:r>
          </a:p>
        </p:txBody>
      </p:sp>
      <p:sp>
        <p:nvSpPr>
          <p:cNvPr id="9" name="TextBox 8">
            <a:extLst>
              <a:ext uri="{FF2B5EF4-FFF2-40B4-BE49-F238E27FC236}">
                <a16:creationId xmlns:a16="http://schemas.microsoft.com/office/drawing/2014/main" id="{8B72BA41-2ADE-45CA-9C40-8387ECC51578}"/>
              </a:ext>
            </a:extLst>
          </p:cNvPr>
          <p:cNvSpPr txBox="1"/>
          <p:nvPr/>
        </p:nvSpPr>
        <p:spPr>
          <a:xfrm>
            <a:off x="2063553" y="2137966"/>
            <a:ext cx="828092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Physical power – police, army, brute force</a:t>
            </a:r>
          </a:p>
          <a:p>
            <a:pPr marL="457200" indent="-457200">
              <a:buFont typeface="Arial" panose="020B0604020202020204" pitchFamily="34" charset="0"/>
              <a:buChar char="•"/>
            </a:pPr>
            <a:r>
              <a:rPr lang="en-GB" sz="2800" dirty="0"/>
              <a:t>Cognitive power – academia, media, influencers</a:t>
            </a:r>
          </a:p>
          <a:p>
            <a:pPr marL="457200" indent="-457200">
              <a:buFont typeface="Arial" panose="020B0604020202020204" pitchFamily="34" charset="0"/>
              <a:buChar char="•"/>
            </a:pPr>
            <a:r>
              <a:rPr lang="en-GB" sz="2800" dirty="0"/>
              <a:t>Emotional power – charismatic and rhetorical power</a:t>
            </a:r>
          </a:p>
        </p:txBody>
      </p:sp>
      <p:sp>
        <p:nvSpPr>
          <p:cNvPr id="10" name="TextBox 9">
            <a:extLst>
              <a:ext uri="{FF2B5EF4-FFF2-40B4-BE49-F238E27FC236}">
                <a16:creationId xmlns:a16="http://schemas.microsoft.com/office/drawing/2014/main" id="{603CE8CA-5E0C-4471-9B23-7C8C21C7C0DF}"/>
              </a:ext>
            </a:extLst>
          </p:cNvPr>
          <p:cNvSpPr txBox="1"/>
          <p:nvPr/>
        </p:nvSpPr>
        <p:spPr>
          <a:xfrm>
            <a:off x="1722851" y="3581967"/>
            <a:ext cx="7852589" cy="523220"/>
          </a:xfrm>
          <a:prstGeom prst="rect">
            <a:avLst/>
          </a:prstGeom>
          <a:noFill/>
        </p:spPr>
        <p:txBody>
          <a:bodyPr wrap="square" rtlCol="0">
            <a:spAutoFit/>
          </a:bodyPr>
          <a:lstStyle/>
          <a:p>
            <a:r>
              <a:rPr lang="en-GB" sz="2800" dirty="0"/>
              <a:t>The exercise of this power shapes;</a:t>
            </a:r>
          </a:p>
        </p:txBody>
      </p:sp>
      <p:sp>
        <p:nvSpPr>
          <p:cNvPr id="11" name="TextBox 10">
            <a:extLst>
              <a:ext uri="{FF2B5EF4-FFF2-40B4-BE49-F238E27FC236}">
                <a16:creationId xmlns:a16="http://schemas.microsoft.com/office/drawing/2014/main" id="{3371CE09-FDD6-4750-BC9D-2D4A1B2A570D}"/>
              </a:ext>
            </a:extLst>
          </p:cNvPr>
          <p:cNvSpPr txBox="1"/>
          <p:nvPr/>
        </p:nvSpPr>
        <p:spPr>
          <a:xfrm>
            <a:off x="2063554" y="4105188"/>
            <a:ext cx="7671181"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we do or don’t do</a:t>
            </a:r>
          </a:p>
          <a:p>
            <a:pPr marL="457200" indent="-457200">
              <a:buFont typeface="Arial" panose="020B0604020202020204" pitchFamily="34" charset="0"/>
              <a:buChar char="•"/>
            </a:pPr>
            <a:r>
              <a:rPr lang="en-GB" sz="2800" dirty="0"/>
              <a:t>What we think</a:t>
            </a:r>
          </a:p>
          <a:p>
            <a:pPr marL="457200" indent="-457200">
              <a:buFont typeface="Arial" panose="020B0604020202020204" pitchFamily="34" charset="0"/>
              <a:buChar char="•"/>
            </a:pPr>
            <a:r>
              <a:rPr lang="en-GB" sz="2800" dirty="0"/>
              <a:t>What we feel</a:t>
            </a:r>
          </a:p>
        </p:txBody>
      </p:sp>
    </p:spTree>
    <p:extLst>
      <p:ext uri="{BB962C8B-B14F-4D97-AF65-F5344CB8AC3E}">
        <p14:creationId xmlns:p14="http://schemas.microsoft.com/office/powerpoint/2010/main" val="36290825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5243" y="13132"/>
            <a:ext cx="8229600" cy="850106"/>
          </a:xfrm>
        </p:spPr>
        <p:txBody>
          <a:bodyPr/>
          <a:lstStyle/>
          <a:p>
            <a:r>
              <a:rPr lang="en-GB" b="1" dirty="0"/>
              <a:t>Inequity and power</a:t>
            </a:r>
          </a:p>
        </p:txBody>
      </p:sp>
      <p:sp>
        <p:nvSpPr>
          <p:cNvPr id="3" name="Content Placeholder 2"/>
          <p:cNvSpPr>
            <a:spLocks noGrp="1"/>
          </p:cNvSpPr>
          <p:nvPr>
            <p:ph idx="1"/>
          </p:nvPr>
        </p:nvSpPr>
        <p:spPr>
          <a:xfrm>
            <a:off x="1931571" y="980729"/>
            <a:ext cx="8484909" cy="1080120"/>
          </a:xfrm>
        </p:spPr>
        <p:txBody>
          <a:bodyPr>
            <a:normAutofit/>
          </a:bodyPr>
          <a:lstStyle/>
          <a:p>
            <a:r>
              <a:rPr lang="en-GB" dirty="0"/>
              <a:t>Power is a concept to make sense of our unequal access to;</a:t>
            </a:r>
          </a:p>
        </p:txBody>
      </p:sp>
      <p:sp>
        <p:nvSpPr>
          <p:cNvPr id="5" name="TextBox 4">
            <a:extLst>
              <a:ext uri="{FF2B5EF4-FFF2-40B4-BE49-F238E27FC236}">
                <a16:creationId xmlns:a16="http://schemas.microsoft.com/office/drawing/2014/main" id="{3963F80E-582E-48D6-ACC4-7B0A8AA97817}"/>
              </a:ext>
            </a:extLst>
          </p:cNvPr>
          <p:cNvSpPr txBox="1"/>
          <p:nvPr/>
        </p:nvSpPr>
        <p:spPr>
          <a:xfrm>
            <a:off x="7536159" y="4612486"/>
            <a:ext cx="2880320" cy="369332"/>
          </a:xfrm>
          <a:prstGeom prst="rect">
            <a:avLst/>
          </a:prstGeom>
          <a:noFill/>
        </p:spPr>
        <p:txBody>
          <a:bodyPr wrap="square" rtlCol="0">
            <a:spAutoFit/>
          </a:bodyPr>
          <a:lstStyle/>
          <a:p>
            <a:r>
              <a:rPr lang="en-GB" dirty="0"/>
              <a:t>(Thomas &amp; Thomas, 1928)</a:t>
            </a:r>
          </a:p>
        </p:txBody>
      </p:sp>
      <p:sp>
        <p:nvSpPr>
          <p:cNvPr id="6" name="TextBox 5">
            <a:extLst>
              <a:ext uri="{FF2B5EF4-FFF2-40B4-BE49-F238E27FC236}">
                <a16:creationId xmlns:a16="http://schemas.microsoft.com/office/drawing/2014/main" id="{9C7FDA2A-53A2-4507-866E-E24033613EF2}"/>
              </a:ext>
            </a:extLst>
          </p:cNvPr>
          <p:cNvSpPr txBox="1"/>
          <p:nvPr/>
        </p:nvSpPr>
        <p:spPr>
          <a:xfrm>
            <a:off x="2158414" y="2055420"/>
            <a:ext cx="7843259"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Material</a:t>
            </a:r>
          </a:p>
          <a:p>
            <a:pPr marL="457200" indent="-457200">
              <a:buFont typeface="Arial" panose="020B0604020202020204" pitchFamily="34" charset="0"/>
              <a:buChar char="•"/>
            </a:pPr>
            <a:r>
              <a:rPr lang="en-GB" sz="2800" dirty="0"/>
              <a:t>Cultural</a:t>
            </a:r>
          </a:p>
          <a:p>
            <a:pPr marL="457200" indent="-457200">
              <a:buFont typeface="Arial" panose="020B0604020202020204" pitchFamily="34" charset="0"/>
              <a:buChar char="•"/>
            </a:pPr>
            <a:r>
              <a:rPr lang="en-GB" sz="2800" dirty="0"/>
              <a:t>Social</a:t>
            </a:r>
          </a:p>
          <a:p>
            <a:pPr marL="457200" indent="-457200">
              <a:buFont typeface="Arial" panose="020B0604020202020204" pitchFamily="34" charset="0"/>
              <a:buChar char="•"/>
            </a:pPr>
            <a:r>
              <a:rPr lang="en-GB" sz="2800" dirty="0"/>
              <a:t>Economic</a:t>
            </a:r>
          </a:p>
          <a:p>
            <a:pPr marL="457200" indent="-457200">
              <a:buFont typeface="Arial" panose="020B0604020202020204" pitchFamily="34" charset="0"/>
              <a:buChar char="•"/>
            </a:pPr>
            <a:r>
              <a:rPr lang="en-GB" sz="2800" dirty="0"/>
              <a:t>Emotional </a:t>
            </a:r>
          </a:p>
          <a:p>
            <a:pPr marL="457200" indent="-457200">
              <a:buFont typeface="Arial" panose="020B0604020202020204" pitchFamily="34" charset="0"/>
              <a:buChar char="•"/>
            </a:pPr>
            <a:r>
              <a:rPr lang="en-GB" sz="2800" dirty="0"/>
              <a:t>and psychological resources</a:t>
            </a:r>
          </a:p>
        </p:txBody>
      </p:sp>
      <p:sp>
        <p:nvSpPr>
          <p:cNvPr id="7" name="TextBox 6">
            <a:extLst>
              <a:ext uri="{FF2B5EF4-FFF2-40B4-BE49-F238E27FC236}">
                <a16:creationId xmlns:a16="http://schemas.microsoft.com/office/drawing/2014/main" id="{1B941CD0-545F-4374-AF1E-0795955EAF56}"/>
              </a:ext>
            </a:extLst>
          </p:cNvPr>
          <p:cNvSpPr txBox="1"/>
          <p:nvPr/>
        </p:nvSpPr>
        <p:spPr>
          <a:xfrm>
            <a:off x="1965244" y="5085185"/>
            <a:ext cx="84849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And the formation of a sub-culture is a response to this</a:t>
            </a:r>
          </a:p>
        </p:txBody>
      </p:sp>
    </p:spTree>
    <p:extLst>
      <p:ext uri="{BB962C8B-B14F-4D97-AF65-F5344CB8AC3E}">
        <p14:creationId xmlns:p14="http://schemas.microsoft.com/office/powerpoint/2010/main" val="123318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r>
              <a:rPr lang="en-GB" b="1" dirty="0"/>
              <a:t>Hegemony </a:t>
            </a:r>
            <a:r>
              <a:rPr lang="en-GB" b="1" dirty="0" err="1"/>
              <a:t>vs</a:t>
            </a:r>
            <a:r>
              <a:rPr lang="en-GB" b="1" dirty="0"/>
              <a:t> Subcultures</a:t>
            </a:r>
          </a:p>
        </p:txBody>
      </p:sp>
      <p:sp>
        <p:nvSpPr>
          <p:cNvPr id="3" name="Content Placeholder 2"/>
          <p:cNvSpPr>
            <a:spLocks noGrp="1"/>
          </p:cNvSpPr>
          <p:nvPr>
            <p:ph idx="1"/>
          </p:nvPr>
        </p:nvSpPr>
        <p:spPr>
          <a:xfrm>
            <a:off x="1981200" y="1600201"/>
            <a:ext cx="8229600" cy="2116832"/>
          </a:xfrm>
        </p:spPr>
        <p:txBody>
          <a:bodyPr>
            <a:noAutofit/>
          </a:bodyPr>
          <a:lstStyle/>
          <a:p>
            <a:r>
              <a:rPr lang="en-GB" sz="3600" dirty="0"/>
              <a:t>Subcultures do offer alternative frames of reference wherein young people learn to think outside the box</a:t>
            </a:r>
          </a:p>
          <a:p>
            <a:endParaRPr lang="en-GB" sz="3600" dirty="0"/>
          </a:p>
          <a:p>
            <a:r>
              <a:rPr lang="en-GB" sz="3600" dirty="0"/>
              <a:t>Or at least learn to think inside a different box</a:t>
            </a:r>
          </a:p>
          <a:p>
            <a:endParaRPr lang="en-GB" sz="3600" dirty="0"/>
          </a:p>
        </p:txBody>
      </p:sp>
    </p:spTree>
    <p:extLst>
      <p:ext uri="{BB962C8B-B14F-4D97-AF65-F5344CB8AC3E}">
        <p14:creationId xmlns:p14="http://schemas.microsoft.com/office/powerpoint/2010/main" val="180259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850106"/>
          </a:xfrm>
        </p:spPr>
        <p:txBody>
          <a:bodyPr/>
          <a:lstStyle/>
          <a:p>
            <a:r>
              <a:rPr lang="en-GB" b="1" dirty="0"/>
              <a:t>Reasons for joining a sub-culture</a:t>
            </a:r>
          </a:p>
        </p:txBody>
      </p:sp>
      <p:sp>
        <p:nvSpPr>
          <p:cNvPr id="3" name="Content Placeholder 2"/>
          <p:cNvSpPr>
            <a:spLocks noGrp="1"/>
          </p:cNvSpPr>
          <p:nvPr>
            <p:ph idx="1"/>
          </p:nvPr>
        </p:nvSpPr>
        <p:spPr>
          <a:xfrm>
            <a:off x="1703512" y="1196753"/>
            <a:ext cx="8856984" cy="3974039"/>
          </a:xfrm>
        </p:spPr>
        <p:txBody>
          <a:bodyPr>
            <a:noAutofit/>
          </a:bodyPr>
          <a:lstStyle/>
          <a:p>
            <a:pPr marL="0" indent="0">
              <a:buNone/>
            </a:pPr>
            <a:r>
              <a:rPr lang="en-GB" sz="2800" dirty="0"/>
              <a:t>‘Is it preferable to ‘think’ without having critical awareness . . . </a:t>
            </a:r>
          </a:p>
          <a:p>
            <a:pPr marL="0" indent="0">
              <a:buNone/>
            </a:pPr>
            <a:r>
              <a:rPr lang="en-GB" sz="2800" dirty="0"/>
              <a:t>In other words to ‘participate’ in a conception of the world ‘imposed’ mechanically by external environment . . . </a:t>
            </a:r>
          </a:p>
          <a:p>
            <a:pPr marL="0" indent="0">
              <a:buNone/>
            </a:pPr>
            <a:r>
              <a:rPr lang="en-GB" sz="2800" dirty="0"/>
              <a:t>Or is it preferable to work out one’s own conception of the world consciously and critically, and so out of this world of one’s own brain to choose one’s own sphere of activity, to participate actively in making the history of the world, and  not simply to accept passively and without care the imprint of one’s own personality from outside?’</a:t>
            </a:r>
          </a:p>
        </p:txBody>
      </p:sp>
      <p:sp>
        <p:nvSpPr>
          <p:cNvPr id="5" name="TextBox 4">
            <a:extLst>
              <a:ext uri="{FF2B5EF4-FFF2-40B4-BE49-F238E27FC236}">
                <a16:creationId xmlns:a16="http://schemas.microsoft.com/office/drawing/2014/main" id="{9A05A625-A9DF-4BD0-BDA2-A1541F9A24FA}"/>
              </a:ext>
            </a:extLst>
          </p:cNvPr>
          <p:cNvSpPr txBox="1"/>
          <p:nvPr/>
        </p:nvSpPr>
        <p:spPr>
          <a:xfrm>
            <a:off x="7680176" y="5733256"/>
            <a:ext cx="3096344" cy="369332"/>
          </a:xfrm>
          <a:prstGeom prst="rect">
            <a:avLst/>
          </a:prstGeom>
          <a:noFill/>
        </p:spPr>
        <p:txBody>
          <a:bodyPr wrap="square" rtlCol="0">
            <a:spAutoFit/>
          </a:bodyPr>
          <a:lstStyle/>
          <a:p>
            <a:r>
              <a:rPr lang="en-GB" dirty="0"/>
              <a:t>(Gramsci, 1971, p. 58)</a:t>
            </a:r>
          </a:p>
        </p:txBody>
      </p:sp>
      <p:sp>
        <p:nvSpPr>
          <p:cNvPr id="6" name="TextBox 5">
            <a:extLst>
              <a:ext uri="{FF2B5EF4-FFF2-40B4-BE49-F238E27FC236}">
                <a16:creationId xmlns:a16="http://schemas.microsoft.com/office/drawing/2014/main" id="{28591BFB-240D-41E7-A23A-BFAA1A9540DF}"/>
              </a:ext>
            </a:extLst>
          </p:cNvPr>
          <p:cNvSpPr txBox="1"/>
          <p:nvPr/>
        </p:nvSpPr>
        <p:spPr>
          <a:xfrm>
            <a:off x="4151784" y="6148422"/>
            <a:ext cx="6059016" cy="461665"/>
          </a:xfrm>
          <a:prstGeom prst="rect">
            <a:avLst/>
          </a:prstGeom>
          <a:noFill/>
        </p:spPr>
        <p:txBody>
          <a:bodyPr wrap="square" rtlCol="0">
            <a:spAutoFit/>
          </a:bodyPr>
          <a:lstStyle/>
          <a:p>
            <a:r>
              <a:rPr lang="en-GB" sz="2400" b="1" dirty="0"/>
              <a:t>= resistance – we will look at this in Theme 5</a:t>
            </a:r>
          </a:p>
        </p:txBody>
      </p:sp>
    </p:spTree>
    <p:extLst>
      <p:ext uri="{BB962C8B-B14F-4D97-AF65-F5344CB8AC3E}">
        <p14:creationId xmlns:p14="http://schemas.microsoft.com/office/powerpoint/2010/main" val="414351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81B73B9-946F-4C33-A84C-80286D3CFA59}"/>
              </a:ext>
            </a:extLst>
          </p:cNvPr>
          <p:cNvSpPr>
            <a:spLocks noGrp="1"/>
          </p:cNvSpPr>
          <p:nvPr>
            <p:ph type="title"/>
          </p:nvPr>
        </p:nvSpPr>
        <p:spPr>
          <a:xfrm>
            <a:off x="1919537" y="116632"/>
            <a:ext cx="8226425" cy="865188"/>
          </a:xfrm>
        </p:spPr>
        <p:txBody>
          <a:bodyPr/>
          <a:lstStyle/>
          <a:p>
            <a:pPr eaLnBrk="1" hangingPunct="1"/>
            <a:r>
              <a:rPr lang="en-AU" altLang="en-US" b="1" dirty="0"/>
              <a:t>Dimensions of culture</a:t>
            </a:r>
          </a:p>
        </p:txBody>
      </p:sp>
      <p:sp>
        <p:nvSpPr>
          <p:cNvPr id="21507" name="Rectangle 3">
            <a:extLst>
              <a:ext uri="{FF2B5EF4-FFF2-40B4-BE49-F238E27FC236}">
                <a16:creationId xmlns:a16="http://schemas.microsoft.com/office/drawing/2014/main" id="{CDDAFEA0-9A7F-46E0-8B14-6532A56A9751}"/>
              </a:ext>
            </a:extLst>
          </p:cNvPr>
          <p:cNvSpPr>
            <a:spLocks noGrp="1"/>
          </p:cNvSpPr>
          <p:nvPr>
            <p:ph idx="1"/>
          </p:nvPr>
        </p:nvSpPr>
        <p:spPr>
          <a:xfrm>
            <a:off x="2063552" y="1196753"/>
            <a:ext cx="7848600" cy="1512639"/>
          </a:xfrm>
        </p:spPr>
        <p:txBody>
          <a:bodyPr>
            <a:normAutofit/>
          </a:bodyPr>
          <a:lstStyle/>
          <a:p>
            <a:pPr eaLnBrk="1" hangingPunct="1"/>
            <a:r>
              <a:rPr lang="en-AU" altLang="en-US" sz="2800" dirty="0"/>
              <a:t>The dimensions of culture are presented along cultural continua, which present the dimensions as continuous and varying in degrees.</a:t>
            </a:r>
          </a:p>
          <a:p>
            <a:pPr eaLnBrk="1" hangingPunct="1">
              <a:buFontTx/>
              <a:buNone/>
            </a:pPr>
            <a:endParaRPr lang="en-AU" altLang="en-US" sz="28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19937" y="3861049"/>
            <a:ext cx="720701" cy="720701"/>
          </a:xfrm>
          <a:prstGeom prst="rect">
            <a:avLst/>
          </a:prstGeom>
        </p:spPr>
      </p:pic>
      <p:sp>
        <p:nvSpPr>
          <p:cNvPr id="3" name="TextBox 2"/>
          <p:cNvSpPr txBox="1"/>
          <p:nvPr/>
        </p:nvSpPr>
        <p:spPr>
          <a:xfrm>
            <a:off x="2063553" y="3068960"/>
            <a:ext cx="8082408" cy="523220"/>
          </a:xfrm>
          <a:prstGeom prst="rect">
            <a:avLst/>
          </a:prstGeom>
          <a:noFill/>
        </p:spPr>
        <p:txBody>
          <a:bodyPr wrap="square" rtlCol="0">
            <a:spAutoFit/>
          </a:bodyPr>
          <a:lstStyle/>
          <a:p>
            <a:pPr algn="ctr"/>
            <a:r>
              <a:rPr lang="en-GB" sz="2800" dirty="0"/>
              <a:t>Paraphrasing Exercise: What is this statement saying?</a:t>
            </a:r>
          </a:p>
        </p:txBody>
      </p:sp>
    </p:spTree>
    <p:extLst>
      <p:ext uri="{BB962C8B-B14F-4D97-AF65-F5344CB8AC3E}">
        <p14:creationId xmlns:p14="http://schemas.microsoft.com/office/powerpoint/2010/main" val="2102936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840D3C9-3704-4A96-94B1-806EB49DCF87}"/>
              </a:ext>
            </a:extLst>
          </p:cNvPr>
          <p:cNvSpPr>
            <a:spLocks noGrp="1"/>
          </p:cNvSpPr>
          <p:nvPr>
            <p:ph type="title"/>
          </p:nvPr>
        </p:nvSpPr>
        <p:spPr>
          <a:xfrm>
            <a:off x="2063552" y="174724"/>
            <a:ext cx="7772400" cy="720725"/>
          </a:xfrm>
        </p:spPr>
        <p:txBody>
          <a:bodyPr>
            <a:normAutofit fontScale="90000"/>
          </a:bodyPr>
          <a:lstStyle/>
          <a:p>
            <a:pPr eaLnBrk="1" hangingPunct="1"/>
            <a:r>
              <a:rPr lang="en-AU" altLang="en-US" b="1" dirty="0"/>
              <a:t>Hofstede’s cultural dimensions</a:t>
            </a:r>
          </a:p>
        </p:txBody>
      </p:sp>
      <p:sp>
        <p:nvSpPr>
          <p:cNvPr id="22531" name="Rectangle 3">
            <a:extLst>
              <a:ext uri="{FF2B5EF4-FFF2-40B4-BE49-F238E27FC236}">
                <a16:creationId xmlns:a16="http://schemas.microsoft.com/office/drawing/2014/main" id="{AB8662CA-735A-42D3-B08C-E7EC29AB66A6}"/>
              </a:ext>
            </a:extLst>
          </p:cNvPr>
          <p:cNvSpPr>
            <a:spLocks noGrp="1"/>
          </p:cNvSpPr>
          <p:nvPr>
            <p:ph idx="1"/>
          </p:nvPr>
        </p:nvSpPr>
        <p:spPr>
          <a:xfrm>
            <a:off x="2383078" y="3452917"/>
            <a:ext cx="7543800" cy="2376264"/>
          </a:xfrm>
        </p:spPr>
        <p:txBody>
          <a:bodyPr>
            <a:normAutofit/>
          </a:bodyPr>
          <a:lstStyle/>
          <a:p>
            <a:pPr eaLnBrk="1" hangingPunct="1"/>
            <a:r>
              <a:rPr lang="en-AU" altLang="en-US" dirty="0"/>
              <a:t>Individualism–collectivism.</a:t>
            </a:r>
          </a:p>
          <a:p>
            <a:pPr eaLnBrk="1" hangingPunct="1"/>
            <a:r>
              <a:rPr lang="en-AU" altLang="en-US" dirty="0"/>
              <a:t>Masculinity–femininity.</a:t>
            </a:r>
          </a:p>
          <a:p>
            <a:pPr eaLnBrk="1" hangingPunct="1"/>
            <a:r>
              <a:rPr lang="en-AU" altLang="en-US" dirty="0"/>
              <a:t>Uncertainty avoidance.</a:t>
            </a:r>
          </a:p>
          <a:p>
            <a:pPr eaLnBrk="1" hangingPunct="1"/>
            <a:r>
              <a:rPr lang="en-AU" altLang="en-US" dirty="0"/>
              <a:t>Power distance.</a:t>
            </a:r>
          </a:p>
        </p:txBody>
      </p:sp>
      <p:sp>
        <p:nvSpPr>
          <p:cNvPr id="2" name="TextBox 1"/>
          <p:cNvSpPr txBox="1"/>
          <p:nvPr/>
        </p:nvSpPr>
        <p:spPr>
          <a:xfrm>
            <a:off x="1703512" y="1034431"/>
            <a:ext cx="7859670" cy="1815882"/>
          </a:xfrm>
          <a:prstGeom prst="rect">
            <a:avLst/>
          </a:prstGeom>
          <a:noFill/>
        </p:spPr>
        <p:txBody>
          <a:bodyPr wrap="square" rtlCol="0">
            <a:spAutoFit/>
          </a:bodyPr>
          <a:lstStyle/>
          <a:p>
            <a:pPr marL="457200" indent="-457200">
              <a:buFont typeface="Arial" panose="020B0604020202020204" pitchFamily="34" charset="0"/>
              <a:buChar char="•"/>
            </a:pPr>
            <a:r>
              <a:rPr lang="en-AU" altLang="en-US" sz="2800" dirty="0"/>
              <a:t>The categorisation of cultural dimensions is primarily based on the works of Geert Hofstede.</a:t>
            </a:r>
          </a:p>
          <a:p>
            <a:pPr marL="457200" indent="-457200">
              <a:buFont typeface="Arial" panose="020B0604020202020204" pitchFamily="34" charset="0"/>
              <a:buChar char="•"/>
            </a:pPr>
            <a:r>
              <a:rPr lang="en-AU" altLang="en-US" sz="2800" dirty="0"/>
              <a:t>Who is Geert Hofstede?</a:t>
            </a:r>
          </a:p>
          <a:p>
            <a:endParaRPr lang="en-GB" sz="2800" b="1" dirty="0"/>
          </a:p>
        </p:txBody>
      </p:sp>
      <p:sp>
        <p:nvSpPr>
          <p:cNvPr id="3" name="TextBox 2">
            <a:extLst>
              <a:ext uri="{FF2B5EF4-FFF2-40B4-BE49-F238E27FC236}">
                <a16:creationId xmlns:a16="http://schemas.microsoft.com/office/drawing/2014/main" id="{EF931E96-DADE-6126-5642-14EF5BE652BC}"/>
              </a:ext>
            </a:extLst>
          </p:cNvPr>
          <p:cNvSpPr txBox="1"/>
          <p:nvPr/>
        </p:nvSpPr>
        <p:spPr>
          <a:xfrm>
            <a:off x="1703512" y="2780929"/>
            <a:ext cx="7128792" cy="461665"/>
          </a:xfrm>
          <a:prstGeom prst="rect">
            <a:avLst/>
          </a:prstGeom>
          <a:noFill/>
        </p:spPr>
        <p:txBody>
          <a:bodyPr wrap="square" rtlCol="0">
            <a:spAutoFit/>
          </a:bodyPr>
          <a:lstStyle/>
          <a:p>
            <a:r>
              <a:rPr lang="en-GB" sz="2400" b="1" dirty="0"/>
              <a:t>Originally identified four cultural dimensions</a:t>
            </a:r>
          </a:p>
        </p:txBody>
      </p:sp>
    </p:spTree>
    <p:extLst>
      <p:ext uri="{BB962C8B-B14F-4D97-AF65-F5344CB8AC3E}">
        <p14:creationId xmlns:p14="http://schemas.microsoft.com/office/powerpoint/2010/main" val="40389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548A7638-5D31-408D-9024-53D156CA32DA}"/>
              </a:ext>
            </a:extLst>
          </p:cNvPr>
          <p:cNvSpPr>
            <a:spLocks noGrp="1"/>
          </p:cNvSpPr>
          <p:nvPr>
            <p:ph type="title"/>
          </p:nvPr>
        </p:nvSpPr>
        <p:spPr>
          <a:xfrm>
            <a:off x="1775521" y="116632"/>
            <a:ext cx="8218682" cy="1143000"/>
          </a:xfrm>
        </p:spPr>
        <p:txBody>
          <a:bodyPr>
            <a:normAutofit/>
          </a:bodyPr>
          <a:lstStyle/>
          <a:p>
            <a:pPr eaLnBrk="1" hangingPunct="1"/>
            <a:r>
              <a:rPr lang="en-AU" altLang="en-US" b="1" dirty="0"/>
              <a:t>Individualism versus collectivism</a:t>
            </a:r>
          </a:p>
        </p:txBody>
      </p:sp>
      <p:sp>
        <p:nvSpPr>
          <p:cNvPr id="23555" name="Rectangle 3">
            <a:extLst>
              <a:ext uri="{FF2B5EF4-FFF2-40B4-BE49-F238E27FC236}">
                <a16:creationId xmlns:a16="http://schemas.microsoft.com/office/drawing/2014/main" id="{CB9543C2-90E9-4444-9779-A95ABF7B2B1E}"/>
              </a:ext>
            </a:extLst>
          </p:cNvPr>
          <p:cNvSpPr>
            <a:spLocks noGrp="1"/>
          </p:cNvSpPr>
          <p:nvPr>
            <p:ph idx="1"/>
          </p:nvPr>
        </p:nvSpPr>
        <p:spPr>
          <a:xfrm>
            <a:off x="1775521" y="1259632"/>
            <a:ext cx="8352926" cy="1593304"/>
          </a:xfrm>
        </p:spPr>
        <p:txBody>
          <a:bodyPr>
            <a:normAutofit/>
          </a:bodyPr>
          <a:lstStyle/>
          <a:p>
            <a:pPr eaLnBrk="1" hangingPunct="1"/>
            <a:r>
              <a:rPr lang="en-AU" altLang="zh-CN" sz="2800" dirty="0">
                <a:ea typeface="SimSun" panose="02010600030101010101" pitchFamily="2" charset="-122"/>
              </a:rPr>
              <a:t>In individualistic cultures, emphasis is placed on individuals’ goals, abilities and aptitudes over those of the group. </a:t>
            </a:r>
          </a:p>
          <a:p>
            <a:pPr eaLnBrk="1" hangingPunct="1"/>
            <a:endParaRPr lang="en-AU" altLang="zh-CN" sz="2800" dirty="0">
              <a:ea typeface="SimSun" panose="02010600030101010101" pitchFamily="2" charset="-122"/>
            </a:endParaRPr>
          </a:p>
        </p:txBody>
      </p:sp>
      <p:sp>
        <p:nvSpPr>
          <p:cNvPr id="2" name="TextBox 1"/>
          <p:cNvSpPr txBox="1"/>
          <p:nvPr/>
        </p:nvSpPr>
        <p:spPr>
          <a:xfrm>
            <a:off x="1775522" y="2996953"/>
            <a:ext cx="8469569"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a:t>In contrast, collectivistic cultures emphasize values that serve and preserve the ‘</a:t>
            </a:r>
            <a:r>
              <a:rPr lang="en-GB" sz="2800" dirty="0" err="1"/>
              <a:t>ingroup</a:t>
            </a:r>
            <a:r>
              <a:rPr lang="en-GB" sz="2800" dirty="0"/>
              <a:t>’ by subordinating personal goals to this end. Group membership is more important than individuality; responsibility is shared and accountability is collective. </a:t>
            </a:r>
          </a:p>
        </p:txBody>
      </p:sp>
    </p:spTree>
    <p:extLst>
      <p:ext uri="{BB962C8B-B14F-4D97-AF65-F5344CB8AC3E}">
        <p14:creationId xmlns:p14="http://schemas.microsoft.com/office/powerpoint/2010/main" val="3556705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042BC3F-31C3-40E6-8AAD-4332BAF5FF80}"/>
              </a:ext>
            </a:extLst>
          </p:cNvPr>
          <p:cNvSpPr>
            <a:spLocks noGrp="1"/>
          </p:cNvSpPr>
          <p:nvPr>
            <p:ph type="title"/>
          </p:nvPr>
        </p:nvSpPr>
        <p:spPr>
          <a:xfrm>
            <a:off x="2279651" y="188641"/>
            <a:ext cx="7705725" cy="706437"/>
          </a:xfrm>
        </p:spPr>
        <p:txBody>
          <a:bodyPr>
            <a:normAutofit fontScale="90000"/>
          </a:bodyPr>
          <a:lstStyle/>
          <a:p>
            <a:pPr eaLnBrk="1" hangingPunct="1"/>
            <a:r>
              <a:rPr lang="en-AU" altLang="en-US" b="1" dirty="0"/>
              <a:t>Exercise 1: Case study</a:t>
            </a:r>
          </a:p>
        </p:txBody>
      </p:sp>
      <p:sp>
        <p:nvSpPr>
          <p:cNvPr id="24579" name="Rectangle 3">
            <a:extLst>
              <a:ext uri="{FF2B5EF4-FFF2-40B4-BE49-F238E27FC236}">
                <a16:creationId xmlns:a16="http://schemas.microsoft.com/office/drawing/2014/main" id="{E1933FED-8491-4C9F-8B14-68E914F3A205}"/>
              </a:ext>
            </a:extLst>
          </p:cNvPr>
          <p:cNvSpPr>
            <a:spLocks noGrp="1"/>
          </p:cNvSpPr>
          <p:nvPr>
            <p:ph idx="1"/>
          </p:nvPr>
        </p:nvSpPr>
        <p:spPr>
          <a:xfrm>
            <a:off x="1695738" y="1124744"/>
            <a:ext cx="8280400" cy="3096344"/>
          </a:xfrm>
        </p:spPr>
        <p:txBody>
          <a:bodyPr>
            <a:noAutofit/>
          </a:bodyPr>
          <a:lstStyle/>
          <a:p>
            <a:pPr eaLnBrk="1" hangingPunct="1"/>
            <a:r>
              <a:rPr lang="en-AU" altLang="en-US" sz="2400" dirty="0"/>
              <a:t>Outside a classroom during a 10-minute break, three Australian students and one Arab student were exchanging ideas about a group project that they were working on. At the beginning of the break, two Australian students first took out cigarettes and lit them. The Arab student watched them; then hesitantly, he took out his own pack of cigarettes and lit one. After the break, they returned to the classroom to work on their project, the Arab student seemed a little upset and did not work well with the rest of the group. </a:t>
            </a:r>
          </a:p>
        </p:txBody>
      </p:sp>
      <p:sp>
        <p:nvSpPr>
          <p:cNvPr id="2" name="TextBox 1"/>
          <p:cNvSpPr txBox="1"/>
          <p:nvPr/>
        </p:nvSpPr>
        <p:spPr>
          <a:xfrm>
            <a:off x="1775520" y="4725145"/>
            <a:ext cx="8280400" cy="1200329"/>
          </a:xfrm>
          <a:prstGeom prst="rect">
            <a:avLst/>
          </a:prstGeom>
          <a:noFill/>
        </p:spPr>
        <p:txBody>
          <a:bodyPr wrap="square" rtlCol="0">
            <a:spAutoFit/>
          </a:bodyPr>
          <a:lstStyle/>
          <a:p>
            <a:pPr marL="285750" indent="-285750">
              <a:buFont typeface="Arial" panose="020B0604020202020204" pitchFamily="34" charset="0"/>
              <a:buChar char="•"/>
            </a:pPr>
            <a:r>
              <a:rPr lang="en-AU" altLang="en-US" sz="2400" dirty="0"/>
              <a:t>What was the problem here? </a:t>
            </a:r>
          </a:p>
          <a:p>
            <a:pPr marL="285750" indent="-285750">
              <a:buFont typeface="Arial" panose="020B0604020202020204" pitchFamily="34" charset="0"/>
              <a:buChar char="•"/>
            </a:pPr>
            <a:r>
              <a:rPr lang="en-AU" altLang="en-US" sz="2400" dirty="0"/>
              <a:t>Could you explain the problem by linking it to Individualism-Collectivism cultural dimension?</a:t>
            </a:r>
          </a:p>
        </p:txBody>
      </p:sp>
    </p:spTree>
    <p:extLst>
      <p:ext uri="{BB962C8B-B14F-4D97-AF65-F5344CB8AC3E}">
        <p14:creationId xmlns:p14="http://schemas.microsoft.com/office/powerpoint/2010/main" val="431139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94B5509-ED8E-45FC-ADDC-654F3886BDF5}"/>
              </a:ext>
            </a:extLst>
          </p:cNvPr>
          <p:cNvSpPr>
            <a:spLocks noGrp="1"/>
          </p:cNvSpPr>
          <p:nvPr>
            <p:ph type="title"/>
          </p:nvPr>
        </p:nvSpPr>
        <p:spPr>
          <a:xfrm>
            <a:off x="2247900" y="7232"/>
            <a:ext cx="7024688" cy="1143000"/>
          </a:xfrm>
        </p:spPr>
        <p:txBody>
          <a:bodyPr/>
          <a:lstStyle/>
          <a:p>
            <a:pPr eaLnBrk="1" hangingPunct="1"/>
            <a:r>
              <a:rPr lang="en-AU" altLang="en-US" b="1" dirty="0"/>
              <a:t>Masculinity versus femininity</a:t>
            </a:r>
          </a:p>
        </p:txBody>
      </p:sp>
      <p:sp>
        <p:nvSpPr>
          <p:cNvPr id="25603" name="Rectangle 3">
            <a:extLst>
              <a:ext uri="{FF2B5EF4-FFF2-40B4-BE49-F238E27FC236}">
                <a16:creationId xmlns:a16="http://schemas.microsoft.com/office/drawing/2014/main" id="{01CCE91F-F4F3-4396-831F-986DE1828F38}"/>
              </a:ext>
            </a:extLst>
          </p:cNvPr>
          <p:cNvSpPr>
            <a:spLocks noGrp="1"/>
          </p:cNvSpPr>
          <p:nvPr>
            <p:ph idx="1"/>
          </p:nvPr>
        </p:nvSpPr>
        <p:spPr>
          <a:xfrm>
            <a:off x="1991544" y="1150233"/>
            <a:ext cx="8208912" cy="3508375"/>
          </a:xfrm>
        </p:spPr>
        <p:txBody>
          <a:bodyPr>
            <a:noAutofit/>
          </a:bodyPr>
          <a:lstStyle/>
          <a:p>
            <a:pPr eaLnBrk="1" hangingPunct="1">
              <a:lnSpc>
                <a:spcPct val="90000"/>
              </a:lnSpc>
            </a:pPr>
            <a:r>
              <a:rPr lang="en-AU" altLang="en-US" sz="2800" dirty="0"/>
              <a:t>This dimension describes how a culture’s dominant values are assertive or nurturing. </a:t>
            </a:r>
          </a:p>
          <a:p>
            <a:pPr eaLnBrk="1" hangingPunct="1">
              <a:lnSpc>
                <a:spcPct val="90000"/>
              </a:lnSpc>
            </a:pPr>
            <a:endParaRPr lang="en-AU" altLang="en-US" sz="2800" dirty="0"/>
          </a:p>
          <a:p>
            <a:pPr eaLnBrk="1" hangingPunct="1">
              <a:lnSpc>
                <a:spcPct val="90000"/>
              </a:lnSpc>
            </a:pPr>
            <a:r>
              <a:rPr lang="en-AU" altLang="en-US" sz="2800" dirty="0"/>
              <a:t>In masculine cultures, people strive for maximal distinction between gender behaviours and expectations, and greater value is placed on masculine traits. </a:t>
            </a:r>
          </a:p>
          <a:p>
            <a:pPr eaLnBrk="1" hangingPunct="1">
              <a:lnSpc>
                <a:spcPct val="90000"/>
              </a:lnSpc>
            </a:pPr>
            <a:endParaRPr lang="en-AU" altLang="en-US" sz="2800" dirty="0"/>
          </a:p>
          <a:p>
            <a:pPr eaLnBrk="1" hangingPunct="1">
              <a:lnSpc>
                <a:spcPct val="90000"/>
              </a:lnSpc>
            </a:pPr>
            <a:r>
              <a:rPr lang="en-AU" altLang="en-US" sz="2800" dirty="0"/>
              <a:t>Cultures labelled as feminine are those that permit more overlapping social roles for the sexes and place high value on feminine traits. </a:t>
            </a:r>
          </a:p>
        </p:txBody>
      </p:sp>
    </p:spTree>
    <p:extLst>
      <p:ext uri="{BB962C8B-B14F-4D97-AF65-F5344CB8AC3E}">
        <p14:creationId xmlns:p14="http://schemas.microsoft.com/office/powerpoint/2010/main" val="2368007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08EB175-B2DB-44C0-9F51-75D9B215EFDB}"/>
              </a:ext>
            </a:extLst>
          </p:cNvPr>
          <p:cNvSpPr>
            <a:spLocks noGrp="1"/>
          </p:cNvSpPr>
          <p:nvPr>
            <p:ph type="title"/>
          </p:nvPr>
        </p:nvSpPr>
        <p:spPr>
          <a:xfrm>
            <a:off x="2279577" y="116632"/>
            <a:ext cx="7024687" cy="1143000"/>
          </a:xfrm>
        </p:spPr>
        <p:txBody>
          <a:bodyPr/>
          <a:lstStyle/>
          <a:p>
            <a:pPr eaLnBrk="1" hangingPunct="1"/>
            <a:r>
              <a:rPr lang="en-AU" altLang="en-US" b="1" dirty="0"/>
              <a:t>Uncertainty avoidance</a:t>
            </a:r>
          </a:p>
        </p:txBody>
      </p:sp>
      <p:sp>
        <p:nvSpPr>
          <p:cNvPr id="26627" name="Rectangle 3">
            <a:extLst>
              <a:ext uri="{FF2B5EF4-FFF2-40B4-BE49-F238E27FC236}">
                <a16:creationId xmlns:a16="http://schemas.microsoft.com/office/drawing/2014/main" id="{9FD50E11-C1FD-41D9-8F2A-DBF9F1B7F622}"/>
              </a:ext>
            </a:extLst>
          </p:cNvPr>
          <p:cNvSpPr>
            <a:spLocks noGrp="1"/>
          </p:cNvSpPr>
          <p:nvPr>
            <p:ph idx="1"/>
          </p:nvPr>
        </p:nvSpPr>
        <p:spPr>
          <a:xfrm>
            <a:off x="1775520" y="1259633"/>
            <a:ext cx="8352928" cy="3509963"/>
          </a:xfrm>
        </p:spPr>
        <p:txBody>
          <a:bodyPr>
            <a:noAutofit/>
          </a:bodyPr>
          <a:lstStyle/>
          <a:p>
            <a:pPr eaLnBrk="1" hangingPunct="1">
              <a:lnSpc>
                <a:spcPct val="90000"/>
              </a:lnSpc>
            </a:pPr>
            <a:r>
              <a:rPr lang="en-AU" altLang="en-US" sz="2800"/>
              <a:t>This dimension reflects a culture’s tolerance of ambiguity and acceptance of risk. </a:t>
            </a:r>
          </a:p>
          <a:p>
            <a:pPr eaLnBrk="1" hangingPunct="1">
              <a:lnSpc>
                <a:spcPct val="90000"/>
              </a:lnSpc>
            </a:pPr>
            <a:endParaRPr lang="en-AU" altLang="en-US" sz="2800"/>
          </a:p>
          <a:p>
            <a:pPr eaLnBrk="1" hangingPunct="1">
              <a:lnSpc>
                <a:spcPct val="90000"/>
              </a:lnSpc>
            </a:pPr>
            <a:r>
              <a:rPr lang="en-AU" altLang="en-US" sz="2800"/>
              <a:t>Some cultures have a high need for information and certainty, and members are actively security seeking. These cultures also tend to be collectivist. </a:t>
            </a:r>
          </a:p>
          <a:p>
            <a:pPr eaLnBrk="1" hangingPunct="1">
              <a:lnSpc>
                <a:spcPct val="90000"/>
              </a:lnSpc>
            </a:pPr>
            <a:endParaRPr lang="en-AU" altLang="en-US" sz="2800"/>
          </a:p>
          <a:p>
            <a:pPr eaLnBrk="1" hangingPunct="1">
              <a:lnSpc>
                <a:spcPct val="90000"/>
              </a:lnSpc>
            </a:pPr>
            <a:r>
              <a:rPr lang="en-AU" altLang="en-US" sz="2800"/>
              <a:t>In low uncertainty avoidance cultures, which are commonly individualist, members are more comfortable dealing with diversity, ambiguity and risk. </a:t>
            </a:r>
          </a:p>
        </p:txBody>
      </p:sp>
    </p:spTree>
    <p:extLst>
      <p:ext uri="{BB962C8B-B14F-4D97-AF65-F5344CB8AC3E}">
        <p14:creationId xmlns:p14="http://schemas.microsoft.com/office/powerpoint/2010/main" val="3157544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ADA4A7C6-BCDC-46CD-A4BB-817FC59FCD6D}"/>
              </a:ext>
            </a:extLst>
          </p:cNvPr>
          <p:cNvSpPr>
            <a:spLocks noGrp="1"/>
          </p:cNvSpPr>
          <p:nvPr>
            <p:ph type="title"/>
          </p:nvPr>
        </p:nvSpPr>
        <p:spPr>
          <a:xfrm>
            <a:off x="2316956" y="188641"/>
            <a:ext cx="7772400" cy="498475"/>
          </a:xfrm>
        </p:spPr>
        <p:txBody>
          <a:bodyPr>
            <a:normAutofit fontScale="90000"/>
          </a:bodyPr>
          <a:lstStyle/>
          <a:p>
            <a:pPr eaLnBrk="1" hangingPunct="1"/>
            <a:r>
              <a:rPr lang="en-AU" altLang="en-US" b="1" dirty="0"/>
              <a:t>Power distance and communication</a:t>
            </a:r>
          </a:p>
        </p:txBody>
      </p:sp>
      <p:sp>
        <p:nvSpPr>
          <p:cNvPr id="27651" name="Rectangle 3">
            <a:extLst>
              <a:ext uri="{FF2B5EF4-FFF2-40B4-BE49-F238E27FC236}">
                <a16:creationId xmlns:a16="http://schemas.microsoft.com/office/drawing/2014/main" id="{B3E28D21-467C-4186-8263-6C3891704A1B}"/>
              </a:ext>
            </a:extLst>
          </p:cNvPr>
          <p:cNvSpPr>
            <a:spLocks noGrp="1"/>
          </p:cNvSpPr>
          <p:nvPr>
            <p:ph idx="1"/>
          </p:nvPr>
        </p:nvSpPr>
        <p:spPr>
          <a:xfrm>
            <a:off x="2207569" y="980728"/>
            <a:ext cx="7704137" cy="2971800"/>
          </a:xfrm>
        </p:spPr>
        <p:txBody>
          <a:bodyPr>
            <a:noAutofit/>
          </a:bodyPr>
          <a:lstStyle/>
          <a:p>
            <a:pPr eaLnBrk="1" hangingPunct="1"/>
            <a:r>
              <a:rPr lang="en-AU" altLang="en-US" sz="2400" dirty="0"/>
              <a:t>Power distance is related to the level of hierarchy in a society, and it affects verbal and nonverbal communication behaviours.</a:t>
            </a:r>
          </a:p>
          <a:p>
            <a:pPr eaLnBrk="1" hangingPunct="1"/>
            <a:r>
              <a:rPr lang="en-AU" altLang="en-US" sz="2400" dirty="0"/>
              <a:t>In literal terms it refers to the distance between an individual and those who are making decisions that affect them as well as their acceptance of this situation</a:t>
            </a:r>
          </a:p>
          <a:p>
            <a:pPr eaLnBrk="1" hangingPunct="1"/>
            <a:r>
              <a:rPr lang="en-AU" altLang="en-US" sz="2400" dirty="0"/>
              <a:t>Therefore a person who is accepting of power distance will be more likely to be compliant and to defer to anyone in authority</a:t>
            </a:r>
          </a:p>
          <a:p>
            <a:pPr eaLnBrk="1" hangingPunct="1"/>
            <a:endParaRPr lang="en-AU" altLang="en-US" sz="2400" dirty="0"/>
          </a:p>
          <a:p>
            <a:pPr eaLnBrk="1" hangingPunct="1"/>
            <a:endParaRPr lang="en-AU" altLang="en-US" sz="2400" dirty="0"/>
          </a:p>
          <a:p>
            <a:pPr eaLnBrk="1" hangingPunct="1"/>
            <a:endParaRPr lang="en-AU" altLang="en-US" sz="2400" dirty="0"/>
          </a:p>
        </p:txBody>
      </p:sp>
    </p:spTree>
    <p:extLst>
      <p:ext uri="{BB962C8B-B14F-4D97-AF65-F5344CB8AC3E}">
        <p14:creationId xmlns:p14="http://schemas.microsoft.com/office/powerpoint/2010/main" val="142134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5C52C-5AC2-4408-A4A8-80A31A08FB67}"/>
              </a:ext>
            </a:extLst>
          </p:cNvPr>
          <p:cNvSpPr>
            <a:spLocks noGrp="1"/>
          </p:cNvSpPr>
          <p:nvPr>
            <p:ph type="title"/>
          </p:nvPr>
        </p:nvSpPr>
        <p:spPr/>
        <p:txBody>
          <a:bodyPr/>
          <a:lstStyle/>
          <a:p>
            <a:r>
              <a:rPr lang="en-GB" b="1" dirty="0"/>
              <a:t>Hofstede Continued</a:t>
            </a:r>
          </a:p>
        </p:txBody>
      </p:sp>
      <p:sp>
        <p:nvSpPr>
          <p:cNvPr id="3" name="TextBox 2">
            <a:extLst>
              <a:ext uri="{FF2B5EF4-FFF2-40B4-BE49-F238E27FC236}">
                <a16:creationId xmlns:a16="http://schemas.microsoft.com/office/drawing/2014/main" id="{5F1BFED4-73F2-45C8-9602-FB9BED9F09D3}"/>
              </a:ext>
            </a:extLst>
          </p:cNvPr>
          <p:cNvSpPr txBox="1"/>
          <p:nvPr/>
        </p:nvSpPr>
        <p:spPr>
          <a:xfrm>
            <a:off x="2135560" y="1844825"/>
            <a:ext cx="7632848"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Hofstede has continued to develop his theories on the dimensions of cultures</a:t>
            </a:r>
          </a:p>
        </p:txBody>
      </p:sp>
    </p:spTree>
    <p:extLst>
      <p:ext uri="{BB962C8B-B14F-4D97-AF65-F5344CB8AC3E}">
        <p14:creationId xmlns:p14="http://schemas.microsoft.com/office/powerpoint/2010/main" val="26655699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C91A855-3BE9-48C3-8D36-AE314E9E536D}"/>
              </a:ext>
            </a:extLst>
          </p:cNvPr>
          <p:cNvSpPr>
            <a:spLocks noGrp="1"/>
          </p:cNvSpPr>
          <p:nvPr>
            <p:ph type="title"/>
          </p:nvPr>
        </p:nvSpPr>
        <p:spPr>
          <a:xfrm>
            <a:off x="1685033" y="188640"/>
            <a:ext cx="8607622" cy="1143000"/>
          </a:xfrm>
        </p:spPr>
        <p:txBody>
          <a:bodyPr>
            <a:normAutofit fontScale="90000"/>
          </a:bodyPr>
          <a:lstStyle/>
          <a:p>
            <a:pPr eaLnBrk="1" hangingPunct="1"/>
            <a:r>
              <a:rPr lang="en-AU" altLang="en-US" b="1" dirty="0"/>
              <a:t>The fifth dimension! </a:t>
            </a:r>
            <a:br>
              <a:rPr lang="en-AU" altLang="en-US" b="1" dirty="0"/>
            </a:br>
            <a:r>
              <a:rPr lang="en-AU" altLang="en-US" b="1" dirty="0"/>
              <a:t>Long-term and short-term orientations</a:t>
            </a:r>
          </a:p>
        </p:txBody>
      </p:sp>
      <p:sp>
        <p:nvSpPr>
          <p:cNvPr id="28675" name="Rectangle 3">
            <a:extLst>
              <a:ext uri="{FF2B5EF4-FFF2-40B4-BE49-F238E27FC236}">
                <a16:creationId xmlns:a16="http://schemas.microsoft.com/office/drawing/2014/main" id="{EA45C841-21E2-482C-87BC-B803F1AF03AA}"/>
              </a:ext>
            </a:extLst>
          </p:cNvPr>
          <p:cNvSpPr>
            <a:spLocks noGrp="1"/>
          </p:cNvSpPr>
          <p:nvPr>
            <p:ph idx="1"/>
          </p:nvPr>
        </p:nvSpPr>
        <p:spPr>
          <a:xfrm>
            <a:off x="1777232" y="1844676"/>
            <a:ext cx="8423224" cy="3744913"/>
          </a:xfrm>
        </p:spPr>
        <p:txBody>
          <a:bodyPr>
            <a:normAutofit fontScale="85000" lnSpcReduction="20000"/>
          </a:bodyPr>
          <a:lstStyle/>
          <a:p>
            <a:pPr eaLnBrk="1" hangingPunct="1">
              <a:lnSpc>
                <a:spcPct val="80000"/>
              </a:lnSpc>
              <a:buFontTx/>
              <a:buNone/>
            </a:pPr>
            <a:endParaRPr lang="en-AU" altLang="en-US" sz="1600" dirty="0"/>
          </a:p>
          <a:p>
            <a:pPr eaLnBrk="1" hangingPunct="1">
              <a:lnSpc>
                <a:spcPct val="90000"/>
              </a:lnSpc>
            </a:pPr>
            <a:r>
              <a:rPr lang="en-AU" altLang="en-US" dirty="0"/>
              <a:t>A 5th cultural dimension was developed by Hofstede and Bond, also labelled as Confucian work dynamism.</a:t>
            </a:r>
          </a:p>
          <a:p>
            <a:pPr eaLnBrk="1" hangingPunct="1">
              <a:lnSpc>
                <a:spcPct val="90000"/>
              </a:lnSpc>
              <a:buFontTx/>
              <a:buNone/>
            </a:pPr>
            <a:endParaRPr lang="en-AU" altLang="en-US" dirty="0"/>
          </a:p>
          <a:p>
            <a:pPr eaLnBrk="1" hangingPunct="1">
              <a:lnSpc>
                <a:spcPct val="90000"/>
              </a:lnSpc>
            </a:pPr>
            <a:r>
              <a:rPr lang="en-AU" altLang="en-US" dirty="0"/>
              <a:t>Long-term orientation encourages thrift, savings, perseverance toward results, and a willingness to subordinate oneself for a purpose. </a:t>
            </a:r>
          </a:p>
          <a:p>
            <a:pPr eaLnBrk="1" hangingPunct="1">
              <a:lnSpc>
                <a:spcPct val="90000"/>
              </a:lnSpc>
            </a:pPr>
            <a:endParaRPr lang="en-AU" altLang="en-US" dirty="0"/>
          </a:p>
          <a:p>
            <a:pPr eaLnBrk="1" hangingPunct="1">
              <a:lnSpc>
                <a:spcPct val="90000"/>
              </a:lnSpc>
            </a:pPr>
            <a:r>
              <a:rPr lang="en-AU" altLang="en-US" dirty="0"/>
              <a:t>Short-term orientation is consistent with spending to keep up with social pressure, less savings, preference for quick results, and a concern with face. </a:t>
            </a:r>
          </a:p>
          <a:p>
            <a:pPr eaLnBrk="1" hangingPunct="1">
              <a:lnSpc>
                <a:spcPct val="80000"/>
              </a:lnSpc>
              <a:buFontTx/>
              <a:buNone/>
            </a:pPr>
            <a:endParaRPr lang="en-AU" altLang="en-US" dirty="0"/>
          </a:p>
        </p:txBody>
      </p:sp>
    </p:spTree>
    <p:extLst>
      <p:ext uri="{BB962C8B-B14F-4D97-AF65-F5344CB8AC3E}">
        <p14:creationId xmlns:p14="http://schemas.microsoft.com/office/powerpoint/2010/main" val="347418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C91A855-3BE9-48C3-8D36-AE314E9E536D}"/>
              </a:ext>
            </a:extLst>
          </p:cNvPr>
          <p:cNvSpPr>
            <a:spLocks noGrp="1"/>
          </p:cNvSpPr>
          <p:nvPr>
            <p:ph type="title"/>
          </p:nvPr>
        </p:nvSpPr>
        <p:spPr>
          <a:xfrm>
            <a:off x="1685033" y="188640"/>
            <a:ext cx="8607622" cy="1143000"/>
          </a:xfrm>
        </p:spPr>
        <p:txBody>
          <a:bodyPr>
            <a:normAutofit fontScale="90000"/>
          </a:bodyPr>
          <a:lstStyle/>
          <a:p>
            <a:pPr eaLnBrk="1" hangingPunct="1"/>
            <a:r>
              <a:rPr lang="en-AU" altLang="en-US" b="1" dirty="0"/>
              <a:t>The sixth dimension </a:t>
            </a:r>
            <a:br>
              <a:rPr lang="en-AU" altLang="en-US" b="1" dirty="0"/>
            </a:br>
            <a:r>
              <a:rPr lang="en-AU" altLang="en-US" b="1" dirty="0"/>
              <a:t>Indulgence / Restraint orientations</a:t>
            </a:r>
          </a:p>
        </p:txBody>
      </p:sp>
      <p:sp>
        <p:nvSpPr>
          <p:cNvPr id="28675" name="Rectangle 3">
            <a:extLst>
              <a:ext uri="{FF2B5EF4-FFF2-40B4-BE49-F238E27FC236}">
                <a16:creationId xmlns:a16="http://schemas.microsoft.com/office/drawing/2014/main" id="{EA45C841-21E2-482C-87BC-B803F1AF03AA}"/>
              </a:ext>
            </a:extLst>
          </p:cNvPr>
          <p:cNvSpPr>
            <a:spLocks noGrp="1"/>
          </p:cNvSpPr>
          <p:nvPr>
            <p:ph idx="1"/>
          </p:nvPr>
        </p:nvSpPr>
        <p:spPr>
          <a:xfrm>
            <a:off x="1777232" y="1844676"/>
            <a:ext cx="8423224" cy="3744913"/>
          </a:xfrm>
        </p:spPr>
        <p:txBody>
          <a:bodyPr>
            <a:normAutofit fontScale="92500"/>
          </a:bodyPr>
          <a:lstStyle/>
          <a:p>
            <a:pPr eaLnBrk="1" hangingPunct="1">
              <a:lnSpc>
                <a:spcPct val="80000"/>
              </a:lnSpc>
              <a:buFontTx/>
              <a:buNone/>
            </a:pPr>
            <a:endParaRPr lang="en-AU" altLang="en-US" sz="1600" dirty="0"/>
          </a:p>
          <a:p>
            <a:pPr eaLnBrk="1" hangingPunct="1">
              <a:lnSpc>
                <a:spcPct val="90000"/>
              </a:lnSpc>
            </a:pPr>
            <a:r>
              <a:rPr lang="en-AU" altLang="en-US" dirty="0"/>
              <a:t>The 6</a:t>
            </a:r>
            <a:r>
              <a:rPr lang="en-AU" altLang="en-US" baseline="30000" dirty="0"/>
              <a:t>th</a:t>
            </a:r>
            <a:r>
              <a:rPr lang="en-AU" altLang="en-US" dirty="0"/>
              <a:t> of Hofstede’s dimensions</a:t>
            </a:r>
          </a:p>
          <a:p>
            <a:pPr>
              <a:lnSpc>
                <a:spcPct val="90000"/>
              </a:lnSpc>
            </a:pPr>
            <a:r>
              <a:rPr lang="en-GB" altLang="en-US" dirty="0"/>
              <a:t>In an indulgent culture it is good to be free. </a:t>
            </a:r>
          </a:p>
          <a:p>
            <a:pPr>
              <a:lnSpc>
                <a:spcPct val="90000"/>
              </a:lnSpc>
            </a:pPr>
            <a:r>
              <a:rPr lang="en-GB" altLang="en-US" dirty="0"/>
              <a:t>Doing what your impulses want you to do, is good. </a:t>
            </a:r>
          </a:p>
          <a:p>
            <a:pPr>
              <a:lnSpc>
                <a:spcPct val="90000"/>
              </a:lnSpc>
            </a:pPr>
            <a:r>
              <a:rPr lang="en-GB" altLang="en-US" dirty="0"/>
              <a:t>Friends are important and life makes sense. </a:t>
            </a:r>
          </a:p>
          <a:p>
            <a:pPr>
              <a:lnSpc>
                <a:spcPct val="90000"/>
              </a:lnSpc>
            </a:pPr>
            <a:r>
              <a:rPr lang="en-GB" altLang="en-US" dirty="0"/>
              <a:t>In a restrained culture, the feeling is that life is hard, and duty, not freedom, is the normal state of being. </a:t>
            </a:r>
            <a:endParaRPr lang="en-AU" altLang="en-US" dirty="0"/>
          </a:p>
        </p:txBody>
      </p:sp>
      <p:sp>
        <p:nvSpPr>
          <p:cNvPr id="4" name="TextBox 3">
            <a:extLst>
              <a:ext uri="{FF2B5EF4-FFF2-40B4-BE49-F238E27FC236}">
                <a16:creationId xmlns:a16="http://schemas.microsoft.com/office/drawing/2014/main" id="{8A8A0B47-61FC-4BC5-9584-23DB96AF18F9}"/>
              </a:ext>
            </a:extLst>
          </p:cNvPr>
          <p:cNvSpPr txBox="1"/>
          <p:nvPr/>
        </p:nvSpPr>
        <p:spPr>
          <a:xfrm>
            <a:off x="8101426" y="6133946"/>
            <a:ext cx="2448272" cy="369332"/>
          </a:xfrm>
          <a:prstGeom prst="rect">
            <a:avLst/>
          </a:prstGeom>
          <a:noFill/>
        </p:spPr>
        <p:txBody>
          <a:bodyPr wrap="square" rtlCol="0">
            <a:spAutoFit/>
          </a:bodyPr>
          <a:lstStyle/>
          <a:p>
            <a:r>
              <a:rPr lang="en-GB" dirty="0"/>
              <a:t>Hofstede, G. (2001)</a:t>
            </a:r>
          </a:p>
        </p:txBody>
      </p:sp>
    </p:spTree>
    <p:extLst>
      <p:ext uri="{BB962C8B-B14F-4D97-AF65-F5344CB8AC3E}">
        <p14:creationId xmlns:p14="http://schemas.microsoft.com/office/powerpoint/2010/main" val="52555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6BC66-2ACD-A195-4286-328A4AF28854}"/>
              </a:ext>
            </a:extLst>
          </p:cNvPr>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does this mean in practice?</a:t>
            </a:r>
            <a:endParaRPr lang="en-GB" b="1" dirty="0"/>
          </a:p>
        </p:txBody>
      </p:sp>
      <p:sp>
        <p:nvSpPr>
          <p:cNvPr id="4" name="Rectangle 3">
            <a:extLst>
              <a:ext uri="{FF2B5EF4-FFF2-40B4-BE49-F238E27FC236}">
                <a16:creationId xmlns:a16="http://schemas.microsoft.com/office/drawing/2014/main" id="{CD6A4E6E-6197-81ED-06C0-CCD6AC01F453}"/>
              </a:ext>
            </a:extLst>
          </p:cNvPr>
          <p:cNvSpPr txBox="1">
            <a:spLocks/>
          </p:cNvSpPr>
          <p:nvPr/>
        </p:nvSpPr>
        <p:spPr>
          <a:xfrm>
            <a:off x="1884388" y="1484785"/>
            <a:ext cx="8423224" cy="3744913"/>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80000"/>
              </a:lnSpc>
              <a:spcBef>
                <a:spcPts val="600"/>
              </a:spcBef>
              <a:spcAft>
                <a:spcPts val="600"/>
              </a:spcAft>
              <a:buNone/>
            </a:pPr>
            <a:endParaRPr lang="en-AU" altLang="en-US" sz="1600" dirty="0"/>
          </a:p>
          <a:p>
            <a:pPr>
              <a:lnSpc>
                <a:spcPct val="90000"/>
              </a:lnSpc>
              <a:spcBef>
                <a:spcPts val="600"/>
              </a:spcBef>
              <a:spcAft>
                <a:spcPts val="600"/>
              </a:spcAft>
            </a:pPr>
            <a:r>
              <a:rPr lang="en-GB" altLang="en-US" dirty="0"/>
              <a:t>Theorists have begun to explore the moral and ethical implications of Hofstede’s cultural dimensions</a:t>
            </a:r>
          </a:p>
          <a:p>
            <a:pPr>
              <a:lnSpc>
                <a:spcPct val="90000"/>
              </a:lnSpc>
              <a:spcBef>
                <a:spcPts val="600"/>
              </a:spcBef>
              <a:spcAft>
                <a:spcPts val="600"/>
              </a:spcAft>
            </a:pPr>
            <a:r>
              <a:rPr lang="en-GB" altLang="en-US" dirty="0"/>
              <a:t>For example, Maria Palazzo (2019) has identified a role for these Cultural Dimensions in developing new Corporate Social Responsibility (CSR) policies for companies</a:t>
            </a:r>
          </a:p>
          <a:p>
            <a:pPr>
              <a:lnSpc>
                <a:spcPct val="90000"/>
              </a:lnSpc>
              <a:spcBef>
                <a:spcPts val="600"/>
              </a:spcBef>
              <a:spcAft>
                <a:spcPts val="600"/>
              </a:spcAft>
            </a:pPr>
            <a:r>
              <a:rPr lang="en-GB" altLang="en-US" dirty="0"/>
              <a:t>She argues for greater involvement of staff and customers in developing policies and strategies</a:t>
            </a:r>
            <a:endParaRPr lang="en-AU" altLang="en-US" dirty="0"/>
          </a:p>
        </p:txBody>
      </p:sp>
    </p:spTree>
    <p:extLst>
      <p:ext uri="{BB962C8B-B14F-4D97-AF65-F5344CB8AC3E}">
        <p14:creationId xmlns:p14="http://schemas.microsoft.com/office/powerpoint/2010/main" val="4159796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7557"/>
            <a:ext cx="8229600" cy="1143000"/>
          </a:xfrm>
        </p:spPr>
        <p:txBody>
          <a:bodyPr/>
          <a:lstStyle/>
          <a:p>
            <a:r>
              <a:rPr lang="en-GB" b="1" dirty="0"/>
              <a:t>Examples of Hofstede in practice</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9697" y="1340769"/>
            <a:ext cx="854825" cy="854825"/>
          </a:xfrm>
          <a:prstGeom prst="rect">
            <a:avLst/>
          </a:prstGeom>
        </p:spPr>
      </p:pic>
      <p:sp>
        <p:nvSpPr>
          <p:cNvPr id="4" name="TextBox 3"/>
          <p:cNvSpPr txBox="1"/>
          <p:nvPr/>
        </p:nvSpPr>
        <p:spPr>
          <a:xfrm>
            <a:off x="4367808" y="1484785"/>
            <a:ext cx="4680520" cy="646331"/>
          </a:xfrm>
          <a:prstGeom prst="rect">
            <a:avLst/>
          </a:prstGeom>
          <a:noFill/>
        </p:spPr>
        <p:txBody>
          <a:bodyPr wrap="square" rtlCol="0">
            <a:spAutoFit/>
          </a:bodyPr>
          <a:lstStyle/>
          <a:p>
            <a:r>
              <a:rPr lang="en-GB" dirty="0"/>
              <a:t>Country Cultural Comparison Tool (Hofstede’s Insights , No Date)</a:t>
            </a:r>
          </a:p>
        </p:txBody>
      </p:sp>
      <p:pic>
        <p:nvPicPr>
          <p:cNvPr id="5" name="Picture 4">
            <a:hlinkClick r:id="rId4"/>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5700" y="2348881"/>
            <a:ext cx="854825" cy="854825"/>
          </a:xfrm>
          <a:prstGeom prst="rect">
            <a:avLst/>
          </a:prstGeom>
        </p:spPr>
      </p:pic>
      <p:sp>
        <p:nvSpPr>
          <p:cNvPr id="6" name="TextBox 5"/>
          <p:cNvSpPr txBox="1"/>
          <p:nvPr/>
        </p:nvSpPr>
        <p:spPr>
          <a:xfrm>
            <a:off x="4339410" y="2471353"/>
            <a:ext cx="5184576" cy="646331"/>
          </a:xfrm>
          <a:prstGeom prst="rect">
            <a:avLst/>
          </a:prstGeom>
          <a:noFill/>
        </p:spPr>
        <p:txBody>
          <a:bodyPr wrap="square" rtlCol="0">
            <a:spAutoFit/>
          </a:bodyPr>
          <a:lstStyle/>
          <a:p>
            <a:r>
              <a:rPr lang="en-GB" dirty="0"/>
              <a:t>Intercultural Communication: The Hofstede Model (Management Study Guide, 2020)</a:t>
            </a:r>
          </a:p>
        </p:txBody>
      </p:sp>
      <p:pic>
        <p:nvPicPr>
          <p:cNvPr id="7" name="Picture 6">
            <a:hlinkClick r:id="rId5"/>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5700" y="3378155"/>
            <a:ext cx="854825" cy="854825"/>
          </a:xfrm>
          <a:prstGeom prst="rect">
            <a:avLst/>
          </a:prstGeom>
        </p:spPr>
      </p:pic>
      <p:sp>
        <p:nvSpPr>
          <p:cNvPr id="8" name="TextBox 7"/>
          <p:cNvSpPr txBox="1"/>
          <p:nvPr/>
        </p:nvSpPr>
        <p:spPr>
          <a:xfrm>
            <a:off x="4367808" y="3457921"/>
            <a:ext cx="5184576" cy="646331"/>
          </a:xfrm>
          <a:prstGeom prst="rect">
            <a:avLst/>
          </a:prstGeom>
          <a:noFill/>
        </p:spPr>
        <p:txBody>
          <a:bodyPr wrap="square" rtlCol="0">
            <a:spAutoFit/>
          </a:bodyPr>
          <a:lstStyle/>
          <a:p>
            <a:r>
              <a:rPr lang="en-GB" dirty="0"/>
              <a:t>Hofstede’s cultural dimensions and differences across cultures (Gill, 2017)</a:t>
            </a:r>
          </a:p>
        </p:txBody>
      </p:sp>
      <p:pic>
        <p:nvPicPr>
          <p:cNvPr id="10" name="Picture 9">
            <a:hlinkClick r:id="rId6"/>
            <a:extLst>
              <a:ext uri="{FF2B5EF4-FFF2-40B4-BE49-F238E27FC236}">
                <a16:creationId xmlns:a16="http://schemas.microsoft.com/office/drawing/2014/main" id="{07EFDE67-C9D8-4B59-8A0B-E2EBBAE581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5699" y="4344889"/>
            <a:ext cx="854826" cy="854826"/>
          </a:xfrm>
          <a:prstGeom prst="rect">
            <a:avLst/>
          </a:prstGeom>
        </p:spPr>
      </p:pic>
      <p:sp>
        <p:nvSpPr>
          <p:cNvPr id="12" name="TextBox 11">
            <a:extLst>
              <a:ext uri="{FF2B5EF4-FFF2-40B4-BE49-F238E27FC236}">
                <a16:creationId xmlns:a16="http://schemas.microsoft.com/office/drawing/2014/main" id="{2A4F681B-FA6E-42EA-8623-F38F53866177}"/>
              </a:ext>
            </a:extLst>
          </p:cNvPr>
          <p:cNvSpPr txBox="1"/>
          <p:nvPr/>
        </p:nvSpPr>
        <p:spPr>
          <a:xfrm>
            <a:off x="4392960" y="4449137"/>
            <a:ext cx="5184576" cy="646331"/>
          </a:xfrm>
          <a:prstGeom prst="rect">
            <a:avLst/>
          </a:prstGeom>
          <a:noFill/>
        </p:spPr>
        <p:txBody>
          <a:bodyPr wrap="square" rtlCol="0">
            <a:spAutoFit/>
          </a:bodyPr>
          <a:lstStyle/>
          <a:p>
            <a:r>
              <a:rPr lang="en-GB" dirty="0"/>
              <a:t>Hofstede’s cultural dimensions MAPS OF THE WORLD (Hofstede, No Date)</a:t>
            </a:r>
          </a:p>
        </p:txBody>
      </p:sp>
      <p:pic>
        <p:nvPicPr>
          <p:cNvPr id="13" name="Picture 12">
            <a:hlinkClick r:id="rId7"/>
            <a:extLst>
              <a:ext uri="{FF2B5EF4-FFF2-40B4-BE49-F238E27FC236}">
                <a16:creationId xmlns:a16="http://schemas.microsoft.com/office/drawing/2014/main" id="{8D9D9638-6FA9-4730-AF0B-4E0B98FE34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5699" y="5337435"/>
            <a:ext cx="854826" cy="854826"/>
          </a:xfrm>
          <a:prstGeom prst="rect">
            <a:avLst/>
          </a:prstGeom>
        </p:spPr>
      </p:pic>
      <p:sp>
        <p:nvSpPr>
          <p:cNvPr id="14" name="TextBox 13">
            <a:extLst>
              <a:ext uri="{FF2B5EF4-FFF2-40B4-BE49-F238E27FC236}">
                <a16:creationId xmlns:a16="http://schemas.microsoft.com/office/drawing/2014/main" id="{A4C94D63-68AC-4C75-BE05-DA660D54405C}"/>
              </a:ext>
            </a:extLst>
          </p:cNvPr>
          <p:cNvSpPr txBox="1"/>
          <p:nvPr/>
        </p:nvSpPr>
        <p:spPr>
          <a:xfrm>
            <a:off x="4392960" y="5441682"/>
            <a:ext cx="5184576" cy="369332"/>
          </a:xfrm>
          <a:prstGeom prst="rect">
            <a:avLst/>
          </a:prstGeom>
          <a:noFill/>
        </p:spPr>
        <p:txBody>
          <a:bodyPr wrap="square" rtlCol="0">
            <a:spAutoFit/>
          </a:bodyPr>
          <a:lstStyle/>
          <a:p>
            <a:r>
              <a:rPr lang="en-GB" dirty="0"/>
              <a:t>Dimensions of culture – (Casework.eu, No Date)</a:t>
            </a:r>
          </a:p>
        </p:txBody>
      </p:sp>
      <p:sp>
        <p:nvSpPr>
          <p:cNvPr id="9" name="TextBox 8"/>
          <p:cNvSpPr txBox="1"/>
          <p:nvPr/>
        </p:nvSpPr>
        <p:spPr>
          <a:xfrm>
            <a:off x="2824696" y="1583514"/>
            <a:ext cx="360040" cy="369332"/>
          </a:xfrm>
          <a:prstGeom prst="rect">
            <a:avLst/>
          </a:prstGeom>
          <a:noFill/>
        </p:spPr>
        <p:txBody>
          <a:bodyPr wrap="square" rtlCol="0">
            <a:spAutoFit/>
          </a:bodyPr>
          <a:lstStyle/>
          <a:p>
            <a:pPr algn="ctr"/>
            <a:r>
              <a:rPr lang="en-GB" dirty="0"/>
              <a:t>1</a:t>
            </a:r>
          </a:p>
        </p:txBody>
      </p:sp>
      <p:sp>
        <p:nvSpPr>
          <p:cNvPr id="15" name="TextBox 14"/>
          <p:cNvSpPr txBox="1"/>
          <p:nvPr/>
        </p:nvSpPr>
        <p:spPr>
          <a:xfrm>
            <a:off x="2824696" y="2612635"/>
            <a:ext cx="360040" cy="369332"/>
          </a:xfrm>
          <a:prstGeom prst="rect">
            <a:avLst/>
          </a:prstGeom>
          <a:noFill/>
        </p:spPr>
        <p:txBody>
          <a:bodyPr wrap="square" rtlCol="0">
            <a:spAutoFit/>
          </a:bodyPr>
          <a:lstStyle/>
          <a:p>
            <a:pPr algn="ctr"/>
            <a:r>
              <a:rPr lang="en-GB" dirty="0"/>
              <a:t>2</a:t>
            </a:r>
          </a:p>
        </p:txBody>
      </p:sp>
      <p:sp>
        <p:nvSpPr>
          <p:cNvPr id="16" name="TextBox 15"/>
          <p:cNvSpPr txBox="1"/>
          <p:nvPr/>
        </p:nvSpPr>
        <p:spPr>
          <a:xfrm>
            <a:off x="2839149" y="3596419"/>
            <a:ext cx="360040" cy="369332"/>
          </a:xfrm>
          <a:prstGeom prst="rect">
            <a:avLst/>
          </a:prstGeom>
          <a:noFill/>
        </p:spPr>
        <p:txBody>
          <a:bodyPr wrap="square" rtlCol="0">
            <a:spAutoFit/>
          </a:bodyPr>
          <a:lstStyle/>
          <a:p>
            <a:pPr algn="ctr"/>
            <a:r>
              <a:rPr lang="en-GB" dirty="0"/>
              <a:t>3</a:t>
            </a:r>
          </a:p>
        </p:txBody>
      </p:sp>
      <p:sp>
        <p:nvSpPr>
          <p:cNvPr id="17" name="TextBox 16"/>
          <p:cNvSpPr txBox="1"/>
          <p:nvPr/>
        </p:nvSpPr>
        <p:spPr>
          <a:xfrm>
            <a:off x="2839149" y="4537634"/>
            <a:ext cx="360040" cy="369332"/>
          </a:xfrm>
          <a:prstGeom prst="rect">
            <a:avLst/>
          </a:prstGeom>
          <a:noFill/>
        </p:spPr>
        <p:txBody>
          <a:bodyPr wrap="square" rtlCol="0">
            <a:spAutoFit/>
          </a:bodyPr>
          <a:lstStyle/>
          <a:p>
            <a:pPr algn="ctr"/>
            <a:r>
              <a:rPr lang="en-GB" dirty="0"/>
              <a:t>4</a:t>
            </a:r>
          </a:p>
        </p:txBody>
      </p:sp>
      <p:sp>
        <p:nvSpPr>
          <p:cNvPr id="18" name="TextBox 17"/>
          <p:cNvSpPr txBox="1"/>
          <p:nvPr/>
        </p:nvSpPr>
        <p:spPr>
          <a:xfrm>
            <a:off x="2830066" y="5580182"/>
            <a:ext cx="360040" cy="369332"/>
          </a:xfrm>
          <a:prstGeom prst="rect">
            <a:avLst/>
          </a:prstGeom>
          <a:noFill/>
        </p:spPr>
        <p:txBody>
          <a:bodyPr wrap="square" rtlCol="0">
            <a:spAutoFit/>
          </a:bodyPr>
          <a:lstStyle/>
          <a:p>
            <a:pPr algn="ctr"/>
            <a:r>
              <a:rPr lang="en-GB" dirty="0"/>
              <a:t>5</a:t>
            </a:r>
          </a:p>
        </p:txBody>
      </p:sp>
    </p:spTree>
    <p:extLst>
      <p:ext uri="{BB962C8B-B14F-4D97-AF65-F5344CB8AC3E}">
        <p14:creationId xmlns:p14="http://schemas.microsoft.com/office/powerpoint/2010/main" val="31385072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GB" b="1" dirty="0"/>
              <a:t>Subcultures Definition 1947</a:t>
            </a:r>
          </a:p>
        </p:txBody>
      </p:sp>
      <p:sp>
        <p:nvSpPr>
          <p:cNvPr id="3" name="Content Placeholder 2"/>
          <p:cNvSpPr>
            <a:spLocks noGrp="1"/>
          </p:cNvSpPr>
          <p:nvPr>
            <p:ph idx="1"/>
          </p:nvPr>
        </p:nvSpPr>
        <p:spPr>
          <a:xfrm>
            <a:off x="1775520" y="1412777"/>
            <a:ext cx="8229600" cy="3960440"/>
          </a:xfrm>
        </p:spPr>
        <p:txBody>
          <a:bodyPr>
            <a:normAutofit/>
          </a:bodyPr>
          <a:lstStyle/>
          <a:p>
            <a:pPr>
              <a:spcBef>
                <a:spcPts val="1200"/>
              </a:spcBef>
              <a:spcAft>
                <a:spcPts val="1200"/>
              </a:spcAft>
            </a:pPr>
            <a:r>
              <a:rPr lang="en-GB" sz="2800" dirty="0"/>
              <a:t>‘A concept used here to refer to a sub-division of a national culture, composed of a combination of factorable social situations such as Class, Status, Ethnic background, Regional and Rural or Urban Residence and religious affiliation,</a:t>
            </a:r>
          </a:p>
          <a:p>
            <a:pPr>
              <a:spcBef>
                <a:spcPts val="1200"/>
              </a:spcBef>
              <a:spcAft>
                <a:spcPts val="1200"/>
              </a:spcAft>
            </a:pPr>
            <a:r>
              <a:rPr lang="en-GB" sz="2800" dirty="0"/>
              <a:t>Forming in their combination a functioning unity which has an integrated impact on the participating individual</a:t>
            </a:r>
            <a:endParaRPr lang="en-GB" dirty="0"/>
          </a:p>
        </p:txBody>
      </p:sp>
      <p:sp>
        <p:nvSpPr>
          <p:cNvPr id="5" name="TextBox 4">
            <a:extLst>
              <a:ext uri="{FF2B5EF4-FFF2-40B4-BE49-F238E27FC236}">
                <a16:creationId xmlns:a16="http://schemas.microsoft.com/office/drawing/2014/main" id="{1D9D2F38-B70B-4B3D-9E87-3B7F7F1F79DE}"/>
              </a:ext>
            </a:extLst>
          </p:cNvPr>
          <p:cNvSpPr txBox="1"/>
          <p:nvPr/>
        </p:nvSpPr>
        <p:spPr>
          <a:xfrm>
            <a:off x="6839744" y="6061938"/>
            <a:ext cx="2304256" cy="369332"/>
          </a:xfrm>
          <a:prstGeom prst="rect">
            <a:avLst/>
          </a:prstGeom>
          <a:noFill/>
        </p:spPr>
        <p:txBody>
          <a:bodyPr wrap="square" rtlCol="0">
            <a:spAutoFit/>
          </a:bodyPr>
          <a:lstStyle/>
          <a:p>
            <a:r>
              <a:rPr lang="en-GB" dirty="0"/>
              <a:t>(Gordon, 1947, p. 40)</a:t>
            </a:r>
          </a:p>
        </p:txBody>
      </p:sp>
    </p:spTree>
    <p:extLst>
      <p:ext uri="{BB962C8B-B14F-4D97-AF65-F5344CB8AC3E}">
        <p14:creationId xmlns:p14="http://schemas.microsoft.com/office/powerpoint/2010/main" val="252181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Sub-Culture as Problem Solving</a:t>
            </a:r>
            <a:br>
              <a:rPr lang="en-GB" sz="3600" b="1" dirty="0"/>
            </a:br>
            <a:r>
              <a:rPr lang="en-GB" sz="3600" b="1" dirty="0"/>
              <a:t>Definition 1955</a:t>
            </a:r>
          </a:p>
        </p:txBody>
      </p:sp>
      <p:sp>
        <p:nvSpPr>
          <p:cNvPr id="3" name="Content Placeholder 2"/>
          <p:cNvSpPr>
            <a:spLocks noGrp="1"/>
          </p:cNvSpPr>
          <p:nvPr>
            <p:ph idx="1"/>
          </p:nvPr>
        </p:nvSpPr>
        <p:spPr>
          <a:xfrm>
            <a:off x="1981200" y="1600201"/>
            <a:ext cx="8229600" cy="3124944"/>
          </a:xfrm>
        </p:spPr>
        <p:txBody>
          <a:bodyPr>
            <a:normAutofit/>
          </a:bodyPr>
          <a:lstStyle/>
          <a:p>
            <a:pPr marL="0" indent="0" algn="ctr">
              <a:buNone/>
            </a:pPr>
            <a:r>
              <a:rPr lang="en-GB" dirty="0"/>
              <a:t>‘All human action . . . is an on-going series of efforts to solve problems’ and ‘that all . . . factors and circumstances that . . . produce a problem come from . . . two sources, the actor’s ‘frame of reference’ and the ‘situation’ he confronts’</a:t>
            </a:r>
          </a:p>
          <a:p>
            <a:pPr lvl="1"/>
            <a:endParaRPr lang="en-GB" dirty="0"/>
          </a:p>
        </p:txBody>
      </p:sp>
      <p:sp>
        <p:nvSpPr>
          <p:cNvPr id="5" name="TextBox 4">
            <a:extLst>
              <a:ext uri="{FF2B5EF4-FFF2-40B4-BE49-F238E27FC236}">
                <a16:creationId xmlns:a16="http://schemas.microsoft.com/office/drawing/2014/main" id="{A0E9A4FC-4E4F-4432-91EA-525E8A6F256A}"/>
              </a:ext>
            </a:extLst>
          </p:cNvPr>
          <p:cNvSpPr txBox="1"/>
          <p:nvPr/>
        </p:nvSpPr>
        <p:spPr>
          <a:xfrm>
            <a:off x="5735960" y="5301208"/>
            <a:ext cx="2232248" cy="369332"/>
          </a:xfrm>
          <a:prstGeom prst="rect">
            <a:avLst/>
          </a:prstGeom>
          <a:noFill/>
        </p:spPr>
        <p:txBody>
          <a:bodyPr wrap="square" rtlCol="0">
            <a:spAutoFit/>
          </a:bodyPr>
          <a:lstStyle/>
          <a:p>
            <a:r>
              <a:rPr lang="en-GB" dirty="0"/>
              <a:t>(Cohen, 1955, p. 51)</a:t>
            </a:r>
          </a:p>
        </p:txBody>
      </p:sp>
    </p:spTree>
    <p:extLst>
      <p:ext uri="{BB962C8B-B14F-4D97-AF65-F5344CB8AC3E}">
        <p14:creationId xmlns:p14="http://schemas.microsoft.com/office/powerpoint/2010/main" val="19584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442" y="49189"/>
            <a:ext cx="8229600" cy="1143000"/>
          </a:xfrm>
        </p:spPr>
        <p:txBody>
          <a:bodyPr>
            <a:normAutofit/>
          </a:bodyPr>
          <a:lstStyle/>
          <a:p>
            <a:r>
              <a:rPr lang="en-GB" b="1" dirty="0"/>
              <a:t>Solving Problems?</a:t>
            </a:r>
          </a:p>
        </p:txBody>
      </p:sp>
      <p:sp>
        <p:nvSpPr>
          <p:cNvPr id="3" name="Content Placeholder 2"/>
          <p:cNvSpPr>
            <a:spLocks noGrp="1"/>
          </p:cNvSpPr>
          <p:nvPr>
            <p:ph idx="1"/>
          </p:nvPr>
        </p:nvSpPr>
        <p:spPr>
          <a:xfrm>
            <a:off x="1764762" y="1628801"/>
            <a:ext cx="8640960" cy="4118055"/>
          </a:xfrm>
        </p:spPr>
        <p:txBody>
          <a:bodyPr>
            <a:normAutofit fontScale="92500"/>
          </a:bodyPr>
          <a:lstStyle/>
          <a:p>
            <a:pPr>
              <a:spcBef>
                <a:spcPts val="600"/>
              </a:spcBef>
              <a:spcAft>
                <a:spcPts val="600"/>
              </a:spcAft>
            </a:pPr>
            <a:r>
              <a:rPr lang="en-GB" sz="2800" dirty="0"/>
              <a:t>People assume that the dominant culture supports survival needs (e.g. food, shelter and friendship within society)</a:t>
            </a:r>
          </a:p>
          <a:p>
            <a:pPr>
              <a:spcBef>
                <a:spcPts val="600"/>
              </a:spcBef>
              <a:spcAft>
                <a:spcPts val="600"/>
              </a:spcAft>
            </a:pPr>
            <a:r>
              <a:rPr lang="en-GB" sz="2800" dirty="0"/>
              <a:t>Support is not equally spread across the population</a:t>
            </a:r>
          </a:p>
          <a:p>
            <a:pPr>
              <a:spcBef>
                <a:spcPts val="600"/>
              </a:spcBef>
              <a:spcAft>
                <a:spcPts val="600"/>
              </a:spcAft>
            </a:pPr>
            <a:r>
              <a:rPr lang="en-GB" sz="2800" dirty="0"/>
              <a:t>This unequal distribution is a ‘problem’ for those who are disadvantaged (e.g. young people, the poor, immigrants)</a:t>
            </a:r>
          </a:p>
          <a:p>
            <a:pPr>
              <a:spcBef>
                <a:spcPts val="600"/>
              </a:spcBef>
              <a:spcAft>
                <a:spcPts val="600"/>
              </a:spcAft>
            </a:pPr>
            <a:r>
              <a:rPr lang="en-GB" sz="2800" dirty="0"/>
              <a:t>Thus particular groups solve these issues through  ‘abnormal’ , ‘deviant’ or ‘delinquent’ means</a:t>
            </a:r>
          </a:p>
          <a:p>
            <a:pPr>
              <a:spcBef>
                <a:spcPts val="600"/>
              </a:spcBef>
              <a:spcAft>
                <a:spcPts val="600"/>
              </a:spcAft>
            </a:pPr>
            <a:r>
              <a:rPr lang="en-GB" sz="2800" dirty="0"/>
              <a:t>In doing so they form sub-cultures</a:t>
            </a:r>
          </a:p>
          <a:p>
            <a:pPr>
              <a:spcBef>
                <a:spcPts val="600"/>
              </a:spcBef>
              <a:spcAft>
                <a:spcPts val="600"/>
              </a:spcAft>
            </a:pPr>
            <a:endParaRPr lang="en-GB" sz="2800" dirty="0"/>
          </a:p>
        </p:txBody>
      </p:sp>
    </p:spTree>
    <p:extLst>
      <p:ext uri="{BB962C8B-B14F-4D97-AF65-F5344CB8AC3E}">
        <p14:creationId xmlns:p14="http://schemas.microsoft.com/office/powerpoint/2010/main" val="296923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Sub-Cultures as a response to problems</a:t>
            </a:r>
          </a:p>
        </p:txBody>
      </p:sp>
      <p:sp>
        <p:nvSpPr>
          <p:cNvPr id="3" name="Content Placeholder 2"/>
          <p:cNvSpPr>
            <a:spLocks noGrp="1"/>
          </p:cNvSpPr>
          <p:nvPr>
            <p:ph idx="1"/>
          </p:nvPr>
        </p:nvSpPr>
        <p:spPr>
          <a:xfrm>
            <a:off x="1739516" y="1700809"/>
            <a:ext cx="8712968" cy="4046047"/>
          </a:xfrm>
        </p:spPr>
        <p:txBody>
          <a:bodyPr>
            <a:normAutofit fontScale="92500"/>
          </a:bodyPr>
          <a:lstStyle/>
          <a:p>
            <a:pPr>
              <a:spcBef>
                <a:spcPts val="1200"/>
              </a:spcBef>
              <a:spcAft>
                <a:spcPts val="1200"/>
              </a:spcAft>
            </a:pPr>
            <a:r>
              <a:rPr lang="en-GB" dirty="0"/>
              <a:t>‘the crucial condition for the emergence of new cultural forms is the existence, in effective interaction with one another, of a number of actors with similar problems’ (Cohen, 1955, p. 51).</a:t>
            </a:r>
          </a:p>
          <a:p>
            <a:pPr>
              <a:spcBef>
                <a:spcPts val="1200"/>
              </a:spcBef>
              <a:spcAft>
                <a:spcPts val="1200"/>
              </a:spcAft>
            </a:pPr>
            <a:r>
              <a:rPr lang="en-GB" dirty="0"/>
              <a:t>If groups have limited access to ‘life's’ goodies’ from the dominant cultural resources they will then ‘do it for themselves’ and a subculture emerges.</a:t>
            </a:r>
          </a:p>
        </p:txBody>
      </p:sp>
      <p:sp>
        <p:nvSpPr>
          <p:cNvPr id="4" name="Slide Number Placeholder 3"/>
          <p:cNvSpPr>
            <a:spLocks noGrp="1"/>
          </p:cNvSpPr>
          <p:nvPr>
            <p:ph type="sldNum" sz="quarter" idx="12"/>
          </p:nvPr>
        </p:nvSpPr>
        <p:spPr/>
        <p:txBody>
          <a:bodyPr/>
          <a:lstStyle/>
          <a:p>
            <a:fld id="{6BA3642F-8786-4DED-A4CD-48733A687A90}" type="slidenum">
              <a:rPr lang="en-GB" smtClean="0"/>
              <a:pPr/>
              <a:t>47</a:t>
            </a:fld>
            <a:endParaRPr lang="en-GB"/>
          </a:p>
        </p:txBody>
      </p:sp>
    </p:spTree>
    <p:extLst>
      <p:ext uri="{BB962C8B-B14F-4D97-AF65-F5344CB8AC3E}">
        <p14:creationId xmlns:p14="http://schemas.microsoft.com/office/powerpoint/2010/main" val="219766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Sub-Culture Definition 1963</a:t>
            </a:r>
          </a:p>
        </p:txBody>
      </p:sp>
      <p:sp>
        <p:nvSpPr>
          <p:cNvPr id="3" name="Content Placeholder 2"/>
          <p:cNvSpPr>
            <a:spLocks noGrp="1"/>
          </p:cNvSpPr>
          <p:nvPr>
            <p:ph idx="1"/>
          </p:nvPr>
        </p:nvSpPr>
        <p:spPr>
          <a:xfrm>
            <a:off x="1981200" y="1600201"/>
            <a:ext cx="8507288" cy="3773016"/>
          </a:xfrm>
        </p:spPr>
        <p:txBody>
          <a:bodyPr>
            <a:normAutofit lnSpcReduction="10000"/>
          </a:bodyPr>
          <a:lstStyle/>
          <a:p>
            <a:pPr>
              <a:spcBef>
                <a:spcPts val="1200"/>
              </a:spcBef>
              <a:spcAft>
                <a:spcPts val="1200"/>
              </a:spcAft>
            </a:pPr>
            <a:r>
              <a:rPr lang="en-GB" dirty="0"/>
              <a:t>Forming a sub-culture is seen as a Behavioural-Social activity</a:t>
            </a:r>
          </a:p>
          <a:p>
            <a:pPr>
              <a:spcBef>
                <a:spcPts val="1200"/>
              </a:spcBef>
              <a:spcAft>
                <a:spcPts val="1200"/>
              </a:spcAft>
            </a:pPr>
            <a:r>
              <a:rPr lang="en-GB" dirty="0"/>
              <a:t>Subculture has come to represent groups of individuals who were connected to one another through interaction and shared interest rather than through arbitrary characteristics such as locality or skin colour </a:t>
            </a:r>
          </a:p>
          <a:p>
            <a:pPr>
              <a:spcBef>
                <a:spcPts val="1200"/>
              </a:spcBef>
              <a:spcAft>
                <a:spcPts val="1200"/>
              </a:spcAft>
            </a:pPr>
            <a:endParaRPr lang="en-GB" dirty="0"/>
          </a:p>
        </p:txBody>
      </p:sp>
      <p:sp>
        <p:nvSpPr>
          <p:cNvPr id="5" name="TextBox 4">
            <a:extLst>
              <a:ext uri="{FF2B5EF4-FFF2-40B4-BE49-F238E27FC236}">
                <a16:creationId xmlns:a16="http://schemas.microsoft.com/office/drawing/2014/main" id="{C77B8094-03D4-4C8A-A55A-E248ADEAC428}"/>
              </a:ext>
            </a:extLst>
          </p:cNvPr>
          <p:cNvSpPr txBox="1"/>
          <p:nvPr/>
        </p:nvSpPr>
        <p:spPr>
          <a:xfrm>
            <a:off x="6817634" y="5373217"/>
            <a:ext cx="3384376" cy="369332"/>
          </a:xfrm>
          <a:prstGeom prst="rect">
            <a:avLst/>
          </a:prstGeom>
          <a:noFill/>
        </p:spPr>
        <p:txBody>
          <a:bodyPr wrap="square" rtlCol="0">
            <a:spAutoFit/>
          </a:bodyPr>
          <a:lstStyle/>
          <a:p>
            <a:r>
              <a:rPr lang="en-GB" dirty="0"/>
              <a:t>(Blackman, 2013)</a:t>
            </a:r>
          </a:p>
        </p:txBody>
      </p:sp>
    </p:spTree>
    <p:extLst>
      <p:ext uri="{BB962C8B-B14F-4D97-AF65-F5344CB8AC3E}">
        <p14:creationId xmlns:p14="http://schemas.microsoft.com/office/powerpoint/2010/main" val="3146173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Shared Interests</a:t>
            </a:r>
          </a:p>
        </p:txBody>
      </p:sp>
      <p:sp>
        <p:nvSpPr>
          <p:cNvPr id="3" name="Content Placeholder 2"/>
          <p:cNvSpPr>
            <a:spLocks noGrp="1"/>
          </p:cNvSpPr>
          <p:nvPr>
            <p:ph idx="1"/>
          </p:nvPr>
        </p:nvSpPr>
        <p:spPr>
          <a:xfrm>
            <a:off x="1775520" y="1772817"/>
            <a:ext cx="8435280" cy="3974039"/>
          </a:xfrm>
        </p:spPr>
        <p:txBody>
          <a:bodyPr/>
          <a:lstStyle/>
          <a:p>
            <a:r>
              <a:rPr lang="en-GB" dirty="0"/>
              <a:t>Subcultural members’ shared interests also led them to identity themselves as different from the dominant culture</a:t>
            </a:r>
          </a:p>
          <a:p>
            <a:r>
              <a:rPr lang="en-GB" dirty="0"/>
              <a:t>Usually in some form of antagonistic relationship with normal, ‘square’ or ‘vanilla’ society!</a:t>
            </a:r>
          </a:p>
        </p:txBody>
      </p:sp>
    </p:spTree>
    <p:extLst>
      <p:ext uri="{BB962C8B-B14F-4D97-AF65-F5344CB8AC3E}">
        <p14:creationId xmlns:p14="http://schemas.microsoft.com/office/powerpoint/2010/main" val="241732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Challenges of Theorising Subculture</a:t>
            </a:r>
          </a:p>
        </p:txBody>
      </p:sp>
      <p:sp>
        <p:nvSpPr>
          <p:cNvPr id="3" name="Content Placeholder 2"/>
          <p:cNvSpPr>
            <a:spLocks noGrp="1"/>
          </p:cNvSpPr>
          <p:nvPr>
            <p:ph idx="1"/>
          </p:nvPr>
        </p:nvSpPr>
        <p:spPr>
          <a:xfrm>
            <a:off x="1878360" y="2060848"/>
            <a:ext cx="8435280" cy="3281746"/>
          </a:xfrm>
        </p:spPr>
        <p:txBody>
          <a:bodyPr>
            <a:normAutofit/>
          </a:bodyPr>
          <a:lstStyle/>
          <a:p>
            <a:r>
              <a:rPr lang="en-GB" dirty="0"/>
              <a:t>How do we construct significant distinctions between the ‘normal’ and the subcultural?</a:t>
            </a:r>
          </a:p>
          <a:p>
            <a:endParaRPr lang="en-GB" dirty="0"/>
          </a:p>
          <a:p>
            <a:r>
              <a:rPr lang="en-GB" dirty="0"/>
              <a:t>How do we conceptualise the relationship between a subculture and the mainstream /dominant culture?</a:t>
            </a:r>
          </a:p>
        </p:txBody>
      </p:sp>
    </p:spTree>
    <p:extLst>
      <p:ext uri="{BB962C8B-B14F-4D97-AF65-F5344CB8AC3E}">
        <p14:creationId xmlns:p14="http://schemas.microsoft.com/office/powerpoint/2010/main" val="140469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British Tradition of Subculture Studies</a:t>
            </a:r>
          </a:p>
        </p:txBody>
      </p:sp>
      <p:sp>
        <p:nvSpPr>
          <p:cNvPr id="3" name="Content Placeholder 2"/>
          <p:cNvSpPr>
            <a:spLocks noGrp="1"/>
          </p:cNvSpPr>
          <p:nvPr>
            <p:ph idx="1"/>
          </p:nvPr>
        </p:nvSpPr>
        <p:spPr>
          <a:xfrm>
            <a:off x="1689786" y="1556793"/>
            <a:ext cx="8507288" cy="4046047"/>
          </a:xfrm>
        </p:spPr>
        <p:txBody>
          <a:bodyPr>
            <a:normAutofit fontScale="92500"/>
          </a:bodyPr>
          <a:lstStyle/>
          <a:p>
            <a:r>
              <a:rPr lang="en-GB" dirty="0"/>
              <a:t>‘The power of subcultures [in] their capacity to symbolise  ‘Otherness’ among an undifferentiated, un-theorised, and contemptible ‘general public’ . . .</a:t>
            </a:r>
          </a:p>
          <a:p>
            <a:endParaRPr lang="en-GB" dirty="0"/>
          </a:p>
          <a:p>
            <a:r>
              <a:rPr lang="en-GB" dirty="0"/>
              <a:t>As a result, [subcultural] theory rests upon the consideration of the rest of society as being straight, incorporated in consensus, and willing to scream individually loud in any moral panic’</a:t>
            </a:r>
          </a:p>
        </p:txBody>
      </p:sp>
      <p:sp>
        <p:nvSpPr>
          <p:cNvPr id="5" name="TextBox 4">
            <a:extLst>
              <a:ext uri="{FF2B5EF4-FFF2-40B4-BE49-F238E27FC236}">
                <a16:creationId xmlns:a16="http://schemas.microsoft.com/office/drawing/2014/main" id="{6E84828E-4144-4F26-B719-C219045708AC}"/>
              </a:ext>
            </a:extLst>
          </p:cNvPr>
          <p:cNvSpPr txBox="1"/>
          <p:nvPr/>
        </p:nvSpPr>
        <p:spPr>
          <a:xfrm>
            <a:off x="7427843" y="6093296"/>
            <a:ext cx="2736304" cy="369332"/>
          </a:xfrm>
          <a:prstGeom prst="rect">
            <a:avLst/>
          </a:prstGeom>
          <a:noFill/>
        </p:spPr>
        <p:txBody>
          <a:bodyPr wrap="square" rtlCol="0">
            <a:spAutoFit/>
          </a:bodyPr>
          <a:lstStyle/>
          <a:p>
            <a:r>
              <a:rPr lang="en-GB" dirty="0"/>
              <a:t>(Clarke, 1997, p. 178).</a:t>
            </a:r>
          </a:p>
        </p:txBody>
      </p:sp>
    </p:spTree>
    <p:extLst>
      <p:ext uri="{BB962C8B-B14F-4D97-AF65-F5344CB8AC3E}">
        <p14:creationId xmlns:p14="http://schemas.microsoft.com/office/powerpoint/2010/main" val="2885951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2822" y="0"/>
            <a:ext cx="8229600" cy="922114"/>
          </a:xfrm>
        </p:spPr>
        <p:txBody>
          <a:bodyPr/>
          <a:lstStyle/>
          <a:p>
            <a:r>
              <a:rPr lang="en-GB" b="1" dirty="0"/>
              <a:t>Normal versus Mainstream</a:t>
            </a:r>
          </a:p>
        </p:txBody>
      </p:sp>
      <p:sp>
        <p:nvSpPr>
          <p:cNvPr id="3" name="Content Placeholder 2"/>
          <p:cNvSpPr>
            <a:spLocks noGrp="1"/>
          </p:cNvSpPr>
          <p:nvPr>
            <p:ph idx="1"/>
          </p:nvPr>
        </p:nvSpPr>
        <p:spPr>
          <a:xfrm>
            <a:off x="1703512" y="939424"/>
            <a:ext cx="8496944" cy="4046047"/>
          </a:xfrm>
        </p:spPr>
        <p:txBody>
          <a:bodyPr>
            <a:noAutofit/>
          </a:bodyPr>
          <a:lstStyle/>
          <a:p>
            <a:r>
              <a:rPr lang="en-GB" sz="2800" dirty="0"/>
              <a:t>If normal culture provides youth with an adequate sense of well-being and satisfaction in their everyday lives then subculture is not necessary</a:t>
            </a:r>
          </a:p>
          <a:p>
            <a:r>
              <a:rPr lang="en-GB" sz="2800" dirty="0"/>
              <a:t>If a process of marginalisation has begun with mainstream cultural members labelling youth as a problems then they are pushed further away from mainstream structures towards developing their own ‘subcultural’ group</a:t>
            </a:r>
          </a:p>
          <a:p>
            <a:r>
              <a:rPr lang="en-GB" sz="2800" dirty="0"/>
              <a:t>“If the dominant culture dismisses/looks down on me I’m not wanted or valued then I’ll find a cultural group that does”</a:t>
            </a:r>
          </a:p>
        </p:txBody>
      </p:sp>
    </p:spTree>
    <p:extLst>
      <p:ext uri="{BB962C8B-B14F-4D97-AF65-F5344CB8AC3E}">
        <p14:creationId xmlns:p14="http://schemas.microsoft.com/office/powerpoint/2010/main" val="2542836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1143000"/>
          </a:xfrm>
        </p:spPr>
        <p:txBody>
          <a:bodyPr/>
          <a:lstStyle/>
          <a:p>
            <a:r>
              <a:rPr lang="en-GB" b="1" dirty="0"/>
              <a:t>But what do they mean?</a:t>
            </a:r>
          </a:p>
        </p:txBody>
      </p:sp>
      <p:sp>
        <p:nvSpPr>
          <p:cNvPr id="4" name="TextBox 3"/>
          <p:cNvSpPr txBox="1"/>
          <p:nvPr/>
        </p:nvSpPr>
        <p:spPr>
          <a:xfrm>
            <a:off x="2063552" y="1340769"/>
            <a:ext cx="6563526" cy="954107"/>
          </a:xfrm>
          <a:prstGeom prst="rect">
            <a:avLst/>
          </a:prstGeom>
          <a:noFill/>
        </p:spPr>
        <p:txBody>
          <a:bodyPr wrap="square" rtlCol="0">
            <a:spAutoFit/>
          </a:bodyPr>
          <a:lstStyle/>
          <a:p>
            <a:r>
              <a:rPr lang="en-AU" altLang="en-US" sz="2800" dirty="0"/>
              <a:t>What do you think are the characteristics of each dimension?</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329" y="1484785"/>
            <a:ext cx="710809" cy="710809"/>
          </a:xfrm>
          <a:prstGeom prst="rect">
            <a:avLst/>
          </a:prstGeom>
        </p:spPr>
      </p:pic>
      <p:sp>
        <p:nvSpPr>
          <p:cNvPr id="6" name="TextBox 5"/>
          <p:cNvSpPr txBox="1"/>
          <p:nvPr/>
        </p:nvSpPr>
        <p:spPr>
          <a:xfrm>
            <a:off x="2567608" y="2708920"/>
            <a:ext cx="7056784" cy="1815882"/>
          </a:xfrm>
          <a:prstGeom prst="rect">
            <a:avLst/>
          </a:prstGeom>
          <a:noFill/>
        </p:spPr>
        <p:txBody>
          <a:bodyPr wrap="square" rtlCol="0">
            <a:spAutoFit/>
          </a:bodyPr>
          <a:lstStyle/>
          <a:p>
            <a:pPr algn="ctr"/>
            <a:r>
              <a:rPr lang="en-GB" sz="2800" i="1" dirty="0"/>
              <a:t>Using your notes the Handout from the University of </a:t>
            </a:r>
            <a:r>
              <a:rPr lang="en-GB" sz="2800" i="1" dirty="0" err="1"/>
              <a:t>Sandiago</a:t>
            </a:r>
            <a:r>
              <a:rPr lang="en-GB" sz="2800" i="1" dirty="0"/>
              <a:t> discuss each of Hofstede’s cultural dimensions and explore the impact they may have on communication.</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19737" y="4754182"/>
            <a:ext cx="422777" cy="422777"/>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00297" y="5301208"/>
            <a:ext cx="442666" cy="442666"/>
          </a:xfrm>
          <a:prstGeom prst="rect">
            <a:avLst/>
          </a:prstGeom>
        </p:spPr>
      </p:pic>
      <p:sp>
        <p:nvSpPr>
          <p:cNvPr id="9" name="TextBox 8"/>
          <p:cNvSpPr txBox="1"/>
          <p:nvPr/>
        </p:nvSpPr>
        <p:spPr>
          <a:xfrm>
            <a:off x="4295800" y="4754181"/>
            <a:ext cx="4248472" cy="369332"/>
          </a:xfrm>
          <a:prstGeom prst="rect">
            <a:avLst/>
          </a:prstGeom>
          <a:noFill/>
        </p:spPr>
        <p:txBody>
          <a:bodyPr wrap="square" rtlCol="0">
            <a:spAutoFit/>
          </a:bodyPr>
          <a:lstStyle/>
          <a:p>
            <a:r>
              <a:rPr lang="en-GB" dirty="0"/>
              <a:t>Handout 1: Hofstede’s cultural dimensions</a:t>
            </a:r>
          </a:p>
        </p:txBody>
      </p:sp>
      <p:sp>
        <p:nvSpPr>
          <p:cNvPr id="10" name="TextBox 9"/>
          <p:cNvSpPr txBox="1"/>
          <p:nvPr/>
        </p:nvSpPr>
        <p:spPr>
          <a:xfrm>
            <a:off x="4295800" y="5291917"/>
            <a:ext cx="6048672" cy="646331"/>
          </a:xfrm>
          <a:prstGeom prst="rect">
            <a:avLst/>
          </a:prstGeom>
          <a:noFill/>
        </p:spPr>
        <p:txBody>
          <a:bodyPr wrap="square" rtlCol="0">
            <a:spAutoFit/>
          </a:bodyPr>
          <a:lstStyle/>
          <a:p>
            <a:r>
              <a:rPr lang="en-GB" dirty="0"/>
              <a:t>Guided study: Hofstede’s cultural dimensions &amp; communication</a:t>
            </a:r>
          </a:p>
        </p:txBody>
      </p:sp>
    </p:spTree>
    <p:extLst>
      <p:ext uri="{BB962C8B-B14F-4D97-AF65-F5344CB8AC3E}">
        <p14:creationId xmlns:p14="http://schemas.microsoft.com/office/powerpoint/2010/main" val="729455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9" grpId="0"/>
      <p:bldP spid="10"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119336" y="1166019"/>
            <a:ext cx="11521280" cy="4525963"/>
          </a:xfrm>
        </p:spPr>
        <p:txBody>
          <a:bodyPr>
            <a:normAutofit lnSpcReduction="10000"/>
          </a:bodyPr>
          <a:lstStyle/>
          <a:p>
            <a:pPr>
              <a:spcBef>
                <a:spcPts val="600"/>
              </a:spcBef>
              <a:spcAft>
                <a:spcPts val="600"/>
              </a:spcAft>
            </a:pPr>
            <a:r>
              <a:rPr lang="en-GB" sz="1600" dirty="0"/>
              <a:t>Barger, K. (2018) ETHNOCENTRISM: What is it? Why are people ethnocentric?  What is the problem? What can we do about it? Indianapolis: Indiana University Available at: </a:t>
            </a:r>
            <a:r>
              <a:rPr lang="en-GB" sz="1600" dirty="0">
                <a:hlinkClick r:id="rId2"/>
              </a:rPr>
              <a:t>https://anthkb.sitehost.iu.edu/ethnocen.htm</a:t>
            </a:r>
            <a:r>
              <a:rPr lang="en-GB" sz="1600" dirty="0"/>
              <a:t>  [Accessed 23/09/2022]</a:t>
            </a:r>
          </a:p>
          <a:p>
            <a:pPr>
              <a:spcBef>
                <a:spcPts val="600"/>
              </a:spcBef>
              <a:spcAft>
                <a:spcPts val="600"/>
              </a:spcAft>
            </a:pPr>
            <a:r>
              <a:rPr lang="en-GB" sz="1600" dirty="0"/>
              <a:t>Blackman, S. (2013) ‘Subculture Theory: An Historical and Contemporary Assessment of the Concept for Understanding Deviance’ </a:t>
            </a:r>
            <a:r>
              <a:rPr lang="en-GB" sz="1600" i="1" dirty="0"/>
              <a:t>Deviant Behaviour</a:t>
            </a:r>
            <a:r>
              <a:rPr lang="en-GB" sz="1600" dirty="0"/>
              <a:t> Vol. 35 Issue 6 pp. 496-512 DOI: </a:t>
            </a:r>
            <a:r>
              <a:rPr lang="en-GB" sz="1600" dirty="0">
                <a:hlinkClick r:id="rId3"/>
              </a:rPr>
              <a:t>https://doi.org/10.1080/01639625.2013.859049</a:t>
            </a:r>
            <a:r>
              <a:rPr lang="en-GB" sz="1600" dirty="0"/>
              <a:t> [Accessed 09/11/2020]</a:t>
            </a:r>
          </a:p>
          <a:p>
            <a:pPr>
              <a:spcBef>
                <a:spcPts val="600"/>
              </a:spcBef>
              <a:spcAft>
                <a:spcPts val="600"/>
              </a:spcAft>
            </a:pPr>
            <a:r>
              <a:rPr lang="en-GB" sz="1600" dirty="0"/>
              <a:t>Christiansen, B. (2015) ‘Cultural indoctrination: A theoretical framework</a:t>
            </a:r>
            <a:r>
              <a:rPr lang="en-GB" sz="1600" i="1" dirty="0"/>
              <a:t>’</a:t>
            </a:r>
            <a:r>
              <a:rPr lang="en-GB" sz="1600" dirty="0"/>
              <a:t>  in Christiansen &amp;  Koeman (Eds.), </a:t>
            </a:r>
            <a:r>
              <a:rPr lang="en-GB" sz="1600" i="1" dirty="0"/>
              <a:t>Advances in religious and cultural studies </a:t>
            </a:r>
            <a:r>
              <a:rPr lang="en-GB" sz="1600" dirty="0"/>
              <a:t>(ARCS) book series. Nationalism, cultural indoctrination, and economic prosperity in the digital age (p. 279–294). Information Science Reference/IGI Global.</a:t>
            </a:r>
            <a:endParaRPr lang="en-GB" sz="1600" i="1" dirty="0"/>
          </a:p>
          <a:p>
            <a:pPr>
              <a:spcBef>
                <a:spcPts val="600"/>
              </a:spcBef>
              <a:spcAft>
                <a:spcPts val="600"/>
              </a:spcAft>
            </a:pPr>
            <a:r>
              <a:rPr lang="en-GB" sz="1600" dirty="0"/>
              <a:t>Clarke, J, Hall, S, Jefferson, T &amp; Roberts, B (1976) ‘Subcultures, Cultures, and </a:t>
            </a:r>
            <a:r>
              <a:rPr lang="en-GB" sz="1600" dirty="0" err="1"/>
              <a:t>Class’</a:t>
            </a:r>
            <a:r>
              <a:rPr lang="en-GB" sz="1600" dirty="0"/>
              <a:t> in Stuart Hall and Tony Jefferson (eds) </a:t>
            </a:r>
            <a:r>
              <a:rPr lang="en-GB" sz="1600" i="1" dirty="0"/>
              <a:t>Resistance through Rituals, pp. 9-74, </a:t>
            </a:r>
            <a:r>
              <a:rPr lang="en-GB" sz="1600" dirty="0"/>
              <a:t>London: Routledge. Available at: </a:t>
            </a:r>
            <a:r>
              <a:rPr lang="en-GB" sz="1600" dirty="0">
                <a:hlinkClick r:id="rId4"/>
              </a:rPr>
              <a:t>https://ebookcentral.proquest.com/lib/trinity/detail.action?docID=356177&amp;pq-origsite=primo</a:t>
            </a:r>
            <a:r>
              <a:rPr lang="en-GB" sz="1600" dirty="0"/>
              <a:t> [Accessed 23/09/2022]</a:t>
            </a:r>
          </a:p>
          <a:p>
            <a:pPr>
              <a:spcBef>
                <a:spcPts val="600"/>
              </a:spcBef>
              <a:spcAft>
                <a:spcPts val="600"/>
              </a:spcAft>
            </a:pPr>
            <a:r>
              <a:rPr lang="en-GB" sz="1600" dirty="0"/>
              <a:t>Corporate Finance Institute (2022) </a:t>
            </a:r>
            <a:r>
              <a:rPr lang="en-GB" sz="1600" i="1" dirty="0"/>
              <a:t>Hofstede’s Cultural Dimensions Theory</a:t>
            </a:r>
            <a:r>
              <a:rPr lang="en-GB" sz="1600" dirty="0"/>
              <a:t> Available at: </a:t>
            </a:r>
            <a:r>
              <a:rPr lang="en-GB" sz="1600" dirty="0">
                <a:hlinkClick r:id="rId5"/>
              </a:rPr>
              <a:t>https://corporatefinanceinstitute.com/resources/management/hofstedes-cultural-dimensions-theory/</a:t>
            </a:r>
            <a:r>
              <a:rPr lang="en-GB" sz="1600" dirty="0"/>
              <a:t> [Accessed 16/11/2022]</a:t>
            </a:r>
          </a:p>
          <a:p>
            <a:pPr>
              <a:spcBef>
                <a:spcPts val="600"/>
              </a:spcBef>
              <a:spcAft>
                <a:spcPts val="600"/>
              </a:spcAft>
            </a:pPr>
            <a:r>
              <a:rPr lang="en-GB" sz="1600" dirty="0"/>
              <a:t>Davies, F (1992) </a:t>
            </a:r>
            <a:r>
              <a:rPr lang="en-GB" sz="1600" i="1" dirty="0"/>
              <a:t> Fashion, Culture, and Identity, </a:t>
            </a:r>
            <a:r>
              <a:rPr lang="en-GB" sz="1600" dirty="0"/>
              <a:t>Chicago, IL: University of Chicago Press.</a:t>
            </a:r>
          </a:p>
          <a:p>
            <a:pPr>
              <a:spcBef>
                <a:spcPts val="600"/>
              </a:spcBef>
              <a:spcAft>
                <a:spcPts val="600"/>
              </a:spcAft>
            </a:pPr>
            <a:r>
              <a:rPr lang="en-GB" sz="1600" dirty="0"/>
              <a:t>Dowd, JJ &amp; Dowd, LA (2003) ‘The Centre Holds: From Subcultures to Social Worlds’, </a:t>
            </a:r>
            <a:r>
              <a:rPr lang="en-GB" sz="1600" i="1" dirty="0"/>
              <a:t>Teaching Sociology, </a:t>
            </a:r>
            <a:r>
              <a:rPr lang="en-GB" sz="1600" dirty="0"/>
              <a:t>Vol. 31, No. 1, pp. 20-37. Available at: </a:t>
            </a:r>
            <a:r>
              <a:rPr lang="en-GB" sz="1600" dirty="0">
                <a:hlinkClick r:id="rId6"/>
              </a:rPr>
              <a:t>https://www-jstor-org.ezproxy.uwtsd.ac.uk/stable/3211422?sid=primo#metadata_info_tab_contents</a:t>
            </a:r>
            <a:r>
              <a:rPr lang="en-GB" sz="1600" dirty="0"/>
              <a:t> [Accessed 23/09/2022]</a:t>
            </a:r>
          </a:p>
        </p:txBody>
      </p:sp>
    </p:spTree>
    <p:extLst>
      <p:ext uri="{BB962C8B-B14F-4D97-AF65-F5344CB8AC3E}">
        <p14:creationId xmlns:p14="http://schemas.microsoft.com/office/powerpoint/2010/main" val="121847546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5"/>
            <a:ext cx="8229600" cy="778098"/>
          </a:xfrm>
        </p:spPr>
        <p:txBody>
          <a:bodyPr/>
          <a:lstStyle/>
          <a:p>
            <a:r>
              <a:rPr lang="en-GB" dirty="0"/>
              <a:t>Reference List</a:t>
            </a:r>
          </a:p>
        </p:txBody>
      </p:sp>
      <p:sp>
        <p:nvSpPr>
          <p:cNvPr id="3" name="Content Placeholder 2"/>
          <p:cNvSpPr>
            <a:spLocks noGrp="1"/>
          </p:cNvSpPr>
          <p:nvPr>
            <p:ph idx="1"/>
          </p:nvPr>
        </p:nvSpPr>
        <p:spPr>
          <a:xfrm>
            <a:off x="191344" y="914623"/>
            <a:ext cx="11665296" cy="4525963"/>
          </a:xfrm>
        </p:spPr>
        <p:txBody>
          <a:bodyPr>
            <a:normAutofit/>
          </a:bodyPr>
          <a:lstStyle/>
          <a:p>
            <a:pPr>
              <a:spcBef>
                <a:spcPts val="600"/>
              </a:spcBef>
              <a:spcAft>
                <a:spcPts val="600"/>
              </a:spcAft>
            </a:pPr>
            <a:r>
              <a:rPr lang="en-GB" sz="1600" dirty="0"/>
              <a:t>Erdman, K. (2018) Culture’s Consequences : Comparing Values, </a:t>
            </a:r>
            <a:r>
              <a:rPr lang="en-GB" sz="1600" dirty="0" err="1"/>
              <a:t>Behaviors</a:t>
            </a:r>
            <a:r>
              <a:rPr lang="en-GB" sz="1600" dirty="0"/>
              <a:t>, Institutes and Organizations across Nations. First edition. London: Taylor and Francis. Available at: </a:t>
            </a:r>
            <a:r>
              <a:rPr lang="en-GB" sz="1600" dirty="0">
                <a:hlinkClick r:id="rId3"/>
              </a:rPr>
              <a:t>https://ebookcentral.proquest.com/lib/trinity/detail.action?pq-origsite=primo&amp;docID=5303548</a:t>
            </a:r>
            <a:r>
              <a:rPr lang="en-GB" sz="1600" dirty="0"/>
              <a:t> [Accessed 23/09/2022]</a:t>
            </a:r>
          </a:p>
          <a:p>
            <a:pPr>
              <a:spcBef>
                <a:spcPts val="600"/>
              </a:spcBef>
              <a:spcAft>
                <a:spcPts val="600"/>
              </a:spcAft>
            </a:pPr>
            <a:r>
              <a:rPr lang="en-GB" sz="1600" dirty="0"/>
              <a:t>Gelder, K (2005) ‘Introduction: The Field of Subcultural Studies’, </a:t>
            </a:r>
            <a:r>
              <a:rPr lang="en-GB" sz="1600" i="1" dirty="0"/>
              <a:t>The Subcultures Reader, </a:t>
            </a:r>
            <a:r>
              <a:rPr lang="en-GB" sz="1600" dirty="0"/>
              <a:t>pp. 1-15. Available at: </a:t>
            </a:r>
            <a:r>
              <a:rPr lang="en-GB" sz="1600" dirty="0">
                <a:hlinkClick r:id="rId4"/>
              </a:rPr>
              <a:t>https://web-p-ebscohost-com.ezproxy.uwtsd.ac.uk/ehost/pdfviewer/pdfviewer?vid=0&amp;sid=ce55de68-8912-430b-9d93-518202660c5a%40redis</a:t>
            </a:r>
            <a:r>
              <a:rPr lang="en-GB" sz="1600" dirty="0"/>
              <a:t> [Accessed 23/09/2022]</a:t>
            </a:r>
          </a:p>
          <a:p>
            <a:pPr>
              <a:spcBef>
                <a:spcPts val="600"/>
              </a:spcBef>
              <a:spcAft>
                <a:spcPts val="600"/>
              </a:spcAft>
            </a:pPr>
            <a:r>
              <a:rPr lang="en-GB" sz="1600" dirty="0"/>
              <a:t>Gordon, M.M. (1947) ‘The Concept of the Sub-Culture and its Application’, </a:t>
            </a:r>
            <a:r>
              <a:rPr lang="en-GB" sz="1600" i="1" dirty="0"/>
              <a:t>Social Forces, </a:t>
            </a:r>
            <a:r>
              <a:rPr lang="en-GB" sz="1600" dirty="0"/>
              <a:t>Vol.26, No.1, pp.40-42. Available at: </a:t>
            </a:r>
            <a:r>
              <a:rPr lang="en-GB" sz="1600" dirty="0">
                <a:hlinkClick r:id="rId5"/>
              </a:rPr>
              <a:t>https://www-jstor-org.ezproxy.uwtsd.ac.uk/stable/2572602?sid=primo#metadata_info_tab_contents</a:t>
            </a:r>
            <a:r>
              <a:rPr lang="en-GB" sz="1600" dirty="0"/>
              <a:t> [Accessed 23/09/2022]</a:t>
            </a:r>
          </a:p>
          <a:p>
            <a:pPr>
              <a:spcBef>
                <a:spcPts val="600"/>
              </a:spcBef>
              <a:spcAft>
                <a:spcPts val="600"/>
              </a:spcAft>
            </a:pPr>
            <a:r>
              <a:rPr lang="en-GB" sz="1600" dirty="0"/>
              <a:t>Hofstede, G. (2011) </a:t>
            </a:r>
            <a:r>
              <a:rPr lang="en-GB" sz="1600" i="1" dirty="0" err="1"/>
              <a:t>Dimensionalizing</a:t>
            </a:r>
            <a:r>
              <a:rPr lang="en-GB" sz="1600" i="1" dirty="0"/>
              <a:t> Cultures: The Hofstede Model in Context Online Readings in Psychology and Culture, 2(1) </a:t>
            </a:r>
            <a:r>
              <a:rPr lang="en-GB" sz="1600" i="1" dirty="0">
                <a:hlinkClick r:id="rId6"/>
              </a:rPr>
              <a:t>https://scholarworks.gvsu.edu/cgi/viewcontent.cgi?article=1014&amp;context=orpc</a:t>
            </a:r>
            <a:r>
              <a:rPr lang="en-GB" sz="1600" dirty="0"/>
              <a:t> [Accessed 16/11/2022]</a:t>
            </a:r>
            <a:endParaRPr lang="en-GB" sz="1600" i="1" dirty="0"/>
          </a:p>
          <a:p>
            <a:pPr>
              <a:spcBef>
                <a:spcPts val="600"/>
              </a:spcBef>
              <a:spcAft>
                <a:spcPts val="600"/>
              </a:spcAft>
            </a:pPr>
            <a:r>
              <a:rPr lang="en-GB" sz="1600" dirty="0"/>
              <a:t>Hofstede, G., </a:t>
            </a:r>
            <a:r>
              <a:rPr lang="en-GB" sz="1600" dirty="0" err="1"/>
              <a:t>Minkov</a:t>
            </a:r>
            <a:r>
              <a:rPr lang="en-GB" sz="1600" dirty="0"/>
              <a:t>, M. and Hofstede, G.J. (2010) Cultures and organizations : software of the mind. Third edition. New York: McGraw-Hill. Available at </a:t>
            </a:r>
            <a:r>
              <a:rPr lang="en-GB" sz="1600" dirty="0">
                <a:hlinkClick r:id="rId7"/>
              </a:rPr>
              <a:t>https://www-vlebooks-com.ezproxy.uwtsd.ac.uk/Product/Index/1945370?page=0</a:t>
            </a:r>
            <a:r>
              <a:rPr lang="en-GB" sz="1600" dirty="0"/>
              <a:t> [Accessed 23/09/2022]</a:t>
            </a:r>
          </a:p>
          <a:p>
            <a:pPr>
              <a:spcBef>
                <a:spcPts val="600"/>
              </a:spcBef>
              <a:spcAft>
                <a:spcPts val="600"/>
              </a:spcAft>
            </a:pPr>
            <a:endParaRPr lang="en-GB" sz="16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55</a:t>
            </a:fld>
            <a:endParaRPr lang="en-GB"/>
          </a:p>
        </p:txBody>
      </p:sp>
    </p:spTree>
    <p:extLst>
      <p:ext uri="{BB962C8B-B14F-4D97-AF65-F5344CB8AC3E}">
        <p14:creationId xmlns:p14="http://schemas.microsoft.com/office/powerpoint/2010/main" val="4920206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1971647" y="1166019"/>
            <a:ext cx="8229600" cy="4525963"/>
          </a:xfrm>
        </p:spPr>
        <p:txBody>
          <a:bodyPr>
            <a:normAutofit lnSpcReduction="10000"/>
          </a:bodyPr>
          <a:lstStyle/>
          <a:p>
            <a:pPr>
              <a:spcBef>
                <a:spcPts val="600"/>
              </a:spcBef>
              <a:spcAft>
                <a:spcPts val="600"/>
              </a:spcAft>
            </a:pPr>
            <a:r>
              <a:rPr lang="en-GB" sz="1600" dirty="0"/>
              <a:t>Liu, S.; </a:t>
            </a:r>
            <a:r>
              <a:rPr lang="en-GB" sz="1600" dirty="0" err="1"/>
              <a:t>Volcic</a:t>
            </a:r>
            <a:r>
              <a:rPr lang="en-GB" sz="1600" dirty="0"/>
              <a:t>, Z.; </a:t>
            </a:r>
            <a:r>
              <a:rPr lang="en-GB" sz="1600" dirty="0" err="1"/>
              <a:t>Gallois</a:t>
            </a:r>
            <a:r>
              <a:rPr lang="en-GB" sz="1600" dirty="0"/>
              <a:t>, C.; (2015). Introducing Intercultural Communication - Global Cultures and Contexts, London: Sage</a:t>
            </a:r>
          </a:p>
          <a:p>
            <a:pPr>
              <a:spcBef>
                <a:spcPts val="600"/>
              </a:spcBef>
              <a:spcAft>
                <a:spcPts val="600"/>
              </a:spcAft>
            </a:pPr>
            <a:r>
              <a:rPr lang="en-GB" sz="1600" dirty="0"/>
              <a:t>Nakata, C. (2009) Beyond Hofstede Culture Frameworks for Global Marketing and Management. 1st ed. 2009. Edited by C. Nakata. London: Palgrave Macmillan UK. Available at </a:t>
            </a:r>
            <a:r>
              <a:rPr lang="en-GB" sz="1600" dirty="0">
                <a:hlinkClick r:id="rId2"/>
              </a:rPr>
              <a:t>https://www-vlebooks-com.ezproxy.uwtsd.ac.uk/Product/Index/873706?page=0</a:t>
            </a:r>
            <a:r>
              <a:rPr lang="en-GB" sz="1600" dirty="0"/>
              <a:t> [Accessed 23/09/2022]</a:t>
            </a:r>
          </a:p>
          <a:p>
            <a:pPr>
              <a:spcBef>
                <a:spcPts val="600"/>
              </a:spcBef>
              <a:spcAft>
                <a:spcPts val="600"/>
              </a:spcAft>
            </a:pPr>
            <a:r>
              <a:rPr lang="en-GB" sz="1600" dirty="0"/>
              <a:t>Ogburn, W.F. (1937) ‘Culture and Sociology’, Social forces, 16(2), pp. 161–169. Available at </a:t>
            </a:r>
            <a:r>
              <a:rPr lang="en-GB" sz="1600" dirty="0">
                <a:hlinkClick r:id="rId3"/>
              </a:rPr>
              <a:t>https://www-jstor-org.ezproxy.uwtsd.ac.uk/stable/2570519?sid=primo#metadata_info_tab_contents</a:t>
            </a:r>
            <a:r>
              <a:rPr lang="en-GB" sz="1600" dirty="0"/>
              <a:t> [Accessed 23/09/2022]</a:t>
            </a:r>
          </a:p>
          <a:p>
            <a:pPr>
              <a:spcBef>
                <a:spcPts val="600"/>
              </a:spcBef>
              <a:spcAft>
                <a:spcPts val="600"/>
              </a:spcAft>
            </a:pPr>
            <a:r>
              <a:rPr lang="en-GB" sz="1600" dirty="0"/>
              <a:t>Palazzo, M. (2019) Linking cultural dimensions and CSR communication : emerging research and opportunities. Hershey, PA: IGI Global. Available at: </a:t>
            </a:r>
            <a:r>
              <a:rPr lang="en-GB" sz="1600" dirty="0">
                <a:hlinkClick r:id="rId4"/>
              </a:rPr>
              <a:t>https://www-igi-global-com.ezproxy.uwtsd.ac.uk/gateway/book/211110</a:t>
            </a:r>
            <a:r>
              <a:rPr lang="en-GB" sz="1600" dirty="0"/>
              <a:t> [Accessed 23/09/2022] </a:t>
            </a:r>
          </a:p>
          <a:p>
            <a:pPr>
              <a:spcBef>
                <a:spcPts val="600"/>
              </a:spcBef>
              <a:spcAft>
                <a:spcPts val="600"/>
              </a:spcAft>
            </a:pPr>
            <a:r>
              <a:rPr lang="en-GB" sz="1600" dirty="0"/>
              <a:t>Scott &amp; Marshall (2009) </a:t>
            </a:r>
            <a:r>
              <a:rPr lang="en-GB" sz="1600" i="1" dirty="0"/>
              <a:t>Oxford Dictionary of Sociology </a:t>
            </a:r>
            <a:r>
              <a:rPr lang="en-GB" sz="1600" dirty="0"/>
              <a:t>Oxford: OUP</a:t>
            </a:r>
          </a:p>
          <a:p>
            <a:pPr>
              <a:spcBef>
                <a:spcPts val="600"/>
              </a:spcBef>
              <a:spcAft>
                <a:spcPts val="600"/>
              </a:spcAft>
            </a:pPr>
            <a:r>
              <a:rPr lang="en-GB" sz="1600" dirty="0"/>
              <a:t>Schramm, W and Roberts, D.F. (eds), The Process and Effects of Mass Communication. Urbana, IL: University of Illinois Press. p. 24.</a:t>
            </a:r>
          </a:p>
          <a:p>
            <a:pPr>
              <a:spcBef>
                <a:spcPts val="600"/>
              </a:spcBef>
              <a:spcAft>
                <a:spcPts val="600"/>
              </a:spcAft>
            </a:pPr>
            <a:endParaRPr lang="en-GB" sz="1600" dirty="0"/>
          </a:p>
        </p:txBody>
      </p:sp>
    </p:spTree>
    <p:extLst>
      <p:ext uri="{BB962C8B-B14F-4D97-AF65-F5344CB8AC3E}">
        <p14:creationId xmlns:p14="http://schemas.microsoft.com/office/powerpoint/2010/main" val="40686078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5"/>
            <a:ext cx="8229600" cy="778098"/>
          </a:xfrm>
        </p:spPr>
        <p:txBody>
          <a:bodyPr/>
          <a:lstStyle/>
          <a:p>
            <a:r>
              <a:rPr lang="en-GB" dirty="0"/>
              <a:t>Reference List</a:t>
            </a:r>
          </a:p>
        </p:txBody>
      </p:sp>
      <p:sp>
        <p:nvSpPr>
          <p:cNvPr id="3" name="Content Placeholder 2"/>
          <p:cNvSpPr>
            <a:spLocks noGrp="1"/>
          </p:cNvSpPr>
          <p:nvPr>
            <p:ph idx="1"/>
          </p:nvPr>
        </p:nvSpPr>
        <p:spPr>
          <a:xfrm>
            <a:off x="1847528" y="1166019"/>
            <a:ext cx="8229600" cy="4525963"/>
          </a:xfrm>
        </p:spPr>
        <p:txBody>
          <a:bodyPr>
            <a:normAutofit/>
          </a:bodyPr>
          <a:lstStyle/>
          <a:p>
            <a:pPr marL="0" indent="0">
              <a:spcBef>
                <a:spcPts val="600"/>
              </a:spcBef>
              <a:spcAft>
                <a:spcPts val="600"/>
              </a:spcAft>
              <a:buNone/>
            </a:pPr>
            <a:endParaRPr lang="en-GB" sz="1600" dirty="0"/>
          </a:p>
          <a:p>
            <a:pPr>
              <a:spcBef>
                <a:spcPts val="600"/>
              </a:spcBef>
              <a:spcAft>
                <a:spcPts val="600"/>
              </a:spcAft>
            </a:pPr>
            <a:r>
              <a:rPr lang="en-GB" sz="1600" dirty="0" err="1"/>
              <a:t>Wardhaugh</a:t>
            </a:r>
            <a:r>
              <a:rPr lang="en-GB" sz="1600" dirty="0"/>
              <a:t>, R., Fuller, J. (2014). An Introduction to Sociolinguistics, Blackwell</a:t>
            </a:r>
          </a:p>
          <a:p>
            <a:pPr>
              <a:spcBef>
                <a:spcPts val="600"/>
              </a:spcBef>
              <a:spcAft>
                <a:spcPts val="600"/>
              </a:spcAft>
            </a:pPr>
            <a:r>
              <a:rPr lang="en-GB" sz="1600" dirty="0"/>
              <a:t>Williams, J. P. (2011) </a:t>
            </a:r>
            <a:r>
              <a:rPr lang="en-GB" sz="1600" i="1" dirty="0"/>
              <a:t>Subcultural Theory: Traditions and Concepts</a:t>
            </a:r>
            <a:r>
              <a:rPr lang="en-GB" sz="1600" dirty="0"/>
              <a:t> Cambridge: Polity Press</a:t>
            </a:r>
          </a:p>
          <a:p>
            <a:pPr>
              <a:spcBef>
                <a:spcPts val="600"/>
              </a:spcBef>
              <a:spcAft>
                <a:spcPts val="600"/>
              </a:spcAft>
            </a:pPr>
            <a:r>
              <a:rPr lang="en-GB" sz="1600" dirty="0"/>
              <a:t>Woodward, S. (2015) </a:t>
            </a:r>
            <a:r>
              <a:rPr lang="en-GB" sz="1600" i="1" dirty="0"/>
              <a:t>Material Culture</a:t>
            </a:r>
            <a:r>
              <a:rPr lang="en-GB" sz="1600" dirty="0"/>
              <a:t> Oxford Bibliographies Available at: </a:t>
            </a:r>
            <a:r>
              <a:rPr lang="en-GB" sz="1600" dirty="0">
                <a:hlinkClick r:id="rId3"/>
              </a:rPr>
              <a:t>https://www.oxfordbibliographies.com/view/document/obo-9780199766567/obo-9780199766567-0085.xml</a:t>
            </a:r>
            <a:r>
              <a:rPr lang="en-GB" sz="1600" dirty="0"/>
              <a:t>  [Accessed 09/11/2020]</a:t>
            </a:r>
          </a:p>
          <a:p>
            <a:pPr>
              <a:spcBef>
                <a:spcPts val="600"/>
              </a:spcBef>
              <a:spcAft>
                <a:spcPts val="600"/>
              </a:spcAft>
            </a:pPr>
            <a:endParaRPr lang="en-GB" sz="16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57</a:t>
            </a:fld>
            <a:endParaRPr lang="en-GB"/>
          </a:p>
        </p:txBody>
      </p:sp>
    </p:spTree>
    <p:extLst>
      <p:ext uri="{BB962C8B-B14F-4D97-AF65-F5344CB8AC3E}">
        <p14:creationId xmlns:p14="http://schemas.microsoft.com/office/powerpoint/2010/main" val="2294280844"/>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224</TotalTime>
  <Words>4114</Words>
  <Application>Microsoft Office PowerPoint</Application>
  <PresentationFormat>Widescreen</PresentationFormat>
  <Paragraphs>342</Paragraphs>
  <Slides>57</Slides>
  <Notes>20</Notes>
  <HiddenSlides>0</HiddenSlides>
  <MMClips>0</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57</vt:i4>
      </vt:variant>
    </vt:vector>
  </HeadingPairs>
  <TitlesOfParts>
    <vt:vector size="62" baseType="lpstr">
      <vt:lpstr>Arial</vt:lpstr>
      <vt:lpstr>Calibri</vt:lpstr>
      <vt:lpstr>UWTSD PPT Template</vt:lpstr>
      <vt:lpstr>UWTSD blue background</vt:lpstr>
      <vt:lpstr>UWTSD blue background</vt:lpstr>
      <vt:lpstr>HPGC7002 Empowerment &amp; Leadership Theme 2: Culture &amp; Hofstede’s Cultural Dimensions Theory</vt:lpstr>
      <vt:lpstr>PowerPoint Presentation</vt:lpstr>
      <vt:lpstr>What is culture?</vt:lpstr>
      <vt:lpstr>What is culture?</vt:lpstr>
      <vt:lpstr>Types of Culture</vt:lpstr>
      <vt:lpstr>Material Culture</vt:lpstr>
      <vt:lpstr>Material Culture</vt:lpstr>
      <vt:lpstr>Types of Culture</vt:lpstr>
      <vt:lpstr>Non-material Culture</vt:lpstr>
      <vt:lpstr>Non-material Culture</vt:lpstr>
      <vt:lpstr>Characteristics of Culture</vt:lpstr>
      <vt:lpstr>Elements of Culture</vt:lpstr>
      <vt:lpstr>Elements of Culture</vt:lpstr>
      <vt:lpstr>Elements of Culture</vt:lpstr>
      <vt:lpstr>Elements of Culture</vt:lpstr>
      <vt:lpstr>Functions of Culture</vt:lpstr>
      <vt:lpstr>Functions of Culture contd.</vt:lpstr>
      <vt:lpstr>Modes of acquiring Culture</vt:lpstr>
      <vt:lpstr>Modes of acquiring Culture</vt:lpstr>
      <vt:lpstr>Modes of acquiring Culture</vt:lpstr>
      <vt:lpstr>Modes of acquiring Culture</vt:lpstr>
      <vt:lpstr>What is culture?</vt:lpstr>
      <vt:lpstr>So what is a Sub-culture?</vt:lpstr>
      <vt:lpstr>A Sub-Culture is……</vt:lpstr>
      <vt:lpstr>Non-Normative?</vt:lpstr>
      <vt:lpstr>Non-Normative  versus Marginalised</vt:lpstr>
      <vt:lpstr>Resistance &amp; Assimilation</vt:lpstr>
      <vt:lpstr>Power &amp; Hegemony</vt:lpstr>
      <vt:lpstr>Inequity and power</vt:lpstr>
      <vt:lpstr>Hegemony vs Subcultures</vt:lpstr>
      <vt:lpstr>Reasons for joining a sub-culture</vt:lpstr>
      <vt:lpstr>Dimensions of culture</vt:lpstr>
      <vt:lpstr>Hofstede’s cultural dimensions</vt:lpstr>
      <vt:lpstr>Individualism versus collectivism</vt:lpstr>
      <vt:lpstr>Exercise 1: Case study</vt:lpstr>
      <vt:lpstr>Masculinity versus femininity</vt:lpstr>
      <vt:lpstr>Uncertainty avoidance</vt:lpstr>
      <vt:lpstr>Power distance and communication</vt:lpstr>
      <vt:lpstr>Hofstede Continued</vt:lpstr>
      <vt:lpstr>The fifth dimension!  Long-term and short-term orientations</vt:lpstr>
      <vt:lpstr>The sixth dimension  Indulgence / Restraint orientations</vt:lpstr>
      <vt:lpstr>PowerPoint Presentation</vt:lpstr>
      <vt:lpstr>Examples of Hofstede in practice</vt:lpstr>
      <vt:lpstr>Subcultures Definition 1947</vt:lpstr>
      <vt:lpstr>Sub-Culture as Problem Solving Definition 1955</vt:lpstr>
      <vt:lpstr>Solving Problems?</vt:lpstr>
      <vt:lpstr>Sub-Cultures as a response to problems</vt:lpstr>
      <vt:lpstr>Sub-Culture Definition 1963</vt:lpstr>
      <vt:lpstr>Shared Interests</vt:lpstr>
      <vt:lpstr>Challenges of Theorising Subculture</vt:lpstr>
      <vt:lpstr>British Tradition of Subculture Studies</vt:lpstr>
      <vt:lpstr>Normal versus Mainstream</vt:lpstr>
      <vt:lpstr>But what do they mean?</vt:lpstr>
      <vt:lpstr> References</vt:lpstr>
      <vt:lpstr>Reference List</vt:lpstr>
      <vt:lpstr> References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108</cp:revision>
  <dcterms:created xsi:type="dcterms:W3CDTF">2016-09-29T11:33:04Z</dcterms:created>
  <dcterms:modified xsi:type="dcterms:W3CDTF">2022-11-16T15:39:05Z</dcterms:modified>
</cp:coreProperties>
</file>