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63" r:id="rId3"/>
    <p:sldId id="258" r:id="rId4"/>
    <p:sldId id="257" r:id="rId5"/>
    <p:sldId id="259" r:id="rId6"/>
    <p:sldId id="260" r:id="rId7"/>
    <p:sldId id="261" r:id="rId8"/>
    <p:sldId id="262"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0058" autoAdjust="0"/>
  </p:normalViewPr>
  <p:slideViewPr>
    <p:cSldViewPr snapToGrid="0">
      <p:cViewPr varScale="1">
        <p:scale>
          <a:sx n="50" d="100"/>
          <a:sy n="50" d="100"/>
        </p:scale>
        <p:origin x="150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C32EA9-217F-4E19-8C6B-D094F7D67959}" type="datetimeFigureOut">
              <a:rPr lang="en-US" smtClean="0"/>
              <a:t>8/2/2020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160938-B9E9-46CE-9226-B777B50AF96A}" type="slidenum">
              <a:rPr lang="en-US" smtClean="0"/>
              <a:t>‹#›</a:t>
            </a:fld>
            <a:endParaRPr lang="en-US"/>
          </a:p>
        </p:txBody>
      </p:sp>
    </p:spTree>
    <p:extLst>
      <p:ext uri="{BB962C8B-B14F-4D97-AF65-F5344CB8AC3E}">
        <p14:creationId xmlns:p14="http://schemas.microsoft.com/office/powerpoint/2010/main" val="2003048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Marriott is one of the leading hospitality brand and one of the most suitable hotels for all tourist.</a:t>
            </a:r>
          </a:p>
          <a:p>
            <a:r>
              <a:rPr lang="en-GB" dirty="0"/>
              <a:t>They always look after not only tourist as well also local neighbours.</a:t>
            </a:r>
          </a:p>
        </p:txBody>
      </p:sp>
      <p:sp>
        <p:nvSpPr>
          <p:cNvPr id="4" name="Slide Number Placeholder 3"/>
          <p:cNvSpPr>
            <a:spLocks noGrp="1"/>
          </p:cNvSpPr>
          <p:nvPr>
            <p:ph type="sldNum" sz="quarter" idx="5"/>
          </p:nvPr>
        </p:nvSpPr>
        <p:spPr/>
        <p:txBody>
          <a:bodyPr/>
          <a:lstStyle/>
          <a:p>
            <a:fld id="{87160938-B9E9-46CE-9226-B777B50AF96A}" type="slidenum">
              <a:rPr lang="en-US" smtClean="0"/>
              <a:t>1</a:t>
            </a:fld>
            <a:endParaRPr lang="en-US"/>
          </a:p>
        </p:txBody>
      </p:sp>
    </p:spTree>
    <p:extLst>
      <p:ext uri="{BB962C8B-B14F-4D97-AF65-F5344CB8AC3E}">
        <p14:creationId xmlns:p14="http://schemas.microsoft.com/office/powerpoint/2010/main" val="52868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Here are some environmental issues experienced by Marriott hotels.</a:t>
            </a: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Cleanliness issue</a:t>
            </a: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Landfill issues</a:t>
            </a: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Energy consumption issue</a:t>
            </a: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Climate-related issue</a:t>
            </a:r>
          </a:p>
          <a:p>
            <a:r>
              <a:rPr lang="en-US" dirty="0"/>
              <a:t>As per current situation Marriott took different kind of steps to save the environment.  They organized so many of activates and try to encourage local </a:t>
            </a:r>
          </a:p>
          <a:p>
            <a:r>
              <a:rPr lang="en-US" dirty="0"/>
              <a:t>Residents about to keep the environment. They started to serve  plastic free ,such as instead of plastic bottle they started to glass material.</a:t>
            </a:r>
          </a:p>
        </p:txBody>
      </p:sp>
      <p:sp>
        <p:nvSpPr>
          <p:cNvPr id="4" name="Slide Number Placeholder 3"/>
          <p:cNvSpPr>
            <a:spLocks noGrp="1"/>
          </p:cNvSpPr>
          <p:nvPr>
            <p:ph type="sldNum" sz="quarter" idx="10"/>
          </p:nvPr>
        </p:nvSpPr>
        <p:spPr/>
        <p:txBody>
          <a:bodyPr/>
          <a:lstStyle/>
          <a:p>
            <a:fld id="{87160938-B9E9-46CE-9226-B777B50AF96A}" type="slidenum">
              <a:rPr lang="en-US" smtClean="0"/>
              <a:t>2</a:t>
            </a:fld>
            <a:endParaRPr lang="en-US"/>
          </a:p>
        </p:txBody>
      </p:sp>
    </p:spTree>
    <p:extLst>
      <p:ext uri="{BB962C8B-B14F-4D97-AF65-F5344CB8AC3E}">
        <p14:creationId xmlns:p14="http://schemas.microsoft.com/office/powerpoint/2010/main" val="3092445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statistics state that due to coronavirus the company has lost 80 billion dollars in the last two months. The recovery rate of the hotel is very low. It is because consumers have stopped travelling to the other cities for work and tourism purpose. It was even found that the behavior of travelers is changed. They are more concerned about their health and hygiene. It is thus very important for the companies to make the customers feel safe by providing them with a clean environment. It is a difficult task, but the company needs to find out ways to overcome this problem. </a:t>
            </a:r>
          </a:p>
          <a:p>
            <a:endParaRPr lang="en-US" dirty="0"/>
          </a:p>
        </p:txBody>
      </p:sp>
      <p:sp>
        <p:nvSpPr>
          <p:cNvPr id="4" name="Slide Number Placeholder 3"/>
          <p:cNvSpPr>
            <a:spLocks noGrp="1"/>
          </p:cNvSpPr>
          <p:nvPr>
            <p:ph type="sldNum" sz="quarter" idx="10"/>
          </p:nvPr>
        </p:nvSpPr>
        <p:spPr/>
        <p:txBody>
          <a:bodyPr/>
          <a:lstStyle/>
          <a:p>
            <a:fld id="{87160938-B9E9-46CE-9226-B777B50AF96A}" type="slidenum">
              <a:rPr lang="en-US" smtClean="0"/>
              <a:t>3</a:t>
            </a:fld>
            <a:endParaRPr lang="en-US"/>
          </a:p>
        </p:txBody>
      </p:sp>
    </p:spTree>
    <p:extLst>
      <p:ext uri="{BB962C8B-B14F-4D97-AF65-F5344CB8AC3E}">
        <p14:creationId xmlns:p14="http://schemas.microsoft.com/office/powerpoint/2010/main" val="3709318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Step 1: Check your cleaning plan</a:t>
            </a:r>
          </a:p>
          <a:p>
            <a:r>
              <a:rPr lang="en-US" sz="1200" kern="1200" dirty="0">
                <a:solidFill>
                  <a:schemeClr val="tx1"/>
                </a:solidFill>
                <a:effectLst/>
                <a:latin typeface="+mn-lt"/>
                <a:ea typeface="+mn-ea"/>
                <a:cs typeface="+mn-cs"/>
              </a:rPr>
              <a:t>Here are some ways in which you can clean the hotel.</a:t>
            </a:r>
          </a:p>
          <a:p>
            <a:r>
              <a:rPr lang="en-US" sz="1200" b="1" kern="1200" dirty="0">
                <a:solidFill>
                  <a:schemeClr val="tx1"/>
                </a:solidFill>
                <a:effectLst/>
                <a:latin typeface="+mn-lt"/>
                <a:ea typeface="+mn-ea"/>
                <a:cs typeface="+mn-cs"/>
              </a:rPr>
              <a:t>Hard surfaces</a:t>
            </a:r>
            <a:r>
              <a:rPr lang="en-US" sz="1200" kern="1200" dirty="0">
                <a:solidFill>
                  <a:schemeClr val="tx1"/>
                </a:solidFill>
                <a:effectLst/>
                <a:latin typeface="+mn-lt"/>
                <a:ea typeface="+mn-ea"/>
                <a:cs typeface="+mn-cs"/>
              </a:rPr>
              <a:t> —Clean all the hard surfaces in the hotel with soap and detergent. </a:t>
            </a:r>
          </a:p>
          <a:p>
            <a:r>
              <a:rPr lang="en-US" sz="1200" b="1" kern="1200" dirty="0">
                <a:solidFill>
                  <a:schemeClr val="tx1"/>
                </a:solidFill>
                <a:effectLst/>
                <a:latin typeface="+mn-lt"/>
                <a:ea typeface="+mn-ea"/>
                <a:cs typeface="+mn-cs"/>
              </a:rPr>
              <a:t>Electronics</a:t>
            </a:r>
            <a:r>
              <a:rPr lang="en-US" sz="1200" kern="1200" dirty="0">
                <a:solidFill>
                  <a:schemeClr val="tx1"/>
                </a:solidFill>
                <a:effectLst/>
                <a:latin typeface="+mn-lt"/>
                <a:ea typeface="+mn-ea"/>
                <a:cs typeface="+mn-cs"/>
              </a:rPr>
              <a:t> —  To clean all the electronics use the manufacturer instructions if they are not there use alcohol wipes for cleaning them.</a:t>
            </a:r>
          </a:p>
          <a:p>
            <a:r>
              <a:rPr lang="en-US" sz="1200" b="1" kern="1200" dirty="0">
                <a:solidFill>
                  <a:schemeClr val="tx1"/>
                </a:solidFill>
                <a:effectLst/>
                <a:latin typeface="+mn-lt"/>
                <a:ea typeface="+mn-ea"/>
                <a:cs typeface="+mn-cs"/>
              </a:rPr>
              <a:t>Linens</a:t>
            </a:r>
            <a:r>
              <a:rPr lang="en-US" sz="1200" kern="1200" dirty="0">
                <a:solidFill>
                  <a:schemeClr val="tx1"/>
                </a:solidFill>
                <a:effectLst/>
                <a:latin typeface="+mn-lt"/>
                <a:ea typeface="+mn-ea"/>
                <a:cs typeface="+mn-cs"/>
              </a:rPr>
              <a:t> — Employees must make sure that they do not dirty the laundry. They must also clean the bins in which laundry is placed. </a:t>
            </a:r>
          </a:p>
          <a:p>
            <a:r>
              <a:rPr lang="en-US" sz="1200" kern="1200" dirty="0">
                <a:solidFill>
                  <a:schemeClr val="tx1"/>
                </a:solidFill>
                <a:effectLst/>
                <a:latin typeface="+mn-lt"/>
                <a:ea typeface="+mn-ea"/>
                <a:cs typeface="+mn-cs"/>
              </a:rPr>
              <a:t>Step 2: Use resource for a dedicated cleaning</a:t>
            </a:r>
          </a:p>
          <a:p>
            <a:r>
              <a:rPr lang="en-US" sz="1200" kern="1200" dirty="0">
                <a:solidFill>
                  <a:schemeClr val="tx1"/>
                </a:solidFill>
                <a:effectLst/>
                <a:latin typeface="+mn-lt"/>
                <a:ea typeface="+mn-ea"/>
                <a:cs typeface="+mn-cs"/>
              </a:rPr>
              <a:t>COVID-19 pandemic is having a serious impact on people thus the employees must take the initiative to clean all the parts of the hotel properly so that the customer does not get infected.</a:t>
            </a:r>
          </a:p>
          <a:p>
            <a:r>
              <a:rPr lang="en-US" sz="1200" kern="1200" dirty="0">
                <a:solidFill>
                  <a:schemeClr val="tx1"/>
                </a:solidFill>
                <a:effectLst/>
                <a:latin typeface="+mn-lt"/>
                <a:ea typeface="+mn-ea"/>
                <a:cs typeface="+mn-cs"/>
              </a:rPr>
              <a:t>Examine cost- The company must slim down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cost as much as possible. Besides, it must also dig workforce figures and operational costs.</a:t>
            </a:r>
          </a:p>
          <a:p>
            <a:r>
              <a:rPr lang="en-US" sz="1200" kern="1200" dirty="0">
                <a:solidFill>
                  <a:schemeClr val="tx1"/>
                </a:solidFill>
                <a:effectLst/>
                <a:latin typeface="+mn-lt"/>
                <a:ea typeface="+mn-ea"/>
                <a:cs typeface="+mn-cs"/>
              </a:rPr>
              <a:t>The company must also measure gross operating profit per available room. This will help in reallocating cleaning resources. The company must designate a cleaning manager to spearhead the cost of new strategies in the market.</a:t>
            </a:r>
          </a:p>
          <a:p>
            <a:r>
              <a:rPr lang="en-US" sz="1200" kern="1200" dirty="0">
                <a:solidFill>
                  <a:schemeClr val="tx1"/>
                </a:solidFill>
                <a:effectLst/>
                <a:latin typeface="+mn-lt"/>
                <a:ea typeface="+mn-ea"/>
                <a:cs typeface="+mn-cs"/>
              </a:rPr>
              <a:t>Step 3: Create a plan for future outbreaks</a:t>
            </a:r>
          </a:p>
          <a:p>
            <a:r>
              <a:rPr lang="en-US" sz="1200" kern="1200" dirty="0">
                <a:solidFill>
                  <a:schemeClr val="tx1"/>
                </a:solidFill>
                <a:effectLst/>
                <a:latin typeface="+mn-lt"/>
                <a:ea typeface="+mn-ea"/>
                <a:cs typeface="+mn-cs"/>
              </a:rPr>
              <a:t>It is seen that future virus outbreaks threaten guest and also increase hawk. The company must promote a safe work environment by targeting hot zones, ensuring the safety of the employees and so on.</a:t>
            </a:r>
          </a:p>
          <a:p>
            <a:r>
              <a:rPr lang="en-US" sz="1200" kern="1200" dirty="0">
                <a:solidFill>
                  <a:schemeClr val="tx1"/>
                </a:solidFill>
                <a:effectLst/>
                <a:latin typeface="+mn-lt"/>
                <a:ea typeface="+mn-ea"/>
                <a:cs typeface="+mn-cs"/>
              </a:rPr>
              <a:t>Step 4: Hand over resources to guest for making them stay safe.</a:t>
            </a:r>
          </a:p>
          <a:p>
            <a:r>
              <a:rPr lang="en-US" sz="1200" kern="1200" dirty="0">
                <a:solidFill>
                  <a:schemeClr val="tx1"/>
                </a:solidFill>
                <a:effectLst/>
                <a:latin typeface="+mn-lt"/>
                <a:ea typeface="+mn-ea"/>
                <a:cs typeface="+mn-cs"/>
              </a:rPr>
              <a:t>Here are some resources hotels can add to improve cleanliness:</a:t>
            </a:r>
          </a:p>
          <a:p>
            <a:r>
              <a:rPr lang="en-US" sz="1200" b="1" kern="1200" dirty="0">
                <a:solidFill>
                  <a:schemeClr val="tx1"/>
                </a:solidFill>
                <a:effectLst/>
                <a:latin typeface="+mn-lt"/>
                <a:ea typeface="+mn-ea"/>
                <a:cs typeface="+mn-cs"/>
              </a:rPr>
              <a:t>Station for hand sanitizing</a:t>
            </a:r>
            <a:r>
              <a:rPr lang="en-US" sz="1200" kern="1200" dirty="0">
                <a:solidFill>
                  <a:schemeClr val="tx1"/>
                </a:solidFill>
                <a:effectLst/>
                <a:latin typeface="+mn-lt"/>
                <a:ea typeface="+mn-ea"/>
                <a:cs typeface="+mn-cs"/>
              </a:rPr>
              <a:t> — By placing washing stations in public spaces, hoteliers can encourage guests to stay germ-free.</a:t>
            </a:r>
          </a:p>
          <a:p>
            <a:r>
              <a:rPr lang="en-US" sz="1200" b="1" kern="1200" dirty="0">
                <a:solidFill>
                  <a:schemeClr val="tx1"/>
                </a:solidFill>
                <a:effectLst/>
                <a:latin typeface="+mn-lt"/>
                <a:ea typeface="+mn-ea"/>
                <a:cs typeface="+mn-cs"/>
              </a:rPr>
              <a:t>Physical barriers</a:t>
            </a:r>
            <a:r>
              <a:rPr lang="en-US" sz="1200" kern="1200" dirty="0">
                <a:solidFill>
                  <a:schemeClr val="tx1"/>
                </a:solidFill>
                <a:effectLst/>
                <a:latin typeface="+mn-lt"/>
                <a:ea typeface="+mn-ea"/>
                <a:cs typeface="+mn-cs"/>
              </a:rPr>
              <a:t> — Plexiglas guards can add a layer of safety between customer and employees.</a:t>
            </a:r>
          </a:p>
          <a:p>
            <a:r>
              <a:rPr lang="en-US" sz="1200" b="1" kern="1200" dirty="0">
                <a:solidFill>
                  <a:schemeClr val="tx1"/>
                </a:solidFill>
                <a:effectLst/>
                <a:latin typeface="+mn-lt"/>
                <a:ea typeface="+mn-ea"/>
                <a:cs typeface="+mn-cs"/>
              </a:rPr>
              <a:t>Touch-free equipment</a:t>
            </a:r>
            <a:r>
              <a:rPr lang="en-US" sz="1200" kern="1200" dirty="0">
                <a:solidFill>
                  <a:schemeClr val="tx1"/>
                </a:solidFill>
                <a:effectLst/>
                <a:latin typeface="+mn-lt"/>
                <a:ea typeface="+mn-ea"/>
                <a:cs typeface="+mn-cs"/>
              </a:rPr>
              <a:t> —The company must start using things which do not require physical touch.</a:t>
            </a:r>
          </a:p>
          <a:p>
            <a:r>
              <a:rPr lang="en-US" sz="1200" b="1" kern="1200" dirty="0">
                <a:solidFill>
                  <a:schemeClr val="tx1"/>
                </a:solidFill>
                <a:effectLst/>
                <a:latin typeface="+mn-lt"/>
                <a:ea typeface="+mn-ea"/>
                <a:cs typeface="+mn-cs"/>
              </a:rPr>
              <a:t>Fresh door seals</a:t>
            </a:r>
            <a:r>
              <a:rPr lang="en-US" sz="1200" kern="1200" dirty="0">
                <a:solidFill>
                  <a:schemeClr val="tx1"/>
                </a:solidFill>
                <a:effectLst/>
                <a:latin typeface="+mn-lt"/>
                <a:ea typeface="+mn-ea"/>
                <a:cs typeface="+mn-cs"/>
              </a:rPr>
              <a:t> — the company must add seals in the guest room so that when a guest enters he or she likes the freshness of the room.</a:t>
            </a:r>
          </a:p>
          <a:p>
            <a:endParaRPr lang="en-US" dirty="0"/>
          </a:p>
        </p:txBody>
      </p:sp>
      <p:sp>
        <p:nvSpPr>
          <p:cNvPr id="4" name="Slide Number Placeholder 3"/>
          <p:cNvSpPr>
            <a:spLocks noGrp="1"/>
          </p:cNvSpPr>
          <p:nvPr>
            <p:ph type="sldNum" sz="quarter" idx="10"/>
          </p:nvPr>
        </p:nvSpPr>
        <p:spPr/>
        <p:txBody>
          <a:bodyPr/>
          <a:lstStyle/>
          <a:p>
            <a:fld id="{87160938-B9E9-46CE-9226-B777B50AF96A}" type="slidenum">
              <a:rPr lang="en-US" smtClean="0"/>
              <a:t>4</a:t>
            </a:fld>
            <a:endParaRPr lang="en-US"/>
          </a:p>
        </p:txBody>
      </p:sp>
    </p:spTree>
    <p:extLst>
      <p:ext uri="{BB962C8B-B14F-4D97-AF65-F5344CB8AC3E}">
        <p14:creationId xmlns:p14="http://schemas.microsoft.com/office/powerpoint/2010/main" val="1313738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researchers identified that Marriott hotel was generating 1.7 million pounds of plastic every year. This plastic was dumped in the landfill. It is due to this reason the effect of greenhouse gases was increasing. It was also experienced that methane and carbon dioxide ratio increased. Plastic is a non-biodegradable substance; it is due to this reason it lives in the landfill for hundreds of years. Apart from this, the head of the sustainability department found that the straw that is used for sucking drinks was made up of plastic. None of the companies thought that its impact is server and there is a need for an alternative solution</a:t>
            </a:r>
            <a:endParaRPr lang="en-US" dirty="0"/>
          </a:p>
        </p:txBody>
      </p:sp>
      <p:sp>
        <p:nvSpPr>
          <p:cNvPr id="4" name="Slide Number Placeholder 3"/>
          <p:cNvSpPr>
            <a:spLocks noGrp="1"/>
          </p:cNvSpPr>
          <p:nvPr>
            <p:ph type="sldNum" sz="quarter" idx="10"/>
          </p:nvPr>
        </p:nvSpPr>
        <p:spPr/>
        <p:txBody>
          <a:bodyPr/>
          <a:lstStyle/>
          <a:p>
            <a:fld id="{87160938-B9E9-46CE-9226-B777B50AF96A}" type="slidenum">
              <a:rPr lang="en-US" smtClean="0"/>
              <a:t>5</a:t>
            </a:fld>
            <a:endParaRPr lang="en-US"/>
          </a:p>
        </p:txBody>
      </p:sp>
    </p:spTree>
    <p:extLst>
      <p:ext uri="{BB962C8B-B14F-4D97-AF65-F5344CB8AC3E}">
        <p14:creationId xmlns:p14="http://schemas.microsoft.com/office/powerpoint/2010/main" val="4224437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company to reduce plastic generation must start using large dispenser bottles. It will help in replacing dozens of bottle that are used in toiletries. This initiate must be used by all the branches of the company. The company must also stop straw usage. The company must give straws o the people who ask for them or else start using a biodegradable one. This initiative will reduce the use of straw by 1 billion.</a:t>
            </a:r>
          </a:p>
          <a:p>
            <a:endParaRPr lang="en-US" dirty="0"/>
          </a:p>
        </p:txBody>
      </p:sp>
      <p:sp>
        <p:nvSpPr>
          <p:cNvPr id="4" name="Slide Number Placeholder 3"/>
          <p:cNvSpPr>
            <a:spLocks noGrp="1"/>
          </p:cNvSpPr>
          <p:nvPr>
            <p:ph type="sldNum" sz="quarter" idx="10"/>
          </p:nvPr>
        </p:nvSpPr>
        <p:spPr/>
        <p:txBody>
          <a:bodyPr/>
          <a:lstStyle/>
          <a:p>
            <a:fld id="{87160938-B9E9-46CE-9226-B777B50AF96A}" type="slidenum">
              <a:rPr lang="en-US" smtClean="0"/>
              <a:t>6</a:t>
            </a:fld>
            <a:endParaRPr lang="en-US"/>
          </a:p>
        </p:txBody>
      </p:sp>
    </p:spTree>
    <p:extLst>
      <p:ext uri="{BB962C8B-B14F-4D97-AF65-F5344CB8AC3E}">
        <p14:creationId xmlns:p14="http://schemas.microsoft.com/office/powerpoint/2010/main" val="2407833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Global temperature is another important issue that needs to be curbed. The rise in temperature and sudden change in the climate is impacting the business. It becomes difficult to identify when the hotel will have a maximum number of customers and when it will not have.</a:t>
            </a:r>
          </a:p>
          <a:p>
            <a:endParaRPr lang="en-US" dirty="0"/>
          </a:p>
        </p:txBody>
      </p:sp>
      <p:sp>
        <p:nvSpPr>
          <p:cNvPr id="4" name="Slide Number Placeholder 3"/>
          <p:cNvSpPr>
            <a:spLocks noGrp="1"/>
          </p:cNvSpPr>
          <p:nvPr>
            <p:ph type="sldNum" sz="quarter" idx="10"/>
          </p:nvPr>
        </p:nvSpPr>
        <p:spPr/>
        <p:txBody>
          <a:bodyPr/>
          <a:lstStyle/>
          <a:p>
            <a:fld id="{87160938-B9E9-46CE-9226-B777B50AF96A}" type="slidenum">
              <a:rPr lang="en-US" smtClean="0"/>
              <a:t>7</a:t>
            </a:fld>
            <a:endParaRPr lang="en-US"/>
          </a:p>
        </p:txBody>
      </p:sp>
    </p:spTree>
    <p:extLst>
      <p:ext uri="{BB962C8B-B14F-4D97-AF65-F5344CB8AC3E}">
        <p14:creationId xmlns:p14="http://schemas.microsoft.com/office/powerpoint/2010/main" val="2738132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company must keep track of the waste generation. It must take things seriously and must segregate all the products that need to be recycled. Besides, this the company must also try to save water reducing water consumption. This will save water by 2 million liters annually.</a:t>
            </a:r>
          </a:p>
          <a:p>
            <a:endParaRPr lang="en-US" dirty="0"/>
          </a:p>
        </p:txBody>
      </p:sp>
      <p:sp>
        <p:nvSpPr>
          <p:cNvPr id="4" name="Slide Number Placeholder 3"/>
          <p:cNvSpPr>
            <a:spLocks noGrp="1"/>
          </p:cNvSpPr>
          <p:nvPr>
            <p:ph type="sldNum" sz="quarter" idx="10"/>
          </p:nvPr>
        </p:nvSpPr>
        <p:spPr/>
        <p:txBody>
          <a:bodyPr/>
          <a:lstStyle/>
          <a:p>
            <a:fld id="{87160938-B9E9-46CE-9226-B777B50AF96A}" type="slidenum">
              <a:rPr lang="en-US" smtClean="0"/>
              <a:t>8</a:t>
            </a:fld>
            <a:endParaRPr lang="en-US"/>
          </a:p>
        </p:txBody>
      </p:sp>
    </p:spTree>
    <p:extLst>
      <p:ext uri="{BB962C8B-B14F-4D97-AF65-F5344CB8AC3E}">
        <p14:creationId xmlns:p14="http://schemas.microsoft.com/office/powerpoint/2010/main" val="31734596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electricity consumption rate was very high in the hotel. It was found that high energy increases the percentage of carbon-di-oxide as well as they also decrease non-renewable source of energy. The hotel must cut off its demand and usage when there is no need for electricity.</a:t>
            </a:r>
          </a:p>
          <a:p>
            <a:endParaRPr lang="en-US" dirty="0"/>
          </a:p>
        </p:txBody>
      </p:sp>
      <p:sp>
        <p:nvSpPr>
          <p:cNvPr id="4" name="Slide Number Placeholder 3"/>
          <p:cNvSpPr>
            <a:spLocks noGrp="1"/>
          </p:cNvSpPr>
          <p:nvPr>
            <p:ph type="sldNum" sz="quarter" idx="10"/>
          </p:nvPr>
        </p:nvSpPr>
        <p:spPr/>
        <p:txBody>
          <a:bodyPr/>
          <a:lstStyle/>
          <a:p>
            <a:fld id="{87160938-B9E9-46CE-9226-B777B50AF96A}" type="slidenum">
              <a:rPr lang="en-US" smtClean="0"/>
              <a:t>9</a:t>
            </a:fld>
            <a:endParaRPr lang="en-US"/>
          </a:p>
        </p:txBody>
      </p:sp>
    </p:spTree>
    <p:extLst>
      <p:ext uri="{BB962C8B-B14F-4D97-AF65-F5344CB8AC3E}">
        <p14:creationId xmlns:p14="http://schemas.microsoft.com/office/powerpoint/2010/main" val="42922806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company must start using windmill and solar plants it will decrease electricity annually and will save the environment from tons of carbon emission.</a:t>
            </a:r>
          </a:p>
          <a:p>
            <a:r>
              <a:rPr lang="en-US" dirty="0"/>
              <a:t> </a:t>
            </a:r>
          </a:p>
        </p:txBody>
      </p:sp>
      <p:sp>
        <p:nvSpPr>
          <p:cNvPr id="4" name="Slide Number Placeholder 3"/>
          <p:cNvSpPr>
            <a:spLocks noGrp="1"/>
          </p:cNvSpPr>
          <p:nvPr>
            <p:ph type="sldNum" sz="quarter" idx="10"/>
          </p:nvPr>
        </p:nvSpPr>
        <p:spPr/>
        <p:txBody>
          <a:bodyPr/>
          <a:lstStyle/>
          <a:p>
            <a:fld id="{87160938-B9E9-46CE-9226-B777B50AF96A}" type="slidenum">
              <a:rPr lang="en-US" smtClean="0"/>
              <a:t>10</a:t>
            </a:fld>
            <a:endParaRPr lang="en-US"/>
          </a:p>
        </p:txBody>
      </p:sp>
    </p:spTree>
    <p:extLst>
      <p:ext uri="{BB962C8B-B14F-4D97-AF65-F5344CB8AC3E}">
        <p14:creationId xmlns:p14="http://schemas.microsoft.com/office/powerpoint/2010/main" val="1098180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36FFAB33-1C11-4CA9-BAEE-4061A7680DE5}" type="datetimeFigureOut">
              <a:rPr lang="en-US" smtClean="0"/>
              <a:t>8/2/2020</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6E8B80B2-47BE-4C7A-AF76-70DAC58A1DA7}"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4857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FAB33-1C11-4CA9-BAEE-4061A7680DE5}" type="datetimeFigureOut">
              <a:rPr lang="en-US" smtClean="0"/>
              <a:t>8/2/2020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B80B2-47BE-4C7A-AF76-70DAC58A1DA7}" type="slidenum">
              <a:rPr lang="en-US" smtClean="0"/>
              <a:t>‹#›</a:t>
            </a:fld>
            <a:endParaRPr lang="en-US"/>
          </a:p>
        </p:txBody>
      </p:sp>
    </p:spTree>
    <p:extLst>
      <p:ext uri="{BB962C8B-B14F-4D97-AF65-F5344CB8AC3E}">
        <p14:creationId xmlns:p14="http://schemas.microsoft.com/office/powerpoint/2010/main" val="161839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36FFAB33-1C11-4CA9-BAEE-4061A7680DE5}" type="datetimeFigureOut">
              <a:rPr lang="en-US" smtClean="0"/>
              <a:t>8/2/2020</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6E8B80B2-47BE-4C7A-AF76-70DAC58A1DA7}"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97494527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FFAB33-1C11-4CA9-BAEE-4061A7680DE5}" type="datetimeFigureOut">
              <a:rPr lang="en-US" smtClean="0"/>
              <a:t>8/2/2020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8B80B2-47BE-4C7A-AF76-70DAC58A1DA7}" type="slidenum">
              <a:rPr lang="en-US" smtClean="0"/>
              <a:t>‹#›</a:t>
            </a:fld>
            <a:endParaRPr lang="en-US"/>
          </a:p>
        </p:txBody>
      </p:sp>
    </p:spTree>
    <p:extLst>
      <p:ext uri="{BB962C8B-B14F-4D97-AF65-F5344CB8AC3E}">
        <p14:creationId xmlns:p14="http://schemas.microsoft.com/office/powerpoint/2010/main" val="320075156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FFAB33-1C11-4CA9-BAEE-4061A7680DE5}" type="datetimeFigureOut">
              <a:rPr lang="en-US" smtClean="0"/>
              <a:t>8/2/2020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8B80B2-47BE-4C7A-AF76-70DAC58A1DA7}" type="slidenum">
              <a:rPr lang="en-US" smtClean="0"/>
              <a:t>‹#›</a:t>
            </a:fld>
            <a:endParaRPr lang="en-US"/>
          </a:p>
        </p:txBody>
      </p:sp>
    </p:spTree>
    <p:extLst>
      <p:ext uri="{BB962C8B-B14F-4D97-AF65-F5344CB8AC3E}">
        <p14:creationId xmlns:p14="http://schemas.microsoft.com/office/powerpoint/2010/main" val="247615219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FFAB33-1C11-4CA9-BAEE-4061A7680DE5}" type="datetimeFigureOut">
              <a:rPr lang="en-US" smtClean="0"/>
              <a:t>8/2/2020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8B80B2-47BE-4C7A-AF76-70DAC58A1DA7}" type="slidenum">
              <a:rPr lang="en-US" smtClean="0"/>
              <a:t>‹#›</a:t>
            </a:fld>
            <a:endParaRPr lang="en-US"/>
          </a:p>
        </p:txBody>
      </p:sp>
    </p:spTree>
    <p:extLst>
      <p:ext uri="{BB962C8B-B14F-4D97-AF65-F5344CB8AC3E}">
        <p14:creationId xmlns:p14="http://schemas.microsoft.com/office/powerpoint/2010/main" val="2888633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FAB33-1C11-4CA9-BAEE-4061A7680DE5}" type="datetimeFigureOut">
              <a:rPr lang="en-US" smtClean="0"/>
              <a:t>8/2/2020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8B80B2-47BE-4C7A-AF76-70DAC58A1DA7}" type="slidenum">
              <a:rPr lang="en-US" smtClean="0"/>
              <a:t>‹#›</a:t>
            </a:fld>
            <a:endParaRPr lang="en-US"/>
          </a:p>
        </p:txBody>
      </p:sp>
    </p:spTree>
    <p:extLst>
      <p:ext uri="{BB962C8B-B14F-4D97-AF65-F5344CB8AC3E}">
        <p14:creationId xmlns:p14="http://schemas.microsoft.com/office/powerpoint/2010/main" val="1098704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36FFAB33-1C11-4CA9-BAEE-4061A7680DE5}" type="datetimeFigureOut">
              <a:rPr lang="en-US" smtClean="0"/>
              <a:t>8/2/2020</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6E8B80B2-47BE-4C7A-AF76-70DAC58A1DA7}"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16108365"/>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36FFAB33-1C11-4CA9-BAEE-4061A7680DE5}" type="datetimeFigureOut">
              <a:rPr lang="en-US" smtClean="0"/>
              <a:t>8/2/2020</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6E8B80B2-47BE-4C7A-AF76-70DAC58A1DA7}" type="slidenum">
              <a:rPr lang="en-US" smtClean="0"/>
              <a:t>‹#›</a:t>
            </a:fld>
            <a:endParaRPr lang="en-US"/>
          </a:p>
        </p:txBody>
      </p:sp>
    </p:spTree>
    <p:extLst>
      <p:ext uri="{BB962C8B-B14F-4D97-AF65-F5344CB8AC3E}">
        <p14:creationId xmlns:p14="http://schemas.microsoft.com/office/powerpoint/2010/main" val="11985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FAB33-1C11-4CA9-BAEE-4061A7680DE5}" type="datetimeFigureOut">
              <a:rPr lang="en-US" smtClean="0"/>
              <a:t>8/2/2020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B80B2-47BE-4C7A-AF76-70DAC58A1DA7}" type="slidenum">
              <a:rPr lang="en-US" smtClean="0"/>
              <a:t>‹#›</a:t>
            </a:fld>
            <a:endParaRPr lang="en-US"/>
          </a:p>
        </p:txBody>
      </p:sp>
    </p:spTree>
    <p:extLst>
      <p:ext uri="{BB962C8B-B14F-4D97-AF65-F5344CB8AC3E}">
        <p14:creationId xmlns:p14="http://schemas.microsoft.com/office/powerpoint/2010/main" val="356923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FAB33-1C11-4CA9-BAEE-4061A7680DE5}" type="datetimeFigureOut">
              <a:rPr lang="en-US" smtClean="0"/>
              <a:t>8/2/2020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B80B2-47BE-4C7A-AF76-70DAC58A1DA7}" type="slidenum">
              <a:rPr lang="en-US" smtClean="0"/>
              <a:t>‹#›</a:t>
            </a:fld>
            <a:endParaRPr lang="en-US"/>
          </a:p>
        </p:txBody>
      </p:sp>
    </p:spTree>
    <p:extLst>
      <p:ext uri="{BB962C8B-B14F-4D97-AF65-F5344CB8AC3E}">
        <p14:creationId xmlns:p14="http://schemas.microsoft.com/office/powerpoint/2010/main" val="3636978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36FFAB33-1C11-4CA9-BAEE-4061A7680DE5}" type="datetimeFigureOut">
              <a:rPr lang="en-US" smtClean="0"/>
              <a:t>8/2/2020</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6E8B80B2-47BE-4C7A-AF76-70DAC58A1DA7}"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353816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4548"/>
            <a:ext cx="9144000" cy="3928019"/>
          </a:xfrm>
        </p:spPr>
        <p:txBody>
          <a:bodyPr/>
          <a:lstStyle/>
          <a:p>
            <a:r>
              <a:rPr lang="en-US" b="1" dirty="0"/>
              <a:t>Marriott International hotels</a:t>
            </a:r>
          </a:p>
        </p:txBody>
      </p:sp>
      <p:sp>
        <p:nvSpPr>
          <p:cNvPr id="3" name="Subtitle 2"/>
          <p:cNvSpPr>
            <a:spLocks noGrp="1"/>
          </p:cNvSpPr>
          <p:nvPr>
            <p:ph type="subTitle" idx="1"/>
          </p:nvPr>
        </p:nvSpPr>
        <p:spPr/>
        <p:txBody>
          <a:bodyPr/>
          <a:lstStyle/>
          <a:p>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012" y="1310184"/>
            <a:ext cx="11655188" cy="5547815"/>
          </a:xfrm>
          <a:prstGeom prst="rect">
            <a:avLst/>
          </a:prstGeom>
        </p:spPr>
      </p:pic>
    </p:spTree>
    <p:extLst>
      <p:ext uri="{BB962C8B-B14F-4D97-AF65-F5344CB8AC3E}">
        <p14:creationId xmlns:p14="http://schemas.microsoft.com/office/powerpoint/2010/main" val="1565052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Environmental Issues experienced by Marriott </a:t>
            </a:r>
          </a:p>
        </p:txBody>
      </p:sp>
      <p:sp>
        <p:nvSpPr>
          <p:cNvPr id="3" name="Content Placeholder 2"/>
          <p:cNvSpPr>
            <a:spLocks noGrp="1"/>
          </p:cNvSpPr>
          <p:nvPr>
            <p:ph idx="1"/>
          </p:nvPr>
        </p:nvSpPr>
        <p:spPr/>
        <p:txBody>
          <a:bodyPr/>
          <a:lstStyle/>
          <a:p>
            <a:r>
              <a:rPr lang="en-US" dirty="0">
                <a:latin typeface="Arial Black" panose="020B0A04020102020204" pitchFamily="34" charset="0"/>
              </a:rPr>
              <a:t>Cleanliness issues</a:t>
            </a:r>
          </a:p>
          <a:p>
            <a:r>
              <a:rPr lang="en-US" dirty="0">
                <a:latin typeface="Arial Black" panose="020B0A04020102020204" pitchFamily="34" charset="0"/>
              </a:rPr>
              <a:t>Landfill issues</a:t>
            </a:r>
          </a:p>
          <a:p>
            <a:r>
              <a:rPr lang="en-US" dirty="0">
                <a:latin typeface="Arial Black" panose="020B0A04020102020204" pitchFamily="34" charset="0"/>
              </a:rPr>
              <a:t>Energy consumption issues</a:t>
            </a:r>
          </a:p>
          <a:p>
            <a:r>
              <a:rPr lang="en-US" dirty="0">
                <a:latin typeface="Arial Black" panose="020B0A04020102020204" pitchFamily="34" charset="0"/>
              </a:rPr>
              <a:t>Climate change issues</a:t>
            </a:r>
          </a:p>
        </p:txBody>
      </p:sp>
      <p:pic>
        <p:nvPicPr>
          <p:cNvPr id="4" name="Picture 3"/>
          <p:cNvPicPr>
            <a:picLocks noChangeAspect="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5856051" y="1939671"/>
            <a:ext cx="5573949" cy="4441674"/>
          </a:xfrm>
          <a:prstGeom prst="rect">
            <a:avLst/>
          </a:prstGeom>
          <a:ln>
            <a:solidFill>
              <a:schemeClr val="tx2">
                <a:lumMod val="50000"/>
                <a:lumOff val="50000"/>
              </a:schemeClr>
            </a:solidFill>
          </a:ln>
        </p:spPr>
      </p:pic>
    </p:spTree>
    <p:extLst>
      <p:ext uri="{BB962C8B-B14F-4D97-AF65-F5344CB8AC3E}">
        <p14:creationId xmlns:p14="http://schemas.microsoft.com/office/powerpoint/2010/main" val="353604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Issues Due To Covid-19</a:t>
            </a:r>
          </a:p>
        </p:txBody>
      </p:sp>
      <p:sp>
        <p:nvSpPr>
          <p:cNvPr id="3" name="Content Placeholder 2"/>
          <p:cNvSpPr>
            <a:spLocks noGrp="1"/>
          </p:cNvSpPr>
          <p:nvPr>
            <p:ph idx="1"/>
          </p:nvPr>
        </p:nvSpPr>
        <p:spPr>
          <a:xfrm>
            <a:off x="1251678" y="2286001"/>
            <a:ext cx="4623828" cy="3593591"/>
          </a:xfrm>
        </p:spPr>
        <p:txBody>
          <a:bodyPr/>
          <a:lstStyle/>
          <a:p>
            <a:r>
              <a:rPr lang="en-US" dirty="0">
                <a:latin typeface="Arial Black" panose="020B0A04020102020204" pitchFamily="34" charset="0"/>
              </a:rPr>
              <a:t>No or less consumers</a:t>
            </a:r>
          </a:p>
          <a:p>
            <a:r>
              <a:rPr lang="en-US" dirty="0">
                <a:latin typeface="Arial Black" panose="020B0A04020102020204" pitchFamily="34" charset="0"/>
              </a:rPr>
              <a:t>Health hygiene problems</a:t>
            </a:r>
          </a:p>
          <a:p>
            <a:r>
              <a:rPr lang="en-US" dirty="0">
                <a:latin typeface="Arial Black" panose="020B0A04020102020204" pitchFamily="34" charset="0"/>
              </a:rPr>
              <a:t>Least revenue  </a:t>
            </a:r>
          </a:p>
          <a:p>
            <a:r>
              <a:rPr lang="en-US" dirty="0">
                <a:latin typeface="Arial Black" panose="020B0A04020102020204" pitchFamily="34" charset="0"/>
              </a:rPr>
              <a:t>Continues layoff </a:t>
            </a:r>
          </a:p>
          <a:p>
            <a:r>
              <a:rPr lang="en-US" dirty="0">
                <a:latin typeface="Arial Black" panose="020B0A04020102020204" pitchFamily="34" charset="0"/>
              </a:rPr>
              <a:t>Fear to travel</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3943" y="2028519"/>
            <a:ext cx="6306057" cy="4333369"/>
          </a:xfrm>
          <a:prstGeom prst="rect">
            <a:avLst/>
          </a:prstGeom>
        </p:spPr>
      </p:pic>
    </p:spTree>
    <p:extLst>
      <p:ext uri="{BB962C8B-B14F-4D97-AF65-F5344CB8AC3E}">
        <p14:creationId xmlns:p14="http://schemas.microsoft.com/office/powerpoint/2010/main" val="357504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Measures for CoVid-19 Issues</a:t>
            </a:r>
          </a:p>
        </p:txBody>
      </p:sp>
      <p:sp>
        <p:nvSpPr>
          <p:cNvPr id="3" name="Content Placeholder 2"/>
          <p:cNvSpPr>
            <a:spLocks noGrp="1"/>
          </p:cNvSpPr>
          <p:nvPr>
            <p:ph idx="1"/>
          </p:nvPr>
        </p:nvSpPr>
        <p:spPr>
          <a:xfrm>
            <a:off x="1251678" y="1702341"/>
            <a:ext cx="4448731" cy="4980562"/>
          </a:xfrm>
        </p:spPr>
        <p:txBody>
          <a:bodyPr/>
          <a:lstStyle/>
          <a:p>
            <a:r>
              <a:rPr lang="en-US" dirty="0">
                <a:solidFill>
                  <a:schemeClr val="tx1"/>
                </a:solidFill>
                <a:latin typeface="Arial Black" panose="020B0A04020102020204" pitchFamily="34" charset="0"/>
              </a:rPr>
              <a:t>Reevaluate the cleaning plan of the industry</a:t>
            </a:r>
          </a:p>
          <a:p>
            <a:r>
              <a:rPr lang="en-US" dirty="0">
                <a:solidFill>
                  <a:schemeClr val="tx1"/>
                </a:solidFill>
                <a:latin typeface="Arial Black" panose="020B0A04020102020204" pitchFamily="34" charset="0"/>
              </a:rPr>
              <a:t> Dedicate Resources to Hotel Cleanliness </a:t>
            </a:r>
          </a:p>
          <a:p>
            <a:r>
              <a:rPr lang="en-US" dirty="0">
                <a:solidFill>
                  <a:schemeClr val="tx1"/>
                </a:solidFill>
                <a:latin typeface="Arial Black" panose="020B0A04020102020204" pitchFamily="34" charset="0"/>
              </a:rPr>
              <a:t>Form a Plan to Prevent Future Outbreaks</a:t>
            </a:r>
          </a:p>
          <a:p>
            <a:endParaRPr lang="en-US" dirty="0">
              <a:solidFill>
                <a:schemeClr val="tx1"/>
              </a:solidFill>
            </a:endParaRPr>
          </a:p>
          <a:p>
            <a:endParaRPr lang="en-US" dirty="0">
              <a:solidFill>
                <a:schemeClr val="tx1"/>
              </a:solidFill>
            </a:endParaRPr>
          </a:p>
          <a:p>
            <a:endParaRPr lang="en-US" dirty="0">
              <a:solidFill>
                <a:schemeClr val="tx1"/>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1" y="1702341"/>
            <a:ext cx="5333999" cy="4571999"/>
          </a:xfrm>
          <a:prstGeom prst="rect">
            <a:avLst/>
          </a:prstGeom>
        </p:spPr>
      </p:pic>
    </p:spTree>
    <p:extLst>
      <p:ext uri="{BB962C8B-B14F-4D97-AF65-F5344CB8AC3E}">
        <p14:creationId xmlns:p14="http://schemas.microsoft.com/office/powerpoint/2010/main" val="3042817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Land Fill Issues</a:t>
            </a:r>
          </a:p>
        </p:txBody>
      </p:sp>
      <p:sp>
        <p:nvSpPr>
          <p:cNvPr id="3" name="Content Placeholder 2"/>
          <p:cNvSpPr>
            <a:spLocks noGrp="1"/>
          </p:cNvSpPr>
          <p:nvPr>
            <p:ph idx="1"/>
          </p:nvPr>
        </p:nvSpPr>
        <p:spPr>
          <a:xfrm>
            <a:off x="1251678" y="2286001"/>
            <a:ext cx="3981803" cy="3593591"/>
          </a:xfrm>
        </p:spPr>
        <p:txBody>
          <a:bodyPr/>
          <a:lstStyle/>
          <a:p>
            <a:r>
              <a:rPr lang="en-US" b="1" dirty="0">
                <a:latin typeface="Arial Black" panose="020B0A04020102020204" pitchFamily="34" charset="0"/>
              </a:rPr>
              <a:t>Tons of plastic generation</a:t>
            </a:r>
          </a:p>
          <a:p>
            <a:r>
              <a:rPr lang="en-US" b="1" dirty="0">
                <a:latin typeface="Arial Black" panose="020B0A04020102020204" pitchFamily="34" charset="0"/>
              </a:rPr>
              <a:t>Increase in green house gases </a:t>
            </a:r>
          </a:p>
          <a:p>
            <a:r>
              <a:rPr lang="en-US" b="1" dirty="0">
                <a:latin typeface="Arial Black" panose="020B0A04020102020204" pitchFamily="34" charset="0"/>
              </a:rPr>
              <a:t>Impact on fertility of soil</a:t>
            </a:r>
          </a:p>
          <a:p>
            <a:r>
              <a:rPr lang="en-US" b="1" dirty="0">
                <a:latin typeface="Arial Black" panose="020B0A04020102020204" pitchFamily="34" charset="0"/>
              </a:rPr>
              <a:t>Impact on water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33481" y="2286000"/>
            <a:ext cx="6556442" cy="4005075"/>
          </a:xfrm>
          <a:prstGeom prst="rect">
            <a:avLst/>
          </a:prstGeom>
        </p:spPr>
      </p:pic>
    </p:spTree>
    <p:extLst>
      <p:ext uri="{BB962C8B-B14F-4D97-AF65-F5344CB8AC3E}">
        <p14:creationId xmlns:p14="http://schemas.microsoft.com/office/powerpoint/2010/main" val="4237856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Measures for Landfill Issues</a:t>
            </a:r>
          </a:p>
        </p:txBody>
      </p:sp>
      <p:sp>
        <p:nvSpPr>
          <p:cNvPr id="3" name="Content Placeholder 2"/>
          <p:cNvSpPr>
            <a:spLocks noGrp="1"/>
          </p:cNvSpPr>
          <p:nvPr>
            <p:ph idx="1"/>
          </p:nvPr>
        </p:nvSpPr>
        <p:spPr>
          <a:xfrm>
            <a:off x="1251678" y="2286001"/>
            <a:ext cx="3281411" cy="3593591"/>
          </a:xfrm>
        </p:spPr>
        <p:txBody>
          <a:bodyPr/>
          <a:lstStyle/>
          <a:p>
            <a:endParaRPr lang="en-US" dirty="0"/>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1678" y="1828072"/>
            <a:ext cx="9922212" cy="4509448"/>
          </a:xfrm>
          <a:prstGeom prst="rect">
            <a:avLst/>
          </a:prstGeom>
        </p:spPr>
      </p:pic>
    </p:spTree>
    <p:extLst>
      <p:ext uri="{BB962C8B-B14F-4D97-AF65-F5344CB8AC3E}">
        <p14:creationId xmlns:p14="http://schemas.microsoft.com/office/powerpoint/2010/main" val="668837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Climate Issues</a:t>
            </a:r>
          </a:p>
        </p:txBody>
      </p:sp>
      <p:sp>
        <p:nvSpPr>
          <p:cNvPr id="3" name="Content Placeholder 2"/>
          <p:cNvSpPr>
            <a:spLocks noGrp="1"/>
          </p:cNvSpPr>
          <p:nvPr>
            <p:ph idx="1"/>
          </p:nvPr>
        </p:nvSpPr>
        <p:spPr>
          <a:xfrm>
            <a:off x="1251678" y="2286001"/>
            <a:ext cx="3942892" cy="3593591"/>
          </a:xfrm>
        </p:spPr>
        <p:txBody>
          <a:bodyPr/>
          <a:lstStyle/>
          <a:p>
            <a:r>
              <a:rPr lang="en-US" dirty="0">
                <a:latin typeface="Arial Black" panose="020B0A04020102020204" pitchFamily="34" charset="0"/>
              </a:rPr>
              <a:t>Change in temperature </a:t>
            </a:r>
          </a:p>
          <a:p>
            <a:r>
              <a:rPr lang="en-US" dirty="0">
                <a:latin typeface="Arial Black" panose="020B0A04020102020204" pitchFamily="34" charset="0"/>
              </a:rPr>
              <a:t>Damage on properties</a:t>
            </a:r>
          </a:p>
          <a:p>
            <a:r>
              <a:rPr lang="en-US" dirty="0">
                <a:latin typeface="Arial Black" panose="020B0A04020102020204" pitchFamily="34" charset="0"/>
              </a:rPr>
              <a:t>Sudden arrival of hurricane, </a:t>
            </a:r>
          </a:p>
          <a:p>
            <a:pPr marL="0" indent="0">
              <a:buNone/>
            </a:pPr>
            <a:r>
              <a:rPr lang="en-US" dirty="0">
                <a:latin typeface="Arial Black" panose="020B0A04020102020204" pitchFamily="34" charset="0"/>
              </a:rPr>
              <a:t>draught and floods.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4570" y="2286001"/>
            <a:ext cx="6400800" cy="3593591"/>
          </a:xfrm>
          <a:prstGeom prst="rect">
            <a:avLst/>
          </a:prstGeom>
        </p:spPr>
      </p:pic>
    </p:spTree>
    <p:extLst>
      <p:ext uri="{BB962C8B-B14F-4D97-AF65-F5344CB8AC3E}">
        <p14:creationId xmlns:p14="http://schemas.microsoft.com/office/powerpoint/2010/main" val="3452468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MEASURES for Climate Issues</a:t>
            </a:r>
          </a:p>
        </p:txBody>
      </p:sp>
      <p:sp>
        <p:nvSpPr>
          <p:cNvPr id="3" name="Content Placeholder 2"/>
          <p:cNvSpPr>
            <a:spLocks noGrp="1"/>
          </p:cNvSpPr>
          <p:nvPr>
            <p:ph idx="1"/>
          </p:nvPr>
        </p:nvSpPr>
        <p:spPr>
          <a:xfrm>
            <a:off x="1251678" y="2286001"/>
            <a:ext cx="4059624" cy="3593591"/>
          </a:xfrm>
        </p:spPr>
        <p:txBody>
          <a:bodyPr/>
          <a:lstStyle/>
          <a:p>
            <a:r>
              <a:rPr lang="en-US" dirty="0">
                <a:latin typeface="Arial Black" panose="020B0A04020102020204" pitchFamily="34" charset="0"/>
              </a:rPr>
              <a:t>Waste management system</a:t>
            </a:r>
          </a:p>
          <a:p>
            <a:r>
              <a:rPr lang="en-US" dirty="0">
                <a:latin typeface="Arial Black" panose="020B0A04020102020204" pitchFamily="34" charset="0"/>
              </a:rPr>
              <a:t>Save water</a:t>
            </a:r>
          </a:p>
          <a:p>
            <a:r>
              <a:rPr lang="en-US" dirty="0">
                <a:latin typeface="Arial Black" panose="020B0A04020102020204" pitchFamily="34" charset="0"/>
              </a:rPr>
              <a:t>Environmental audit</a:t>
            </a:r>
          </a:p>
          <a:p>
            <a:r>
              <a:rPr lang="en-US" dirty="0">
                <a:latin typeface="Arial Black" panose="020B0A04020102020204" pitchFamily="34" charset="0"/>
              </a:rPr>
              <a:t>Reduce carbon</a:t>
            </a:r>
          </a:p>
          <a:p>
            <a:endParaRPr lang="en-US" dirty="0">
              <a:latin typeface="Arial Black" panose="020B0A040201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7928" y="2099215"/>
            <a:ext cx="6232694" cy="3967161"/>
          </a:xfrm>
          <a:prstGeom prst="rect">
            <a:avLst/>
          </a:prstGeom>
        </p:spPr>
      </p:pic>
    </p:spTree>
    <p:extLst>
      <p:ext uri="{BB962C8B-B14F-4D97-AF65-F5344CB8AC3E}">
        <p14:creationId xmlns:p14="http://schemas.microsoft.com/office/powerpoint/2010/main" val="2193381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Energy Consumption Issue</a:t>
            </a:r>
          </a:p>
        </p:txBody>
      </p:sp>
      <p:sp>
        <p:nvSpPr>
          <p:cNvPr id="3" name="Content Placeholder 2"/>
          <p:cNvSpPr>
            <a:spLocks noGrp="1"/>
          </p:cNvSpPr>
          <p:nvPr>
            <p:ph idx="1"/>
          </p:nvPr>
        </p:nvSpPr>
        <p:spPr>
          <a:xfrm>
            <a:off x="1251678" y="2286001"/>
            <a:ext cx="2970126" cy="3593591"/>
          </a:xfrm>
        </p:spPr>
        <p:txBody>
          <a:bodyPr/>
          <a:lstStyle/>
          <a:p>
            <a:r>
              <a:rPr lang="en-US" dirty="0">
                <a:latin typeface="Arial Black" panose="020B0A04020102020204" pitchFamily="34" charset="0"/>
              </a:rPr>
              <a:t>Increase carbon footprint</a:t>
            </a:r>
          </a:p>
          <a:p>
            <a:r>
              <a:rPr lang="en-US" dirty="0">
                <a:latin typeface="Arial Black" panose="020B0A04020102020204" pitchFamily="34" charset="0"/>
              </a:rPr>
              <a:t>Decrease renewable sources</a:t>
            </a:r>
          </a:p>
          <a:p>
            <a:r>
              <a:rPr lang="en-US" dirty="0">
                <a:latin typeface="Arial Black" panose="020B0A04020102020204" pitchFamily="34" charset="0"/>
              </a:rPr>
              <a:t>Increase global warming</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b="6998"/>
          <a:stretch/>
        </p:blipFill>
        <p:spPr>
          <a:xfrm>
            <a:off x="4411769" y="2286001"/>
            <a:ext cx="7222511" cy="4066162"/>
          </a:xfrm>
          <a:prstGeom prst="rect">
            <a:avLst/>
          </a:prstGeom>
        </p:spPr>
      </p:pic>
    </p:spTree>
    <p:extLst>
      <p:ext uri="{BB962C8B-B14F-4D97-AF65-F5344CB8AC3E}">
        <p14:creationId xmlns:p14="http://schemas.microsoft.com/office/powerpoint/2010/main" val="4244686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ENERGY CONSERVATION</a:t>
            </a:r>
          </a:p>
        </p:txBody>
      </p:sp>
      <p:sp>
        <p:nvSpPr>
          <p:cNvPr id="3" name="Content Placeholder 2"/>
          <p:cNvSpPr>
            <a:spLocks noGrp="1"/>
          </p:cNvSpPr>
          <p:nvPr>
            <p:ph idx="1"/>
          </p:nvPr>
        </p:nvSpPr>
        <p:spPr>
          <a:xfrm>
            <a:off x="1251679" y="2286001"/>
            <a:ext cx="3028491" cy="3593591"/>
          </a:xfrm>
        </p:spPr>
        <p:txBody>
          <a:bodyPr/>
          <a:lstStyle/>
          <a:p>
            <a:r>
              <a:rPr lang="en-US" dirty="0">
                <a:latin typeface="Arial Black" panose="020B0A04020102020204" pitchFamily="34" charset="0"/>
              </a:rPr>
              <a:t>Install solar plants</a:t>
            </a:r>
          </a:p>
          <a:p>
            <a:r>
              <a:rPr lang="en-US" dirty="0">
                <a:latin typeface="Arial Black" panose="020B0A04020102020204" pitchFamily="34" charset="0"/>
              </a:rPr>
              <a:t>Windmills</a:t>
            </a:r>
          </a:p>
          <a:p>
            <a:r>
              <a:rPr lang="en-US" dirty="0">
                <a:latin typeface="Arial Black" panose="020B0A04020102020204" pitchFamily="34" charset="0"/>
              </a:rPr>
              <a:t>Replace bulbs with CFLS</a:t>
            </a:r>
          </a:p>
        </p:txBody>
      </p:sp>
      <p:pic>
        <p:nvPicPr>
          <p:cNvPr id="4" name="Picture 3"/>
          <p:cNvPicPr>
            <a:picLocks noChangeAspect="1"/>
          </p:cNvPicPr>
          <p:nvPr/>
        </p:nvPicPr>
        <p:blipFill>
          <a:blip r:embed="rId3">
            <a:duotone>
              <a:prstClr val="black"/>
              <a:schemeClr val="tx2">
                <a:lumMod val="50000"/>
                <a:lumOff val="50000"/>
                <a:tint val="45000"/>
                <a:satMod val="400000"/>
              </a:schemeClr>
            </a:duotone>
            <a:extLst>
              <a:ext uri="{28A0092B-C50C-407E-A947-70E740481C1C}">
                <a14:useLocalDpi xmlns:a14="http://schemas.microsoft.com/office/drawing/2010/main" val="0"/>
              </a:ext>
            </a:extLst>
          </a:blip>
          <a:stretch>
            <a:fillRect/>
          </a:stretch>
        </p:blipFill>
        <p:spPr>
          <a:xfrm>
            <a:off x="4554875" y="1947575"/>
            <a:ext cx="6738938" cy="4270442"/>
          </a:xfrm>
          <a:prstGeom prst="rect">
            <a:avLst/>
          </a:prstGeom>
          <a:ln>
            <a:solidFill>
              <a:schemeClr val="tx2">
                <a:lumMod val="50000"/>
                <a:lumOff val="50000"/>
              </a:schemeClr>
            </a:solidFill>
          </a:ln>
        </p:spPr>
      </p:pic>
    </p:spTree>
    <p:extLst>
      <p:ext uri="{BB962C8B-B14F-4D97-AF65-F5344CB8AC3E}">
        <p14:creationId xmlns:p14="http://schemas.microsoft.com/office/powerpoint/2010/main" val="838776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a:xfrm>
            <a:off x="1251678" y="1536971"/>
            <a:ext cx="10178322" cy="4342622"/>
          </a:xfrm>
        </p:spPr>
        <p:txBody>
          <a:bodyPr>
            <a:normAutofit fontScale="92500"/>
          </a:bodyPr>
          <a:lstStyle/>
          <a:p>
            <a:r>
              <a:rPr lang="en-US" dirty="0" err="1"/>
              <a:t>Bohdanowicz</a:t>
            </a:r>
            <a:r>
              <a:rPr lang="en-US" dirty="0"/>
              <a:t>, P. and </a:t>
            </a:r>
            <a:r>
              <a:rPr lang="en-US" dirty="0" err="1"/>
              <a:t>Zientara</a:t>
            </a:r>
            <a:r>
              <a:rPr lang="en-US" dirty="0"/>
              <a:t>, P., 2016. CSR-inspired environmental initiatives in top hotel chains. In </a:t>
            </a:r>
            <a:r>
              <a:rPr lang="en-US" i="1" dirty="0"/>
              <a:t>Tourism enterprises and the sustainability agenda across Europe</a:t>
            </a:r>
            <a:r>
              <a:rPr lang="en-US" dirty="0"/>
              <a:t> (pp. 111-138). Routledge.</a:t>
            </a:r>
          </a:p>
          <a:p>
            <a:r>
              <a:rPr lang="en-US" dirty="0"/>
              <a:t>Dos Santos, R.A., </a:t>
            </a:r>
            <a:r>
              <a:rPr lang="en-US" dirty="0" err="1"/>
              <a:t>Méxas</a:t>
            </a:r>
            <a:r>
              <a:rPr lang="en-US" dirty="0"/>
              <a:t>, M.P. and </a:t>
            </a:r>
            <a:r>
              <a:rPr lang="en-US" dirty="0" err="1"/>
              <a:t>Meiriño</a:t>
            </a:r>
            <a:r>
              <a:rPr lang="en-US" dirty="0"/>
              <a:t>, M.J., 2017. Sustainability and hotel business: criteria for holistic, integrated and participative development. </a:t>
            </a:r>
            <a:r>
              <a:rPr lang="en-US" i="1" dirty="0"/>
              <a:t>Journal of cleaner production</a:t>
            </a:r>
            <a:r>
              <a:rPr lang="en-US" dirty="0"/>
              <a:t>, </a:t>
            </a:r>
            <a:r>
              <a:rPr lang="en-US" i="1" dirty="0"/>
              <a:t>142</a:t>
            </a:r>
            <a:r>
              <a:rPr lang="en-US" dirty="0"/>
              <a:t>, pp.217-224.</a:t>
            </a:r>
          </a:p>
          <a:p>
            <a:r>
              <a:rPr lang="en-US" dirty="0" err="1"/>
              <a:t>Ilyas</a:t>
            </a:r>
            <a:r>
              <a:rPr lang="en-US" dirty="0"/>
              <a:t>, M., Ahmad, W., Khan, H., </a:t>
            </a:r>
            <a:r>
              <a:rPr lang="en-US" dirty="0" err="1"/>
              <a:t>Yousaf</a:t>
            </a:r>
            <a:r>
              <a:rPr lang="en-US" dirty="0"/>
              <a:t>, S., Khan, K. and </a:t>
            </a:r>
            <a:r>
              <a:rPr lang="en-US" dirty="0" err="1"/>
              <a:t>Nazir</a:t>
            </a:r>
            <a:r>
              <a:rPr lang="en-US" dirty="0"/>
              <a:t>, S., 2018. Plastic waste as a significant threat to environment–a systematic literature review. </a:t>
            </a:r>
            <a:r>
              <a:rPr lang="en-US" i="1" dirty="0"/>
              <a:t>Reviews on Environmental Health</a:t>
            </a:r>
            <a:r>
              <a:rPr lang="en-US" dirty="0"/>
              <a:t>, </a:t>
            </a:r>
            <a:r>
              <a:rPr lang="en-US" i="1" dirty="0"/>
              <a:t>33</a:t>
            </a:r>
            <a:r>
              <a:rPr lang="en-US" dirty="0"/>
              <a:t>(4), pp.383-406. </a:t>
            </a:r>
          </a:p>
          <a:p>
            <a:r>
              <a:rPr lang="en-US" dirty="0"/>
              <a:t>Jiang, Y. and Wen, J., 2020. Effects of COVID-19 on hotel marketing and management: a perspective article. </a:t>
            </a:r>
            <a:r>
              <a:rPr lang="en-US" i="1" dirty="0"/>
              <a:t>International Journal of Contemporary Hospitality Management</a:t>
            </a:r>
            <a:r>
              <a:rPr lang="en-US" dirty="0"/>
              <a:t>. </a:t>
            </a:r>
          </a:p>
          <a:p>
            <a:r>
              <a:rPr lang="en-US" dirty="0" err="1"/>
              <a:t>Khoironi</a:t>
            </a:r>
            <a:r>
              <a:rPr lang="en-US" dirty="0"/>
              <a:t>, A., </a:t>
            </a:r>
            <a:r>
              <a:rPr lang="en-US" dirty="0" err="1"/>
              <a:t>Anggoro</a:t>
            </a:r>
            <a:r>
              <a:rPr lang="en-US" dirty="0"/>
              <a:t>, S. and </a:t>
            </a:r>
            <a:r>
              <a:rPr lang="en-US" dirty="0" err="1"/>
              <a:t>Sudarno</a:t>
            </a:r>
            <a:r>
              <a:rPr lang="en-US" dirty="0"/>
              <a:t>, S., 2019, June. Community behavior and single-use plastic bottle consumption. In </a:t>
            </a:r>
            <a:r>
              <a:rPr lang="en-US" i="1" dirty="0"/>
              <a:t>IOP Conference Series: Earth and Environmental Science</a:t>
            </a:r>
            <a:r>
              <a:rPr lang="en-US" dirty="0"/>
              <a:t> (Vol. 293, No. 1, p. 012002). IOP Publishing. </a:t>
            </a:r>
          </a:p>
          <a:p>
            <a:endParaRPr lang="en-US" dirty="0"/>
          </a:p>
        </p:txBody>
      </p:sp>
    </p:spTree>
    <p:extLst>
      <p:ext uri="{BB962C8B-B14F-4D97-AF65-F5344CB8AC3E}">
        <p14:creationId xmlns:p14="http://schemas.microsoft.com/office/powerpoint/2010/main" val="1521621548"/>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144</TotalTime>
  <Words>1294</Words>
  <Application>Microsoft Office PowerPoint</Application>
  <PresentationFormat>Widescreen</PresentationFormat>
  <Paragraphs>91</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Black</vt:lpstr>
      <vt:lpstr>Calibri</vt:lpstr>
      <vt:lpstr>Gill Sans MT</vt:lpstr>
      <vt:lpstr>Impact</vt:lpstr>
      <vt:lpstr>Badge</vt:lpstr>
      <vt:lpstr>Marriott International hotels</vt:lpstr>
      <vt:lpstr>Environmental Issues experienced by Marriott </vt:lpstr>
      <vt:lpstr>Issues Due To Covid-19</vt:lpstr>
      <vt:lpstr>Measures for CoVid-19 Issues</vt:lpstr>
      <vt:lpstr>Land Fill Issues</vt:lpstr>
      <vt:lpstr>Measures for Landfill Issues</vt:lpstr>
      <vt:lpstr>Climate Issues</vt:lpstr>
      <vt:lpstr>MEASURES for Climate Issues</vt:lpstr>
      <vt:lpstr>Energy Consumption Issue</vt:lpstr>
      <vt:lpstr>ENERGY CONSERVATION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biswajit mukherjee</cp:lastModifiedBy>
  <cp:revision>15</cp:revision>
  <dcterms:created xsi:type="dcterms:W3CDTF">2020-07-15T12:22:51Z</dcterms:created>
  <dcterms:modified xsi:type="dcterms:W3CDTF">2020-08-02T15:12:12Z</dcterms:modified>
</cp:coreProperties>
</file>