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4"/>
  </p:sldMasterIdLst>
  <p:notesMasterIdLst>
    <p:notesMasterId r:id="rId25"/>
  </p:notesMasterIdLst>
  <p:sldIdLst>
    <p:sldId id="257" r:id="rId5"/>
    <p:sldId id="256" r:id="rId6"/>
    <p:sldId id="276" r:id="rId7"/>
    <p:sldId id="284" r:id="rId8"/>
    <p:sldId id="278" r:id="rId9"/>
    <p:sldId id="297" r:id="rId10"/>
    <p:sldId id="285" r:id="rId11"/>
    <p:sldId id="298" r:id="rId12"/>
    <p:sldId id="290" r:id="rId13"/>
    <p:sldId id="279" r:id="rId14"/>
    <p:sldId id="286" r:id="rId15"/>
    <p:sldId id="280" r:id="rId16"/>
    <p:sldId id="288" r:id="rId17"/>
    <p:sldId id="300" r:id="rId18"/>
    <p:sldId id="287" r:id="rId19"/>
    <p:sldId id="293" r:id="rId20"/>
    <p:sldId id="299" r:id="rId21"/>
    <p:sldId id="282" r:id="rId22"/>
    <p:sldId id="283" r:id="rId23"/>
    <p:sldId id="30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F41C04-5DC5-45A8-BBCC-8BEB9A5AA866}" v="2" dt="2026-03-15T15:26:01.6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p:scale>
          <a:sx n="75" d="100"/>
          <a:sy n="75" d="100"/>
        </p:scale>
        <p:origin x="248" y="-8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535E0-3068-4C11-826B-DB81EB0ADA6B}"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5D3682-6F29-4B4A-8B61-3623498882BF}" type="slidenum">
              <a:rPr lang="en-GB" smtClean="0"/>
              <a:t>‹#›</a:t>
            </a:fld>
            <a:endParaRPr lang="en-GB"/>
          </a:p>
        </p:txBody>
      </p:sp>
    </p:spTree>
    <p:extLst>
      <p:ext uri="{BB962C8B-B14F-4D97-AF65-F5344CB8AC3E}">
        <p14:creationId xmlns:p14="http://schemas.microsoft.com/office/powerpoint/2010/main" val="4271546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5D3682-6F29-4B4A-8B61-3623498882BF}" type="slidenum">
              <a:rPr lang="en-GB" smtClean="0"/>
              <a:t>5</a:t>
            </a:fld>
            <a:endParaRPr lang="en-GB"/>
          </a:p>
        </p:txBody>
      </p:sp>
    </p:spTree>
    <p:extLst>
      <p:ext uri="{BB962C8B-B14F-4D97-AF65-F5344CB8AC3E}">
        <p14:creationId xmlns:p14="http://schemas.microsoft.com/office/powerpoint/2010/main" val="1051698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5D3682-6F29-4B4A-8B61-3623498882BF}" type="slidenum">
              <a:rPr lang="en-GB" smtClean="0"/>
              <a:t>7</a:t>
            </a:fld>
            <a:endParaRPr lang="en-GB"/>
          </a:p>
        </p:txBody>
      </p:sp>
    </p:spTree>
    <p:extLst>
      <p:ext uri="{BB962C8B-B14F-4D97-AF65-F5344CB8AC3E}">
        <p14:creationId xmlns:p14="http://schemas.microsoft.com/office/powerpoint/2010/main" val="2975612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EF20C-1156-8A2A-9703-FEF454D989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463D8F-2C23-D009-FAD7-19C15D862C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E9C1EC-6752-A42A-74FA-83DDCF255E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49C3AC-D13F-99AD-6A41-15E94D7B4DF1}"/>
              </a:ext>
            </a:extLst>
          </p:cNvPr>
          <p:cNvSpPr>
            <a:spLocks noGrp="1"/>
          </p:cNvSpPr>
          <p:nvPr>
            <p:ph type="sldNum" sz="quarter" idx="5"/>
          </p:nvPr>
        </p:nvSpPr>
        <p:spPr/>
        <p:txBody>
          <a:bodyPr/>
          <a:lstStyle/>
          <a:p>
            <a:fld id="{985D3682-6F29-4B4A-8B61-3623498882BF}" type="slidenum">
              <a:rPr lang="en-GB" smtClean="0"/>
              <a:t>8</a:t>
            </a:fld>
            <a:endParaRPr lang="en-GB"/>
          </a:p>
        </p:txBody>
      </p:sp>
    </p:spTree>
    <p:extLst>
      <p:ext uri="{BB962C8B-B14F-4D97-AF65-F5344CB8AC3E}">
        <p14:creationId xmlns:p14="http://schemas.microsoft.com/office/powerpoint/2010/main" val="322151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5D3682-6F29-4B4A-8B61-3623498882BF}" type="slidenum">
              <a:rPr lang="en-GB" smtClean="0"/>
              <a:t>13</a:t>
            </a:fld>
            <a:endParaRPr lang="en-GB"/>
          </a:p>
        </p:txBody>
      </p:sp>
    </p:spTree>
    <p:extLst>
      <p:ext uri="{BB962C8B-B14F-4D97-AF65-F5344CB8AC3E}">
        <p14:creationId xmlns:p14="http://schemas.microsoft.com/office/powerpoint/2010/main" val="2450410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5D3682-6F29-4B4A-8B61-3623498882BF}" type="slidenum">
              <a:rPr lang="en-GB" smtClean="0"/>
              <a:t>19</a:t>
            </a:fld>
            <a:endParaRPr lang="en-GB"/>
          </a:p>
        </p:txBody>
      </p:sp>
    </p:spTree>
    <p:extLst>
      <p:ext uri="{BB962C8B-B14F-4D97-AF65-F5344CB8AC3E}">
        <p14:creationId xmlns:p14="http://schemas.microsoft.com/office/powerpoint/2010/main" val="3087817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B0AC2-B731-AEE7-59F3-A8486A6A7F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1857C6-7A2A-EC2D-646F-FBC1B088A2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816912-061C-443F-5511-055C0DD2576A}"/>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5954FB72-8260-630A-774D-031784C93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C219B0-E110-9518-8B2D-9C47EB5BE02B}"/>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02466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CB659-8DD3-0D4A-511C-B58D01D5B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BFC366-A6E0-30A4-54C7-DEEE901B91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273F6-4943-B042-6DD9-25D8BDC6624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D9471880-9C26-324E-233B-C4A6CA758B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CA6ED1-88CF-E058-B91A-75763166AA24}"/>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2613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9DA4-75B8-0E5B-74DA-ECDADCD93C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DBCD19-26B8-FE46-54F8-3F7D96DE883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362380A-9D7D-B84B-CFA8-364F72B57713}"/>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2A3E5586-11A1-892C-7704-19F5D540D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21743B-4832-5359-4761-3E63A0D446A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34089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3B7F-71D5-DB29-36B8-9BEAEC7CA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F6991-CFBF-A7EA-BFA2-520D968F41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90E8EE-231F-290B-5F28-3A1E1DA43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5C169B-254B-5F66-3F85-0245073C518A}"/>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79B44D1F-1E30-F331-D049-950470BB8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7DF46A-E74C-953F-AAFE-12ECFFB40D9F}"/>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70042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BE39-309E-6A2D-6E52-2A8A95C863D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9283F5-E64A-AD2A-96C6-9219439965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331461-8155-C649-4D1C-5B5009CEAF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E2521C7-9794-5D2A-DAB3-449F98272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516E77-346D-0491-EEB9-CDD5652325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A112BE0-18DB-1733-4D3C-67F754E20169}"/>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a:extLst>
              <a:ext uri="{FF2B5EF4-FFF2-40B4-BE49-F238E27FC236}">
                <a16:creationId xmlns:a16="http://schemas.microsoft.com/office/drawing/2014/main" id="{004D7257-A420-415E-D05C-3D695D8426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89A1F1-2552-1458-2171-97C06F8B0213}"/>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93816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EA5FF-A5AD-FC88-FB45-FC5DD7F2F8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A5DEFA-4817-9EED-D8F5-584957FEA4FD}"/>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a:extLst>
              <a:ext uri="{FF2B5EF4-FFF2-40B4-BE49-F238E27FC236}">
                <a16:creationId xmlns:a16="http://schemas.microsoft.com/office/drawing/2014/main" id="{C736C24C-989A-B536-C5F5-C7A17CBCC5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07FB2E-3CE7-6AAA-A99F-03B8990F888A}"/>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00576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B39126-A6D5-5DE0-565A-F1491F8D0D59}"/>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a:extLst>
              <a:ext uri="{FF2B5EF4-FFF2-40B4-BE49-F238E27FC236}">
                <a16:creationId xmlns:a16="http://schemas.microsoft.com/office/drawing/2014/main" id="{78E731EF-3D70-E187-E817-758EFEC69C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9967A3C-DF5A-629C-E6F4-E1415802344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23359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7C0D-B1BB-4BB7-E4A2-5DA0004922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6B45F7-2B53-DA26-B38C-FF1D11C81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AB83AF3-4573-31F7-81DC-955E1F6ECA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DA3188-07E0-DDCA-918B-2EF4EDDA08C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107FDA42-F2A8-39F8-C828-4E33519DDF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59E96B-0AD8-4E6C-F5A1-598677779B34}"/>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94643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7CA54-8ABD-30DD-E488-30511D75D5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4FEA639-436C-C360-CEFE-D455210C01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58F29E-CCFB-BC52-5495-0211886C15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3E975D-A70C-091A-4263-F3EDC6CE8824}"/>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a:extLst>
              <a:ext uri="{FF2B5EF4-FFF2-40B4-BE49-F238E27FC236}">
                <a16:creationId xmlns:a16="http://schemas.microsoft.com/office/drawing/2014/main" id="{64D51F00-02D7-72A1-FE0F-61A56943B8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3C1520-2153-AF49-BA95-BD0739F0CA8E}"/>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508781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ED827-B6CB-4CA1-5248-C3F230B7C3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BA3077-9041-5FCE-7D31-2FD6C656C4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0FBB7E-97D9-A6C8-3A6A-CDFD7327DCBF}"/>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360E4B95-93CA-8583-836E-21B4206BE1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127237-F283-FE56-D319-334E0FD20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43591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1136EA-EB2A-7162-EFFB-30A254A141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73A891-FD0A-8762-8379-DDDEAD4CF9A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44CD0-2AE1-0F03-1587-5CFCF0BB0D56}"/>
              </a:ext>
            </a:extLst>
          </p:cNvPr>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D7A0FF41-C02E-5513-7E16-AADAF3846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6FE038-508E-BDFF-694C-7DECFED50E23}"/>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777887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248CDB-0F1C-A021-F039-D3FBB5A1A5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6F02B-F233-2BF1-4C1B-0C5E852BAB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0CE62-16E1-D5FE-6BA2-52D94022AE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15/03/2026</a:t>
            </a:fld>
            <a:endParaRPr lang="en-GB"/>
          </a:p>
        </p:txBody>
      </p:sp>
      <p:sp>
        <p:nvSpPr>
          <p:cNvPr id="5" name="Footer Placeholder 4">
            <a:extLst>
              <a:ext uri="{FF2B5EF4-FFF2-40B4-BE49-F238E27FC236}">
                <a16:creationId xmlns:a16="http://schemas.microsoft.com/office/drawing/2014/main" id="{F9F7224B-568D-8056-F135-9B71BE955C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26CB7B-18FC-82C9-323F-723F175C6C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2311204958"/>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ramsac.co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ambridge.or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nhs.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lrn.or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clrn.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ncsc.gov.uk/"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csc.gov.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ncsc.gov.u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hyperlink" Target="https://www.clrn.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rgbClr val="FF0000"/>
                </a:solidFill>
                <a:effectLst/>
                <a:latin typeface="Arial" panose="020B0604020202020204" pitchFamily="34" charset="0"/>
                <a:ea typeface="Arial" panose="020B0604020202020204" pitchFamily="34" charset="0"/>
                <a:cs typeface="Arial" panose="020B0604020202020204" pitchFamily="34" charset="0"/>
              </a:rPr>
              <a:t>&lt; Group </a:t>
            </a:r>
            <a:r>
              <a:rPr lang="en-US" sz="2800" b="1" spc="-10" dirty="0">
                <a:solidFill>
                  <a:srgbClr val="FF0000"/>
                </a:solidFill>
                <a:latin typeface="Arial" panose="020B0604020202020204" pitchFamily="34" charset="0"/>
                <a:ea typeface="Arial" panose="020B0604020202020204" pitchFamily="34" charset="0"/>
                <a:cs typeface="Arial" panose="020B0604020202020204" pitchFamily="34" charset="0"/>
              </a:rPr>
              <a:t>6</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a:t>
            </a:r>
            <a:r>
              <a:rPr lang="en-GB" dirty="0">
                <a:solidFill>
                  <a:srgbClr val="FF0000"/>
                </a:solidFill>
              </a:rPr>
              <a:t> Dr. MD </a:t>
            </a:r>
            <a:r>
              <a:rPr lang="en-GB" dirty="0" err="1">
                <a:solidFill>
                  <a:srgbClr val="FF0000"/>
                </a:solidFill>
              </a:rPr>
              <a:t>Sadeque</a:t>
            </a:r>
            <a:r>
              <a:rPr lang="en-GB" dirty="0">
                <a:solidFill>
                  <a:srgbClr val="FF0000"/>
                </a:solidFill>
              </a:rPr>
              <a:t> Imam </a:t>
            </a:r>
            <a:r>
              <a:rPr lang="en-GB" dirty="0" err="1">
                <a:solidFill>
                  <a:srgbClr val="FF0000"/>
                </a:solidFill>
              </a:rPr>
              <a:t>Saikh</a:t>
            </a:r>
            <a:endParaRPr lang="en-GB" dirty="0">
              <a:solidFill>
                <a:srgbClr val="FF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b="1" dirty="0"/>
              <a:t>Digital Skills and Research Methods 	LCHS4007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783720033"/>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baseline="0" dirty="0"/>
                        <a:t>Sharon Asiimwe</a:t>
                      </a:r>
                      <a:endParaRPr lang="en-GB" dirty="0"/>
                    </a:p>
                  </a:txBody>
                  <a:tcPr/>
                </a:tc>
                <a:tc>
                  <a:txBody>
                    <a:bodyPr/>
                    <a:lstStyle/>
                    <a:p>
                      <a:r>
                        <a:rPr lang="en-GB" dirty="0"/>
                        <a:t>Student Number</a:t>
                      </a:r>
                      <a:r>
                        <a:rPr lang="en-GB" baseline="0" dirty="0"/>
                        <a:t> 1  2523565</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Silma Martinez</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2  2532547</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Catherine Catacutan</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Student Number</a:t>
                      </a:r>
                      <a:r>
                        <a:rPr lang="en-GB" baseline="0" dirty="0"/>
                        <a:t> 3  2530824</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normAutofit/>
          </a:bodyPr>
          <a:lstStyle/>
          <a:p>
            <a:r>
              <a:rPr lang="en-GB" sz="5400"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14/03/2026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7200" b="1" dirty="0"/>
              <a:t>Content</a:t>
            </a:r>
          </a:p>
        </p:txBody>
      </p:sp>
      <p:sp>
        <p:nvSpPr>
          <p:cNvPr id="3" name="Content Placeholder 2"/>
          <p:cNvSpPr>
            <a:spLocks noGrp="1"/>
          </p:cNvSpPr>
          <p:nvPr>
            <p:ph idx="1"/>
          </p:nvPr>
        </p:nvSpPr>
        <p:spPr>
          <a:xfrm>
            <a:off x="838200" y="1690688"/>
            <a:ext cx="11245770" cy="4351338"/>
          </a:xfrm>
        </p:spPr>
        <p:txBody>
          <a:bodyPr>
            <a:normAutofit/>
          </a:bodyPr>
          <a:lstStyle/>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Introduction - Explanation of the chosen MS 365 application</a:t>
            </a:r>
          </a:p>
          <a:p>
            <a:pPr lvl="1">
              <a:buFont typeface="Wingdings" panose="05000000000000000000" pitchFamily="2" charset="2"/>
              <a:buChar char="§"/>
            </a:pPr>
            <a:r>
              <a:rPr lang="en-GB" sz="2600" dirty="0">
                <a:latin typeface="Arial" panose="020B0604020202020204" pitchFamily="34" charset="0"/>
                <a:cs typeface="Arial" panose="020B0604020202020204" pitchFamily="34" charset="0"/>
              </a:rPr>
              <a:t>Benefits and Limitations within Greenfield Care Agency.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Evaluation of the chosen communication or collaboration tool</a:t>
            </a:r>
          </a:p>
          <a:p>
            <a:pPr lvl="1">
              <a:buFont typeface="Wingdings" panose="05000000000000000000" pitchFamily="2" charset="2"/>
              <a:buChar char="§"/>
            </a:pPr>
            <a:r>
              <a:rPr lang="en-GB" sz="2600" dirty="0">
                <a:latin typeface="Arial" panose="020B0604020202020204" pitchFamily="34" charset="0"/>
                <a:cs typeface="Arial" panose="020B0604020202020204" pitchFamily="34" charset="0"/>
              </a:rPr>
              <a:t> Benefits and Limitations within Greenfield Care Agency </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Impact of limited digital skills or literacy</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Checklist for digital safety practices</a:t>
            </a:r>
          </a:p>
          <a:p>
            <a:pPr>
              <a:buFont typeface="Wingdings" panose="05000000000000000000" pitchFamily="2" charset="2"/>
              <a:buChar char="q"/>
            </a:pPr>
            <a:r>
              <a:rPr lang="en-GB" sz="2600" dirty="0">
                <a:latin typeface="Arial" panose="020B0604020202020204" pitchFamily="34" charset="0"/>
                <a:cs typeface="Arial" panose="020B0604020202020204" pitchFamily="34" charset="0"/>
              </a:rPr>
              <a:t>Conclusion</a:t>
            </a:r>
          </a:p>
          <a:p>
            <a:pPr>
              <a:buFont typeface="Wingdings" panose="05000000000000000000" pitchFamily="2" charset="2"/>
              <a:buChar char="q"/>
            </a:pPr>
            <a:endParaRPr lang="en-US" sz="2600"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normAutofit/>
          </a:bodyPr>
          <a:lstStyle/>
          <a:p>
            <a:pPr algn="ctr"/>
            <a:r>
              <a:rPr lang="en-GB" sz="7200" b="1"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noRot="1" noMove="1" noResize="1" noEditPoints="1" noAdjustHandles="1" noChangeArrowheads="1" noChangeShapeType="1"/>
          </p:cNvSpPr>
          <p:nvPr>
            <p:ph idx="1"/>
          </p:nvPr>
        </p:nvSpPr>
        <p:spPr/>
        <p:txBody>
          <a:bodyPr>
            <a:normAutofit/>
          </a:bodyPr>
          <a:lstStyle/>
          <a:p>
            <a:r>
              <a:rPr lang="en-US" sz="3000" dirty="0">
                <a:solidFill>
                  <a:srgbClr val="FF0000"/>
                </a:solidFill>
                <a:latin typeface="Arial" panose="020B0604020202020204" pitchFamily="34" charset="0"/>
                <a:cs typeface="Arial" panose="020B0604020202020204" pitchFamily="34" charset="0"/>
              </a:rPr>
              <a:t>Brief introduction on MS 365 apps</a:t>
            </a:r>
          </a:p>
          <a:p>
            <a:r>
              <a:rPr lang="en-US" sz="3000" dirty="0">
                <a:latin typeface="Arial" panose="020B0604020202020204" pitchFamily="34" charset="0"/>
                <a:cs typeface="Arial" panose="020B0604020202020204" pitchFamily="34" charset="0"/>
              </a:rPr>
              <a:t>Microsoft 365 is a collection of digital applications developed by Microsoft to support communication, it supports in creating documents, data storage and collaboration in organizations. Microsoft 365 is a valuable tool for many professionals for example, schools, hospitals, Universities and other professional companies.</a:t>
            </a:r>
          </a:p>
          <a:p>
            <a:r>
              <a:rPr lang="en-US" sz="2400" dirty="0">
                <a:latin typeface="Times New Roman" panose="02020603050405020304" pitchFamily="18" charset="0"/>
                <a:cs typeface="Times New Roman" panose="02020603050405020304" pitchFamily="18" charset="0"/>
                <a:hlinkClick r:id="rId3"/>
              </a:rPr>
              <a:t>(@ramsac. (2026</a:t>
            </a:r>
            <a:r>
              <a:rPr lang="en-US" sz="2400" dirty="0">
                <a:latin typeface="Times New Roman" panose="02020603050405020304" pitchFamily="18" charset="0"/>
                <a:cs typeface="Times New Roman" panose="02020603050405020304" pitchFamily="18" charset="0"/>
              </a:rPr>
              <a:t>)</a:t>
            </a:r>
          </a:p>
          <a:p>
            <a:endParaRPr lang="en-US" sz="7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5C11B-D5E4-E41F-5800-29338277EADB}"/>
              </a:ext>
            </a:extLst>
          </p:cNvPr>
          <p:cNvSpPr>
            <a:spLocks noGrp="1"/>
          </p:cNvSpPr>
          <p:nvPr>
            <p:ph type="title"/>
          </p:nvPr>
        </p:nvSpPr>
        <p:spPr/>
        <p:txBody>
          <a:bodyPr>
            <a:noAutofit/>
          </a:bodyPr>
          <a:lstStyle/>
          <a:p>
            <a:pPr algn="ctr"/>
            <a:r>
              <a:rPr lang="en-GB" sz="5400" b="1" dirty="0"/>
              <a:t>Explanation of the chosen </a:t>
            </a:r>
            <a:r>
              <a:rPr lang="en-GB" sz="5400" b="1" u="sng" dirty="0"/>
              <a:t>MS 365 </a:t>
            </a:r>
            <a:r>
              <a:rPr lang="en-GB" sz="5400" b="1" dirty="0"/>
              <a:t>Application</a:t>
            </a:r>
          </a:p>
        </p:txBody>
      </p:sp>
      <p:sp>
        <p:nvSpPr>
          <p:cNvPr id="3" name="Content Placeholder 2">
            <a:extLst>
              <a:ext uri="{FF2B5EF4-FFF2-40B4-BE49-F238E27FC236}">
                <a16:creationId xmlns:a16="http://schemas.microsoft.com/office/drawing/2014/main" id="{D8DD7540-3F23-4345-13DE-62CECC544984}"/>
              </a:ext>
            </a:extLst>
          </p:cNvPr>
          <p:cNvSpPr>
            <a:spLocks noGrp="1"/>
          </p:cNvSpPr>
          <p:nvPr>
            <p:ph idx="1"/>
          </p:nvPr>
        </p:nvSpPr>
        <p:spPr/>
        <p:txBody>
          <a:bodyPr>
            <a:normAutofit fontScale="92500" lnSpcReduction="10000"/>
          </a:bodyPr>
          <a:lstStyle/>
          <a:p>
            <a:pPr marL="0" indent="0">
              <a:buNone/>
            </a:pPr>
            <a:endParaRPr lang="en-GB" b="0" i="0" dirty="0">
              <a:solidFill>
                <a:srgbClr val="000000"/>
              </a:solidFill>
              <a:effectLst/>
              <a:latin typeface="HKGrotesk-Regular"/>
            </a:endParaRPr>
          </a:p>
          <a:p>
            <a:r>
              <a:rPr lang="en-GB" dirty="0">
                <a:solidFill>
                  <a:srgbClr val="000000"/>
                </a:solidFill>
                <a:latin typeface="Arial" panose="020B0604020202020204" pitchFamily="34" charset="0"/>
                <a:cs typeface="Arial" panose="020B0604020202020204" pitchFamily="34" charset="0"/>
              </a:rPr>
              <a:t>It will make </a:t>
            </a:r>
            <a:r>
              <a:rPr lang="en-GB" b="0" i="0" dirty="0">
                <a:solidFill>
                  <a:srgbClr val="000000"/>
                </a:solidFill>
                <a:effectLst/>
                <a:latin typeface="Arial" panose="020B0604020202020204" pitchFamily="34" charset="0"/>
                <a:cs typeface="Arial" panose="020B0604020202020204" pitchFamily="34" charset="0"/>
              </a:rPr>
              <a:t>Documentation and reporting more-easier. </a:t>
            </a:r>
          </a:p>
          <a:p>
            <a:r>
              <a:rPr lang="en-GB" b="0" i="0" dirty="0">
                <a:solidFill>
                  <a:srgbClr val="000000"/>
                </a:solidFill>
                <a:effectLst/>
                <a:latin typeface="Arial" panose="020B0604020202020204" pitchFamily="34" charset="0"/>
                <a:cs typeface="Arial" panose="020B0604020202020204" pitchFamily="34" charset="0"/>
              </a:rPr>
              <a:t>MS 365 will help staff to draft reports, support plans </a:t>
            </a:r>
            <a:r>
              <a:rPr lang="en-GB" dirty="0">
                <a:solidFill>
                  <a:srgbClr val="000000"/>
                </a:solidFill>
                <a:latin typeface="Arial" panose="020B0604020202020204" pitchFamily="34" charset="0"/>
                <a:cs typeface="Arial" panose="020B0604020202020204" pitchFamily="34" charset="0"/>
              </a:rPr>
              <a:t>and </a:t>
            </a:r>
            <a:r>
              <a:rPr lang="en-GB" b="0" i="0" dirty="0">
                <a:solidFill>
                  <a:srgbClr val="000000"/>
                </a:solidFill>
                <a:effectLst/>
                <a:latin typeface="Arial" panose="020B0604020202020204" pitchFamily="34" charset="0"/>
                <a:cs typeface="Arial" panose="020B0604020202020204" pitchFamily="34" charset="0"/>
              </a:rPr>
              <a:t>care plans, send emails, share information among staff</a:t>
            </a:r>
            <a:r>
              <a:rPr lang="en-GB" dirty="0">
                <a:solidFill>
                  <a:srgbClr val="000000"/>
                </a:solidFill>
                <a:latin typeface="Arial" panose="020B0604020202020204" pitchFamily="34" charset="0"/>
                <a:cs typeface="Arial" panose="020B0604020202020204" pitchFamily="34" charset="0"/>
              </a:rPr>
              <a:t> and other professionals. </a:t>
            </a:r>
            <a:r>
              <a:rPr lang="en-GB" b="0" i="0" dirty="0">
                <a:solidFill>
                  <a:srgbClr val="000000"/>
                </a:solidFill>
                <a:effectLst/>
                <a:latin typeface="Arial" panose="020B0604020202020204" pitchFamily="34" charset="0"/>
                <a:cs typeface="Arial" panose="020B0604020202020204" pitchFamily="34" charset="0"/>
              </a:rPr>
              <a:t>It can summarise meetings, draft updates and even translate notes.</a:t>
            </a:r>
          </a:p>
          <a:p>
            <a:r>
              <a:rPr lang="en-GB" dirty="0">
                <a:solidFill>
                  <a:srgbClr val="000000"/>
                </a:solidFill>
                <a:latin typeface="Arial" panose="020B0604020202020204" pitchFamily="34" charset="0"/>
                <a:cs typeface="Arial" panose="020B0604020202020204" pitchFamily="34" charset="0"/>
              </a:rPr>
              <a:t>Faster Administration work and less stress, reduces manual tasks, for example : Planning staff rotas, staff will spend less time on repetitive work. </a:t>
            </a:r>
          </a:p>
          <a:p>
            <a:r>
              <a:rPr lang="en-GB" dirty="0">
                <a:solidFill>
                  <a:srgbClr val="000000"/>
                </a:solidFill>
                <a:latin typeface="Arial" panose="020B0604020202020204" pitchFamily="34" charset="0"/>
                <a:cs typeface="Arial" panose="020B0604020202020204" pitchFamily="34" charset="0"/>
              </a:rPr>
              <a:t>It will increase productivity because staff will be able to access files anywhere.</a:t>
            </a:r>
          </a:p>
          <a:p>
            <a:pPr marL="0" indent="0">
              <a:buNone/>
            </a:pPr>
            <a:r>
              <a:rPr lang="en-GB" dirty="0">
                <a:solidFill>
                  <a:srgbClr val="000000"/>
                </a:solidFill>
                <a:latin typeface="Arial" panose="020B0604020202020204" pitchFamily="34" charset="0"/>
                <a:cs typeface="Arial" panose="020B0604020202020204" pitchFamily="34" charset="0"/>
              </a:rPr>
              <a:t>(Microsoft 2024</a:t>
            </a:r>
            <a:r>
              <a:rPr lang="en-GB" dirty="0">
                <a:solidFill>
                  <a:srgbClr val="000000"/>
                </a:solidFill>
                <a:latin typeface="Times New Roman" panose="02020603050405020304" pitchFamily="18" charset="0"/>
                <a:cs typeface="Times New Roman" panose="02020603050405020304" pitchFamily="18" charset="0"/>
              </a:rPr>
              <a:t>) and (Microsoft, 2023)</a:t>
            </a:r>
          </a:p>
          <a:p>
            <a:pPr marL="0" indent="0">
              <a:buNone/>
            </a:pPr>
            <a:endParaRPr lang="en-GB" dirty="0">
              <a:solidFill>
                <a:srgbClr val="000000"/>
              </a:solidFill>
              <a:latin typeface="Times New Roman" panose="02020603050405020304" pitchFamily="18" charset="0"/>
              <a:cs typeface="Times New Roman" panose="02020603050405020304" pitchFamily="18" charset="0"/>
            </a:endParaRPr>
          </a:p>
          <a:p>
            <a:endParaRPr lang="en-GB" b="0" i="0" dirty="0">
              <a:solidFill>
                <a:srgbClr val="000000"/>
              </a:solidFill>
              <a:effectLst/>
              <a:latin typeface="HKGrotesk-Regular"/>
            </a:endParaRPr>
          </a:p>
        </p:txBody>
      </p:sp>
    </p:spTree>
    <p:extLst>
      <p:ext uri="{BB962C8B-B14F-4D97-AF65-F5344CB8AC3E}">
        <p14:creationId xmlns:p14="http://schemas.microsoft.com/office/powerpoint/2010/main" val="905034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pPr algn="ctr"/>
            <a:br>
              <a:rPr lang="en-GB" dirty="0"/>
            </a:br>
            <a:r>
              <a:rPr lang="en-GB" sz="5300" b="1" dirty="0"/>
              <a:t>Benefits and Limitation within Greenfield Care Agency.</a:t>
            </a:r>
            <a:br>
              <a:rPr lang="en-GB" sz="5300" b="1" dirty="0"/>
            </a:br>
            <a:endParaRPr lang="en-GB" sz="5300" b="1"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876100077"/>
              </p:ext>
            </p:extLst>
          </p:nvPr>
        </p:nvGraphicFramePr>
        <p:xfrm>
          <a:off x="1303399" y="2289514"/>
          <a:ext cx="8918774" cy="4006900"/>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sz="2400" dirty="0">
                          <a:latin typeface="Arial" panose="020B0604020202020204" pitchFamily="34" charset="0"/>
                          <a:cs typeface="Arial" panose="020B0604020202020204" pitchFamily="34" charset="0"/>
                        </a:rPr>
                        <a:t>Communication made easy</a:t>
                      </a:r>
                    </a:p>
                  </a:txBody>
                  <a:tcPr/>
                </a:tc>
                <a:tc>
                  <a:txBody>
                    <a:bodyPr/>
                    <a:lstStyle/>
                    <a:p>
                      <a:r>
                        <a:rPr lang="en-GB" sz="2400" dirty="0">
                          <a:latin typeface="Arial" panose="020B0604020202020204" pitchFamily="34" charset="0"/>
                          <a:cs typeface="Arial" panose="020B0604020202020204" pitchFamily="34" charset="0"/>
                        </a:rPr>
                        <a:t>Staff training</a:t>
                      </a:r>
                    </a:p>
                  </a:txBody>
                  <a:tcPr/>
                </a:tc>
                <a:extLst>
                  <a:ext uri="{0D108BD9-81ED-4DB2-BD59-A6C34878D82A}">
                    <a16:rowId xmlns:a16="http://schemas.microsoft.com/office/drawing/2014/main" val="2882987392"/>
                  </a:ext>
                </a:extLst>
              </a:tr>
              <a:tr h="590245">
                <a:tc>
                  <a:txBody>
                    <a:bodyPr/>
                    <a:lstStyle/>
                    <a:p>
                      <a:r>
                        <a:rPr lang="en-GB" sz="2400" dirty="0">
                          <a:latin typeface="Arial" panose="020B0604020202020204" pitchFamily="34" charset="0"/>
                          <a:cs typeface="Arial" panose="020B0604020202020204" pitchFamily="34" charset="0"/>
                        </a:rPr>
                        <a:t>Cost Saving</a:t>
                      </a:r>
                    </a:p>
                  </a:txBody>
                  <a:tcPr/>
                </a:tc>
                <a:tc>
                  <a:txBody>
                    <a:bodyPr/>
                    <a:lstStyle/>
                    <a:p>
                      <a:r>
                        <a:rPr lang="en-GB" sz="2400" dirty="0">
                          <a:latin typeface="Arial" panose="020B0604020202020204" pitchFamily="34" charset="0"/>
                          <a:cs typeface="Arial" panose="020B0604020202020204" pitchFamily="34" charset="0"/>
                        </a:rPr>
                        <a:t>Bad network connection</a:t>
                      </a:r>
                    </a:p>
                  </a:txBody>
                  <a:tcPr/>
                </a:tc>
                <a:extLst>
                  <a:ext uri="{0D108BD9-81ED-4DB2-BD59-A6C34878D82A}">
                    <a16:rowId xmlns:a16="http://schemas.microsoft.com/office/drawing/2014/main" val="3160413561"/>
                  </a:ext>
                </a:extLst>
              </a:tr>
              <a:tr h="590245">
                <a:tc>
                  <a:txBody>
                    <a:bodyPr/>
                    <a:lstStyle/>
                    <a:p>
                      <a:r>
                        <a:rPr lang="en-GB" sz="2400" dirty="0">
                          <a:latin typeface="Arial" panose="020B0604020202020204" pitchFamily="34" charset="0"/>
                          <a:cs typeface="Arial" panose="020B0604020202020204" pitchFamily="34" charset="0"/>
                        </a:rPr>
                        <a:t>Time saving</a:t>
                      </a:r>
                    </a:p>
                    <a:p>
                      <a:endParaRPr lang="en-GB" sz="2400" dirty="0">
                        <a:latin typeface="Arial" panose="020B0604020202020204" pitchFamily="34" charset="0"/>
                        <a:cs typeface="Arial" panose="020B0604020202020204" pitchFamily="34" charset="0"/>
                      </a:endParaRPr>
                    </a:p>
                  </a:txBody>
                  <a:tcPr/>
                </a:tc>
                <a:tc>
                  <a:txBody>
                    <a:bodyPr/>
                    <a:lstStyle/>
                    <a:p>
                      <a:r>
                        <a:rPr lang="en-GB" sz="2400" dirty="0">
                          <a:latin typeface="Arial" panose="020B0604020202020204" pitchFamily="34" charset="0"/>
                          <a:cs typeface="Arial" panose="020B0604020202020204" pitchFamily="34" charset="0"/>
                        </a:rPr>
                        <a:t>Staff not confident</a:t>
                      </a:r>
                    </a:p>
                  </a:txBody>
                  <a:tcPr/>
                </a:tc>
                <a:extLst>
                  <a:ext uri="{0D108BD9-81ED-4DB2-BD59-A6C34878D82A}">
                    <a16:rowId xmlns:a16="http://schemas.microsoft.com/office/drawing/2014/main" val="3484592418"/>
                  </a:ext>
                </a:extLst>
              </a:tr>
              <a:tr h="590245">
                <a:tc>
                  <a:txBody>
                    <a:bodyPr/>
                    <a:lstStyle/>
                    <a:p>
                      <a:r>
                        <a:rPr lang="en-GB" sz="2400" dirty="0">
                          <a:latin typeface="Arial" panose="020B0604020202020204" pitchFamily="34" charset="0"/>
                          <a:cs typeface="Arial" panose="020B0604020202020204" pitchFamily="34" charset="0"/>
                        </a:rPr>
                        <a:t>Good for creating staff rota</a:t>
                      </a:r>
                    </a:p>
                  </a:txBody>
                  <a:tcPr/>
                </a:tc>
                <a:tc>
                  <a:txBody>
                    <a:bodyPr/>
                    <a:lstStyle/>
                    <a:p>
                      <a:r>
                        <a:rPr lang="en-GB" sz="2400" dirty="0">
                          <a:latin typeface="Arial" panose="020B0604020202020204" pitchFamily="34" charset="0"/>
                          <a:cs typeface="Arial" panose="020B0604020202020204" pitchFamily="34" charset="0"/>
                        </a:rPr>
                        <a:t>Fear of getting it wrong.</a:t>
                      </a:r>
                    </a:p>
                  </a:txBody>
                  <a:tcPr/>
                </a:tc>
                <a:extLst>
                  <a:ext uri="{0D108BD9-81ED-4DB2-BD59-A6C34878D82A}">
                    <a16:rowId xmlns:a16="http://schemas.microsoft.com/office/drawing/2014/main" val="247985416"/>
                  </a:ext>
                </a:extLst>
              </a:tr>
              <a:tr h="590245">
                <a:tc>
                  <a:txBody>
                    <a:bodyPr/>
                    <a:lstStyle/>
                    <a:p>
                      <a:r>
                        <a:rPr lang="en-GB" sz="2400" dirty="0">
                          <a:latin typeface="Arial" panose="020B0604020202020204" pitchFamily="34" charset="0"/>
                          <a:cs typeface="Arial" panose="020B0604020202020204" pitchFamily="34" charset="0"/>
                        </a:rPr>
                        <a:t>You can work anywhere in the world</a:t>
                      </a:r>
                    </a:p>
                  </a:txBody>
                  <a:tcPr/>
                </a:tc>
                <a:tc>
                  <a:txBody>
                    <a:bodyPr/>
                    <a:lstStyle/>
                    <a:p>
                      <a:endParaRPr lang="en-GB"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00E27-0B3C-27AC-9BCE-776E4075D4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EC9477-1FF4-7634-55A4-8AA6EC39101B}"/>
              </a:ext>
            </a:extLst>
          </p:cNvPr>
          <p:cNvSpPr>
            <a:spLocks noGrp="1"/>
          </p:cNvSpPr>
          <p:nvPr>
            <p:ph type="title"/>
          </p:nvPr>
        </p:nvSpPr>
        <p:spPr>
          <a:xfrm>
            <a:off x="838200" y="365125"/>
            <a:ext cx="10515600" cy="1487661"/>
          </a:xfrm>
        </p:spPr>
        <p:txBody>
          <a:bodyPr>
            <a:normAutofit fontScale="90000"/>
          </a:bodyPr>
          <a:lstStyle/>
          <a:p>
            <a:pPr algn="ctr"/>
            <a:br>
              <a:rPr lang="en-GB" dirty="0"/>
            </a:br>
            <a:r>
              <a:rPr lang="en-GB" sz="4900" b="1" dirty="0"/>
              <a:t>Benefits and Limitation within Greenfield Care Agency.</a:t>
            </a:r>
            <a:br>
              <a:rPr lang="en-GB" sz="4900" b="1" dirty="0"/>
            </a:br>
            <a:endParaRPr lang="en-GB" sz="4900" b="1" dirty="0"/>
          </a:p>
        </p:txBody>
      </p:sp>
      <p:sp>
        <p:nvSpPr>
          <p:cNvPr id="3" name="Content Placeholder 2">
            <a:extLst>
              <a:ext uri="{FF2B5EF4-FFF2-40B4-BE49-F238E27FC236}">
                <a16:creationId xmlns:a16="http://schemas.microsoft.com/office/drawing/2014/main" id="{1BEAD054-3BA8-66C2-E630-292F049B5BD4}"/>
              </a:ext>
            </a:extLst>
          </p:cNvPr>
          <p:cNvSpPr>
            <a:spLocks noGrp="1"/>
          </p:cNvSpPr>
          <p:nvPr>
            <p:ph idx="1"/>
          </p:nvPr>
        </p:nvSpPr>
        <p:spPr>
          <a:xfrm>
            <a:off x="1236133"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E2FBCB35-137C-BB37-105E-20C24A4B4CFD}"/>
              </a:ext>
            </a:extLst>
          </p:cNvPr>
          <p:cNvGraphicFramePr>
            <a:graphicFrameLocks noGrp="1"/>
          </p:cNvGraphicFramePr>
          <p:nvPr>
            <p:extLst>
              <p:ext uri="{D42A27DB-BD31-4B8C-83A1-F6EECF244321}">
                <p14:modId xmlns:p14="http://schemas.microsoft.com/office/powerpoint/2010/main" val="268614475"/>
              </p:ext>
            </p:extLst>
          </p:nvPr>
        </p:nvGraphicFramePr>
        <p:xfrm>
          <a:off x="1701332" y="2289514"/>
          <a:ext cx="8918774" cy="4239615"/>
        </p:xfrm>
        <a:graphic>
          <a:graphicData uri="http://schemas.openxmlformats.org/drawingml/2006/table">
            <a:tbl>
              <a:tblPr firstRow="1" bandRow="1">
                <a:tableStyleId>{5C22544A-7EE6-4342-B048-85BDC9FD1C3A}</a:tableStyleId>
              </a:tblPr>
              <a:tblGrid>
                <a:gridCol w="4428534">
                  <a:extLst>
                    <a:ext uri="{9D8B030D-6E8A-4147-A177-3AD203B41FA5}">
                      <a16:colId xmlns:a16="http://schemas.microsoft.com/office/drawing/2014/main" val="1607449065"/>
                    </a:ext>
                  </a:extLst>
                </a:gridCol>
                <a:gridCol w="4490240">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sz="2400" dirty="0">
                          <a:latin typeface="Arial" panose="020B0604020202020204" pitchFamily="34" charset="0"/>
                          <a:cs typeface="Arial" panose="020B0604020202020204" pitchFamily="34" charset="0"/>
                        </a:rPr>
                        <a:t>Administration work made easy </a:t>
                      </a:r>
                    </a:p>
                  </a:txBody>
                  <a:tcPr/>
                </a:tc>
                <a:tc>
                  <a:txBody>
                    <a:bodyPr/>
                    <a:lstStyle/>
                    <a:p>
                      <a:r>
                        <a:rPr lang="en-GB" sz="2400" dirty="0">
                          <a:latin typeface="Arial" panose="020B0604020202020204" pitchFamily="34" charset="0"/>
                          <a:cs typeface="Arial" panose="020B0604020202020204" pitchFamily="34" charset="0"/>
                        </a:rPr>
                        <a:t>New Agency staff normally struggle with new technology</a:t>
                      </a:r>
                    </a:p>
                  </a:txBody>
                  <a:tcPr/>
                </a:tc>
                <a:extLst>
                  <a:ext uri="{0D108BD9-81ED-4DB2-BD59-A6C34878D82A}">
                    <a16:rowId xmlns:a16="http://schemas.microsoft.com/office/drawing/2014/main" val="2882987392"/>
                  </a:ext>
                </a:extLst>
              </a:tr>
              <a:tr h="590245">
                <a:tc>
                  <a:txBody>
                    <a:bodyPr/>
                    <a:lstStyle/>
                    <a:p>
                      <a:r>
                        <a:rPr lang="en-GB" sz="2400" dirty="0">
                          <a:latin typeface="Arial" panose="020B0604020202020204" pitchFamily="34" charset="0"/>
                          <a:cs typeface="Arial" panose="020B0604020202020204" pitchFamily="34" charset="0"/>
                        </a:rPr>
                        <a:t>Less Stress</a:t>
                      </a:r>
                    </a:p>
                  </a:txBody>
                  <a:tcPr/>
                </a:tc>
                <a:tc>
                  <a:txBody>
                    <a:bodyPr/>
                    <a:lstStyle/>
                    <a:p>
                      <a:r>
                        <a:rPr lang="en-GB" sz="2400" dirty="0">
                          <a:latin typeface="Arial" panose="020B0604020202020204" pitchFamily="34" charset="0"/>
                          <a:cs typeface="Arial" panose="020B0604020202020204" pitchFamily="34" charset="0"/>
                        </a:rPr>
                        <a:t>Technical or Operational Limitations</a:t>
                      </a:r>
                    </a:p>
                  </a:txBody>
                  <a:tcPr/>
                </a:tc>
                <a:extLst>
                  <a:ext uri="{0D108BD9-81ED-4DB2-BD59-A6C34878D82A}">
                    <a16:rowId xmlns:a16="http://schemas.microsoft.com/office/drawing/2014/main" val="3160413561"/>
                  </a:ext>
                </a:extLst>
              </a:tr>
              <a:tr h="590245">
                <a:tc>
                  <a:txBody>
                    <a:bodyPr/>
                    <a:lstStyle/>
                    <a:p>
                      <a:r>
                        <a:rPr lang="en-GB" sz="2400" dirty="0">
                          <a:latin typeface="Arial" panose="020B0604020202020204" pitchFamily="34" charset="0"/>
                          <a:cs typeface="Arial" panose="020B0604020202020204" pitchFamily="34" charset="0"/>
                        </a:rPr>
                        <a:t>Easy to send emails</a:t>
                      </a:r>
                    </a:p>
                  </a:txBody>
                  <a:tcPr/>
                </a:tc>
                <a:tc>
                  <a:txBody>
                    <a:bodyPr/>
                    <a:lstStyle/>
                    <a:p>
                      <a:r>
                        <a:rPr lang="en-GB" sz="2400" dirty="0">
                          <a:latin typeface="Arial" panose="020B0604020202020204" pitchFamily="34" charset="0"/>
                          <a:cs typeface="Arial" panose="020B0604020202020204" pitchFamily="34" charset="0"/>
                        </a:rPr>
                        <a:t>Data Security Risk</a:t>
                      </a:r>
                    </a:p>
                  </a:txBody>
                  <a:tcPr/>
                </a:tc>
                <a:extLst>
                  <a:ext uri="{0D108BD9-81ED-4DB2-BD59-A6C34878D82A}">
                    <a16:rowId xmlns:a16="http://schemas.microsoft.com/office/drawing/2014/main" val="3484592418"/>
                  </a:ext>
                </a:extLst>
              </a:tr>
              <a:tr h="590245">
                <a:tc>
                  <a:txBody>
                    <a:bodyPr/>
                    <a:lstStyle/>
                    <a:p>
                      <a:r>
                        <a:rPr lang="en-GB" sz="2400" dirty="0">
                          <a:latin typeface="Arial" panose="020B0604020202020204" pitchFamily="34" charset="0"/>
                          <a:cs typeface="Arial" panose="020B0604020202020204" pitchFamily="34" charset="0"/>
                        </a:rPr>
                        <a:t>Resident’s care and needs improved</a:t>
                      </a:r>
                    </a:p>
                  </a:txBody>
                  <a:tcPr/>
                </a:tc>
                <a:tc>
                  <a:txBody>
                    <a:bodyPr/>
                    <a:lstStyle/>
                    <a:p>
                      <a:r>
                        <a:rPr lang="en-GB" sz="2400" dirty="0">
                          <a:latin typeface="Arial" panose="020B0604020202020204" pitchFamily="34" charset="0"/>
                          <a:cs typeface="Arial" panose="020B0604020202020204" pitchFamily="34" charset="0"/>
                        </a:rPr>
                        <a:t>Resistance to change</a:t>
                      </a:r>
                    </a:p>
                  </a:txBody>
                  <a:tcPr/>
                </a:tc>
                <a:extLst>
                  <a:ext uri="{0D108BD9-81ED-4DB2-BD59-A6C34878D82A}">
                    <a16:rowId xmlns:a16="http://schemas.microsoft.com/office/drawing/2014/main" val="247985416"/>
                  </a:ext>
                </a:extLst>
              </a:tr>
              <a:tr h="590245">
                <a:tc>
                  <a:txBody>
                    <a:bodyPr/>
                    <a:lstStyle/>
                    <a:p>
                      <a:endParaRPr lang="en-GB" b="0" i="0" dirty="0">
                        <a:solidFill>
                          <a:srgbClr val="231F20"/>
                        </a:solidFill>
                        <a:effectLst/>
                        <a:latin typeface="Frutiger W01"/>
                      </a:endParaRPr>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85736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585F5-6F7E-09A1-062A-07427922420E}"/>
              </a:ext>
            </a:extLst>
          </p:cNvPr>
          <p:cNvSpPr>
            <a:spLocks noGrp="1"/>
          </p:cNvSpPr>
          <p:nvPr>
            <p:ph type="title"/>
          </p:nvPr>
        </p:nvSpPr>
        <p:spPr/>
        <p:txBody>
          <a:bodyPr/>
          <a:lstStyle/>
          <a:p>
            <a:pPr algn="ctr"/>
            <a:r>
              <a:rPr lang="en-GB" b="1" dirty="0"/>
              <a:t>Benefits and Limitation within Greenfield Home Care Agency.</a:t>
            </a:r>
          </a:p>
        </p:txBody>
      </p:sp>
      <p:graphicFrame>
        <p:nvGraphicFramePr>
          <p:cNvPr id="4" name="Content Placeholder 3">
            <a:extLst>
              <a:ext uri="{FF2B5EF4-FFF2-40B4-BE49-F238E27FC236}">
                <a16:creationId xmlns:a16="http://schemas.microsoft.com/office/drawing/2014/main" id="{C0B27060-3875-6638-F434-20411A2A88DF}"/>
              </a:ext>
            </a:extLst>
          </p:cNvPr>
          <p:cNvGraphicFramePr>
            <a:graphicFrameLocks noGrp="1"/>
          </p:cNvGraphicFramePr>
          <p:nvPr>
            <p:ph idx="1"/>
            <p:extLst>
              <p:ext uri="{D42A27DB-BD31-4B8C-83A1-F6EECF244321}">
                <p14:modId xmlns:p14="http://schemas.microsoft.com/office/powerpoint/2010/main" val="3868946638"/>
              </p:ext>
            </p:extLst>
          </p:nvPr>
        </p:nvGraphicFramePr>
        <p:xfrm>
          <a:off x="838200" y="1825625"/>
          <a:ext cx="10515602" cy="3474720"/>
        </p:xfrm>
        <a:graphic>
          <a:graphicData uri="http://schemas.openxmlformats.org/drawingml/2006/table">
            <a:tbl>
              <a:tblPr firstRow="1" bandRow="1">
                <a:tableStyleId>{5C22544A-7EE6-4342-B048-85BDC9FD1C3A}</a:tableStyleId>
              </a:tblPr>
              <a:tblGrid>
                <a:gridCol w="5257801">
                  <a:extLst>
                    <a:ext uri="{9D8B030D-6E8A-4147-A177-3AD203B41FA5}">
                      <a16:colId xmlns:a16="http://schemas.microsoft.com/office/drawing/2014/main" val="2343676413"/>
                    </a:ext>
                  </a:extLst>
                </a:gridCol>
                <a:gridCol w="5257801">
                  <a:extLst>
                    <a:ext uri="{9D8B030D-6E8A-4147-A177-3AD203B41FA5}">
                      <a16:colId xmlns:a16="http://schemas.microsoft.com/office/drawing/2014/main" val="3068091384"/>
                    </a:ext>
                  </a:extLst>
                </a:gridCol>
              </a:tblGrid>
              <a:tr h="128435">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328667103"/>
                  </a:ext>
                </a:extLst>
              </a:tr>
              <a:tr h="370840">
                <a:tc>
                  <a:txBody>
                    <a:bodyPr/>
                    <a:lstStyle/>
                    <a:p>
                      <a:r>
                        <a:rPr lang="en-GB" sz="2400" dirty="0">
                          <a:latin typeface="Arial" panose="020B0604020202020204" pitchFamily="34" charset="0"/>
                          <a:cs typeface="Arial" panose="020B0604020202020204" pitchFamily="34" charset="0"/>
                        </a:rPr>
                        <a:t>Easy to create and update care plans and support plans</a:t>
                      </a:r>
                    </a:p>
                  </a:txBody>
                  <a:tcPr/>
                </a:tc>
                <a:tc>
                  <a:txBody>
                    <a:bodyPr/>
                    <a:lstStyle/>
                    <a:p>
                      <a:r>
                        <a:rPr lang="en-GB" sz="2400" dirty="0">
                          <a:latin typeface="Arial" panose="020B0604020202020204" pitchFamily="34" charset="0"/>
                          <a:cs typeface="Arial" panose="020B0604020202020204" pitchFamily="34" charset="0"/>
                        </a:rPr>
                        <a:t>Some staff may find it hard to change to Digital</a:t>
                      </a:r>
                    </a:p>
                  </a:txBody>
                  <a:tcPr/>
                </a:tc>
                <a:extLst>
                  <a:ext uri="{0D108BD9-81ED-4DB2-BD59-A6C34878D82A}">
                    <a16:rowId xmlns:a16="http://schemas.microsoft.com/office/drawing/2014/main" val="3166311632"/>
                  </a:ext>
                </a:extLst>
              </a:tr>
              <a:tr h="370840">
                <a:tc>
                  <a:txBody>
                    <a:bodyPr/>
                    <a:lstStyle/>
                    <a:p>
                      <a:r>
                        <a:rPr lang="en-GB" sz="2400" dirty="0">
                          <a:latin typeface="Arial" panose="020B0604020202020204" pitchFamily="34" charset="0"/>
                          <a:cs typeface="Arial" panose="020B0604020202020204" pitchFamily="34" charset="0"/>
                        </a:rPr>
                        <a:t>Staff Appraises and Supervisions</a:t>
                      </a:r>
                    </a:p>
                  </a:txBody>
                  <a:tcPr/>
                </a:tc>
                <a:tc>
                  <a:txBody>
                    <a:bodyPr/>
                    <a:lstStyle/>
                    <a:p>
                      <a:r>
                        <a:rPr lang="en-GB" sz="2400" dirty="0">
                          <a:latin typeface="Arial" panose="020B0604020202020204" pitchFamily="34" charset="0"/>
                          <a:cs typeface="Arial" panose="020B0604020202020204" pitchFamily="34" charset="0"/>
                        </a:rPr>
                        <a:t>Staff forgetting to log off.</a:t>
                      </a:r>
                    </a:p>
                  </a:txBody>
                  <a:tcPr/>
                </a:tc>
                <a:extLst>
                  <a:ext uri="{0D108BD9-81ED-4DB2-BD59-A6C34878D82A}">
                    <a16:rowId xmlns:a16="http://schemas.microsoft.com/office/drawing/2014/main" val="818100376"/>
                  </a:ext>
                </a:extLst>
              </a:tr>
              <a:tr h="370840">
                <a:tc>
                  <a:txBody>
                    <a:bodyPr/>
                    <a:lstStyle/>
                    <a:p>
                      <a:r>
                        <a:rPr lang="en-GB" sz="2400" dirty="0">
                          <a:latin typeface="Arial" panose="020B0604020202020204" pitchFamily="34" charset="0"/>
                          <a:cs typeface="Arial" panose="020B0604020202020204" pitchFamily="34" charset="0"/>
                        </a:rPr>
                        <a:t>Quick for information sharing</a:t>
                      </a:r>
                    </a:p>
                  </a:txBody>
                  <a:tcPr/>
                </a:tc>
                <a:tc>
                  <a:txBody>
                    <a:bodyPr/>
                    <a:lstStyle/>
                    <a:p>
                      <a:r>
                        <a:rPr lang="en-GB" sz="2400" dirty="0">
                          <a:latin typeface="Arial" panose="020B0604020202020204" pitchFamily="34" charset="0"/>
                          <a:cs typeface="Arial" panose="020B0604020202020204" pitchFamily="34" charset="0"/>
                        </a:rPr>
                        <a:t>Forgetting passwords or login details</a:t>
                      </a:r>
                    </a:p>
                  </a:txBody>
                  <a:tcPr/>
                </a:tc>
                <a:extLst>
                  <a:ext uri="{0D108BD9-81ED-4DB2-BD59-A6C34878D82A}">
                    <a16:rowId xmlns:a16="http://schemas.microsoft.com/office/drawing/2014/main" val="4203601453"/>
                  </a:ext>
                </a:extLst>
              </a:tr>
              <a:tr h="370840">
                <a:tc>
                  <a:txBody>
                    <a:bodyPr/>
                    <a:lstStyle/>
                    <a:p>
                      <a:r>
                        <a:rPr lang="en-GB" sz="2400" dirty="0">
                          <a:latin typeface="Arial" panose="020B0604020202020204" pitchFamily="34" charset="0"/>
                          <a:cs typeface="Arial" panose="020B0604020202020204" pitchFamily="34" charset="0"/>
                        </a:rPr>
                        <a:t>Holding virtual meetings</a:t>
                      </a:r>
                    </a:p>
                  </a:txBody>
                  <a:tcPr/>
                </a:tc>
                <a:tc>
                  <a:txBody>
                    <a:bodyPr/>
                    <a:lstStyle/>
                    <a:p>
                      <a:r>
                        <a:rPr lang="en-GB" sz="2400" b="0" dirty="0">
                          <a:latin typeface="Arial" panose="020B0604020202020204" pitchFamily="34" charset="0"/>
                          <a:cs typeface="Arial" panose="020B0604020202020204" pitchFamily="34" charset="0"/>
                        </a:rPr>
                        <a:t>Pressure on staff</a:t>
                      </a:r>
                    </a:p>
                  </a:txBody>
                  <a:tcPr/>
                </a:tc>
                <a:extLst>
                  <a:ext uri="{0D108BD9-81ED-4DB2-BD59-A6C34878D82A}">
                    <a16:rowId xmlns:a16="http://schemas.microsoft.com/office/drawing/2014/main" val="542271703"/>
                  </a:ext>
                </a:extLst>
              </a:tr>
              <a:tr h="370840">
                <a:tc>
                  <a:txBody>
                    <a:bodyPr/>
                    <a:lstStyle/>
                    <a:p>
                      <a:r>
                        <a:rPr lang="en-GB" dirty="0">
                          <a:hlinkClick r:id="rId2"/>
                        </a:rPr>
                        <a:t>https://www.Cambridge.org</a:t>
                      </a:r>
                      <a:r>
                        <a:rPr lang="en-GB" dirty="0"/>
                        <a:t> </a:t>
                      </a:r>
                    </a:p>
                    <a:p>
                      <a:r>
                        <a:rPr lang="en-GB" dirty="0"/>
                        <a:t>(@2026 University of Cambridge)</a:t>
                      </a:r>
                    </a:p>
                    <a:p>
                      <a:endParaRPr lang="en-GB" dirty="0"/>
                    </a:p>
                  </a:txBody>
                  <a:tcPr/>
                </a:tc>
                <a:tc>
                  <a:txBody>
                    <a:bodyPr/>
                    <a:lstStyle/>
                    <a:p>
                      <a:endParaRPr lang="en-GB" dirty="0"/>
                    </a:p>
                  </a:txBody>
                  <a:tcPr/>
                </a:tc>
                <a:extLst>
                  <a:ext uri="{0D108BD9-81ED-4DB2-BD59-A6C34878D82A}">
                    <a16:rowId xmlns:a16="http://schemas.microsoft.com/office/drawing/2014/main" val="490897081"/>
                  </a:ext>
                </a:extLst>
              </a:tr>
            </a:tbl>
          </a:graphicData>
        </a:graphic>
      </p:graphicFrame>
    </p:spTree>
    <p:extLst>
      <p:ext uri="{BB962C8B-B14F-4D97-AF65-F5344CB8AC3E}">
        <p14:creationId xmlns:p14="http://schemas.microsoft.com/office/powerpoint/2010/main" val="4209835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noAutofit/>
          </a:bodyPr>
          <a:lstStyle/>
          <a:p>
            <a:pPr algn="ctr"/>
            <a:r>
              <a:rPr lang="en-GB" sz="5400" b="1"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normAutofit fontScale="62500" lnSpcReduction="20000"/>
          </a:bodyPr>
          <a:lstStyle/>
          <a:p>
            <a:pPr marL="0" indent="0">
              <a:buNone/>
            </a:pPr>
            <a:endParaRPr lang="en-US" dirty="0"/>
          </a:p>
          <a:p>
            <a:pPr algn="just"/>
            <a:r>
              <a:rPr lang="en-GB" sz="2900" dirty="0">
                <a:latin typeface="Arial" panose="020B0604020202020204" pitchFamily="34" charset="0"/>
                <a:cs typeface="Arial" panose="020B0604020202020204" pitchFamily="34" charset="0"/>
              </a:rPr>
              <a:t>Explain the </a:t>
            </a:r>
            <a:r>
              <a:rPr lang="en-GB" sz="2900" dirty="0" err="1">
                <a:latin typeface="Arial" panose="020B0604020202020204" pitchFamily="34" charset="0"/>
                <a:cs typeface="Arial" panose="020B0604020202020204" pitchFamily="34" charset="0"/>
              </a:rPr>
              <a:t>rationaler</a:t>
            </a:r>
            <a:r>
              <a:rPr lang="en-GB" sz="2900" dirty="0">
                <a:latin typeface="Arial" panose="020B0604020202020204" pitchFamily="34" charset="0"/>
                <a:cs typeface="Arial" panose="020B0604020202020204" pitchFamily="34" charset="0"/>
              </a:rPr>
              <a:t> choosing one of the apps (MS </a:t>
            </a:r>
            <a:r>
              <a:rPr lang="en-GB" sz="2900" dirty="0" err="1">
                <a:latin typeface="Arial" panose="020B0604020202020204" pitchFamily="34" charset="0"/>
                <a:cs typeface="Arial" panose="020B0604020202020204" pitchFamily="34" charset="0"/>
              </a:rPr>
              <a:t>Te</a:t>
            </a:r>
            <a:r>
              <a:rPr lang="en-GB" sz="2900" dirty="0">
                <a:latin typeface="Arial" panose="020B0604020202020204" pitchFamily="34" charset="0"/>
                <a:cs typeface="Arial" panose="020B0604020202020204" pitchFamily="34" charset="0"/>
              </a:rPr>
              <a:t> OneDrive, or Outlook)</a:t>
            </a:r>
          </a:p>
          <a:p>
            <a:pPr marL="457200" lvl="1" indent="0" algn="just">
              <a:buNone/>
            </a:pPr>
            <a:r>
              <a:rPr lang="en-GB" sz="2900" dirty="0">
                <a:latin typeface="Arial" panose="020B0604020202020204" pitchFamily="34" charset="0"/>
                <a:cs typeface="Arial" panose="020B0604020202020204" pitchFamily="34" charset="0"/>
              </a:rPr>
              <a:t>Microsoft Teams is also called remote working.</a:t>
            </a:r>
          </a:p>
          <a:p>
            <a:pPr marL="457200" lvl="1" indent="0" algn="just">
              <a:buNone/>
            </a:pPr>
            <a:endParaRPr lang="en-GB" sz="2900" dirty="0">
              <a:latin typeface="Arial" panose="020B0604020202020204" pitchFamily="34" charset="0"/>
              <a:cs typeface="Arial" panose="020B0604020202020204" pitchFamily="34" charset="0"/>
            </a:endParaRPr>
          </a:p>
          <a:p>
            <a:pPr marL="457200" lvl="1" indent="0" algn="just">
              <a:buNone/>
            </a:pPr>
            <a:r>
              <a:rPr lang="en-GB" sz="2900" dirty="0">
                <a:latin typeface="Arial" panose="020B0604020202020204" pitchFamily="34" charset="0"/>
                <a:cs typeface="Arial" panose="020B0604020202020204" pitchFamily="34" charset="0"/>
              </a:rPr>
              <a:t>This is a secure communication platform which can be protected and monitored within the centre, secure the boundary when accessed via secure health centre networks.</a:t>
            </a:r>
          </a:p>
          <a:p>
            <a:pPr marL="457200" lvl="1" indent="0" algn="just">
              <a:buNone/>
            </a:pPr>
            <a:endParaRPr lang="en-GB" sz="2900" dirty="0">
              <a:latin typeface="Arial" panose="020B0604020202020204" pitchFamily="34" charset="0"/>
              <a:cs typeface="Arial" panose="020B0604020202020204" pitchFamily="34" charset="0"/>
            </a:endParaRPr>
          </a:p>
          <a:p>
            <a:pPr marL="457200" lvl="1" indent="0" algn="just">
              <a:buNone/>
            </a:pPr>
            <a:r>
              <a:rPr lang="en-GB" sz="2900" dirty="0">
                <a:latin typeface="Arial" panose="020B0604020202020204" pitchFamily="34" charset="0"/>
                <a:cs typeface="Arial" panose="020B0604020202020204" pitchFamily="34" charset="0"/>
              </a:rPr>
              <a:t>A collaboration tool providing the technology for the people to work together remotely and share information easily.</a:t>
            </a:r>
          </a:p>
          <a:p>
            <a:pPr marL="457200" lvl="1" indent="0" algn="just">
              <a:buNone/>
            </a:pPr>
            <a:endParaRPr lang="en-GB" sz="2900" dirty="0">
              <a:latin typeface="Arial" panose="020B0604020202020204" pitchFamily="34" charset="0"/>
              <a:cs typeface="Arial" panose="020B0604020202020204" pitchFamily="34" charset="0"/>
            </a:endParaRPr>
          </a:p>
          <a:p>
            <a:pPr marL="457200" lvl="1" indent="0" algn="just">
              <a:buNone/>
            </a:pPr>
            <a:r>
              <a:rPr lang="en-GB" sz="2900" dirty="0">
                <a:latin typeface="Arial" panose="020B0604020202020204" pitchFamily="34" charset="0"/>
                <a:cs typeface="Arial" panose="020B0604020202020204" pitchFamily="34" charset="0"/>
              </a:rPr>
              <a:t>A virtual Hub for teamwork which allows them to chat, call, and work together on their shared files, sharing information with everyone in Greenfield. This can support on site, remote and mobile working allowing the Greenfield Health Centre staff to continue to deliver care and advice.</a:t>
            </a:r>
          </a:p>
          <a:p>
            <a:pPr marL="457200" lvl="1" indent="0" algn="just">
              <a:buNone/>
            </a:pPr>
            <a:r>
              <a:rPr lang="en-GB" sz="2900" dirty="0">
                <a:latin typeface="Arial" panose="020B0604020202020204" pitchFamily="34" charset="0"/>
                <a:cs typeface="Arial" panose="020B0604020202020204" pitchFamily="34" charset="0"/>
              </a:rPr>
              <a:t> Source from NHS England</a:t>
            </a:r>
          </a:p>
          <a:p>
            <a:pPr marL="457200" lvl="1" indent="0">
              <a:buNone/>
            </a:pPr>
            <a:endParaRPr lang="en-GB" sz="2900" dirty="0">
              <a:solidFill>
                <a:srgbClr val="FF0000"/>
              </a:solidFill>
              <a:latin typeface="Arial" panose="020B0604020202020204" pitchFamily="34" charset="0"/>
              <a:cs typeface="Arial" panose="020B0604020202020204" pitchFamily="34" charset="0"/>
            </a:endParaRPr>
          </a:p>
          <a:p>
            <a:r>
              <a:rPr lang="en-GB" sz="2900" dirty="0">
                <a:latin typeface="Arial" panose="020B0604020202020204" pitchFamily="34" charset="0"/>
                <a:cs typeface="Arial" panose="020B0604020202020204" pitchFamily="34" charset="0"/>
              </a:rPr>
              <a:t>MS Teams is a good network for communication, easy to work anywhere in the world, it’s good for easy  and quick communication among other professionals. </a:t>
            </a:r>
          </a:p>
          <a:p>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a:p>
            <a:endParaRPr lang="en-GB"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121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normAutofit/>
          </a:bodyPr>
          <a:lstStyle/>
          <a:p>
            <a:pPr algn="ctr"/>
            <a:r>
              <a:rPr lang="en-GB" sz="6000" b="1" dirty="0"/>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529053150"/>
              </p:ext>
            </p:extLst>
          </p:nvPr>
        </p:nvGraphicFramePr>
        <p:xfrm>
          <a:off x="838200" y="1825625"/>
          <a:ext cx="10515602" cy="3476384"/>
        </p:xfrm>
        <a:graphic>
          <a:graphicData uri="http://schemas.openxmlformats.org/drawingml/2006/table">
            <a:tbl>
              <a:tblPr firstRow="1" bandRow="1">
                <a:tableStyleId>{5C22544A-7EE6-4342-B048-85BDC9FD1C3A}</a:tableStyleId>
              </a:tblPr>
              <a:tblGrid>
                <a:gridCol w="5257801">
                  <a:extLst>
                    <a:ext uri="{9D8B030D-6E8A-4147-A177-3AD203B41FA5}">
                      <a16:colId xmlns:a16="http://schemas.microsoft.com/office/drawing/2014/main" val="1492186870"/>
                    </a:ext>
                  </a:extLst>
                </a:gridCol>
                <a:gridCol w="5257801">
                  <a:extLst>
                    <a:ext uri="{9D8B030D-6E8A-4147-A177-3AD203B41FA5}">
                      <a16:colId xmlns:a16="http://schemas.microsoft.com/office/drawing/2014/main" val="3245328862"/>
                    </a:ext>
                  </a:extLst>
                </a:gridCol>
              </a:tblGrid>
              <a:tr h="480476">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480476">
                <a:tc>
                  <a:txBody>
                    <a:bodyPr/>
                    <a:lstStyle/>
                    <a:p>
                      <a:r>
                        <a:rPr lang="en-GB" dirty="0"/>
                        <a:t>1. Free and Efficient tool</a:t>
                      </a:r>
                    </a:p>
                  </a:txBody>
                  <a:tcPr/>
                </a:tc>
                <a:tc>
                  <a:txBody>
                    <a:bodyPr/>
                    <a:lstStyle/>
                    <a:p>
                      <a:r>
                        <a:rPr lang="en-GB" dirty="0"/>
                        <a:t>1. Camera and Microphone Malfunction</a:t>
                      </a:r>
                    </a:p>
                  </a:txBody>
                  <a:tcPr/>
                </a:tc>
                <a:extLst>
                  <a:ext uri="{0D108BD9-81ED-4DB2-BD59-A6C34878D82A}">
                    <a16:rowId xmlns:a16="http://schemas.microsoft.com/office/drawing/2014/main" val="1929977270"/>
                  </a:ext>
                </a:extLst>
              </a:tr>
              <a:tr h="480476">
                <a:tc>
                  <a:txBody>
                    <a:bodyPr/>
                    <a:lstStyle/>
                    <a:p>
                      <a:r>
                        <a:rPr lang="en-GB" dirty="0"/>
                        <a:t>2. Less time traveling to attend meetings</a:t>
                      </a:r>
                    </a:p>
                  </a:txBody>
                  <a:tcPr/>
                </a:tc>
                <a:tc>
                  <a:txBody>
                    <a:bodyPr/>
                    <a:lstStyle/>
                    <a:p>
                      <a:r>
                        <a:rPr lang="en-GB" dirty="0"/>
                        <a:t>2. Log in error code</a:t>
                      </a:r>
                    </a:p>
                  </a:txBody>
                  <a:tcPr/>
                </a:tc>
                <a:extLst>
                  <a:ext uri="{0D108BD9-81ED-4DB2-BD59-A6C34878D82A}">
                    <a16:rowId xmlns:a16="http://schemas.microsoft.com/office/drawing/2014/main" val="1856759452"/>
                  </a:ext>
                </a:extLst>
              </a:tr>
              <a:tr h="480476">
                <a:tc>
                  <a:txBody>
                    <a:bodyPr/>
                    <a:lstStyle/>
                    <a:p>
                      <a:r>
                        <a:rPr lang="en-GB" dirty="0"/>
                        <a:t>3. </a:t>
                      </a:r>
                      <a:r>
                        <a:rPr lang="en-GB" u="sng" dirty="0"/>
                        <a:t>Easy to use with online health and support</a:t>
                      </a:r>
                      <a:endParaRPr lang="en-GB" dirty="0"/>
                    </a:p>
                  </a:txBody>
                  <a:tcPr/>
                </a:tc>
                <a:tc>
                  <a:txBody>
                    <a:bodyPr/>
                    <a:lstStyle/>
                    <a:p>
                      <a:r>
                        <a:rPr lang="en-GB" dirty="0"/>
                        <a:t>3.Unable to share screen</a:t>
                      </a:r>
                    </a:p>
                  </a:txBody>
                  <a:tcPr/>
                </a:tc>
                <a:extLst>
                  <a:ext uri="{0D108BD9-81ED-4DB2-BD59-A6C34878D82A}">
                    <a16:rowId xmlns:a16="http://schemas.microsoft.com/office/drawing/2014/main" val="1715959377"/>
                  </a:ext>
                </a:extLst>
              </a:tr>
              <a:tr h="480476">
                <a:tc>
                  <a:txBody>
                    <a:bodyPr/>
                    <a:lstStyle/>
                    <a:p>
                      <a:r>
                        <a:rPr lang="en-GB" dirty="0"/>
                        <a:t>4. Allowing them to work together in real time or</a:t>
                      </a:r>
                    </a:p>
                    <a:p>
                      <a:r>
                        <a:rPr lang="en-GB" dirty="0"/>
                        <a:t>In their own time</a:t>
                      </a:r>
                    </a:p>
                  </a:txBody>
                  <a:tcPr/>
                </a:tc>
                <a:tc>
                  <a:txBody>
                    <a:bodyPr/>
                    <a:lstStyle/>
                    <a:p>
                      <a:r>
                        <a:rPr lang="en-GB" dirty="0"/>
                        <a:t>4. Messages and thread not found</a:t>
                      </a:r>
                    </a:p>
                  </a:txBody>
                  <a:tcPr/>
                </a:tc>
                <a:extLst>
                  <a:ext uri="{0D108BD9-81ED-4DB2-BD59-A6C34878D82A}">
                    <a16:rowId xmlns:a16="http://schemas.microsoft.com/office/drawing/2014/main" val="10004"/>
                  </a:ext>
                </a:extLst>
              </a:tr>
              <a:tr h="480476">
                <a:tc>
                  <a:txBody>
                    <a:bodyPr/>
                    <a:lstStyle/>
                    <a:p>
                      <a:r>
                        <a:rPr lang="en-GB" dirty="0">
                          <a:hlinkClick r:id="rId2"/>
                        </a:rPr>
                        <a:t>https://www.nhs.uk</a:t>
                      </a:r>
                      <a:r>
                        <a:rPr lang="en-GB" dirty="0"/>
                        <a:t> (August 2021)</a:t>
                      </a:r>
                    </a:p>
                    <a:p>
                      <a:endParaRPr lang="en-GB" dirty="0"/>
                    </a:p>
                    <a:p>
                      <a:endParaRPr lang="en-GB" dirty="0"/>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normAutofit/>
          </a:bodyPr>
          <a:lstStyle/>
          <a:p>
            <a:pPr algn="ctr"/>
            <a:r>
              <a:rPr lang="en-GB" sz="6600" b="1"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normAutofit fontScale="92500" lnSpcReduction="20000"/>
          </a:bodyPr>
          <a:lstStyle/>
          <a:p>
            <a:r>
              <a:rPr lang="en-US" dirty="0">
                <a:solidFill>
                  <a:srgbClr val="FF0000"/>
                </a:solidFill>
                <a:latin typeface="Arial" panose="020B0604020202020204" pitchFamily="34" charset="0"/>
                <a:cs typeface="Arial" panose="020B0604020202020204" pitchFamily="34" charset="0"/>
              </a:rPr>
              <a:t>Why digital literacy</a:t>
            </a:r>
          </a:p>
          <a:p>
            <a:pPr marL="0" indent="0">
              <a:buNone/>
            </a:pPr>
            <a:r>
              <a:rPr lang="en-US" dirty="0">
                <a:latin typeface="Arial" panose="020B0604020202020204" pitchFamily="34" charset="0"/>
                <a:cs typeface="Arial" panose="020B0604020202020204" pitchFamily="34" charset="0"/>
              </a:rPr>
              <a:t>Digital literacy means being able to use technology to find, understand, create and share information. It involves both thinking skills and technical skills. It is more than just using smartphone or social media-it means having a deeper understanding of how digital tools and information work.</a:t>
            </a:r>
            <a:r>
              <a:rPr lang="en-GB" dirty="0">
                <a:latin typeface="Arial" panose="020B0604020202020204" pitchFamily="34" charset="0"/>
                <a:cs typeface="Arial" panose="020B0604020202020204" pitchFamily="34" charset="0"/>
              </a:rPr>
              <a:t> </a:t>
            </a:r>
          </a:p>
          <a:p>
            <a:pPr marL="0" indent="0">
              <a:buNone/>
            </a:pPr>
            <a:r>
              <a:rPr lang="en-GB" sz="2200" dirty="0">
                <a:latin typeface="Arial" panose="020B0604020202020204" pitchFamily="34" charset="0"/>
                <a:cs typeface="Arial" panose="020B0604020202020204" pitchFamily="34" charset="0"/>
              </a:rPr>
              <a:t>(CLRN team, 2025)</a:t>
            </a:r>
            <a:r>
              <a:rPr lang="en-GB" sz="2200" dirty="0">
                <a:latin typeface="Arial" panose="020B0604020202020204" pitchFamily="34" charset="0"/>
                <a:cs typeface="Arial" panose="020B0604020202020204" pitchFamily="34" charset="0"/>
                <a:hlinkClick r:id="rId2"/>
              </a:rPr>
              <a:t> https://www.clrn.org</a:t>
            </a:r>
            <a:r>
              <a:rPr lang="en-GB" sz="2200" dirty="0">
                <a:latin typeface="Arial" panose="020B0604020202020204" pitchFamily="34" charset="0"/>
                <a:cs typeface="Arial" panose="020B0604020202020204" pitchFamily="34" charset="0"/>
              </a:rPr>
              <a:t> &gt; what-is-digital-literacy-and-why-is-it-important </a:t>
            </a:r>
            <a:endParaRPr lang="en-US" sz="2200" dirty="0">
              <a:solidFill>
                <a:srgbClr val="FF0000"/>
              </a:solidFill>
              <a:latin typeface="Arial" panose="020B0604020202020204" pitchFamily="34" charset="0"/>
              <a:cs typeface="Arial" panose="020B0604020202020204" pitchFamily="34" charset="0"/>
            </a:endParaRPr>
          </a:p>
          <a:p>
            <a:pPr marL="0" indent="0">
              <a:buNone/>
            </a:pPr>
            <a:r>
              <a:rPr lang="en-US" dirty="0">
                <a:solidFill>
                  <a:srgbClr val="FF0000"/>
                </a:solidFill>
                <a:latin typeface="Arial" panose="020B0604020202020204" pitchFamily="34" charset="0"/>
                <a:cs typeface="Arial" panose="020B0604020202020204" pitchFamily="34" charset="0"/>
              </a:rPr>
              <a:t>Talk about challenges of Digital Literacy </a:t>
            </a:r>
            <a:r>
              <a:rPr lang="en-GB" dirty="0">
                <a:solidFill>
                  <a:srgbClr val="FF0000"/>
                </a:solidFill>
                <a:latin typeface="Arial" panose="020B0604020202020204" pitchFamily="34" charset="0"/>
                <a:cs typeface="Arial" panose="020B0604020202020204" pitchFamily="34" charset="0"/>
              </a:rPr>
              <a:t>among staff in the Greenfield Care Agency, considering its effect on care delivery, communication, and teamwork.</a:t>
            </a:r>
          </a:p>
          <a:p>
            <a:r>
              <a:rPr lang="en-GB" dirty="0"/>
              <a:t>When home care staff lack digital skills, it can slow care delivery, harm communication, and weaken teamwork, lowering overall service quality.</a:t>
            </a:r>
          </a:p>
        </p:txBody>
      </p:sp>
    </p:spTree>
    <p:extLst>
      <p:ext uri="{BB962C8B-B14F-4D97-AF65-F5344CB8AC3E}">
        <p14:creationId xmlns:p14="http://schemas.microsoft.com/office/powerpoint/2010/main" val="2637146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DB8F9-4A98-C807-0014-D901E03DFDAF}"/>
              </a:ext>
            </a:extLst>
          </p:cNvPr>
          <p:cNvSpPr>
            <a:spLocks noGrp="1"/>
          </p:cNvSpPr>
          <p:nvPr>
            <p:ph type="title"/>
          </p:nvPr>
        </p:nvSpPr>
        <p:spPr/>
        <p:txBody>
          <a:bodyPr>
            <a:normAutofit/>
          </a:bodyPr>
          <a:lstStyle/>
          <a:p>
            <a:pPr algn="ctr"/>
            <a:r>
              <a:rPr lang="en-GB" sz="6000" b="1" dirty="0"/>
              <a:t>Challenges of Digital Literacy</a:t>
            </a:r>
          </a:p>
        </p:txBody>
      </p:sp>
      <p:sp>
        <p:nvSpPr>
          <p:cNvPr id="3" name="Content Placeholder 2">
            <a:extLst>
              <a:ext uri="{FF2B5EF4-FFF2-40B4-BE49-F238E27FC236}">
                <a16:creationId xmlns:a16="http://schemas.microsoft.com/office/drawing/2014/main" id="{6E1507B0-5361-839F-26DF-008251506E4A}"/>
              </a:ext>
            </a:extLst>
          </p:cNvPr>
          <p:cNvSpPr>
            <a:spLocks noGrp="1"/>
          </p:cNvSpPr>
          <p:nvPr>
            <p:ph idx="1"/>
          </p:nvPr>
        </p:nvSpPr>
        <p:spPr>
          <a:xfrm>
            <a:off x="1459269" y="1690688"/>
            <a:ext cx="10515600" cy="4351338"/>
          </a:xfrm>
        </p:spPr>
        <p:txBody>
          <a:bodyPr>
            <a:normAutofit/>
          </a:bodyPr>
          <a:lstStyle/>
          <a:p>
            <a:pPr marL="0" indent="0">
              <a:buNone/>
            </a:pPr>
            <a:r>
              <a:rPr lang="en-GB" sz="2500" b="1" dirty="0">
                <a:latin typeface="Arial" panose="020B0604020202020204" pitchFamily="34" charset="0"/>
                <a:cs typeface="Arial" panose="020B0604020202020204" pitchFamily="34" charset="0"/>
              </a:rPr>
              <a:t>Key Challenges</a:t>
            </a:r>
          </a:p>
          <a:p>
            <a:r>
              <a:rPr lang="en-GB" sz="2500" b="1" dirty="0">
                <a:latin typeface="Arial" panose="020B0604020202020204" pitchFamily="34" charset="0"/>
                <a:cs typeface="Arial" panose="020B0604020202020204" pitchFamily="34" charset="0"/>
              </a:rPr>
              <a:t>Skill Gaps and Confidence Issues</a:t>
            </a:r>
          </a:p>
          <a:p>
            <a:pPr marL="457200" lvl="1" indent="0">
              <a:buNone/>
            </a:pPr>
            <a:r>
              <a:rPr lang="en-GB" sz="2000" dirty="0">
                <a:latin typeface="Arial" panose="020B0604020202020204" pitchFamily="34" charset="0"/>
                <a:cs typeface="Arial" panose="020B0604020202020204" pitchFamily="34" charset="0"/>
              </a:rPr>
              <a:t>Many home care workers do not have the digital skills needed to use electronic records.</a:t>
            </a:r>
          </a:p>
          <a:p>
            <a:pPr marL="457200" lvl="1" indent="0">
              <a:buNone/>
            </a:pPr>
            <a:r>
              <a:rPr lang="en-GB" sz="2000" dirty="0">
                <a:latin typeface="Arial" panose="020B0604020202020204" pitchFamily="34" charset="0"/>
                <a:cs typeface="Arial" panose="020B0604020202020204" pitchFamily="34" charset="0"/>
              </a:rPr>
              <a:t>This can make them feel frustrated or unsure, and less willing to use new technology, which slows down its use in everyday care.</a:t>
            </a:r>
          </a:p>
          <a:p>
            <a:r>
              <a:rPr lang="en-GB" sz="2500" b="1" dirty="0">
                <a:latin typeface="Arial" panose="020B0604020202020204" pitchFamily="34" charset="0"/>
                <a:cs typeface="Arial" panose="020B0604020202020204" pitchFamily="34" charset="0"/>
              </a:rPr>
              <a:t>Resistance to Change</a:t>
            </a:r>
          </a:p>
          <a:p>
            <a:pPr marL="457200" lvl="1" indent="0">
              <a:buNone/>
            </a:pPr>
            <a:r>
              <a:rPr lang="en-GB" sz="2000" dirty="0">
                <a:latin typeface="Arial" panose="020B0604020202020204" pitchFamily="34" charset="0"/>
                <a:cs typeface="Arial" panose="020B0604020202020204" pitchFamily="34" charset="0"/>
              </a:rPr>
              <a:t>Staff may resist digital tools due to unfamiliarity or added workload, limiting their impact on care coordination and efficiency.</a:t>
            </a:r>
          </a:p>
          <a:p>
            <a:r>
              <a:rPr lang="en-GB" sz="2500" b="1" dirty="0">
                <a:latin typeface="Arial" panose="020B0604020202020204" pitchFamily="34" charset="0"/>
                <a:cs typeface="Arial" panose="020B0604020202020204" pitchFamily="34" charset="0"/>
              </a:rPr>
              <a:t>Inconsistent Training and Support</a:t>
            </a:r>
          </a:p>
          <a:p>
            <a:pPr marL="457200" lvl="1" indent="0">
              <a:buNone/>
            </a:pPr>
            <a:r>
              <a:rPr lang="en-GB" sz="2100" dirty="0">
                <a:latin typeface="Arial" panose="020B0604020202020204" pitchFamily="34" charset="0"/>
                <a:cs typeface="Arial" panose="020B0604020202020204" pitchFamily="34" charset="0"/>
              </a:rPr>
              <a:t>Training often doesn’t match staff skills levels. Without ongoing help, staff may struggle to use digital tools, causing mistakes or not using them fully.</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1506103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F3FC0-88F5-D029-9C87-776D350D4D43}"/>
              </a:ext>
            </a:extLst>
          </p:cNvPr>
          <p:cNvSpPr>
            <a:spLocks noGrp="1"/>
          </p:cNvSpPr>
          <p:nvPr>
            <p:ph type="title"/>
          </p:nvPr>
        </p:nvSpPr>
        <p:spPr>
          <a:xfrm>
            <a:off x="838200" y="358300"/>
            <a:ext cx="10515600" cy="1325563"/>
          </a:xfrm>
        </p:spPr>
        <p:txBody>
          <a:bodyPr>
            <a:normAutofit/>
          </a:bodyPr>
          <a:lstStyle/>
          <a:p>
            <a:pPr algn="ctr"/>
            <a:r>
              <a:rPr lang="en-GB" sz="6000" b="1" dirty="0">
                <a:latin typeface="Times New Roman" panose="02020603050405020304" pitchFamily="18" charset="0"/>
                <a:cs typeface="Times New Roman" panose="02020603050405020304" pitchFamily="18" charset="0"/>
              </a:rPr>
              <a:t>Challenges of Digital Literacy </a:t>
            </a:r>
            <a:endParaRPr lang="en-GB" sz="6000" b="1" dirty="0"/>
          </a:p>
        </p:txBody>
      </p:sp>
      <p:sp>
        <p:nvSpPr>
          <p:cNvPr id="3" name="Content Placeholder 2">
            <a:extLst>
              <a:ext uri="{FF2B5EF4-FFF2-40B4-BE49-F238E27FC236}">
                <a16:creationId xmlns:a16="http://schemas.microsoft.com/office/drawing/2014/main" id="{5447CB8A-BD90-C117-F893-CDD363C8FDEC}"/>
              </a:ext>
            </a:extLst>
          </p:cNvPr>
          <p:cNvSpPr>
            <a:spLocks noGrp="1"/>
          </p:cNvSpPr>
          <p:nvPr>
            <p:ph idx="1"/>
          </p:nvPr>
        </p:nvSpPr>
        <p:spPr/>
        <p:txBody>
          <a:bodyPr>
            <a:normAutofit fontScale="77500" lnSpcReduction="20000"/>
          </a:bodyPr>
          <a:lstStyle/>
          <a:p>
            <a:pPr marL="0" indent="0">
              <a:buNone/>
            </a:pPr>
            <a:r>
              <a:rPr lang="en-GB" sz="3300" b="1" dirty="0">
                <a:latin typeface="Arial" panose="020B0604020202020204" pitchFamily="34" charset="0"/>
                <a:cs typeface="Arial" panose="020B0604020202020204" pitchFamily="34" charset="0"/>
              </a:rPr>
              <a:t>Effects on Care Delivery</a:t>
            </a:r>
          </a:p>
          <a:p>
            <a:r>
              <a:rPr lang="en-GB" sz="2500" b="1" dirty="0">
                <a:latin typeface="Arial" panose="020B0604020202020204" pitchFamily="34" charset="0"/>
                <a:cs typeface="Arial" panose="020B0604020202020204" pitchFamily="34" charset="0"/>
              </a:rPr>
              <a:t>Reduce Efficiency and Accuracy</a:t>
            </a:r>
          </a:p>
          <a:p>
            <a:pPr marL="457200" lvl="1" indent="0">
              <a:buNone/>
            </a:pPr>
            <a:r>
              <a:rPr lang="en-GB" sz="2100" dirty="0">
                <a:latin typeface="Arial" panose="020B0604020202020204" pitchFamily="34" charset="0"/>
                <a:cs typeface="Arial" panose="020B0604020202020204" pitchFamily="34" charset="0"/>
              </a:rPr>
              <a:t>When people struggle with digital skills, records maybe late or incomplete, information may not be shared clearly, and work maybe repeated. This can slow down care and reduce its quality.</a:t>
            </a:r>
          </a:p>
          <a:p>
            <a:r>
              <a:rPr lang="en-GB" sz="2500" b="1" dirty="0">
                <a:latin typeface="Arial" panose="020B0604020202020204" pitchFamily="34" charset="0"/>
                <a:cs typeface="Arial" panose="020B0604020202020204" pitchFamily="34" charset="0"/>
              </a:rPr>
              <a:t>Limited Use of Innovative Technologies</a:t>
            </a:r>
          </a:p>
          <a:p>
            <a:pPr marL="457200" lvl="1" indent="0">
              <a:buNone/>
            </a:pPr>
            <a:r>
              <a:rPr lang="en-GB" sz="2100" dirty="0">
                <a:latin typeface="Arial" panose="020B0604020202020204" pitchFamily="34" charset="0"/>
                <a:cs typeface="Arial" panose="020B0604020202020204" pitchFamily="34" charset="0"/>
              </a:rPr>
              <a:t>Staff who are not comfortable with digital tools may not use them much, which can lead to missed chances to give care early.</a:t>
            </a:r>
          </a:p>
          <a:p>
            <a:pPr marL="0" indent="0">
              <a:buNone/>
            </a:pPr>
            <a:r>
              <a:rPr lang="en-GB" sz="2500" b="1" dirty="0">
                <a:latin typeface="Arial" panose="020B0604020202020204" pitchFamily="34" charset="0"/>
                <a:cs typeface="Arial" panose="020B0604020202020204" pitchFamily="34" charset="0"/>
              </a:rPr>
              <a:t>Effects on Communication and Teamwork</a:t>
            </a:r>
          </a:p>
          <a:p>
            <a:r>
              <a:rPr lang="en-GB" sz="2500" b="1" dirty="0">
                <a:latin typeface="Arial" panose="020B0604020202020204" pitchFamily="34" charset="0"/>
                <a:cs typeface="Arial" panose="020B0604020202020204" pitchFamily="34" charset="0"/>
              </a:rPr>
              <a:t>Inconsistent Information Sharing</a:t>
            </a:r>
          </a:p>
          <a:p>
            <a:pPr marL="457200" lvl="1" indent="0">
              <a:buNone/>
            </a:pPr>
            <a:r>
              <a:rPr lang="en-GB" sz="2100" dirty="0">
                <a:latin typeface="Arial" panose="020B0604020202020204" pitchFamily="34" charset="0"/>
                <a:cs typeface="Arial" panose="020B0604020202020204" pitchFamily="34" charset="0"/>
              </a:rPr>
              <a:t>Not being good with digital tools can make using shared care system hard, which can cause staff and supervisors to miss important information and make it harder to plan and make decisions together.</a:t>
            </a:r>
          </a:p>
          <a:p>
            <a:r>
              <a:rPr lang="en-GB" sz="2500" b="1" dirty="0">
                <a:latin typeface="Arial" panose="020B0604020202020204" pitchFamily="34" charset="0"/>
                <a:cs typeface="Arial" panose="020B0604020202020204" pitchFamily="34" charset="0"/>
              </a:rPr>
              <a:t>Impaired/Ineffective Collaboration</a:t>
            </a:r>
          </a:p>
          <a:p>
            <a:pPr marL="457200" lvl="1" indent="0">
              <a:buNone/>
            </a:pPr>
            <a:r>
              <a:rPr lang="en-GB" sz="2100" dirty="0">
                <a:latin typeface="Arial" panose="020B0604020202020204" pitchFamily="34" charset="0"/>
                <a:cs typeface="Arial" panose="020B0604020202020204" pitchFamily="34" charset="0"/>
              </a:rPr>
              <a:t>Digital tools enable quick updates and teamwork, but staff who struggle with team may miss out, reducing team effectiveness.</a:t>
            </a:r>
          </a:p>
          <a:p>
            <a:pPr marL="457200" lvl="1" indent="0">
              <a:buNone/>
            </a:pPr>
            <a:r>
              <a:rPr lang="en-GB" sz="2000" dirty="0">
                <a:latin typeface="Arial" panose="020B0604020202020204" pitchFamily="34" charset="0"/>
                <a:cs typeface="Arial" panose="020B0604020202020204" pitchFamily="34" charset="0"/>
              </a:rPr>
              <a:t>(</a:t>
            </a:r>
            <a:r>
              <a:rPr lang="en-GB" sz="2000" b="1" dirty="0">
                <a:latin typeface="Arial" panose="020B0604020202020204" pitchFamily="34" charset="0"/>
                <a:cs typeface="Arial" panose="020B0604020202020204" pitchFamily="34" charset="0"/>
              </a:rPr>
              <a:t>CLRN team, 2025)</a:t>
            </a:r>
            <a:r>
              <a:rPr lang="en-GB" sz="2000" b="1" dirty="0">
                <a:latin typeface="Arial" panose="020B0604020202020204" pitchFamily="34" charset="0"/>
                <a:cs typeface="Arial" panose="020B0604020202020204" pitchFamily="34" charset="0"/>
                <a:hlinkClick r:id="rId2"/>
              </a:rPr>
              <a:t> </a:t>
            </a:r>
            <a:r>
              <a:rPr lang="en-GB" sz="2000" dirty="0">
                <a:latin typeface="Arial" panose="020B0604020202020204" pitchFamily="34" charset="0"/>
                <a:cs typeface="Arial" panose="020B0604020202020204" pitchFamily="34" charset="0"/>
                <a:hlinkClick r:id="rId2"/>
              </a:rPr>
              <a:t>https://www.clrn.org</a:t>
            </a:r>
            <a:r>
              <a:rPr lang="en-GB" sz="2000" dirty="0">
                <a:latin typeface="Arial" panose="020B0604020202020204" pitchFamily="34" charset="0"/>
                <a:cs typeface="Arial" panose="020B0604020202020204" pitchFamily="34" charset="0"/>
              </a:rPr>
              <a:t> &gt; what-is-digital-literacy-and-why-is-it-important </a:t>
            </a:r>
            <a:endParaRPr lang="en-US" sz="2000" dirty="0">
              <a:solidFill>
                <a:srgbClr val="FF0000"/>
              </a:solidFill>
              <a:latin typeface="Arial" panose="020B0604020202020204" pitchFamily="34" charset="0"/>
              <a:cs typeface="Arial" panose="020B0604020202020204" pitchFamily="34" charset="0"/>
            </a:endParaRPr>
          </a:p>
          <a:p>
            <a:pPr marL="457200" lvl="1" indent="0">
              <a:buNone/>
            </a:pPr>
            <a:endParaRPr lang="en-GB" sz="2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18367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dirty="0"/>
              <a:t>Checklist for Digital Safety</a:t>
            </a:r>
          </a:p>
        </p:txBody>
      </p:sp>
      <p:sp>
        <p:nvSpPr>
          <p:cNvPr id="3" name="Content Placeholder 2"/>
          <p:cNvSpPr>
            <a:spLocks noGrp="1"/>
          </p:cNvSpPr>
          <p:nvPr>
            <p:ph idx="1"/>
          </p:nvPr>
        </p:nvSpPr>
        <p:spPr/>
        <p:txBody>
          <a:bodyPr>
            <a:normAutofit fontScale="92500" lnSpcReduction="20000"/>
          </a:bodyPr>
          <a:lstStyle/>
          <a:p>
            <a:pPr marL="0" indent="0">
              <a:buNone/>
            </a:pPr>
            <a:r>
              <a:rPr lang="en-GB" sz="2100" b="1" dirty="0">
                <a:latin typeface="Arial" panose="020B0604020202020204" pitchFamily="34" charset="0"/>
                <a:cs typeface="Arial" panose="020B0604020202020204" pitchFamily="34" charset="0"/>
              </a:rPr>
              <a:t>1. Secure Logins and Access Control</a:t>
            </a:r>
          </a:p>
          <a:p>
            <a:r>
              <a:rPr lang="en-US" sz="2200" b="1" dirty="0">
                <a:latin typeface="Arial" panose="020B0604020202020204" pitchFamily="34" charset="0"/>
                <a:cs typeface="Arial" panose="020B0604020202020204" pitchFamily="34" charset="0"/>
              </a:rPr>
              <a:t>Strong Authentication</a:t>
            </a:r>
            <a:r>
              <a:rPr lang="en-US" sz="22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Use strong unique, random words to create password and a multi-factor authentication or</a:t>
            </a:r>
            <a:r>
              <a:rPr lang="en-GB" sz="2000" dirty="0">
                <a:latin typeface="Arial" panose="020B0604020202020204" pitchFamily="34" charset="0"/>
                <a:cs typeface="Arial" panose="020B0604020202020204" pitchFamily="34" charset="0"/>
              </a:rPr>
              <a:t> 2-step verification (MFA/2FA) for email.</a:t>
            </a:r>
            <a:endParaRPr lang="en-US" sz="20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Role-Based Permissions</a:t>
            </a:r>
            <a:r>
              <a:rPr lang="en-US" sz="22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Staff should have access only to the data required for their role.</a:t>
            </a:r>
            <a:endParaRPr lang="en-US" sz="2000"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Device Security</a:t>
            </a:r>
            <a:r>
              <a:rPr lang="en-US" sz="22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Secure all smartphones, tablets, laptops and put automatic lock after use.</a:t>
            </a:r>
          </a:p>
          <a:p>
            <a:r>
              <a:rPr lang="en-US" sz="2200" b="1" dirty="0">
                <a:latin typeface="Arial" panose="020B0604020202020204" pitchFamily="34" charset="0"/>
                <a:cs typeface="Arial" panose="020B0604020202020204" pitchFamily="34" charset="0"/>
              </a:rPr>
              <a:t>Regular Access Reviews</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Disable login access for departing or temporary staff.</a:t>
            </a:r>
          </a:p>
          <a:p>
            <a:pPr marL="0" indent="0">
              <a:buNone/>
            </a:pPr>
            <a:r>
              <a:rPr lang="en-US" sz="2000" b="1" dirty="0">
                <a:latin typeface="Arial" panose="020B0604020202020204" pitchFamily="34" charset="0"/>
                <a:cs typeface="Arial" panose="020B0604020202020204" pitchFamily="34" charset="0"/>
              </a:rPr>
              <a:t>2. Email Awareness</a:t>
            </a: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Phishing Training</a:t>
            </a:r>
            <a:r>
              <a:rPr lang="en-US" sz="2000" dirty="0">
                <a:latin typeface="Arial" panose="020B0604020202020204" pitchFamily="34" charset="0"/>
                <a:cs typeface="Arial" panose="020B0604020202020204" pitchFamily="34" charset="0"/>
              </a:rPr>
              <a:t>: Regular awareness sessions for email scams .</a:t>
            </a:r>
          </a:p>
          <a:p>
            <a:r>
              <a:rPr lang="en-US" sz="2000" b="1" dirty="0">
                <a:latin typeface="Arial" panose="020B0604020202020204" pitchFamily="34" charset="0"/>
                <a:cs typeface="Arial" panose="020B0604020202020204" pitchFamily="34" charset="0"/>
              </a:rPr>
              <a:t>Clear Reporting Process</a:t>
            </a:r>
            <a:r>
              <a:rPr lang="en-US" sz="2000" dirty="0">
                <a:latin typeface="Arial" panose="020B0604020202020204" pitchFamily="34" charset="0"/>
                <a:cs typeface="Arial" panose="020B0604020202020204" pitchFamily="34" charset="0"/>
              </a:rPr>
              <a:t>: Provide a simple button or procedure to report suspicious Email. </a:t>
            </a:r>
          </a:p>
          <a:p>
            <a:r>
              <a:rPr lang="en-US" sz="2000" b="1" dirty="0">
                <a:latin typeface="Arial" panose="020B0604020202020204" pitchFamily="34" charset="0"/>
                <a:cs typeface="Arial" panose="020B0604020202020204" pitchFamily="34" charset="0"/>
              </a:rPr>
              <a:t>Email Encryption</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Only use approved and secure alternatives for sharing patient/citizen information.</a:t>
            </a:r>
            <a:endParaRPr lang="en-US" sz="2000"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Attachment &amp; Link Caution</a:t>
            </a:r>
            <a:r>
              <a:rPr lang="en-US" sz="2000" dirty="0">
                <a:latin typeface="Arial" panose="020B0604020202020204" pitchFamily="34" charset="0"/>
                <a:cs typeface="Arial" panose="020B0604020202020204" pitchFamily="34" charset="0"/>
              </a:rPr>
              <a:t>: Check links and attachments before opening.</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National Cyber Security Centre (2018) </a:t>
            </a:r>
            <a:r>
              <a:rPr lang="en-GB" sz="1600" dirty="0">
                <a:latin typeface="Arial" panose="020B0604020202020204" pitchFamily="34" charset="0"/>
                <a:cs typeface="Arial" panose="020B0604020202020204" pitchFamily="34" charset="0"/>
                <a:hlinkClick r:id="rId2"/>
              </a:rPr>
              <a:t>https://www.ncsc.gov.uk</a:t>
            </a:r>
            <a:r>
              <a:rPr lang="en-GB" sz="1600" dirty="0">
                <a:latin typeface="Arial" panose="020B0604020202020204" pitchFamily="34" charset="0"/>
                <a:cs typeface="Arial" panose="020B0604020202020204" pitchFamily="34" charset="0"/>
              </a:rPr>
              <a:t> </a:t>
            </a:r>
          </a:p>
          <a:p>
            <a:pPr marL="457200" lvl="1" indent="0">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479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55F1-0AEF-8D4F-DC20-3ED8E918568A}"/>
              </a:ext>
            </a:extLst>
          </p:cNvPr>
          <p:cNvSpPr>
            <a:spLocks noGrp="1"/>
          </p:cNvSpPr>
          <p:nvPr>
            <p:ph type="title"/>
          </p:nvPr>
        </p:nvSpPr>
        <p:spPr>
          <a:xfrm>
            <a:off x="677334" y="609600"/>
            <a:ext cx="8596668" cy="905933"/>
          </a:xfrm>
        </p:spPr>
        <p:txBody>
          <a:bodyPr>
            <a:noAutofit/>
          </a:bodyPr>
          <a:lstStyle/>
          <a:p>
            <a:pPr algn="ctr"/>
            <a:r>
              <a:rPr lang="en-GB" sz="6000" b="1" dirty="0"/>
              <a:t>Checklist for Digital Safety</a:t>
            </a:r>
          </a:p>
        </p:txBody>
      </p:sp>
      <p:sp>
        <p:nvSpPr>
          <p:cNvPr id="3" name="Content Placeholder 2">
            <a:extLst>
              <a:ext uri="{FF2B5EF4-FFF2-40B4-BE49-F238E27FC236}">
                <a16:creationId xmlns:a16="http://schemas.microsoft.com/office/drawing/2014/main" id="{04C67A2F-6FA3-65F0-A044-ACD9561BF7B1}"/>
              </a:ext>
            </a:extLst>
          </p:cNvPr>
          <p:cNvSpPr>
            <a:spLocks noGrp="1"/>
          </p:cNvSpPr>
          <p:nvPr>
            <p:ph idx="1"/>
          </p:nvPr>
        </p:nvSpPr>
        <p:spPr/>
        <p:txBody>
          <a:bodyPr>
            <a:normAutofit fontScale="62500" lnSpcReduction="20000"/>
          </a:bodyPr>
          <a:lstStyle/>
          <a:p>
            <a:pPr marL="0" indent="0">
              <a:buNone/>
            </a:pPr>
            <a:r>
              <a:rPr lang="en-US" b="1" dirty="0">
                <a:latin typeface="Times New Roman" panose="02020603050405020304" pitchFamily="18" charset="0"/>
                <a:cs typeface="Times New Roman" panose="02020603050405020304" pitchFamily="18" charset="0"/>
              </a:rPr>
              <a:t>3. </a:t>
            </a:r>
            <a:r>
              <a:rPr lang="en-US" b="1" dirty="0">
                <a:latin typeface="Arial" panose="020B0604020202020204" pitchFamily="34" charset="0"/>
                <a:cs typeface="Arial" panose="020B0604020202020204" pitchFamily="34" charset="0"/>
              </a:rPr>
              <a:t>Data Management</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Secure Storage</a:t>
            </a:r>
            <a:r>
              <a:rPr lang="en-US" dirty="0">
                <a:latin typeface="Arial" panose="020B0604020202020204" pitchFamily="34" charset="0"/>
                <a:cs typeface="Arial" panose="020B0604020202020204" pitchFamily="34" charset="0"/>
              </a:rPr>
              <a:t>: Keep clients records in secure systems with encryption and access control. </a:t>
            </a:r>
          </a:p>
          <a:p>
            <a:r>
              <a:rPr lang="en-US" b="1" dirty="0">
                <a:latin typeface="Arial" panose="020B0604020202020204" pitchFamily="34" charset="0"/>
                <a:cs typeface="Arial" panose="020B0604020202020204" pitchFamily="34" charset="0"/>
              </a:rPr>
              <a:t>Regular Backups</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Back up data regularly to a secure cloud and coded storage.</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Data Retention Policy</a:t>
            </a:r>
            <a:r>
              <a:rPr lang="en-US" dirty="0">
                <a:latin typeface="Arial" panose="020B0604020202020204" pitchFamily="34" charset="0"/>
                <a:cs typeface="Arial" panose="020B0604020202020204" pitchFamily="34" charset="0"/>
              </a:rPr>
              <a:t>: Set how long records are kept and properly delete unnecessary data.</a:t>
            </a:r>
          </a:p>
          <a:p>
            <a:r>
              <a:rPr lang="en-US" b="1" dirty="0">
                <a:latin typeface="Arial" panose="020B0604020202020204" pitchFamily="34" charset="0"/>
                <a:cs typeface="Arial" panose="020B0604020202020204" pitchFamily="34" charset="0"/>
              </a:rPr>
              <a:t>Audit Trails</a:t>
            </a:r>
            <a:r>
              <a:rPr lang="en-US" dirty="0">
                <a:latin typeface="Arial" panose="020B0604020202020204" pitchFamily="34" charset="0"/>
                <a:cs typeface="Arial" panose="020B0604020202020204" pitchFamily="34" charset="0"/>
              </a:rPr>
              <a:t>: Record who accesses or changes data for accountability.</a:t>
            </a:r>
          </a:p>
          <a:p>
            <a:pPr marL="0" indent="0">
              <a:buNone/>
            </a:pPr>
            <a:r>
              <a:rPr lang="en-US" dirty="0">
                <a:latin typeface="Arial" panose="020B0604020202020204" pitchFamily="34" charset="0"/>
                <a:cs typeface="Arial" panose="020B0604020202020204" pitchFamily="34" charset="0"/>
              </a:rPr>
              <a:t>4. </a:t>
            </a:r>
            <a:r>
              <a:rPr lang="en-US" b="1" dirty="0">
                <a:latin typeface="Arial" panose="020B0604020202020204" pitchFamily="34" charset="0"/>
                <a:cs typeface="Arial" panose="020B0604020202020204" pitchFamily="34" charset="0"/>
              </a:rPr>
              <a:t>Confidentiality &amp; Compliance</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GDPR &amp; DSPT Alignment</a:t>
            </a:r>
            <a:r>
              <a:rPr lang="en-US" dirty="0">
                <a:latin typeface="Arial" panose="020B0604020202020204" pitchFamily="34" charset="0"/>
                <a:cs typeface="Arial" panose="020B0604020202020204" pitchFamily="34" charset="0"/>
              </a:rPr>
              <a:t>: Confirm policies and standards are meet for UK General Data Protection Regulation (GDPR) and the NHS Data Security and Protection Toolkit (DSPT).</a:t>
            </a:r>
          </a:p>
          <a:p>
            <a:r>
              <a:rPr lang="en-US" b="1" dirty="0">
                <a:latin typeface="Arial" panose="020B0604020202020204" pitchFamily="34" charset="0"/>
                <a:cs typeface="Arial" panose="020B0604020202020204" pitchFamily="34" charset="0"/>
              </a:rPr>
              <a:t>Confidentiality Agreements</a:t>
            </a:r>
            <a:r>
              <a:rPr lang="en-US" dirty="0">
                <a:latin typeface="Arial" panose="020B0604020202020204" pitchFamily="34" charset="0"/>
                <a:cs typeface="Arial" panose="020B0604020202020204" pitchFamily="34" charset="0"/>
              </a:rPr>
              <a:t>: All staff must sign confidentiality clauses yearly. </a:t>
            </a:r>
          </a:p>
          <a:p>
            <a:r>
              <a:rPr lang="en-US" b="1" dirty="0">
                <a:latin typeface="Arial" panose="020B0604020202020204" pitchFamily="34" charset="0"/>
                <a:cs typeface="Arial" panose="020B0604020202020204" pitchFamily="34" charset="0"/>
              </a:rPr>
              <a:t>Secure Conversations</a:t>
            </a:r>
            <a:r>
              <a:rPr lang="en-US" dirty="0">
                <a:latin typeface="Arial" panose="020B0604020202020204" pitchFamily="34" charset="0"/>
                <a:cs typeface="Arial" panose="020B0604020202020204" pitchFamily="34" charset="0"/>
              </a:rPr>
              <a:t>: Don’t share client details in public or unsecured area.</a:t>
            </a:r>
          </a:p>
          <a:p>
            <a:r>
              <a:rPr lang="en-US" b="1" dirty="0">
                <a:latin typeface="Arial" panose="020B0604020202020204" pitchFamily="34" charset="0"/>
                <a:cs typeface="Arial" panose="020B0604020202020204" pitchFamily="34" charset="0"/>
              </a:rPr>
              <a:t>Incident Response Plan</a:t>
            </a:r>
            <a:r>
              <a:rPr lang="en-US" dirty="0">
                <a:latin typeface="Arial" panose="020B0604020202020204" pitchFamily="34" charset="0"/>
                <a:cs typeface="Arial" panose="020B0604020202020204" pitchFamily="34" charset="0"/>
              </a:rPr>
              <a:t>: Report and manage data breaches </a:t>
            </a:r>
            <a:r>
              <a:rPr lang="en-GB" dirty="0">
                <a:latin typeface="Arial" panose="020B0604020202020204" pitchFamily="34" charset="0"/>
                <a:cs typeface="Arial" panose="020B0604020202020204" pitchFamily="34" charset="0"/>
              </a:rPr>
              <a:t>any loss, theft or unauthorized access of data,</a:t>
            </a:r>
            <a:r>
              <a:rPr lang="en-US" dirty="0">
                <a:latin typeface="Arial" panose="020B0604020202020204" pitchFamily="34" charset="0"/>
                <a:cs typeface="Arial" panose="020B0604020202020204" pitchFamily="34" charset="0"/>
              </a:rPr>
              <a:t> within 72 hours using a clear process.</a:t>
            </a:r>
          </a:p>
          <a:p>
            <a:pPr marL="457200" lvl="1" indent="0">
              <a:buNone/>
            </a:pPr>
            <a:r>
              <a:rPr lang="en-GB" sz="2100" dirty="0">
                <a:latin typeface="Times New Roman" panose="02020603050405020304" pitchFamily="18" charset="0"/>
                <a:cs typeface="Times New Roman" panose="02020603050405020304" pitchFamily="18" charset="0"/>
              </a:rPr>
              <a:t>National Cyber Security Centre (2018) </a:t>
            </a:r>
            <a:r>
              <a:rPr lang="en-GB" sz="2100" dirty="0">
                <a:latin typeface="Times New Roman" panose="02020603050405020304" pitchFamily="18" charset="0"/>
                <a:cs typeface="Times New Roman" panose="02020603050405020304" pitchFamily="18" charset="0"/>
                <a:hlinkClick r:id="rId2"/>
              </a:rPr>
              <a:t>https://www.ncsc.gov.uk</a:t>
            </a:r>
            <a:r>
              <a:rPr lang="en-GB" sz="2100" dirty="0">
                <a:latin typeface="Times New Roman" panose="02020603050405020304" pitchFamily="18" charset="0"/>
                <a:cs typeface="Times New Roman" panose="02020603050405020304" pitchFamily="18" charset="0"/>
              </a:rPr>
              <a:t> &gt; top-tips-for-staying-secure-online </a:t>
            </a:r>
            <a:endParaRPr lang="en-US" sz="2100" dirty="0"/>
          </a:p>
        </p:txBody>
      </p:sp>
    </p:spTree>
    <p:extLst>
      <p:ext uri="{BB962C8B-B14F-4D97-AF65-F5344CB8AC3E}">
        <p14:creationId xmlns:p14="http://schemas.microsoft.com/office/powerpoint/2010/main" val="35187441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618F-843A-EF53-6460-3DAF7406265B}"/>
              </a:ext>
            </a:extLst>
          </p:cNvPr>
          <p:cNvSpPr>
            <a:spLocks noGrp="1"/>
          </p:cNvSpPr>
          <p:nvPr>
            <p:ph type="title"/>
          </p:nvPr>
        </p:nvSpPr>
        <p:spPr/>
        <p:txBody>
          <a:bodyPr>
            <a:normAutofit/>
          </a:bodyPr>
          <a:lstStyle/>
          <a:p>
            <a:r>
              <a:rPr lang="en-GB" sz="3100" b="1" dirty="0"/>
              <a:t>Staff training and awareness on digital safety procedures to ensure compliance and protect sensitive information.</a:t>
            </a:r>
            <a:endParaRPr lang="en-GB" b="1" dirty="0"/>
          </a:p>
        </p:txBody>
      </p:sp>
      <p:sp>
        <p:nvSpPr>
          <p:cNvPr id="3" name="Content Placeholder 2">
            <a:extLst>
              <a:ext uri="{FF2B5EF4-FFF2-40B4-BE49-F238E27FC236}">
                <a16:creationId xmlns:a16="http://schemas.microsoft.com/office/drawing/2014/main" id="{5C082694-89BF-615F-A151-B7041CBCE66B}"/>
              </a:ext>
            </a:extLst>
          </p:cNvPr>
          <p:cNvSpPr>
            <a:spLocks noGrp="1"/>
          </p:cNvSpPr>
          <p:nvPr>
            <p:ph idx="1"/>
          </p:nvPr>
        </p:nvSpPr>
        <p:spPr/>
        <p:txBody>
          <a:bodyPr>
            <a:normAutofit fontScale="32500" lnSpcReduction="20000"/>
          </a:bodyPr>
          <a:lstStyle/>
          <a:p>
            <a:pPr marL="0" indent="0">
              <a:buNone/>
            </a:pPr>
            <a:endParaRPr lang="en-GB" sz="5100" dirty="0">
              <a:latin typeface="Times New Roman" panose="02020603050405020304" pitchFamily="18" charset="0"/>
              <a:cs typeface="Times New Roman" panose="02020603050405020304" pitchFamily="18" charset="0"/>
            </a:endParaRPr>
          </a:p>
          <a:p>
            <a:pPr marL="0" indent="0">
              <a:buNone/>
            </a:pPr>
            <a:r>
              <a:rPr lang="en-GB" sz="6000" dirty="0">
                <a:latin typeface="Arial" panose="020B0604020202020204" pitchFamily="34" charset="0"/>
                <a:cs typeface="Arial" panose="020B0604020202020204" pitchFamily="34" charset="0"/>
              </a:rPr>
              <a:t>training helps staff stay updated on data protection laws and follow them properly. Training staff on digital safety is important to follow regulations and keep sensitive information secure.</a:t>
            </a:r>
          </a:p>
          <a:p>
            <a:pPr marL="0" indent="0">
              <a:buNone/>
            </a:pPr>
            <a:endParaRPr lang="en-GB" sz="6000" dirty="0">
              <a:latin typeface="Arial" panose="020B0604020202020204" pitchFamily="34" charset="0"/>
              <a:cs typeface="Arial" panose="020B0604020202020204" pitchFamily="34" charset="0"/>
            </a:endParaRPr>
          </a:p>
          <a:p>
            <a:r>
              <a:rPr lang="en-GB" sz="6000" dirty="0">
                <a:latin typeface="Arial" panose="020B0604020202020204" pitchFamily="34" charset="0"/>
                <a:cs typeface="Arial" panose="020B0604020202020204" pitchFamily="34" charset="0"/>
              </a:rPr>
              <a:t>Regular Communication: Using different ways to communicate to help staff understand information governance, data protection and information security policies and procedures.</a:t>
            </a:r>
          </a:p>
          <a:p>
            <a:r>
              <a:rPr lang="en-GB" sz="6000" dirty="0">
                <a:latin typeface="Arial" panose="020B0604020202020204" pitchFamily="34" charset="0"/>
                <a:cs typeface="Arial" panose="020B0604020202020204" pitchFamily="34" charset="0"/>
              </a:rPr>
              <a:t>Awareness Exercises: To ensure staff to know who to contact for questions or advice.</a:t>
            </a:r>
          </a:p>
          <a:p>
            <a:r>
              <a:rPr lang="en-GB" sz="6000" dirty="0">
                <a:latin typeface="Arial" panose="020B0604020202020204" pitchFamily="34" charset="0"/>
                <a:cs typeface="Arial" panose="020B0604020202020204" pitchFamily="34" charset="0"/>
              </a:rPr>
              <a:t>Positive Security Culture: Where staff understand their role in keeping things secure and help improve security.</a:t>
            </a:r>
          </a:p>
          <a:p>
            <a:r>
              <a:rPr lang="en-GB" sz="6000" dirty="0">
                <a:latin typeface="Arial" panose="020B0604020202020204" pitchFamily="34" charset="0"/>
                <a:cs typeface="Arial" panose="020B0604020202020204" pitchFamily="34" charset="0"/>
              </a:rPr>
              <a:t>Continuous Education: Regular training helps staff to stay updated on the data protection laws and follow </a:t>
            </a:r>
            <a:r>
              <a:rPr lang="en-GB" sz="6000">
                <a:latin typeface="Arial" panose="020B0604020202020204" pitchFamily="34" charset="0"/>
                <a:cs typeface="Arial" panose="020B0604020202020204" pitchFamily="34" charset="0"/>
              </a:rPr>
              <a:t>them properly.</a:t>
            </a:r>
            <a:endParaRPr lang="en-GB" sz="6000" dirty="0">
              <a:latin typeface="Arial" panose="020B0604020202020204" pitchFamily="34" charset="0"/>
              <a:cs typeface="Arial" panose="020B0604020202020204" pitchFamily="34" charset="0"/>
            </a:endParaRPr>
          </a:p>
          <a:p>
            <a:pPr marL="457200" lvl="1" indent="0">
              <a:buNone/>
            </a:pPr>
            <a:r>
              <a:rPr lang="en-GB" sz="4400" dirty="0">
                <a:hlinkClick r:id="rId2"/>
              </a:rPr>
              <a:t>https://www.ncsc.gov.uk</a:t>
            </a:r>
            <a:r>
              <a:rPr lang="en-GB" sz="4400" dirty="0"/>
              <a:t> &gt; cyber-assessment-framework (NCSC April 2024)</a:t>
            </a:r>
          </a:p>
        </p:txBody>
      </p:sp>
    </p:spTree>
    <p:extLst>
      <p:ext uri="{BB962C8B-B14F-4D97-AF65-F5344CB8AC3E}">
        <p14:creationId xmlns:p14="http://schemas.microsoft.com/office/powerpoint/2010/main" val="2287189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normAutofit/>
          </a:bodyPr>
          <a:lstStyle/>
          <a:p>
            <a:pPr algn="ctr"/>
            <a:r>
              <a:rPr lang="en-GB" sz="7200"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lstStyle/>
          <a:p>
            <a:r>
              <a:rPr lang="en-GB" dirty="0"/>
              <a:t>Microsoft 365 will provide a range of digital applications that support communication, documentation and data management in Greenfield Home Care Agency, it will allow staff to communicate, share files and work together more effectively. This will ensure staff members are updated with the latest information more quickly. Managers and staff can hold meetings, provide training and support staff without needing everyone to be in the same place. The people we support will get care more efficiently.</a:t>
            </a:r>
          </a:p>
        </p:txBody>
      </p:sp>
    </p:spTree>
    <p:extLst>
      <p:ext uri="{BB962C8B-B14F-4D97-AF65-F5344CB8AC3E}">
        <p14:creationId xmlns:p14="http://schemas.microsoft.com/office/powerpoint/2010/main" val="6657943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normAutofit/>
          </a:bodyPr>
          <a:lstStyle/>
          <a:p>
            <a:pPr algn="ctr"/>
            <a:r>
              <a:rPr lang="en-GB" sz="6000" b="1"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normAutofit fontScale="92500" lnSpcReduction="10000"/>
          </a:bodyPr>
          <a:lstStyle/>
          <a:p>
            <a:pPr>
              <a:buSzPts val="1800"/>
            </a:pPr>
            <a:r>
              <a:rPr lang="en-US" dirty="0">
                <a:solidFill>
                  <a:srgbClr val="000000"/>
                </a:solidFill>
                <a:latin typeface="Times New Roman" panose="02020603050405020304" pitchFamily="18" charset="0"/>
                <a:cs typeface="Times New Roman" panose="02020603050405020304" pitchFamily="18" charset="0"/>
              </a:rPr>
              <a:t>Microsoft (2024) Microsoft 365 productivity tools. Available at: https://www.microsft .com (Accessed 14 March 2026)</a:t>
            </a:r>
          </a:p>
          <a:p>
            <a:pPr>
              <a:buSzPts val="1800"/>
            </a:pPr>
            <a:r>
              <a:rPr lang="en-US" dirty="0" err="1">
                <a:solidFill>
                  <a:srgbClr val="000000"/>
                </a:solidFill>
                <a:latin typeface="Times New Roman" panose="02020603050405020304" pitchFamily="18" charset="0"/>
                <a:cs typeface="Times New Roman" panose="02020603050405020304" pitchFamily="18" charset="0"/>
              </a:rPr>
              <a:t>Ramsac</a:t>
            </a:r>
            <a:r>
              <a:rPr lang="en-US" dirty="0">
                <a:solidFill>
                  <a:srgbClr val="000000"/>
                </a:solidFill>
                <a:latin typeface="Times New Roman" panose="02020603050405020304" pitchFamily="18" charset="0"/>
                <a:cs typeface="Times New Roman" panose="02020603050405020304" pitchFamily="18" charset="0"/>
              </a:rPr>
              <a:t> (n.d.) Benefits of Microsoft 365 for organizations. Available at: https://www.ramsac.com (Accessed: 14 March 2026)</a:t>
            </a:r>
          </a:p>
          <a:p>
            <a:pPr>
              <a:buSzPts val="1800"/>
            </a:pPr>
            <a:r>
              <a:rPr lang="en-US" dirty="0">
                <a:solidFill>
                  <a:srgbClr val="000000"/>
                </a:solidFill>
                <a:latin typeface="Times New Roman" panose="02020603050405020304" pitchFamily="18" charset="0"/>
                <a:cs typeface="Times New Roman" panose="02020603050405020304" pitchFamily="18" charset="0"/>
              </a:rPr>
              <a:t>Microsoft Office 365: In Practice Nordell, R. (2019) Microsoft Office 365: In practice. New York: McGraw-Hill Education.</a:t>
            </a:r>
          </a:p>
          <a:p>
            <a:pPr>
              <a:buSzPts val="1800"/>
            </a:pPr>
            <a:r>
              <a:rPr lang="en-US" sz="2800" kern="1200" dirty="0">
                <a:solidFill>
                  <a:srgbClr val="000000"/>
                </a:solidFill>
                <a:effectLst/>
                <a:latin typeface="Times New Roman" panose="02020603050405020304" pitchFamily="18" charset="0"/>
                <a:ea typeface="+mn-ea"/>
                <a:cs typeface="Times New Roman" panose="02020603050405020304" pitchFamily="18" charset="0"/>
              </a:rPr>
              <a:t>Lambert, J. and Frye,, C. (2022) Microsoft Office Step by Step (office 2021 and Microsoft 365). Redmond: Microsoft Press.</a:t>
            </a:r>
          </a:p>
          <a:p>
            <a:pPr>
              <a:buSzPts val="1800"/>
            </a:pPr>
            <a:endParaRPr lang="en-GB" dirty="0">
              <a:effectLst/>
            </a:endParaRPr>
          </a:p>
          <a:p>
            <a:pPr indent="-457200"/>
            <a:endParaRPr lang="en-GB" dirty="0">
              <a:effectLst/>
            </a:endParaRPr>
          </a:p>
          <a:p>
            <a:pPr marL="0" indent="0" algn="l" rtl="0" eaLnBrk="1" latinLnBrk="0" hangingPunct="1">
              <a:lnSpc>
                <a:spcPct val="90000"/>
              </a:lnSpc>
              <a:spcBef>
                <a:spcPts val="1000"/>
              </a:spcBef>
              <a:buClrTx/>
              <a:buSzPts val="2800"/>
              <a:buNone/>
            </a:pPr>
            <a:r>
              <a:rPr lang="en-GB" dirty="0">
                <a:solidFill>
                  <a:srgbClr val="000000"/>
                </a:solidFill>
                <a:latin typeface="Times New Roman" panose="02020603050405020304" pitchFamily="18" charset="0"/>
                <a:cs typeface="Times New Roman" panose="02020603050405020304" pitchFamily="18" charset="0"/>
              </a:rPr>
              <a:t>                                                                                                                                                                                                                                                                      </a:t>
            </a:r>
            <a:endParaRPr lang="en-GB" sz="2800" dirty="0">
              <a:effectLst/>
            </a:endParaRPr>
          </a:p>
          <a:p>
            <a:pPr marL="228600" indent="-228600" algn="l" rtl="0" eaLnBrk="1" latinLnBrk="0" hangingPunct="1">
              <a:lnSpc>
                <a:spcPct val="90000"/>
              </a:lnSpc>
              <a:spcBef>
                <a:spcPts val="1000"/>
              </a:spcBef>
              <a:buClrTx/>
              <a:buSzPts val="1800"/>
              <a:buFont typeface="Arial" panose="020B0604020202020204" pitchFamily="34" charset="0"/>
              <a:buChar char="•"/>
            </a:pPr>
            <a:endParaRPr lang="en-GB" sz="2800" dirty="0">
              <a:effectLst/>
            </a:endParaRPr>
          </a:p>
          <a:p>
            <a:pPr marL="228600" indent="-228600" algn="l" rtl="0" eaLnBrk="1" latinLnBrk="0" hangingPunct="1">
              <a:lnSpc>
                <a:spcPct val="90000"/>
              </a:lnSpc>
              <a:spcBef>
                <a:spcPts val="1000"/>
              </a:spcBef>
              <a:buClrTx/>
              <a:buSzPts val="1800"/>
              <a:buFont typeface="Arial" panose="020B0604020202020204" pitchFamily="34" charset="0"/>
              <a:buChar char="•"/>
            </a:pPr>
            <a:endParaRPr lang="en-GB" sz="2800" dirty="0">
              <a:effectLst/>
            </a:endParaRPr>
          </a:p>
          <a:p>
            <a:pPr marL="228600" indent="-228600" algn="l" rtl="0" eaLnBrk="1" latinLnBrk="0" hangingPunct="1">
              <a:lnSpc>
                <a:spcPct val="90000"/>
              </a:lnSpc>
              <a:spcBef>
                <a:spcPts val="1000"/>
              </a:spcBef>
              <a:buClrTx/>
              <a:buSzPts val="1800"/>
              <a:buFont typeface="Arial" panose="020B0604020202020204" pitchFamily="34" charset="0"/>
              <a:buChar char="•"/>
            </a:pPr>
            <a:endParaRPr lang="en-GB" sz="2800" dirty="0">
              <a:effectLst/>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a:p>
            <a:pPr marL="0" indent="0">
              <a:buNone/>
            </a:pPr>
            <a:endParaRPr lang="en-GB" dirty="0">
              <a:solidFill>
                <a:srgbClr val="FF0000"/>
              </a:solidFill>
            </a:endParaRPr>
          </a:p>
        </p:txBody>
      </p:sp>
      <p:sp>
        <p:nvSpPr>
          <p:cNvPr id="4" name="Rectangle 1">
            <a:extLst>
              <a:ext uri="{FF2B5EF4-FFF2-40B4-BE49-F238E27FC236}">
                <a16:creationId xmlns:a16="http://schemas.microsoft.com/office/drawing/2014/main" id="{BE812669-3380-317A-0C2D-E6914DFB8CD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698389FF-C8AD-8D8E-D8FB-827C2C66C4A8}"/>
              </a:ext>
            </a:extLst>
          </p:cNvPr>
          <p:cNvSpPr>
            <a:spLocks noChangeArrowheads="1"/>
          </p:cNvSpPr>
          <p:nvPr/>
        </p:nvSpPr>
        <p:spPr bwMode="auto">
          <a:xfrm>
            <a:off x="152400" y="-32266"/>
            <a:ext cx="470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910340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00136-E651-C43A-7E09-C5638C5B4A57}"/>
              </a:ext>
            </a:extLst>
          </p:cNvPr>
          <p:cNvSpPr>
            <a:spLocks noGrp="1"/>
          </p:cNvSpPr>
          <p:nvPr>
            <p:ph type="title"/>
          </p:nvPr>
        </p:nvSpPr>
        <p:spPr/>
        <p:txBody>
          <a:bodyPr>
            <a:normAutofit/>
          </a:bodyPr>
          <a:lstStyle/>
          <a:p>
            <a:pPr algn="ctr"/>
            <a:r>
              <a:rPr lang="en-GB" sz="6000" b="1" dirty="0"/>
              <a:t>Reference List:</a:t>
            </a:r>
          </a:p>
        </p:txBody>
      </p:sp>
      <p:sp>
        <p:nvSpPr>
          <p:cNvPr id="3" name="Content Placeholder 2">
            <a:extLst>
              <a:ext uri="{FF2B5EF4-FFF2-40B4-BE49-F238E27FC236}">
                <a16:creationId xmlns:a16="http://schemas.microsoft.com/office/drawing/2014/main" id="{ED7363EC-3D53-F524-E94A-55017653B165}"/>
              </a:ext>
            </a:extLst>
          </p:cNvPr>
          <p:cNvSpPr>
            <a:spLocks noGrp="1"/>
          </p:cNvSpPr>
          <p:nvPr>
            <p:ph idx="1"/>
          </p:nvPr>
        </p:nvSpPr>
        <p:spPr/>
        <p:txBody>
          <a:bodyPr/>
          <a:lstStyle/>
          <a:p>
            <a:pPr marL="0" indent="0">
              <a:buNone/>
            </a:pPr>
            <a:r>
              <a:rPr lang="en-GB" b="1" dirty="0"/>
              <a:t>Continuation of Reference list.</a:t>
            </a:r>
          </a:p>
        </p:txBody>
      </p:sp>
      <p:sp>
        <p:nvSpPr>
          <p:cNvPr id="7" name="TextBox 6">
            <a:extLst>
              <a:ext uri="{FF2B5EF4-FFF2-40B4-BE49-F238E27FC236}">
                <a16:creationId xmlns:a16="http://schemas.microsoft.com/office/drawing/2014/main" id="{7DFCE376-83E4-42ED-2DC7-D77A1F7A18AE}"/>
              </a:ext>
            </a:extLst>
          </p:cNvPr>
          <p:cNvSpPr txBox="1"/>
          <p:nvPr/>
        </p:nvSpPr>
        <p:spPr>
          <a:xfrm>
            <a:off x="1049867" y="2554968"/>
            <a:ext cx="8839199" cy="3046988"/>
          </a:xfrm>
          <a:prstGeom prst="rect">
            <a:avLst/>
          </a:prstGeom>
          <a:noFill/>
        </p:spPr>
        <p:txBody>
          <a:bodyPr wrap="square">
            <a:spAutoFit/>
          </a:bodyPr>
          <a:lstStyle/>
          <a:p>
            <a:pPr>
              <a:buSzPts val="2800"/>
            </a:pPr>
            <a:r>
              <a:rPr lang="en-GB" sz="2400" dirty="0"/>
              <a:t>CLRN team (2025)</a:t>
            </a:r>
            <a:r>
              <a:rPr lang="en-GB" sz="2400" dirty="0">
                <a:latin typeface="Times New Roman" panose="02020603050405020304" pitchFamily="18" charset="0"/>
                <a:cs typeface="Times New Roman" panose="02020603050405020304" pitchFamily="18" charset="0"/>
              </a:rPr>
              <a:t> What is digital literacy and why is it important. Available at URL. </a:t>
            </a:r>
            <a:r>
              <a:rPr lang="en-GB" sz="2400" dirty="0">
                <a:latin typeface="Times New Roman" panose="02020603050405020304" pitchFamily="18" charset="0"/>
                <a:cs typeface="Times New Roman" panose="02020603050405020304" pitchFamily="18" charset="0"/>
                <a:hlinkClick r:id="rId2"/>
              </a:rPr>
              <a:t>https://www.clrn.org</a:t>
            </a:r>
            <a:r>
              <a:rPr lang="en-GB" sz="2400" dirty="0">
                <a:latin typeface="Times New Roman" panose="02020603050405020304" pitchFamily="18" charset="0"/>
                <a:cs typeface="Times New Roman" panose="02020603050405020304" pitchFamily="18" charset="0"/>
              </a:rPr>
              <a:t> </a:t>
            </a:r>
          </a:p>
          <a:p>
            <a:pPr>
              <a:buSzPts val="2800"/>
            </a:pPr>
            <a:endParaRPr lang="en-US" sz="2400" dirty="0">
              <a:solidFill>
                <a:srgbClr val="FF0000"/>
              </a:solidFill>
            </a:endParaRPr>
          </a:p>
          <a:p>
            <a:r>
              <a:rPr lang="en-GB" sz="2400" dirty="0">
                <a:latin typeface="Times New Roman" panose="02020603050405020304" pitchFamily="18" charset="0"/>
                <a:cs typeface="Times New Roman" panose="02020603050405020304" pitchFamily="18" charset="0"/>
              </a:rPr>
              <a:t>NCSC (2024) Cyber Assessment Framework. Available at URL. </a:t>
            </a:r>
            <a:r>
              <a:rPr lang="en-GB" sz="2400" dirty="0">
                <a:latin typeface="Times New Roman" panose="02020603050405020304" pitchFamily="18" charset="0"/>
                <a:cs typeface="Times New Roman" panose="02020603050405020304" pitchFamily="18" charset="0"/>
                <a:hlinkClick r:id="rId3"/>
              </a:rPr>
              <a:t>https://www.ncsc.gov.uk</a:t>
            </a: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NCSC (2018) Top tips for staying secure online. Available at URL. </a:t>
            </a:r>
            <a:r>
              <a:rPr lang="en-GB" sz="2400" dirty="0">
                <a:latin typeface="Times New Roman" panose="02020603050405020304" pitchFamily="18" charset="0"/>
                <a:cs typeface="Times New Roman" panose="02020603050405020304" pitchFamily="18" charset="0"/>
                <a:hlinkClick r:id="rId3"/>
              </a:rPr>
              <a:t>https://www.ncsc.gov.uk</a:t>
            </a:r>
            <a:r>
              <a:rPr lang="en-GB" sz="2400" dirty="0">
                <a:latin typeface="Times New Roman" panose="02020603050405020304" pitchFamily="18" charset="0"/>
                <a:cs typeface="Times New Roman" panose="02020603050405020304" pitchFamily="18" charset="0"/>
              </a:rPr>
              <a:t> </a:t>
            </a:r>
            <a:endParaRPr lang="en-GB" sz="2400" dirty="0">
              <a:effectLst/>
            </a:endParaRPr>
          </a:p>
        </p:txBody>
      </p:sp>
    </p:spTree>
    <p:extLst>
      <p:ext uri="{BB962C8B-B14F-4D97-AF65-F5344CB8AC3E}">
        <p14:creationId xmlns:p14="http://schemas.microsoft.com/office/powerpoint/2010/main" val="1832698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a45fc47-eb9b-4e12-9db8-9c54afcdd49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5" ma:contentTypeDescription="Create a new document." ma:contentTypeScope="" ma:versionID="b0aeace037fd7c4a08b3cbd0a2db7a6a">
  <xsd:schema xmlns:xsd="http://www.w3.org/2001/XMLSchema" xmlns:xs="http://www.w3.org/2001/XMLSchema" xmlns:p="http://schemas.microsoft.com/office/2006/metadata/properties" xmlns:ns3="3a45fc47-eb9b-4e12-9db8-9c54afcdd495" targetNamespace="http://schemas.microsoft.com/office/2006/metadata/properties" ma:root="true" ma:fieldsID="48a80e4cac8f867958b1b3ad1e60c49a"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0F4D14-86CE-468B-98BE-954D651899FB}">
  <ds:schemaRefs>
    <ds:schemaRef ds:uri="http://www.w3.org/XML/1998/namespace"/>
    <ds:schemaRef ds:uri="http://purl.org/dc/terms/"/>
    <ds:schemaRef ds:uri="http://schemas.microsoft.com/office/2006/documentManagement/types"/>
    <ds:schemaRef ds:uri="3a45fc47-eb9b-4e12-9db8-9c54afcdd495"/>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4939165B-D896-4E3E-9568-3163105D757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45fc47-eb9b-4e12-9db8-9c54afcdd4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87FE91-2BE5-43B8-A951-DF56C37F24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4033</TotalTime>
  <Words>1927</Words>
  <Application>Microsoft Office PowerPoint</Application>
  <PresentationFormat>Widescreen</PresentationFormat>
  <Paragraphs>198</Paragraphs>
  <Slides>20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Aptos Display</vt:lpstr>
      <vt:lpstr>Arial</vt:lpstr>
      <vt:lpstr>Frutiger W01</vt:lpstr>
      <vt:lpstr>HKGrotesk-Regular</vt:lpstr>
      <vt:lpstr>Times New Roman</vt:lpstr>
      <vt:lpstr>Wingdings</vt:lpstr>
      <vt:lpstr>Office Theme</vt:lpstr>
      <vt:lpstr>Digital Skills and Research Methods LCHS4007  Assessment 1: Group  Presentation &lt; Group 6</vt:lpstr>
      <vt:lpstr>Digital Skills and Research Methods  LCHS4007 </vt:lpstr>
      <vt:lpstr>Acknowledgement of the use of AI</vt:lpstr>
      <vt:lpstr>Content</vt:lpstr>
      <vt:lpstr>Introduction</vt:lpstr>
      <vt:lpstr>Explanation of the chosen MS 365 Application</vt:lpstr>
      <vt:lpstr> Benefits and Limitation within Greenfield Care Agency. </vt:lpstr>
      <vt:lpstr> Benefits and Limitation within Greenfield Care Agency. </vt:lpstr>
      <vt:lpstr>Benefits and Limitation within Greenfield Home Care Agency.</vt:lpstr>
      <vt:lpstr>COMMUNICATION AND COLLABORATION TOOL</vt:lpstr>
      <vt:lpstr>Advantages and Limitations</vt:lpstr>
      <vt:lpstr>Digital Literacy</vt:lpstr>
      <vt:lpstr>Challenges of Digital Literacy</vt:lpstr>
      <vt:lpstr>Challenges of Digital Literacy </vt:lpstr>
      <vt:lpstr>Checklist for Digital Safety</vt:lpstr>
      <vt:lpstr>Checklist for Digital Safety</vt:lpstr>
      <vt:lpstr>Staff training and awareness on digital safety procedures to ensure compliance and protect sensitive information.</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Sharon Asiimwe (2523565)</cp:lastModifiedBy>
  <cp:revision>18</cp:revision>
  <dcterms:created xsi:type="dcterms:W3CDTF">2025-07-04T16:22:41Z</dcterms:created>
  <dcterms:modified xsi:type="dcterms:W3CDTF">2026-03-15T16:43:54Z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