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3" r:id="rId4"/>
    <p:sldId id="265" r:id="rId5"/>
    <p:sldId id="264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6D3D81-8C78-E5EA-4242-E78C14DE893E}" v="2093" dt="2026-02-22T22:48:39.0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hr.mit.edu/learning-topics/teams/articles/basic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pm.org.za/tuckman-model" TargetMode="External"/><Relationship Id="rId5" Type="http://schemas.openxmlformats.org/officeDocument/2006/relationships/hyperlink" Target="https://carelearning.org.uk/blog/teamwork-in-health-and-social-care-guide" TargetMode="External"/><Relationship Id="rId4" Type="http://schemas.openxmlformats.org/officeDocument/2006/relationships/hyperlink" Target="https://www.ukschoolofmanagement.co.uk/blog/importance-of-teamwork-in-health-and-social-ca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1EB123-4167-E8DE-2CE2-4869EF431F86}"/>
              </a:ext>
            </a:extLst>
          </p:cNvPr>
          <p:cNvSpPr txBox="1"/>
          <p:nvPr/>
        </p:nvSpPr>
        <p:spPr>
          <a:xfrm>
            <a:off x="767442" y="791936"/>
            <a:ext cx="857581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Student name : Hanaa </a:t>
            </a:r>
            <a:r>
              <a:rPr lang="en-GB" sz="2400" dirty="0" err="1"/>
              <a:t>Elsalhy</a:t>
            </a:r>
            <a:r>
              <a:rPr lang="en-US" sz="2400" dirty="0"/>
              <a:t> </a:t>
            </a:r>
          </a:p>
          <a:p>
            <a:r>
              <a:rPr lang="en-US" sz="2400"/>
              <a:t>Student number :2435768</a:t>
            </a:r>
            <a:endParaRPr lang="en-US" sz="2400" dirty="0"/>
          </a:p>
          <a:p>
            <a:r>
              <a:rPr lang="en-US" sz="2400" dirty="0"/>
              <a:t>Model name : professional Development </a:t>
            </a:r>
            <a:r>
              <a:rPr lang="en-GB" sz="2400" dirty="0" err="1"/>
              <a:t>whithin</a:t>
            </a:r>
            <a:r>
              <a:rPr lang="en-US" sz="2400" dirty="0"/>
              <a:t>  health and social care </a:t>
            </a:r>
          </a:p>
          <a:p>
            <a:r>
              <a:rPr lang="en-US" sz="2400"/>
              <a:t>Model code :LCHS4009</a:t>
            </a:r>
            <a:endParaRPr lang="en-US" sz="2400" dirty="0"/>
          </a:p>
          <a:p>
            <a:r>
              <a:rPr lang="en-US" sz="2400" dirty="0"/>
              <a:t>Assessment title : Component 1 ( presentation )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57F871-EF18-4D52-DCF4-2A1E451604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people holding a puzzle&#10;&#10;AI-generated content may be incorrect.">
            <a:extLst>
              <a:ext uri="{FF2B5EF4-FFF2-40B4-BE49-F238E27FC236}">
                <a16:creationId xmlns:a16="http://schemas.microsoft.com/office/drawing/2014/main" id="{1611CFEF-B7E9-5840-7392-ADF5877AAA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3682" y="-1"/>
            <a:ext cx="8024092" cy="6742544"/>
          </a:xfrm>
          <a:prstGeom prst="rect">
            <a:avLst/>
          </a:prstGeom>
        </p:spPr>
      </p:pic>
      <p:sp>
        <p:nvSpPr>
          <p:cNvPr id="4" name="Star: 7 Points 3">
            <a:extLst>
              <a:ext uri="{FF2B5EF4-FFF2-40B4-BE49-F238E27FC236}">
                <a16:creationId xmlns:a16="http://schemas.microsoft.com/office/drawing/2014/main" id="{55573F96-DA98-CAB1-AB23-6E3BB653A57C}"/>
              </a:ext>
            </a:extLst>
          </p:cNvPr>
          <p:cNvSpPr/>
          <p:nvPr/>
        </p:nvSpPr>
        <p:spPr>
          <a:xfrm>
            <a:off x="170676" y="167112"/>
            <a:ext cx="4006598" cy="2315870"/>
          </a:xfrm>
          <a:prstGeom prst="star7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>
                <a:solidFill>
                  <a:schemeClr val="tx1"/>
                </a:solidFill>
              </a:rPr>
              <a:t>Working in teams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655107C-68CD-8203-067F-134F651BB7D5}"/>
              </a:ext>
            </a:extLst>
          </p:cNvPr>
          <p:cNvSpPr/>
          <p:nvPr/>
        </p:nvSpPr>
        <p:spPr>
          <a:xfrm>
            <a:off x="338315" y="3218183"/>
            <a:ext cx="3450060" cy="258293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</a:rPr>
              <a:t>Teamwork is defined as a group of people working together to </a:t>
            </a:r>
            <a:r>
              <a:rPr lang="en-US" sz="1400">
                <a:solidFill>
                  <a:schemeClr val="tx1"/>
                </a:solidFill>
              </a:rPr>
              <a:t>achieve a common goal </a:t>
            </a:r>
            <a:endParaRPr lang="en-US" sz="1400" dirty="0">
              <a:solidFill>
                <a:schemeClr val="tx1"/>
              </a:solidFill>
            </a:endParaRPr>
          </a:p>
          <a:p>
            <a:pPr algn="ctr"/>
            <a:r>
              <a:rPr lang="en-US" sz="1400" dirty="0">
                <a:solidFill>
                  <a:schemeClr val="tx1"/>
                </a:solidFill>
              </a:rPr>
              <a:t>To get the most out of their combined efforts , team members must coordinate , communicate and work </a:t>
            </a:r>
            <a:r>
              <a:rPr lang="en-US" sz="1400">
                <a:solidFill>
                  <a:schemeClr val="tx1"/>
                </a:solidFill>
              </a:rPr>
              <a:t>together </a:t>
            </a:r>
            <a:r>
              <a:rPr lang="en-US" sz="1400" dirty="0">
                <a:solidFill>
                  <a:schemeClr val="tx1"/>
                </a:solidFill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73085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0ED4FC-427E-5119-8879-D0665F8417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bbon: Curved and Tilted Up 1">
            <a:extLst>
              <a:ext uri="{FF2B5EF4-FFF2-40B4-BE49-F238E27FC236}">
                <a16:creationId xmlns:a16="http://schemas.microsoft.com/office/drawing/2014/main" id="{D3FBB359-D272-73D6-4793-AC6B8A05BDA0}"/>
              </a:ext>
            </a:extLst>
          </p:cNvPr>
          <p:cNvSpPr/>
          <p:nvPr/>
        </p:nvSpPr>
        <p:spPr>
          <a:xfrm>
            <a:off x="118177" y="986126"/>
            <a:ext cx="4985656" cy="3781666"/>
          </a:xfrm>
          <a:prstGeom prst="ellipseRibbon2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</a:rPr>
              <a:t>Why it is </a:t>
            </a:r>
            <a:r>
              <a:rPr lang="en-US" sz="1400">
                <a:solidFill>
                  <a:schemeClr val="tx1"/>
                </a:solidFill>
              </a:rPr>
              <a:t>important in health and social care ?</a:t>
            </a:r>
          </a:p>
          <a:p>
            <a:pPr algn="ctr"/>
            <a:r>
              <a:rPr lang="en-US" sz="1400" dirty="0">
                <a:solidFill>
                  <a:schemeClr val="tx1"/>
                </a:solidFill>
              </a:rPr>
              <a:t>And relevant to professional </a:t>
            </a:r>
            <a:r>
              <a:rPr lang="en-US" sz="1400">
                <a:solidFill>
                  <a:schemeClr val="tx1"/>
                </a:solidFill>
              </a:rPr>
              <a:t>practice in health and social care .</a:t>
            </a:r>
            <a:endParaRPr lang="en-US" sz="1400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043E49-EBA3-9E20-FE6F-8D24A6B05FA4}"/>
              </a:ext>
            </a:extLst>
          </p:cNvPr>
          <p:cNvSpPr txBox="1"/>
          <p:nvPr/>
        </p:nvSpPr>
        <p:spPr>
          <a:xfrm>
            <a:off x="6511483" y="1279631"/>
            <a:ext cx="394607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Teamwork in health and social care is essential for providing high-quality ,patient centered care, safe and effe</a:t>
            </a:r>
            <a:r>
              <a:rPr lang="en-US"/>
              <a:t>ctive </a:t>
            </a:r>
          </a:p>
          <a:p>
            <a:r>
              <a:rPr lang="en-US" dirty="0"/>
              <a:t>There are several factors identified as </a:t>
            </a:r>
            <a:r>
              <a:rPr lang="en-US"/>
              <a:t>key to team success :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Improving communication and </a:t>
            </a:r>
            <a:r>
              <a:rPr lang="en-US"/>
              <a:t>safety 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Increasing efficiency and resource </a:t>
            </a:r>
            <a:r>
              <a:rPr lang="en-US"/>
              <a:t>management 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Supporting staff</a:t>
            </a:r>
            <a:r>
              <a:rPr lang="en-US"/>
              <a:t> well-being and professional development 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Delivering holistic and person centered care .</a:t>
            </a:r>
          </a:p>
        </p:txBody>
      </p:sp>
    </p:spTree>
    <p:extLst>
      <p:ext uri="{BB962C8B-B14F-4D97-AF65-F5344CB8AC3E}">
        <p14:creationId xmlns:p14="http://schemas.microsoft.com/office/powerpoint/2010/main" val="2560552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98DD92-658D-FDEB-0503-585E3BAF5B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1">
            <a:extLst>
              <a:ext uri="{FF2B5EF4-FFF2-40B4-BE49-F238E27FC236}">
                <a16:creationId xmlns:a16="http://schemas.microsoft.com/office/drawing/2014/main" id="{54AC34CC-2609-F60D-D999-605EBCDBF7A6}"/>
              </a:ext>
            </a:extLst>
          </p:cNvPr>
          <p:cNvSpPr/>
          <p:nvPr/>
        </p:nvSpPr>
        <p:spPr>
          <a:xfrm>
            <a:off x="138794" y="190500"/>
            <a:ext cx="5225141" cy="2022022"/>
          </a:xfrm>
          <a:prstGeom prst="cloud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Practical Example :</a:t>
            </a:r>
          </a:p>
          <a:p>
            <a:pPr algn="ctr"/>
            <a:r>
              <a:rPr lang="en-US" dirty="0">
                <a:solidFill>
                  <a:schemeClr val="tx1"/>
                </a:solidFill>
              </a:rPr>
              <a:t>With </a:t>
            </a:r>
            <a:r>
              <a:rPr lang="en-US">
                <a:solidFill>
                  <a:schemeClr val="tx1"/>
                </a:solidFill>
              </a:rPr>
              <a:t>using Tuckman's model 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666350-AEE2-386D-94B5-1889E5B5C611}"/>
              </a:ext>
            </a:extLst>
          </p:cNvPr>
          <p:cNvSpPr txBox="1"/>
          <p:nvPr/>
        </p:nvSpPr>
        <p:spPr>
          <a:xfrm>
            <a:off x="408214" y="2419349"/>
            <a:ext cx="7551964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Iam working as a healthcare assistant in a residential care home, new multidisciplinary team has been created to improve care for a  </a:t>
            </a:r>
            <a:r>
              <a:rPr lang="en-US" dirty="0" err="1"/>
              <a:t>reseident</a:t>
            </a:r>
            <a:r>
              <a:rPr lang="en-US" dirty="0"/>
              <a:t> who has recently experienced </a:t>
            </a:r>
            <a:r>
              <a:rPr lang="en-US" dirty="0" err="1"/>
              <a:t>friequent</a:t>
            </a:r>
            <a:r>
              <a:rPr lang="en-US" dirty="0"/>
              <a:t> falls and reduce mobility  </a:t>
            </a:r>
          </a:p>
          <a:p>
            <a:r>
              <a:rPr lang="en-US" dirty="0"/>
              <a:t>Team </a:t>
            </a:r>
            <a:r>
              <a:rPr lang="en-GB" dirty="0" err="1"/>
              <a:t>membres</a:t>
            </a:r>
            <a:r>
              <a:rPr lang="en-US" dirty="0"/>
              <a:t> ( nurse , </a:t>
            </a:r>
            <a:r>
              <a:rPr lang="en-GB" dirty="0" err="1"/>
              <a:t>physotherapist</a:t>
            </a:r>
            <a:r>
              <a:rPr lang="en-US" dirty="0"/>
              <a:t> , GP ,care </a:t>
            </a:r>
            <a:r>
              <a:rPr lang="en-GB" dirty="0" err="1"/>
              <a:t>assestants</a:t>
            </a:r>
            <a:r>
              <a:rPr lang="en-US" dirty="0"/>
              <a:t> )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As a healthcare assistant I would : share accurate observations ,listen actively to other professionals and ensure communication is clear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Differences of opinion may arise during this time I would ( focused on </a:t>
            </a:r>
            <a:r>
              <a:rPr lang="en-US" err="1"/>
              <a:t>th</a:t>
            </a:r>
            <a:r>
              <a:rPr lang="en-US" dirty="0"/>
              <a:t>e resident's needs , support open discussion and provide information from daily </a:t>
            </a:r>
            <a:r>
              <a:rPr lang="en-US"/>
              <a:t>observations )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/>
              <a:t>The team begins to agree on a shared care plane 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The team works effectively togeth</a:t>
            </a:r>
            <a:r>
              <a:rPr lang="en-US"/>
              <a:t>er .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C7341EC-CD69-9D2D-066A-3354B3A3223E}"/>
              </a:ext>
            </a:extLst>
          </p:cNvPr>
          <p:cNvSpPr/>
          <p:nvPr/>
        </p:nvSpPr>
        <p:spPr>
          <a:xfrm>
            <a:off x="8518070" y="3428999"/>
            <a:ext cx="3412671" cy="2982686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The example </a:t>
            </a:r>
            <a:r>
              <a:rPr lang="en-GB" dirty="0" err="1">
                <a:solidFill>
                  <a:schemeClr val="tx1"/>
                </a:solidFill>
              </a:rPr>
              <a:t>showes</a:t>
            </a:r>
            <a:r>
              <a:rPr lang="en-US" dirty="0">
                <a:solidFill>
                  <a:schemeClr val="tx1"/>
                </a:solidFill>
              </a:rPr>
              <a:t> how teamwork guided by Tuckman's model </a:t>
            </a:r>
          </a:p>
        </p:txBody>
      </p:sp>
    </p:spTree>
    <p:extLst>
      <p:ext uri="{BB962C8B-B14F-4D97-AF65-F5344CB8AC3E}">
        <p14:creationId xmlns:p14="http://schemas.microsoft.com/office/powerpoint/2010/main" val="3037595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6AE42E-1F06-AA02-A634-DCC8746DE9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1">
            <a:extLst>
              <a:ext uri="{FF2B5EF4-FFF2-40B4-BE49-F238E27FC236}">
                <a16:creationId xmlns:a16="http://schemas.microsoft.com/office/drawing/2014/main" id="{C2460195-A2ED-4B52-078E-2C27396695A2}"/>
              </a:ext>
            </a:extLst>
          </p:cNvPr>
          <p:cNvSpPr/>
          <p:nvPr/>
        </p:nvSpPr>
        <p:spPr>
          <a:xfrm>
            <a:off x="563336" y="1020535"/>
            <a:ext cx="4204607" cy="2269672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Conclusion 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croll: Vertical 2">
            <a:extLst>
              <a:ext uri="{FF2B5EF4-FFF2-40B4-BE49-F238E27FC236}">
                <a16:creationId xmlns:a16="http://schemas.microsoft.com/office/drawing/2014/main" id="{391D59E2-9BCE-833F-871E-0AF20FCB02B5}"/>
              </a:ext>
            </a:extLst>
          </p:cNvPr>
          <p:cNvSpPr/>
          <p:nvPr/>
        </p:nvSpPr>
        <p:spPr>
          <a:xfrm>
            <a:off x="5827908" y="1269712"/>
            <a:ext cx="4623731" cy="4913234"/>
          </a:xfrm>
          <a:prstGeom prst="verticalScroll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solidFill>
                  <a:schemeClr val="tx1"/>
                </a:solidFill>
              </a:rPr>
              <a:t>Teamwork is fundamental to professional </a:t>
            </a:r>
            <a:r>
              <a:rPr lang="en-US">
                <a:solidFill>
                  <a:schemeClr val="tx1"/>
                </a:solidFill>
              </a:rPr>
              <a:t>practice in health and social care </a:t>
            </a:r>
          </a:p>
          <a:p>
            <a:r>
              <a:rPr lang="en-US" dirty="0">
                <a:solidFill>
                  <a:schemeClr val="tx1"/>
                </a:solidFill>
              </a:rPr>
              <a:t>Because it ensures safe coordinate and </a:t>
            </a:r>
            <a:r>
              <a:rPr lang="en-US">
                <a:solidFill>
                  <a:schemeClr val="tx1"/>
                </a:solidFill>
              </a:rPr>
              <a:t>holistic care 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</a:rPr>
              <a:t>It promotes shared </a:t>
            </a:r>
            <a:r>
              <a:rPr lang="en-US">
                <a:solidFill>
                  <a:schemeClr val="tx1"/>
                </a:solidFill>
              </a:rPr>
              <a:t>responsibilities .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</a:rPr>
              <a:t>Improves </a:t>
            </a:r>
            <a:r>
              <a:rPr lang="en-GB">
                <a:solidFill>
                  <a:schemeClr val="tx1"/>
                </a:solidFill>
              </a:rPr>
              <a:t>communication</a:t>
            </a:r>
            <a:r>
              <a:rPr lang="en-US" dirty="0">
                <a:solidFill>
                  <a:schemeClr val="tx1"/>
                </a:solidFill>
              </a:rPr>
              <a:t> and enhances </a:t>
            </a:r>
            <a:r>
              <a:rPr lang="en-US">
                <a:solidFill>
                  <a:schemeClr val="tx1"/>
                </a:solidFill>
              </a:rPr>
              <a:t>problem-solving 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173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1DE461-D14E-F8E7-74A9-D5AB5DB36D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Sequential Access Storage 1">
            <a:extLst>
              <a:ext uri="{FF2B5EF4-FFF2-40B4-BE49-F238E27FC236}">
                <a16:creationId xmlns:a16="http://schemas.microsoft.com/office/drawing/2014/main" id="{253F4ACE-3E08-CB62-2796-EFBA6FAE8CE3}"/>
              </a:ext>
            </a:extLst>
          </p:cNvPr>
          <p:cNvSpPr/>
          <p:nvPr/>
        </p:nvSpPr>
        <p:spPr>
          <a:xfrm>
            <a:off x="315685" y="326571"/>
            <a:ext cx="3799113" cy="2125435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References</a:t>
            </a:r>
            <a:r>
              <a:rPr lang="en-US" dirty="0">
                <a:solidFill>
                  <a:schemeClr val="tx1"/>
                </a:solidFill>
              </a:rPr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8B88D5-C8AE-BE40-0D5E-CA411F486E8E}"/>
              </a:ext>
            </a:extLst>
          </p:cNvPr>
          <p:cNvSpPr txBox="1"/>
          <p:nvPr/>
        </p:nvSpPr>
        <p:spPr>
          <a:xfrm>
            <a:off x="4286390" y="1703078"/>
            <a:ext cx="716862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Massachusetts Institute of Technology (no date) </a:t>
            </a:r>
            <a:r>
              <a:rPr lang="en-US" i="1">
                <a:ea typeface="+mn-lt"/>
                <a:cs typeface="+mn-lt"/>
              </a:rPr>
              <a:t>The basics of working on teams</a:t>
            </a:r>
            <a:r>
              <a:rPr lang="en-US">
                <a:ea typeface="+mn-lt"/>
                <a:cs typeface="+mn-lt"/>
              </a:rPr>
              <a:t>. MIT Human Resources.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https://hr.mit.edu/learning-topics/teams/articles/basics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</a:rPr>
              <a:t>(Accessed: 21 February 2026).</a:t>
            </a:r>
            <a:endParaRPr lang="en-US"/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UK School of Management (no date) </a:t>
            </a:r>
            <a:r>
              <a:rPr lang="en-US" i="1">
                <a:ea typeface="+mn-lt"/>
                <a:cs typeface="+mn-lt"/>
              </a:rPr>
              <a:t>The importance of teamwork in health and social care</a:t>
            </a:r>
            <a:r>
              <a:rPr lang="en-US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https://www.ukschoolofmanagement.co.uk/blog/importance-of-teamwork-in-health-and-social-care</a:t>
            </a:r>
            <a:r>
              <a:rPr lang="en-US">
                <a:ea typeface="+mn-lt"/>
                <a:cs typeface="+mn-lt"/>
              </a:rPr>
              <a:t> (Accessed: 21 February 2026).</a:t>
            </a:r>
            <a:endParaRPr lang="en-US"/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Care Learning (no date) </a:t>
            </a:r>
            <a:r>
              <a:rPr lang="en-US" i="1">
                <a:ea typeface="+mn-lt"/>
                <a:cs typeface="+mn-lt"/>
              </a:rPr>
              <a:t>Teamwork in health and social care guide</a:t>
            </a:r>
            <a:r>
              <a:rPr lang="en-US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5"/>
              </a:rPr>
              <a:t>https://carelearning.org.uk/blog/teamwork-in-health-and-social-care-guide</a:t>
            </a:r>
            <a:r>
              <a:rPr lang="en-US">
                <a:ea typeface="+mn-lt"/>
                <a:cs typeface="+mn-lt"/>
              </a:rPr>
              <a:t> (Accessed: 21 February 2026).</a:t>
            </a:r>
            <a:endParaRPr lang="en-US"/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Institute of People Management (no date) </a:t>
            </a:r>
            <a:r>
              <a:rPr lang="en-US" i="1">
                <a:ea typeface="+mn-lt"/>
                <a:cs typeface="+mn-lt"/>
              </a:rPr>
              <a:t>Tuckman model: Tuckman’s stages of group development</a:t>
            </a:r>
            <a:r>
              <a:rPr lang="en-US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6"/>
              </a:rPr>
              <a:t>https://www.ipm.org.za/tuckman-model</a:t>
            </a:r>
            <a:r>
              <a:rPr lang="en-US">
                <a:ea typeface="+mn-lt"/>
                <a:cs typeface="+mn-lt"/>
              </a:rPr>
              <a:t> (Accessed: 21 February 2026).</a:t>
            </a:r>
            <a:endParaRPr lang="en-US"/>
          </a:p>
          <a:p>
            <a:pPr marL="342900" indent="-342900" algn="l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991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479</cp:revision>
  <dcterms:created xsi:type="dcterms:W3CDTF">2026-02-21T22:18:33Z</dcterms:created>
  <dcterms:modified xsi:type="dcterms:W3CDTF">2026-02-22T22:49:35Z</dcterms:modified>
</cp:coreProperties>
</file>